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9" r:id="rId2"/>
    <p:sldId id="1078" r:id="rId3"/>
    <p:sldId id="1079" r:id="rId4"/>
    <p:sldId id="1080" r:id="rId5"/>
    <p:sldId id="1081" r:id="rId6"/>
    <p:sldId id="1082" r:id="rId7"/>
    <p:sldId id="1083" r:id="rId8"/>
    <p:sldId id="1427" r:id="rId9"/>
    <p:sldId id="1401" r:id="rId10"/>
    <p:sldId id="1426" r:id="rId11"/>
    <p:sldId id="1397" r:id="rId12"/>
    <p:sldId id="1398" r:id="rId13"/>
    <p:sldId id="1403" r:id="rId14"/>
    <p:sldId id="1399" r:id="rId15"/>
    <p:sldId id="1404" r:id="rId16"/>
    <p:sldId id="1405" r:id="rId17"/>
    <p:sldId id="1406" r:id="rId18"/>
    <p:sldId id="1407" r:id="rId19"/>
    <p:sldId id="1408" r:id="rId20"/>
    <p:sldId id="1409" r:id="rId21"/>
    <p:sldId id="1413" r:id="rId22"/>
    <p:sldId id="1411" r:id="rId23"/>
    <p:sldId id="1412" r:id="rId24"/>
    <p:sldId id="1416" r:id="rId25"/>
    <p:sldId id="1420" r:id="rId26"/>
    <p:sldId id="1418" r:id="rId27"/>
    <p:sldId id="1495" r:id="rId28"/>
    <p:sldId id="1496" r:id="rId29"/>
    <p:sldId id="1421" r:id="rId30"/>
    <p:sldId id="1422" r:id="rId31"/>
    <p:sldId id="1177" r:id="rId32"/>
    <p:sldId id="1086" r:id="rId33"/>
    <p:sldId id="1423" r:id="rId34"/>
    <p:sldId id="1424" r:id="rId35"/>
    <p:sldId id="1425" r:id="rId36"/>
    <p:sldId id="1414" r:id="rId37"/>
    <p:sldId id="1392" r:id="rId38"/>
    <p:sldId id="1428" r:id="rId39"/>
    <p:sldId id="1429" r:id="rId40"/>
    <p:sldId id="1430" r:id="rId41"/>
    <p:sldId id="1431" r:id="rId42"/>
    <p:sldId id="1433" r:id="rId43"/>
    <p:sldId id="1434" r:id="rId44"/>
    <p:sldId id="1435" r:id="rId45"/>
    <p:sldId id="1437" r:id="rId46"/>
    <p:sldId id="1448" r:id="rId47"/>
    <p:sldId id="1449" r:id="rId48"/>
    <p:sldId id="1450" r:id="rId49"/>
    <p:sldId id="1452" r:id="rId50"/>
    <p:sldId id="1451" r:id="rId51"/>
    <p:sldId id="1453" r:id="rId52"/>
    <p:sldId id="1454" r:id="rId53"/>
    <p:sldId id="1455" r:id="rId54"/>
    <p:sldId id="1458" r:id="rId55"/>
    <p:sldId id="1457" r:id="rId56"/>
    <p:sldId id="1459" r:id="rId57"/>
    <p:sldId id="1498" r:id="rId58"/>
    <p:sldId id="1436" r:id="rId59"/>
    <p:sldId id="1438" r:id="rId60"/>
    <p:sldId id="1439" r:id="rId61"/>
    <p:sldId id="1440" r:id="rId62"/>
    <p:sldId id="1441" r:id="rId63"/>
    <p:sldId id="1442" r:id="rId64"/>
    <p:sldId id="1445" r:id="rId65"/>
    <p:sldId id="1444" r:id="rId66"/>
    <p:sldId id="1497" r:id="rId67"/>
    <p:sldId id="1461" r:id="rId68"/>
    <p:sldId id="1460" r:id="rId69"/>
    <p:sldId id="1462" r:id="rId70"/>
    <p:sldId id="1463" r:id="rId71"/>
    <p:sldId id="1469" r:id="rId72"/>
    <p:sldId id="1470" r:id="rId73"/>
    <p:sldId id="1471" r:id="rId74"/>
    <p:sldId id="1472" r:id="rId75"/>
    <p:sldId id="1473" r:id="rId76"/>
    <p:sldId id="1465" r:id="rId77"/>
    <p:sldId id="1466" r:id="rId78"/>
    <p:sldId id="1467" r:id="rId79"/>
    <p:sldId id="1468" r:id="rId80"/>
    <p:sldId id="1474" r:id="rId81"/>
    <p:sldId id="1475" r:id="rId82"/>
    <p:sldId id="1476" r:id="rId83"/>
    <p:sldId id="1477" r:id="rId84"/>
    <p:sldId id="1478" r:id="rId85"/>
    <p:sldId id="1483" r:id="rId86"/>
    <p:sldId id="1484" r:id="rId87"/>
    <p:sldId id="1479" r:id="rId88"/>
    <p:sldId id="1480" r:id="rId89"/>
    <p:sldId id="1481" r:id="rId90"/>
    <p:sldId id="1482" r:id="rId91"/>
    <p:sldId id="1485" r:id="rId92"/>
    <p:sldId id="1486" r:id="rId93"/>
    <p:sldId id="1487" r:id="rId94"/>
    <p:sldId id="1499" r:id="rId95"/>
    <p:sldId id="1500" r:id="rId96"/>
    <p:sldId id="1501" r:id="rId97"/>
    <p:sldId id="1488" r:id="rId98"/>
    <p:sldId id="1489" r:id="rId99"/>
    <p:sldId id="1490" r:id="rId100"/>
    <p:sldId id="1491" r:id="rId101"/>
    <p:sldId id="1492" r:id="rId102"/>
    <p:sldId id="1494" r:id="rId103"/>
    <p:sldId id="580" r:id="rId10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40">
          <p15:clr>
            <a:srgbClr val="A4A3A4"/>
          </p15:clr>
        </p15:guide>
        <p15:guide id="2" orient="horz" pos="501">
          <p15:clr>
            <a:srgbClr val="A4A3A4"/>
          </p15:clr>
        </p15:guide>
        <p15:guide id="3" pos="1077">
          <p15:clr>
            <a:srgbClr val="A4A3A4"/>
          </p15:clr>
        </p15:guide>
        <p15:guide id="4" pos="1426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9232E"/>
    <a:srgbClr val="2F2F2F"/>
    <a:srgbClr val="FBC81F"/>
    <a:srgbClr val="FBB62B"/>
    <a:srgbClr val="2C4054"/>
    <a:srgbClr val="364D65"/>
    <a:srgbClr val="FADF35"/>
    <a:srgbClr val="666666"/>
    <a:srgbClr val="445469"/>
    <a:srgbClr val="B78B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02" autoAdjust="0"/>
    <p:restoredTop sz="83895" autoAdjust="0"/>
  </p:normalViewPr>
  <p:slideViewPr>
    <p:cSldViewPr snapToGrid="0" snapToObjects="1">
      <p:cViewPr>
        <p:scale>
          <a:sx n="42" d="100"/>
          <a:sy n="42" d="100"/>
        </p:scale>
        <p:origin x="648" y="688"/>
      </p:cViewPr>
      <p:guideLst>
        <p:guide orient="horz" pos="8140"/>
        <p:guide orient="horz" pos="501"/>
        <p:guide pos="1077"/>
        <p:guide pos="14269"/>
      </p:guideLst>
    </p:cSldViewPr>
  </p:slideViewPr>
  <p:notesTextViewPr>
    <p:cViewPr>
      <p:scale>
        <a:sx n="100" d="100"/>
        <a:sy n="100" d="100"/>
      </p:scale>
      <p:origin x="0" y="0"/>
    </p:cViewPr>
  </p:notesTextViewPr>
  <p:sorterViewPr>
    <p:cViewPr>
      <p:scale>
        <a:sx n="20" d="100"/>
        <a:sy n="20" d="100"/>
      </p:scale>
      <p:origin x="0" y="0"/>
    </p:cViewPr>
  </p:sorterViewPr>
  <p:notesViewPr>
    <p:cSldViewPr snapToGrid="0" snapToObjects="1" showGuides="1">
      <p:cViewPr varScale="1">
        <p:scale>
          <a:sx n="150" d="100"/>
          <a:sy n="150" d="100"/>
        </p:scale>
        <p:origin x="176" y="13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gi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7/23/23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Lato Light"/>
        <a:ea typeface="+mn-ea"/>
        <a:cs typeface="+mn-cs"/>
      </a:defRPr>
    </a:lvl1pPr>
    <a:lvl2pPr marL="914217" algn="l" defTabSz="914217" rtl="0" eaLnBrk="1" latinLnBrk="0" hangingPunct="1">
      <a:defRPr sz="2400" kern="1200">
        <a:solidFill>
          <a:schemeClr val="tx1"/>
        </a:solidFill>
        <a:latin typeface="Lato Light"/>
        <a:ea typeface="+mn-ea"/>
        <a:cs typeface="+mn-cs"/>
      </a:defRPr>
    </a:lvl2pPr>
    <a:lvl3pPr marL="1828434" algn="l" defTabSz="914217" rtl="0" eaLnBrk="1" latinLnBrk="0" hangingPunct="1">
      <a:defRPr sz="2400" kern="1200">
        <a:solidFill>
          <a:schemeClr val="tx1"/>
        </a:solidFill>
        <a:latin typeface="Lato Light"/>
        <a:ea typeface="+mn-ea"/>
        <a:cs typeface="+mn-cs"/>
      </a:defRPr>
    </a:lvl3pPr>
    <a:lvl4pPr marL="2742651" algn="l" defTabSz="914217" rtl="0" eaLnBrk="1" latinLnBrk="0" hangingPunct="1">
      <a:defRPr sz="2400" kern="1200">
        <a:solidFill>
          <a:schemeClr val="tx1"/>
        </a:solidFill>
        <a:latin typeface="Lato Light"/>
        <a:ea typeface="+mn-ea"/>
        <a:cs typeface="+mn-cs"/>
      </a:defRPr>
    </a:lvl4pPr>
    <a:lvl5pPr marL="3656868" algn="l" defTabSz="914217" rtl="0" eaLnBrk="1" latinLnBrk="0" hangingPunct="1">
      <a:defRPr sz="2400" kern="1200">
        <a:solidFill>
          <a:schemeClr val="tx1"/>
        </a:solidFill>
        <a:latin typeface="Lato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5775" y="-11796713"/>
            <a:ext cx="22182138" cy="12480926"/>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55247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399735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731824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2090129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3549437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4259688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155949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26</a:t>
            </a:fld>
            <a:endParaRPr lang="en-US" dirty="0"/>
          </a:p>
        </p:txBody>
      </p:sp>
    </p:spTree>
    <p:extLst>
      <p:ext uri="{BB962C8B-B14F-4D97-AF65-F5344CB8AC3E}">
        <p14:creationId xmlns:p14="http://schemas.microsoft.com/office/powerpoint/2010/main" val="3595352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27</a:t>
            </a:fld>
            <a:endParaRPr lang="en-US" dirty="0"/>
          </a:p>
        </p:txBody>
      </p:sp>
    </p:spTree>
    <p:extLst>
      <p:ext uri="{BB962C8B-B14F-4D97-AF65-F5344CB8AC3E}">
        <p14:creationId xmlns:p14="http://schemas.microsoft.com/office/powerpoint/2010/main" val="814872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2619093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29</a:t>
            </a:fld>
            <a:endParaRPr lang="en-US" dirty="0"/>
          </a:p>
        </p:txBody>
      </p:sp>
    </p:spTree>
    <p:extLst>
      <p:ext uri="{BB962C8B-B14F-4D97-AF65-F5344CB8AC3E}">
        <p14:creationId xmlns:p14="http://schemas.microsoft.com/office/powerpoint/2010/main" val="961133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5775" y="-11796713"/>
            <a:ext cx="22182138" cy="12480926"/>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037127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30</a:t>
            </a:fld>
            <a:endParaRPr lang="en-US" dirty="0"/>
          </a:p>
        </p:txBody>
      </p:sp>
    </p:spTree>
    <p:extLst>
      <p:ext uri="{BB962C8B-B14F-4D97-AF65-F5344CB8AC3E}">
        <p14:creationId xmlns:p14="http://schemas.microsoft.com/office/powerpoint/2010/main" val="1609967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37</a:t>
            </a:fld>
            <a:endParaRPr lang="en-US" dirty="0"/>
          </a:p>
        </p:txBody>
      </p:sp>
    </p:spTree>
    <p:extLst>
      <p:ext uri="{BB962C8B-B14F-4D97-AF65-F5344CB8AC3E}">
        <p14:creationId xmlns:p14="http://schemas.microsoft.com/office/powerpoint/2010/main" val="818620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45</a:t>
            </a:fld>
            <a:endParaRPr lang="en-US" dirty="0"/>
          </a:p>
        </p:txBody>
      </p:sp>
    </p:spTree>
    <p:extLst>
      <p:ext uri="{BB962C8B-B14F-4D97-AF65-F5344CB8AC3E}">
        <p14:creationId xmlns:p14="http://schemas.microsoft.com/office/powerpoint/2010/main" val="2967739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47</a:t>
            </a:fld>
            <a:endParaRPr lang="en-US" dirty="0"/>
          </a:p>
        </p:txBody>
      </p:sp>
    </p:spTree>
    <p:extLst>
      <p:ext uri="{BB962C8B-B14F-4D97-AF65-F5344CB8AC3E}">
        <p14:creationId xmlns:p14="http://schemas.microsoft.com/office/powerpoint/2010/main" val="611642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51</a:t>
            </a:fld>
            <a:endParaRPr lang="en-US" dirty="0"/>
          </a:p>
        </p:txBody>
      </p:sp>
    </p:spTree>
    <p:extLst>
      <p:ext uri="{BB962C8B-B14F-4D97-AF65-F5344CB8AC3E}">
        <p14:creationId xmlns:p14="http://schemas.microsoft.com/office/powerpoint/2010/main" val="451247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52</a:t>
            </a:fld>
            <a:endParaRPr lang="en-US" dirty="0"/>
          </a:p>
        </p:txBody>
      </p:sp>
    </p:spTree>
    <p:extLst>
      <p:ext uri="{BB962C8B-B14F-4D97-AF65-F5344CB8AC3E}">
        <p14:creationId xmlns:p14="http://schemas.microsoft.com/office/powerpoint/2010/main" val="3209752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53</a:t>
            </a:fld>
            <a:endParaRPr lang="en-US" dirty="0"/>
          </a:p>
        </p:txBody>
      </p:sp>
    </p:spTree>
    <p:extLst>
      <p:ext uri="{BB962C8B-B14F-4D97-AF65-F5344CB8AC3E}">
        <p14:creationId xmlns:p14="http://schemas.microsoft.com/office/powerpoint/2010/main" val="87864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54</a:t>
            </a:fld>
            <a:endParaRPr lang="en-US" dirty="0"/>
          </a:p>
        </p:txBody>
      </p:sp>
    </p:spTree>
    <p:extLst>
      <p:ext uri="{BB962C8B-B14F-4D97-AF65-F5344CB8AC3E}">
        <p14:creationId xmlns:p14="http://schemas.microsoft.com/office/powerpoint/2010/main" val="2119765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55</a:t>
            </a:fld>
            <a:endParaRPr lang="en-US" dirty="0"/>
          </a:p>
        </p:txBody>
      </p:sp>
    </p:spTree>
    <p:extLst>
      <p:ext uri="{BB962C8B-B14F-4D97-AF65-F5344CB8AC3E}">
        <p14:creationId xmlns:p14="http://schemas.microsoft.com/office/powerpoint/2010/main" val="3448781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56</a:t>
            </a:fld>
            <a:endParaRPr lang="en-US" dirty="0"/>
          </a:p>
        </p:txBody>
      </p:sp>
    </p:spTree>
    <p:extLst>
      <p:ext uri="{BB962C8B-B14F-4D97-AF65-F5344CB8AC3E}">
        <p14:creationId xmlns:p14="http://schemas.microsoft.com/office/powerpoint/2010/main" val="225182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5775" y="-11796713"/>
            <a:ext cx="22182138" cy="12480926"/>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492067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57</a:t>
            </a:fld>
            <a:endParaRPr lang="en-US" dirty="0"/>
          </a:p>
        </p:txBody>
      </p:sp>
    </p:spTree>
    <p:extLst>
      <p:ext uri="{BB962C8B-B14F-4D97-AF65-F5344CB8AC3E}">
        <p14:creationId xmlns:p14="http://schemas.microsoft.com/office/powerpoint/2010/main" val="127410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60</a:t>
            </a:fld>
            <a:endParaRPr lang="en-US" dirty="0"/>
          </a:p>
        </p:txBody>
      </p:sp>
    </p:spTree>
    <p:extLst>
      <p:ext uri="{BB962C8B-B14F-4D97-AF65-F5344CB8AC3E}">
        <p14:creationId xmlns:p14="http://schemas.microsoft.com/office/powerpoint/2010/main" val="1380788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61</a:t>
            </a:fld>
            <a:endParaRPr lang="en-US" dirty="0"/>
          </a:p>
        </p:txBody>
      </p:sp>
    </p:spTree>
    <p:extLst>
      <p:ext uri="{BB962C8B-B14F-4D97-AF65-F5344CB8AC3E}">
        <p14:creationId xmlns:p14="http://schemas.microsoft.com/office/powerpoint/2010/main" val="2957120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62</a:t>
            </a:fld>
            <a:endParaRPr lang="en-US" dirty="0"/>
          </a:p>
        </p:txBody>
      </p:sp>
    </p:spTree>
    <p:extLst>
      <p:ext uri="{BB962C8B-B14F-4D97-AF65-F5344CB8AC3E}">
        <p14:creationId xmlns:p14="http://schemas.microsoft.com/office/powerpoint/2010/main" val="1666385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63</a:t>
            </a:fld>
            <a:endParaRPr lang="en-US" dirty="0"/>
          </a:p>
        </p:txBody>
      </p:sp>
    </p:spTree>
    <p:extLst>
      <p:ext uri="{BB962C8B-B14F-4D97-AF65-F5344CB8AC3E}">
        <p14:creationId xmlns:p14="http://schemas.microsoft.com/office/powerpoint/2010/main" val="3827472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64</a:t>
            </a:fld>
            <a:endParaRPr lang="en-US" dirty="0"/>
          </a:p>
        </p:txBody>
      </p:sp>
    </p:spTree>
    <p:extLst>
      <p:ext uri="{BB962C8B-B14F-4D97-AF65-F5344CB8AC3E}">
        <p14:creationId xmlns:p14="http://schemas.microsoft.com/office/powerpoint/2010/main" val="2485493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65</a:t>
            </a:fld>
            <a:endParaRPr lang="en-US" dirty="0"/>
          </a:p>
        </p:txBody>
      </p:sp>
    </p:spTree>
    <p:extLst>
      <p:ext uri="{BB962C8B-B14F-4D97-AF65-F5344CB8AC3E}">
        <p14:creationId xmlns:p14="http://schemas.microsoft.com/office/powerpoint/2010/main" val="450570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66</a:t>
            </a:fld>
            <a:endParaRPr lang="en-US" dirty="0"/>
          </a:p>
        </p:txBody>
      </p:sp>
    </p:spTree>
    <p:extLst>
      <p:ext uri="{BB962C8B-B14F-4D97-AF65-F5344CB8AC3E}">
        <p14:creationId xmlns:p14="http://schemas.microsoft.com/office/powerpoint/2010/main" val="1477978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69</a:t>
            </a:fld>
            <a:endParaRPr lang="en-US" dirty="0"/>
          </a:p>
        </p:txBody>
      </p:sp>
    </p:spTree>
    <p:extLst>
      <p:ext uri="{BB962C8B-B14F-4D97-AF65-F5344CB8AC3E}">
        <p14:creationId xmlns:p14="http://schemas.microsoft.com/office/powerpoint/2010/main" val="4150060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70</a:t>
            </a:fld>
            <a:endParaRPr lang="en-US" dirty="0"/>
          </a:p>
        </p:txBody>
      </p:sp>
    </p:spTree>
    <p:extLst>
      <p:ext uri="{BB962C8B-B14F-4D97-AF65-F5344CB8AC3E}">
        <p14:creationId xmlns:p14="http://schemas.microsoft.com/office/powerpoint/2010/main" val="1560255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5775" y="-11796713"/>
            <a:ext cx="22182138" cy="12480926"/>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352118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71</a:t>
            </a:fld>
            <a:endParaRPr lang="en-US" dirty="0"/>
          </a:p>
        </p:txBody>
      </p:sp>
    </p:spTree>
    <p:extLst>
      <p:ext uri="{BB962C8B-B14F-4D97-AF65-F5344CB8AC3E}">
        <p14:creationId xmlns:p14="http://schemas.microsoft.com/office/powerpoint/2010/main" val="3741073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72</a:t>
            </a:fld>
            <a:endParaRPr lang="en-US" dirty="0"/>
          </a:p>
        </p:txBody>
      </p:sp>
    </p:spTree>
    <p:extLst>
      <p:ext uri="{BB962C8B-B14F-4D97-AF65-F5344CB8AC3E}">
        <p14:creationId xmlns:p14="http://schemas.microsoft.com/office/powerpoint/2010/main" val="910564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73</a:t>
            </a:fld>
            <a:endParaRPr lang="en-US" dirty="0"/>
          </a:p>
        </p:txBody>
      </p:sp>
    </p:spTree>
    <p:extLst>
      <p:ext uri="{BB962C8B-B14F-4D97-AF65-F5344CB8AC3E}">
        <p14:creationId xmlns:p14="http://schemas.microsoft.com/office/powerpoint/2010/main" val="600748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74</a:t>
            </a:fld>
            <a:endParaRPr lang="en-US" dirty="0"/>
          </a:p>
        </p:txBody>
      </p:sp>
    </p:spTree>
    <p:extLst>
      <p:ext uri="{BB962C8B-B14F-4D97-AF65-F5344CB8AC3E}">
        <p14:creationId xmlns:p14="http://schemas.microsoft.com/office/powerpoint/2010/main" val="2587371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75</a:t>
            </a:fld>
            <a:endParaRPr lang="en-US" dirty="0"/>
          </a:p>
        </p:txBody>
      </p:sp>
    </p:spTree>
    <p:extLst>
      <p:ext uri="{BB962C8B-B14F-4D97-AF65-F5344CB8AC3E}">
        <p14:creationId xmlns:p14="http://schemas.microsoft.com/office/powerpoint/2010/main" val="2962874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76</a:t>
            </a:fld>
            <a:endParaRPr lang="en-US" dirty="0"/>
          </a:p>
        </p:txBody>
      </p:sp>
    </p:spTree>
    <p:extLst>
      <p:ext uri="{BB962C8B-B14F-4D97-AF65-F5344CB8AC3E}">
        <p14:creationId xmlns:p14="http://schemas.microsoft.com/office/powerpoint/2010/main" val="1357759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77</a:t>
            </a:fld>
            <a:endParaRPr lang="en-US" dirty="0"/>
          </a:p>
        </p:txBody>
      </p:sp>
    </p:spTree>
    <p:extLst>
      <p:ext uri="{BB962C8B-B14F-4D97-AF65-F5344CB8AC3E}">
        <p14:creationId xmlns:p14="http://schemas.microsoft.com/office/powerpoint/2010/main" val="27456925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78</a:t>
            </a:fld>
            <a:endParaRPr lang="en-US" dirty="0"/>
          </a:p>
        </p:txBody>
      </p:sp>
    </p:spTree>
    <p:extLst>
      <p:ext uri="{BB962C8B-B14F-4D97-AF65-F5344CB8AC3E}">
        <p14:creationId xmlns:p14="http://schemas.microsoft.com/office/powerpoint/2010/main" val="382407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79</a:t>
            </a:fld>
            <a:endParaRPr lang="en-US" dirty="0"/>
          </a:p>
        </p:txBody>
      </p:sp>
    </p:spTree>
    <p:extLst>
      <p:ext uri="{BB962C8B-B14F-4D97-AF65-F5344CB8AC3E}">
        <p14:creationId xmlns:p14="http://schemas.microsoft.com/office/powerpoint/2010/main" val="353614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80</a:t>
            </a:fld>
            <a:endParaRPr lang="en-US" dirty="0"/>
          </a:p>
        </p:txBody>
      </p:sp>
    </p:spTree>
    <p:extLst>
      <p:ext uri="{BB962C8B-B14F-4D97-AF65-F5344CB8AC3E}">
        <p14:creationId xmlns:p14="http://schemas.microsoft.com/office/powerpoint/2010/main" val="1704720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5775" y="-11796713"/>
            <a:ext cx="22182138" cy="12480926"/>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0678545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81</a:t>
            </a:fld>
            <a:endParaRPr lang="en-US" dirty="0"/>
          </a:p>
        </p:txBody>
      </p:sp>
    </p:spTree>
    <p:extLst>
      <p:ext uri="{BB962C8B-B14F-4D97-AF65-F5344CB8AC3E}">
        <p14:creationId xmlns:p14="http://schemas.microsoft.com/office/powerpoint/2010/main" val="4028781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82</a:t>
            </a:fld>
            <a:endParaRPr lang="en-US" dirty="0"/>
          </a:p>
        </p:txBody>
      </p:sp>
    </p:spTree>
    <p:extLst>
      <p:ext uri="{BB962C8B-B14F-4D97-AF65-F5344CB8AC3E}">
        <p14:creationId xmlns:p14="http://schemas.microsoft.com/office/powerpoint/2010/main" val="3380729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83</a:t>
            </a:fld>
            <a:endParaRPr lang="en-US" dirty="0"/>
          </a:p>
        </p:txBody>
      </p:sp>
    </p:spTree>
    <p:extLst>
      <p:ext uri="{BB962C8B-B14F-4D97-AF65-F5344CB8AC3E}">
        <p14:creationId xmlns:p14="http://schemas.microsoft.com/office/powerpoint/2010/main" val="2046609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84</a:t>
            </a:fld>
            <a:endParaRPr lang="en-US" dirty="0"/>
          </a:p>
        </p:txBody>
      </p:sp>
    </p:spTree>
    <p:extLst>
      <p:ext uri="{BB962C8B-B14F-4D97-AF65-F5344CB8AC3E}">
        <p14:creationId xmlns:p14="http://schemas.microsoft.com/office/powerpoint/2010/main" val="3863918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85</a:t>
            </a:fld>
            <a:endParaRPr lang="en-US" dirty="0"/>
          </a:p>
        </p:txBody>
      </p:sp>
    </p:spTree>
    <p:extLst>
      <p:ext uri="{BB962C8B-B14F-4D97-AF65-F5344CB8AC3E}">
        <p14:creationId xmlns:p14="http://schemas.microsoft.com/office/powerpoint/2010/main" val="3843254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86</a:t>
            </a:fld>
            <a:endParaRPr lang="en-US" dirty="0"/>
          </a:p>
        </p:txBody>
      </p:sp>
    </p:spTree>
    <p:extLst>
      <p:ext uri="{BB962C8B-B14F-4D97-AF65-F5344CB8AC3E}">
        <p14:creationId xmlns:p14="http://schemas.microsoft.com/office/powerpoint/2010/main" val="3512989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87</a:t>
            </a:fld>
            <a:endParaRPr lang="en-US" dirty="0"/>
          </a:p>
        </p:txBody>
      </p:sp>
    </p:spTree>
    <p:extLst>
      <p:ext uri="{BB962C8B-B14F-4D97-AF65-F5344CB8AC3E}">
        <p14:creationId xmlns:p14="http://schemas.microsoft.com/office/powerpoint/2010/main" val="2306070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88</a:t>
            </a:fld>
            <a:endParaRPr lang="en-US" dirty="0"/>
          </a:p>
        </p:txBody>
      </p:sp>
    </p:spTree>
    <p:extLst>
      <p:ext uri="{BB962C8B-B14F-4D97-AF65-F5344CB8AC3E}">
        <p14:creationId xmlns:p14="http://schemas.microsoft.com/office/powerpoint/2010/main" val="7535116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89</a:t>
            </a:fld>
            <a:endParaRPr lang="en-US" dirty="0"/>
          </a:p>
        </p:txBody>
      </p:sp>
    </p:spTree>
    <p:extLst>
      <p:ext uri="{BB962C8B-B14F-4D97-AF65-F5344CB8AC3E}">
        <p14:creationId xmlns:p14="http://schemas.microsoft.com/office/powerpoint/2010/main" val="1772163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90</a:t>
            </a:fld>
            <a:endParaRPr lang="en-US" dirty="0"/>
          </a:p>
        </p:txBody>
      </p:sp>
    </p:spTree>
    <p:extLst>
      <p:ext uri="{BB962C8B-B14F-4D97-AF65-F5344CB8AC3E}">
        <p14:creationId xmlns:p14="http://schemas.microsoft.com/office/powerpoint/2010/main" val="3886664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0887565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91</a:t>
            </a:fld>
            <a:endParaRPr lang="en-US" dirty="0"/>
          </a:p>
        </p:txBody>
      </p:sp>
    </p:spTree>
    <p:extLst>
      <p:ext uri="{BB962C8B-B14F-4D97-AF65-F5344CB8AC3E}">
        <p14:creationId xmlns:p14="http://schemas.microsoft.com/office/powerpoint/2010/main" val="1465272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92</a:t>
            </a:fld>
            <a:endParaRPr lang="en-US" dirty="0"/>
          </a:p>
        </p:txBody>
      </p:sp>
    </p:spTree>
    <p:extLst>
      <p:ext uri="{BB962C8B-B14F-4D97-AF65-F5344CB8AC3E}">
        <p14:creationId xmlns:p14="http://schemas.microsoft.com/office/powerpoint/2010/main" val="24471993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93</a:t>
            </a:fld>
            <a:endParaRPr lang="en-US" dirty="0"/>
          </a:p>
        </p:txBody>
      </p:sp>
    </p:spTree>
    <p:extLst>
      <p:ext uri="{BB962C8B-B14F-4D97-AF65-F5344CB8AC3E}">
        <p14:creationId xmlns:p14="http://schemas.microsoft.com/office/powerpoint/2010/main" val="40181391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94</a:t>
            </a:fld>
            <a:endParaRPr lang="en-US" dirty="0"/>
          </a:p>
        </p:txBody>
      </p:sp>
    </p:spTree>
    <p:extLst>
      <p:ext uri="{BB962C8B-B14F-4D97-AF65-F5344CB8AC3E}">
        <p14:creationId xmlns:p14="http://schemas.microsoft.com/office/powerpoint/2010/main" val="26773070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95</a:t>
            </a:fld>
            <a:endParaRPr lang="en-US" dirty="0"/>
          </a:p>
        </p:txBody>
      </p:sp>
    </p:spTree>
    <p:extLst>
      <p:ext uri="{BB962C8B-B14F-4D97-AF65-F5344CB8AC3E}">
        <p14:creationId xmlns:p14="http://schemas.microsoft.com/office/powerpoint/2010/main" val="274540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96</a:t>
            </a:fld>
            <a:endParaRPr lang="en-US" dirty="0"/>
          </a:p>
        </p:txBody>
      </p:sp>
    </p:spTree>
    <p:extLst>
      <p:ext uri="{BB962C8B-B14F-4D97-AF65-F5344CB8AC3E}">
        <p14:creationId xmlns:p14="http://schemas.microsoft.com/office/powerpoint/2010/main" val="16104392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97</a:t>
            </a:fld>
            <a:endParaRPr lang="en-US" dirty="0"/>
          </a:p>
        </p:txBody>
      </p:sp>
    </p:spTree>
    <p:extLst>
      <p:ext uri="{BB962C8B-B14F-4D97-AF65-F5344CB8AC3E}">
        <p14:creationId xmlns:p14="http://schemas.microsoft.com/office/powerpoint/2010/main" val="7516449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98</a:t>
            </a:fld>
            <a:endParaRPr lang="en-US" dirty="0"/>
          </a:p>
        </p:txBody>
      </p:sp>
    </p:spTree>
    <p:extLst>
      <p:ext uri="{BB962C8B-B14F-4D97-AF65-F5344CB8AC3E}">
        <p14:creationId xmlns:p14="http://schemas.microsoft.com/office/powerpoint/2010/main" val="26462258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99</a:t>
            </a:fld>
            <a:endParaRPr lang="en-US" dirty="0"/>
          </a:p>
        </p:txBody>
      </p:sp>
    </p:spTree>
    <p:extLst>
      <p:ext uri="{BB962C8B-B14F-4D97-AF65-F5344CB8AC3E}">
        <p14:creationId xmlns:p14="http://schemas.microsoft.com/office/powerpoint/2010/main" val="38950301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100</a:t>
            </a:fld>
            <a:endParaRPr lang="en-US" dirty="0"/>
          </a:p>
        </p:txBody>
      </p:sp>
    </p:spTree>
    <p:extLst>
      <p:ext uri="{BB962C8B-B14F-4D97-AF65-F5344CB8AC3E}">
        <p14:creationId xmlns:p14="http://schemas.microsoft.com/office/powerpoint/2010/main" val="179327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8039270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101</a:t>
            </a:fld>
            <a:endParaRPr lang="en-US" dirty="0"/>
          </a:p>
        </p:txBody>
      </p:sp>
    </p:spTree>
    <p:extLst>
      <p:ext uri="{BB962C8B-B14F-4D97-AF65-F5344CB8AC3E}">
        <p14:creationId xmlns:p14="http://schemas.microsoft.com/office/powerpoint/2010/main" val="39258373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102</a:t>
            </a:fld>
            <a:endParaRPr lang="en-US" dirty="0"/>
          </a:p>
        </p:txBody>
      </p:sp>
    </p:spTree>
    <p:extLst>
      <p:ext uri="{BB962C8B-B14F-4D97-AF65-F5344CB8AC3E}">
        <p14:creationId xmlns:p14="http://schemas.microsoft.com/office/powerpoint/2010/main" val="3661549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21785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This section of the presentation is focused on helping us understand what cryptocurrency is. We will explore the basic principles that define it and make it unique as a form of currency.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2455649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5" y="-1"/>
            <a:ext cx="24377655" cy="9906001"/>
          </a:xfrm>
        </p:spPr>
        <p:txBody>
          <a:bodyPr rtlCol="0">
            <a:normAutofit/>
          </a:bodyPr>
          <a:lstStyle>
            <a:lvl1pPr marL="0" indent="0">
              <a:buNone/>
              <a:defRPr sz="2000">
                <a:latin typeface="Lato Light"/>
                <a:cs typeface="Lato Light"/>
              </a:defRPr>
            </a:lvl1pPr>
          </a:lstStyle>
          <a:p>
            <a:pPr lvl="0"/>
            <a:endParaRPr lang="en-US" noProof="0" dirty="0"/>
          </a:p>
        </p:txBody>
      </p:sp>
    </p:spTree>
    <p:extLst>
      <p:ext uri="{BB962C8B-B14F-4D97-AF65-F5344CB8AC3E}">
        <p14:creationId xmlns:p14="http://schemas.microsoft.com/office/powerpoint/2010/main" val="394290893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p:cNvSpPr>
          <p:nvPr>
            <p:ph type="pic" sz="quarter" idx="23"/>
          </p:nvPr>
        </p:nvSpPr>
        <p:spPr>
          <a:xfrm>
            <a:off x="23084" y="4391315"/>
            <a:ext cx="24377650" cy="4250174"/>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307178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App Design 04">
    <p:spTree>
      <p:nvGrpSpPr>
        <p:cNvPr id="1" name=""/>
        <p:cNvGrpSpPr/>
        <p:nvPr/>
      </p:nvGrpSpPr>
      <p:grpSpPr>
        <a:xfrm>
          <a:off x="0" y="0"/>
          <a:ext cx="0" cy="0"/>
          <a:chOff x="0" y="0"/>
          <a:chExt cx="0" cy="0"/>
        </a:xfrm>
      </p:grpSpPr>
      <p:sp>
        <p:nvSpPr>
          <p:cNvPr id="18" name="Picture Placeholder 16"/>
          <p:cNvSpPr>
            <a:spLocks noGrp="1"/>
          </p:cNvSpPr>
          <p:nvPr>
            <p:ph type="pic" sz="quarter" idx="14"/>
          </p:nvPr>
        </p:nvSpPr>
        <p:spPr>
          <a:xfrm>
            <a:off x="3466624" y="5433034"/>
            <a:ext cx="1481328" cy="4244366"/>
          </a:xfrm>
        </p:spPr>
        <p:txBody>
          <a:bodyPr>
            <a:normAutofit/>
          </a:bodyPr>
          <a:lstStyle>
            <a:lvl1pPr marL="0" indent="0">
              <a:buNone/>
              <a:defRPr sz="1400"/>
            </a:lvl1pPr>
          </a:lstStyle>
          <a:p>
            <a:endParaRPr lang="en-US" dirty="0"/>
          </a:p>
        </p:txBody>
      </p:sp>
      <p:sp>
        <p:nvSpPr>
          <p:cNvPr id="15" name="Picture Placeholder 16"/>
          <p:cNvSpPr>
            <a:spLocks noGrp="1"/>
          </p:cNvSpPr>
          <p:nvPr>
            <p:ph type="pic" sz="quarter" idx="13"/>
          </p:nvPr>
        </p:nvSpPr>
        <p:spPr>
          <a:xfrm>
            <a:off x="8605595" y="5433034"/>
            <a:ext cx="1567105" cy="4244366"/>
          </a:xfrm>
        </p:spPr>
        <p:txBody>
          <a:bodyPr>
            <a:normAutofit/>
          </a:bodyPr>
          <a:lstStyle>
            <a:lvl1pPr marL="0" indent="0">
              <a:buNone/>
              <a:defRPr sz="1400"/>
            </a:lvl1pPr>
          </a:lstStyle>
          <a:p>
            <a:endParaRPr lang="en-US" dirty="0"/>
          </a:p>
        </p:txBody>
      </p:sp>
      <p:sp>
        <p:nvSpPr>
          <p:cNvPr id="17" name="Picture Placeholder 16"/>
          <p:cNvSpPr>
            <a:spLocks noGrp="1"/>
          </p:cNvSpPr>
          <p:nvPr>
            <p:ph type="pic" sz="quarter" idx="10"/>
          </p:nvPr>
        </p:nvSpPr>
        <p:spPr>
          <a:xfrm>
            <a:off x="5290574" y="4971515"/>
            <a:ext cx="3024869" cy="5480585"/>
          </a:xfrm>
        </p:spPr>
        <p:txBody>
          <a:bodyPr>
            <a:normAutofit/>
          </a:bodyPr>
          <a:lstStyle>
            <a:lvl1pPr marL="0" indent="0">
              <a:buNone/>
              <a:defRPr sz="1400"/>
            </a:lvl1pPr>
          </a:lstStyle>
          <a:p>
            <a:endParaRPr lang="en-US" dirty="0"/>
          </a:p>
        </p:txBody>
      </p:sp>
    </p:spTree>
    <p:extLst>
      <p:ext uri="{BB962C8B-B14F-4D97-AF65-F5344CB8AC3E}">
        <p14:creationId xmlns:p14="http://schemas.microsoft.com/office/powerpoint/2010/main" val="42544153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ices_3_iPhones_vs">
    <p:spTree>
      <p:nvGrpSpPr>
        <p:cNvPr id="1" name=""/>
        <p:cNvGrpSpPr/>
        <p:nvPr/>
      </p:nvGrpSpPr>
      <p:grpSpPr>
        <a:xfrm>
          <a:off x="0" y="0"/>
          <a:ext cx="0" cy="0"/>
          <a:chOff x="0" y="0"/>
          <a:chExt cx="0" cy="0"/>
        </a:xfrm>
      </p:grpSpPr>
      <p:sp>
        <p:nvSpPr>
          <p:cNvPr id="11" name="Picture Placeholder 9"/>
          <p:cNvSpPr>
            <a:spLocks noGrp="1"/>
          </p:cNvSpPr>
          <p:nvPr>
            <p:ph type="pic" sz="quarter" idx="10"/>
          </p:nvPr>
        </p:nvSpPr>
        <p:spPr>
          <a:xfrm>
            <a:off x="2406295" y="5008698"/>
            <a:ext cx="2762781" cy="4905812"/>
          </a:xfrm>
        </p:spPr>
        <p:txBody>
          <a:bodyPr>
            <a:normAutofit/>
          </a:bodyPr>
          <a:lstStyle>
            <a:lvl1pPr marL="0" indent="0">
              <a:buNone/>
              <a:defRPr sz="2200">
                <a:solidFill>
                  <a:schemeClr val="tx1">
                    <a:lumMod val="50000"/>
                    <a:lumOff val="50000"/>
                  </a:schemeClr>
                </a:solidFill>
              </a:defRPr>
            </a:lvl1pPr>
          </a:lstStyle>
          <a:p>
            <a:endParaRPr lang="en-US" dirty="0"/>
          </a:p>
        </p:txBody>
      </p:sp>
      <p:sp>
        <p:nvSpPr>
          <p:cNvPr id="12" name="Picture Placeholder 9"/>
          <p:cNvSpPr>
            <a:spLocks noGrp="1"/>
          </p:cNvSpPr>
          <p:nvPr>
            <p:ph type="pic" sz="quarter" idx="11"/>
          </p:nvPr>
        </p:nvSpPr>
        <p:spPr>
          <a:xfrm>
            <a:off x="9666174" y="5008698"/>
            <a:ext cx="2762781" cy="4905812"/>
          </a:xfrm>
        </p:spPr>
        <p:txBody>
          <a:bodyPr>
            <a:normAutofit/>
          </a:bodyPr>
          <a:lstStyle>
            <a:lvl1pPr marL="0" indent="0">
              <a:buNone/>
              <a:defRPr sz="2200">
                <a:solidFill>
                  <a:schemeClr val="tx1">
                    <a:lumMod val="50000"/>
                    <a:lumOff val="50000"/>
                  </a:schemeClr>
                </a:solidFill>
              </a:defRPr>
            </a:lvl1pPr>
          </a:lstStyle>
          <a:p>
            <a:endParaRPr lang="en-US" dirty="0"/>
          </a:p>
        </p:txBody>
      </p:sp>
      <p:sp>
        <p:nvSpPr>
          <p:cNvPr id="15" name="Picture Placeholder 9"/>
          <p:cNvSpPr>
            <a:spLocks noGrp="1"/>
          </p:cNvSpPr>
          <p:nvPr>
            <p:ph type="pic" sz="quarter" idx="12"/>
          </p:nvPr>
        </p:nvSpPr>
        <p:spPr>
          <a:xfrm>
            <a:off x="17037455" y="5008698"/>
            <a:ext cx="2762781" cy="4905812"/>
          </a:xfrm>
        </p:spPr>
        <p:txBody>
          <a:bodyPr>
            <a:normAutofit/>
          </a:bodyPr>
          <a:lstStyle>
            <a:lvl1pPr marL="0" indent="0">
              <a:buNone/>
              <a:defRPr sz="22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0816368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p:cNvSpPr>
          <p:nvPr>
            <p:ph type="pic" sz="quarter" idx="13"/>
          </p:nvPr>
        </p:nvSpPr>
        <p:spPr>
          <a:xfrm>
            <a:off x="-5" y="-1"/>
            <a:ext cx="24377655" cy="6460437"/>
          </a:xfrm>
        </p:spPr>
        <p:txBody>
          <a:bodyPr rtlCol="0">
            <a:normAutofit/>
          </a:bodyPr>
          <a:lstStyle>
            <a:lvl1pPr marL="0" indent="0">
              <a:buNone/>
              <a:defRPr sz="2000">
                <a:latin typeface="Lato Light"/>
                <a:cs typeface="Lato Light"/>
              </a:defRPr>
            </a:lvl1pPr>
          </a:lstStyle>
          <a:p>
            <a:pPr lvl="0"/>
            <a:endParaRPr lang="en-US" noProof="0" dirty="0"/>
          </a:p>
        </p:txBody>
      </p:sp>
      <p:sp>
        <p:nvSpPr>
          <p:cNvPr id="31" name="Picture Placeholder 2"/>
          <p:cNvSpPr>
            <a:spLocks noGrp="1" noChangeAspect="1"/>
          </p:cNvSpPr>
          <p:nvPr>
            <p:ph type="pic" sz="quarter" idx="11"/>
          </p:nvPr>
        </p:nvSpPr>
        <p:spPr>
          <a:xfrm>
            <a:off x="3070977" y="2466755"/>
            <a:ext cx="4720487" cy="8450345"/>
          </a:xfrm>
        </p:spPr>
        <p:txBody>
          <a:bodyPr rtlCol="0">
            <a:normAutofit/>
          </a:bodyPr>
          <a:lstStyle>
            <a:lvl1pPr marL="0" indent="0">
              <a:buNone/>
              <a:defRPr sz="2000">
                <a:latin typeface="Lato Light"/>
                <a:cs typeface="Lato Light"/>
              </a:defRPr>
            </a:lvl1pPr>
          </a:lstStyle>
          <a:p>
            <a:pPr lvl="0"/>
            <a:endParaRPr lang="en-US" noProof="0" dirty="0"/>
          </a:p>
        </p:txBody>
      </p:sp>
    </p:spTree>
    <p:extLst>
      <p:ext uri="{BB962C8B-B14F-4D97-AF65-F5344CB8AC3E}">
        <p14:creationId xmlns:p14="http://schemas.microsoft.com/office/powerpoint/2010/main" val="366590319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s">
    <p:bg>
      <p:bgPr>
        <a:solidFill>
          <a:srgbClr val="19232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774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ne_vs_app">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7995777" y="4057984"/>
            <a:ext cx="2810265" cy="4965334"/>
          </a:xfrm>
        </p:spPr>
        <p:txBody>
          <a:bodyPr>
            <a:normAutofit/>
          </a:bodyPr>
          <a:lstStyle>
            <a:lvl1pPr marL="0" indent="0">
              <a:buNone/>
              <a:defRPr sz="2800">
                <a:solidFill>
                  <a:schemeClr val="tx1">
                    <a:lumMod val="50000"/>
                    <a:lumOff val="50000"/>
                  </a:schemeClr>
                </a:solidFill>
              </a:defRPr>
            </a:lvl1pPr>
          </a:lstStyle>
          <a:p>
            <a:endParaRPr lang="en-US" dirty="0"/>
          </a:p>
        </p:txBody>
      </p:sp>
      <p:sp>
        <p:nvSpPr>
          <p:cNvPr id="9" name="Picture Placeholder 9"/>
          <p:cNvSpPr>
            <a:spLocks noGrp="1"/>
          </p:cNvSpPr>
          <p:nvPr>
            <p:ph type="pic" sz="quarter" idx="11"/>
          </p:nvPr>
        </p:nvSpPr>
        <p:spPr>
          <a:xfrm>
            <a:off x="13632752" y="4102544"/>
            <a:ext cx="2810265" cy="4965334"/>
          </a:xfrm>
        </p:spPr>
        <p:txBody>
          <a:bodyPr>
            <a:normAutofit/>
          </a:bodyPr>
          <a:lstStyle>
            <a:lvl1pPr marL="0" indent="0">
              <a:buNone/>
              <a:defRPr sz="2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0471903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s_Tablet_H">
    <p:spTree>
      <p:nvGrpSpPr>
        <p:cNvPr id="1" name=""/>
        <p:cNvGrpSpPr/>
        <p:nvPr/>
      </p:nvGrpSpPr>
      <p:grpSpPr>
        <a:xfrm>
          <a:off x="0" y="0"/>
          <a:ext cx="0" cy="0"/>
          <a:chOff x="0" y="0"/>
          <a:chExt cx="0" cy="0"/>
        </a:xfrm>
      </p:grpSpPr>
      <p:sp>
        <p:nvSpPr>
          <p:cNvPr id="34" name="Picture Placeholder 2"/>
          <p:cNvSpPr>
            <a:spLocks noGrp="1" noChangeAspect="1"/>
          </p:cNvSpPr>
          <p:nvPr>
            <p:ph type="pic" sz="quarter" idx="11"/>
          </p:nvPr>
        </p:nvSpPr>
        <p:spPr>
          <a:xfrm>
            <a:off x="7956667" y="5627022"/>
            <a:ext cx="8357714" cy="6228342"/>
          </a:xfrm>
        </p:spPr>
        <p:txBody>
          <a:bodyPr>
            <a:normAutofit/>
          </a:bodyPr>
          <a:lstStyle>
            <a:lvl1pPr marL="0" indent="0">
              <a:buNone/>
              <a:defRPr sz="2000">
                <a:latin typeface="Lato Light"/>
                <a:cs typeface="Lato Light"/>
              </a:defRPr>
            </a:lvl1pPr>
          </a:lstStyle>
          <a:p>
            <a:endParaRPr lang="en-US" dirty="0"/>
          </a:p>
        </p:txBody>
      </p:sp>
    </p:spTree>
    <p:extLst>
      <p:ext uri="{BB962C8B-B14F-4D97-AF65-F5344CB8AC3E}">
        <p14:creationId xmlns:p14="http://schemas.microsoft.com/office/powerpoint/2010/main" val="604208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s_laptop_project">
    <p:spTree>
      <p:nvGrpSpPr>
        <p:cNvPr id="1" name=""/>
        <p:cNvGrpSpPr/>
        <p:nvPr/>
      </p:nvGrpSpPr>
      <p:grpSpPr>
        <a:xfrm>
          <a:off x="0" y="0"/>
          <a:ext cx="0" cy="0"/>
          <a:chOff x="0" y="0"/>
          <a:chExt cx="0" cy="0"/>
        </a:xfrm>
      </p:grpSpPr>
      <p:sp>
        <p:nvSpPr>
          <p:cNvPr id="23" name="Picture Placeholder 2"/>
          <p:cNvSpPr>
            <a:spLocks noGrp="1" noChangeAspect="1"/>
          </p:cNvSpPr>
          <p:nvPr>
            <p:ph type="pic" sz="quarter" idx="11"/>
          </p:nvPr>
        </p:nvSpPr>
        <p:spPr>
          <a:xfrm>
            <a:off x="2186981" y="4979760"/>
            <a:ext cx="5990496" cy="3710009"/>
          </a:xfrm>
        </p:spPr>
        <p:txBody>
          <a:bodyPr>
            <a:normAutofit/>
          </a:bodyPr>
          <a:lstStyle>
            <a:lvl1pPr marL="0" indent="0">
              <a:buNone/>
              <a:defRPr sz="2000">
                <a:latin typeface="Lato Light"/>
                <a:cs typeface="Lato Light"/>
              </a:defRPr>
            </a:lvl1pPr>
          </a:lstStyle>
          <a:p>
            <a:endParaRPr lang="en-US" dirty="0"/>
          </a:p>
        </p:txBody>
      </p:sp>
    </p:spTree>
    <p:extLst>
      <p:ext uri="{BB962C8B-B14F-4D97-AF65-F5344CB8AC3E}">
        <p14:creationId xmlns:p14="http://schemas.microsoft.com/office/powerpoint/2010/main" val="439440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vices_laptop2_project">
    <p:spTree>
      <p:nvGrpSpPr>
        <p:cNvPr id="1" name=""/>
        <p:cNvGrpSpPr/>
        <p:nvPr/>
      </p:nvGrpSpPr>
      <p:grpSpPr>
        <a:xfrm>
          <a:off x="0" y="0"/>
          <a:ext cx="0" cy="0"/>
          <a:chOff x="0" y="0"/>
          <a:chExt cx="0" cy="0"/>
        </a:xfrm>
      </p:grpSpPr>
      <p:sp>
        <p:nvSpPr>
          <p:cNvPr id="9" name="Picture Placeholder 2"/>
          <p:cNvSpPr>
            <a:spLocks noGrp="1" noChangeAspect="1"/>
          </p:cNvSpPr>
          <p:nvPr>
            <p:ph type="pic" sz="quarter" idx="11"/>
          </p:nvPr>
        </p:nvSpPr>
        <p:spPr>
          <a:xfrm>
            <a:off x="9093939" y="6205678"/>
            <a:ext cx="5990496" cy="3710009"/>
          </a:xfrm>
        </p:spPr>
        <p:txBody>
          <a:bodyPr>
            <a:normAutofit/>
          </a:bodyPr>
          <a:lstStyle>
            <a:lvl1pPr marL="0" indent="0">
              <a:buNone/>
              <a:defRPr sz="2000">
                <a:latin typeface="Lato Light"/>
                <a:cs typeface="Lato Light"/>
              </a:defRPr>
            </a:lvl1pPr>
          </a:lstStyle>
          <a:p>
            <a:endParaRPr lang="en-US" dirty="0"/>
          </a:p>
        </p:txBody>
      </p:sp>
    </p:spTree>
    <p:extLst>
      <p:ext uri="{BB962C8B-B14F-4D97-AF65-F5344CB8AC3E}">
        <p14:creationId xmlns:p14="http://schemas.microsoft.com/office/powerpoint/2010/main" val="3129128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placeholder to table products">
    <p:spTree>
      <p:nvGrpSpPr>
        <p:cNvPr id="1" name=""/>
        <p:cNvGrpSpPr/>
        <p:nvPr/>
      </p:nvGrpSpPr>
      <p:grpSpPr>
        <a:xfrm>
          <a:off x="0" y="0"/>
          <a:ext cx="0" cy="0"/>
          <a:chOff x="0" y="0"/>
          <a:chExt cx="0" cy="0"/>
        </a:xfrm>
      </p:grpSpPr>
      <p:sp>
        <p:nvSpPr>
          <p:cNvPr id="12" name="Picture Placeholder 2"/>
          <p:cNvSpPr>
            <a:spLocks noGrp="1" noChangeAspect="1"/>
          </p:cNvSpPr>
          <p:nvPr>
            <p:ph type="pic" sz="quarter" idx="11"/>
          </p:nvPr>
        </p:nvSpPr>
        <p:spPr>
          <a:xfrm>
            <a:off x="6997609" y="3103928"/>
            <a:ext cx="1261872" cy="1261872"/>
          </a:xfrm>
        </p:spPr>
        <p:txBody>
          <a:bodyPr>
            <a:normAutofit/>
          </a:bodyPr>
          <a:lstStyle>
            <a:lvl1pPr marL="0" indent="0">
              <a:buNone/>
              <a:defRPr sz="1200">
                <a:latin typeface="Lato Light"/>
                <a:cs typeface="Lato Light"/>
              </a:defRPr>
            </a:lvl1pPr>
          </a:lstStyle>
          <a:p>
            <a:endParaRPr lang="en-US" dirty="0"/>
          </a:p>
        </p:txBody>
      </p:sp>
      <p:sp>
        <p:nvSpPr>
          <p:cNvPr id="14" name="Picture Placeholder 2"/>
          <p:cNvSpPr>
            <a:spLocks noGrp="1" noChangeAspect="1"/>
          </p:cNvSpPr>
          <p:nvPr>
            <p:ph type="pic" sz="quarter" idx="12"/>
          </p:nvPr>
        </p:nvSpPr>
        <p:spPr>
          <a:xfrm>
            <a:off x="10585516" y="3099321"/>
            <a:ext cx="1261872" cy="1261872"/>
          </a:xfrm>
        </p:spPr>
        <p:txBody>
          <a:bodyPr>
            <a:normAutofit/>
          </a:bodyPr>
          <a:lstStyle>
            <a:lvl1pPr marL="0" indent="0">
              <a:buNone/>
              <a:defRPr sz="1200">
                <a:latin typeface="Lato Light"/>
                <a:cs typeface="Lato Light"/>
              </a:defRPr>
            </a:lvl1pPr>
          </a:lstStyle>
          <a:p>
            <a:endParaRPr lang="en-US" dirty="0"/>
          </a:p>
        </p:txBody>
      </p:sp>
      <p:sp>
        <p:nvSpPr>
          <p:cNvPr id="18" name="Picture Placeholder 2"/>
          <p:cNvSpPr>
            <a:spLocks noGrp="1" noChangeAspect="1"/>
          </p:cNvSpPr>
          <p:nvPr>
            <p:ph type="pic" sz="quarter" idx="13"/>
          </p:nvPr>
        </p:nvSpPr>
        <p:spPr>
          <a:xfrm>
            <a:off x="13778261" y="3103928"/>
            <a:ext cx="1261872" cy="1261872"/>
          </a:xfrm>
        </p:spPr>
        <p:txBody>
          <a:bodyPr>
            <a:normAutofit/>
          </a:bodyPr>
          <a:lstStyle>
            <a:lvl1pPr marL="0" indent="0">
              <a:buNone/>
              <a:defRPr sz="1200">
                <a:latin typeface="Lato Light"/>
                <a:cs typeface="Lato Light"/>
              </a:defRPr>
            </a:lvl1pPr>
          </a:lstStyle>
          <a:p>
            <a:endParaRPr lang="en-US" dirty="0"/>
          </a:p>
        </p:txBody>
      </p:sp>
      <p:sp>
        <p:nvSpPr>
          <p:cNvPr id="19" name="Picture Placeholder 2"/>
          <p:cNvSpPr>
            <a:spLocks noGrp="1" noChangeAspect="1"/>
          </p:cNvSpPr>
          <p:nvPr>
            <p:ph type="pic" sz="quarter" idx="14"/>
          </p:nvPr>
        </p:nvSpPr>
        <p:spPr>
          <a:xfrm>
            <a:off x="16888617" y="3099321"/>
            <a:ext cx="1261872" cy="1261872"/>
          </a:xfrm>
        </p:spPr>
        <p:txBody>
          <a:bodyPr>
            <a:normAutofit/>
          </a:bodyPr>
          <a:lstStyle>
            <a:lvl1pPr marL="0" indent="0">
              <a:buNone/>
              <a:defRPr sz="1200">
                <a:latin typeface="Lato Light"/>
                <a:cs typeface="Lato Light"/>
              </a:defRPr>
            </a:lvl1pPr>
          </a:lstStyle>
          <a:p>
            <a:endParaRPr lang="en-US" dirty="0"/>
          </a:p>
        </p:txBody>
      </p:sp>
      <p:sp>
        <p:nvSpPr>
          <p:cNvPr id="20" name="Picture Placeholder 2"/>
          <p:cNvSpPr>
            <a:spLocks noGrp="1" noChangeAspect="1"/>
          </p:cNvSpPr>
          <p:nvPr>
            <p:ph type="pic" sz="quarter" idx="15"/>
          </p:nvPr>
        </p:nvSpPr>
        <p:spPr>
          <a:xfrm>
            <a:off x="19793958" y="3103928"/>
            <a:ext cx="1261872" cy="1261872"/>
          </a:xfrm>
        </p:spPr>
        <p:txBody>
          <a:bodyPr>
            <a:normAutofit/>
          </a:bodyPr>
          <a:lstStyle>
            <a:lvl1pPr marL="0" indent="0">
              <a:buNone/>
              <a:defRPr sz="1200">
                <a:latin typeface="Lato Light"/>
                <a:cs typeface="Lato Light"/>
              </a:defRPr>
            </a:lvl1pPr>
          </a:lstStyle>
          <a:p>
            <a:endParaRPr lang="en-US" dirty="0"/>
          </a:p>
        </p:txBody>
      </p:sp>
    </p:spTree>
    <p:extLst>
      <p:ext uri="{BB962C8B-B14F-4D97-AF65-F5344CB8AC3E}">
        <p14:creationId xmlns:p14="http://schemas.microsoft.com/office/powerpoint/2010/main" val="3277579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alState Cat 1">
    <p:spTree>
      <p:nvGrpSpPr>
        <p:cNvPr id="1" name=""/>
        <p:cNvGrpSpPr/>
        <p:nvPr/>
      </p:nvGrpSpPr>
      <p:grpSpPr>
        <a:xfrm>
          <a:off x="0" y="0"/>
          <a:ext cx="0" cy="0"/>
          <a:chOff x="0" y="0"/>
          <a:chExt cx="0" cy="0"/>
        </a:xfrm>
      </p:grpSpPr>
      <p:sp>
        <p:nvSpPr>
          <p:cNvPr id="31" name="Picture Placeholder 2"/>
          <p:cNvSpPr>
            <a:spLocks noGrp="1"/>
          </p:cNvSpPr>
          <p:nvPr>
            <p:ph type="pic" sz="quarter" idx="23"/>
          </p:nvPr>
        </p:nvSpPr>
        <p:spPr>
          <a:xfrm>
            <a:off x="3189847" y="8070082"/>
            <a:ext cx="5971032" cy="4130738"/>
          </a:xfrm>
        </p:spPr>
        <p:txBody>
          <a:bodyPr anchor="t"/>
          <a:lstStyle>
            <a:lvl1pPr marL="0" indent="0" algn="ctr">
              <a:buNone/>
              <a:defRPr/>
            </a:lvl1pPr>
          </a:lstStyle>
          <a:p>
            <a:r>
              <a:rPr lang="en-US" dirty="0"/>
              <a:t>Drag picture to placeholder or click icon to add</a:t>
            </a:r>
            <a:endParaRPr lang="id-ID" dirty="0"/>
          </a:p>
        </p:txBody>
      </p:sp>
      <p:sp>
        <p:nvSpPr>
          <p:cNvPr id="32" name="Picture Placeholder 2"/>
          <p:cNvSpPr>
            <a:spLocks noGrp="1"/>
          </p:cNvSpPr>
          <p:nvPr>
            <p:ph type="pic" sz="quarter" idx="24"/>
          </p:nvPr>
        </p:nvSpPr>
        <p:spPr>
          <a:xfrm>
            <a:off x="9206200" y="2811131"/>
            <a:ext cx="5967447" cy="4130738"/>
          </a:xfrm>
        </p:spPr>
        <p:txBody>
          <a:bodyPr anchor="t"/>
          <a:lstStyle>
            <a:lvl1pPr marL="0" indent="0" algn="ctr">
              <a:buNone/>
              <a:defRPr/>
            </a:lvl1pPr>
          </a:lstStyle>
          <a:p>
            <a:r>
              <a:rPr lang="en-US" dirty="0"/>
              <a:t>Drag picture to placeholder or click icon to add</a:t>
            </a:r>
            <a:endParaRPr lang="id-ID"/>
          </a:p>
        </p:txBody>
      </p:sp>
      <p:sp>
        <p:nvSpPr>
          <p:cNvPr id="33" name="Picture Placeholder 2"/>
          <p:cNvSpPr>
            <a:spLocks noGrp="1"/>
          </p:cNvSpPr>
          <p:nvPr>
            <p:ph type="pic" sz="quarter" idx="25"/>
          </p:nvPr>
        </p:nvSpPr>
        <p:spPr>
          <a:xfrm>
            <a:off x="15199521" y="8070082"/>
            <a:ext cx="5971032" cy="4130738"/>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20661924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reak">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24377650" cy="8229600"/>
          </a:xfrm>
        </p:spPr>
        <p:txBody>
          <a:bodyPr>
            <a:normAutofit/>
          </a:bodyPr>
          <a:lstStyle>
            <a:lvl1pPr>
              <a:defRPr sz="3600"/>
            </a:lvl1pPr>
          </a:lstStyle>
          <a:p>
            <a:endParaRPr lang="en-US" dirty="0"/>
          </a:p>
        </p:txBody>
      </p:sp>
    </p:spTree>
    <p:extLst>
      <p:ext uri="{BB962C8B-B14F-4D97-AF65-F5344CB8AC3E}">
        <p14:creationId xmlns:p14="http://schemas.microsoft.com/office/powerpoint/2010/main" val="272502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Big_Picture_team-skills">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24399930" cy="13716001"/>
          </a:xfrm>
        </p:spPr>
        <p:txBody>
          <a:bodyPr>
            <a:normAutofit/>
          </a:bodyPr>
          <a:lstStyle>
            <a:lvl1pPr marL="0" indent="0">
              <a:buNone/>
              <a:defRPr sz="3200">
                <a:latin typeface="Lato Light"/>
                <a:cs typeface="Lato Light"/>
              </a:defRPr>
            </a:lvl1pPr>
          </a:lstStyle>
          <a:p>
            <a:endParaRPr lang="id-ID" dirty="0"/>
          </a:p>
        </p:txBody>
      </p:sp>
      <p:sp>
        <p:nvSpPr>
          <p:cNvPr id="5" name="Picture Placeholder 22"/>
          <p:cNvSpPr>
            <a:spLocks noGrp="1"/>
          </p:cNvSpPr>
          <p:nvPr>
            <p:ph type="pic" sz="quarter" idx="14"/>
          </p:nvPr>
        </p:nvSpPr>
        <p:spPr>
          <a:xfrm>
            <a:off x="3146818" y="4522799"/>
            <a:ext cx="3281838" cy="3550227"/>
          </a:xfrm>
        </p:spPr>
        <p:txBody>
          <a:bodyPr>
            <a:normAutofit/>
          </a:bodyPr>
          <a:lstStyle>
            <a:lvl1pPr marL="0" indent="0">
              <a:buNone/>
              <a:defRPr sz="3200">
                <a:solidFill>
                  <a:schemeClr val="bg1"/>
                </a:solidFill>
                <a:latin typeface="Lato Regular"/>
                <a:cs typeface="Lato Regular"/>
              </a:defRPr>
            </a:lvl1pPr>
          </a:lstStyle>
          <a:p>
            <a:endParaRPr lang="id-ID" dirty="0"/>
          </a:p>
        </p:txBody>
      </p:sp>
    </p:spTree>
    <p:extLst>
      <p:ext uri="{BB962C8B-B14F-4D97-AF65-F5344CB8AC3E}">
        <p14:creationId xmlns:p14="http://schemas.microsoft.com/office/powerpoint/2010/main" val="6510734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2735617" y="3206029"/>
            <a:ext cx="2519228" cy="2517622"/>
          </a:xfrm>
          <a:prstGeom prst="ellipse">
            <a:avLst/>
          </a:prstGeom>
        </p:spPr>
        <p:txBody>
          <a:bodyPr>
            <a:noAutofit/>
          </a:bodyPr>
          <a:lstStyle>
            <a:lvl1pPr marL="0" indent="0">
              <a:lnSpc>
                <a:spcPct val="130000"/>
              </a:lnSpc>
              <a:buNone/>
              <a:defRPr sz="24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8266908" y="3185107"/>
            <a:ext cx="2519228" cy="2517622"/>
          </a:xfrm>
          <a:prstGeom prst="ellipse">
            <a:avLst/>
          </a:prstGeom>
        </p:spPr>
        <p:txBody>
          <a:bodyPr>
            <a:normAutofit/>
          </a:bodyPr>
          <a:lstStyle>
            <a:lvl1pPr marL="0" indent="0">
              <a:lnSpc>
                <a:spcPct val="130000"/>
              </a:lnSpc>
              <a:buNone/>
              <a:defRPr sz="2400"/>
            </a:lvl1pPr>
          </a:lstStyle>
          <a:p>
            <a:r>
              <a:rPr lang="en-US" dirty="0"/>
              <a:t>Drag  Your Picture Here</a:t>
            </a:r>
          </a:p>
        </p:txBody>
      </p:sp>
      <p:sp>
        <p:nvSpPr>
          <p:cNvPr id="76" name="Picture Placeholder 13"/>
          <p:cNvSpPr>
            <a:spLocks noGrp="1" noChangeAspect="1"/>
          </p:cNvSpPr>
          <p:nvPr>
            <p:ph type="pic" sz="quarter" idx="12" hasCustomPrompt="1"/>
          </p:nvPr>
        </p:nvSpPr>
        <p:spPr>
          <a:xfrm>
            <a:off x="13676411" y="321801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19123672" y="321801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16424238" y="8108515"/>
            <a:ext cx="2519228" cy="2517622"/>
          </a:xfrm>
          <a:prstGeom prst="ellipse">
            <a:avLst/>
          </a:prstGeom>
        </p:spPr>
        <p:txBody>
          <a:bodyPr>
            <a:normAutofit/>
          </a:bodyPr>
          <a:lstStyle>
            <a:lvl1pPr>
              <a:lnSpc>
                <a:spcPct val="130000"/>
              </a:lnSpc>
              <a:defRPr sz="2400"/>
            </a:lvl1pPr>
          </a:lstStyle>
          <a:p>
            <a:r>
              <a:rPr lang="en-US" dirty="0"/>
              <a:t>Drag  Your Picture Here</a:t>
            </a:r>
          </a:p>
        </p:txBody>
      </p:sp>
      <p:sp>
        <p:nvSpPr>
          <p:cNvPr id="79" name="Picture Placeholder 13"/>
          <p:cNvSpPr>
            <a:spLocks noGrp="1" noChangeAspect="1"/>
          </p:cNvSpPr>
          <p:nvPr>
            <p:ph type="pic" sz="quarter" idx="15" hasCustomPrompt="1"/>
          </p:nvPr>
        </p:nvSpPr>
        <p:spPr>
          <a:xfrm>
            <a:off x="10996206" y="8108515"/>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5510708" y="808009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a:t>Drag  Your Picture Here</a:t>
            </a:r>
          </a:p>
          <a:p>
            <a:endParaRPr lang="en-US" dirty="0"/>
          </a:p>
        </p:txBody>
      </p:sp>
    </p:spTree>
    <p:extLst>
      <p:ext uri="{BB962C8B-B14F-4D97-AF65-F5344CB8AC3E}">
        <p14:creationId xmlns:p14="http://schemas.microsoft.com/office/powerpoint/2010/main" val="1126447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ner Page Cente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44104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Blank Page">
    <p:spTree>
      <p:nvGrpSpPr>
        <p:cNvPr id="1" name=""/>
        <p:cNvGrpSpPr/>
        <p:nvPr/>
      </p:nvGrpSpPr>
      <p:grpSpPr>
        <a:xfrm>
          <a:off x="0" y="0"/>
          <a:ext cx="0" cy="0"/>
          <a:chOff x="0" y="0"/>
          <a:chExt cx="0" cy="0"/>
        </a:xfrm>
      </p:grpSpPr>
      <p:sp>
        <p:nvSpPr>
          <p:cNvPr id="20" name="Foliennummer"/>
          <p:cNvSpPr txBox="1">
            <a:spLocks noGrp="1"/>
          </p:cNvSpPr>
          <p:nvPr>
            <p:ph type="sldNum" sz="quarter" idx="2"/>
          </p:nvPr>
        </p:nvSpPr>
        <p:spPr>
          <a:xfrm>
            <a:off x="11877970" y="13073063"/>
            <a:ext cx="612188" cy="482823"/>
          </a:xfrm>
          <a:prstGeom prst="rect">
            <a:avLst/>
          </a:prstGeom>
        </p:spPr>
        <p:txBody>
          <a:bodyPr wrap="none"/>
          <a:lstStyle>
            <a:lvl1pPr>
              <a:defRPr sz="2199" spc="0">
                <a:solidFill>
                  <a:schemeClr val="tx1"/>
                </a:solidFill>
                <a:latin typeface="Source Sans Pro ExtraLight"/>
                <a:ea typeface="Source Sans Pro ExtraLight"/>
                <a:cs typeface="Source Sans Pro ExtraLight"/>
                <a:sym typeface="Source Sans Pro ExtraLight"/>
              </a:defRPr>
            </a:lvl1pPr>
          </a:lstStyle>
          <a:p>
            <a:fld id="{86CB4B4D-7CA3-9044-876B-883B54F8677D}" type="slidenum">
              <a:rPr lang="tr-TR" smtClean="0"/>
              <a:pPr/>
              <a:t>‹#›</a:t>
            </a:fld>
            <a:endParaRPr lang="tr-TR"/>
          </a:p>
        </p:txBody>
      </p:sp>
    </p:spTree>
    <p:extLst>
      <p:ext uri="{BB962C8B-B14F-4D97-AF65-F5344CB8AC3E}">
        <p14:creationId xmlns:p14="http://schemas.microsoft.com/office/powerpoint/2010/main" val="148411637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24377650" cy="13716000"/>
          </a:xfrm>
        </p:spPr>
        <p:txBody>
          <a:bodyPr>
            <a:normAutofit/>
          </a:bodyPr>
          <a:lstStyle>
            <a:lvl1pPr marL="0" indent="0">
              <a:buNone/>
              <a:defRPr sz="3200">
                <a:solidFill>
                  <a:schemeClr val="bg2"/>
                </a:solidFill>
              </a:defRPr>
            </a:lvl1pPr>
          </a:lstStyle>
          <a:p>
            <a:endParaRPr lang="en-US" dirty="0"/>
          </a:p>
        </p:txBody>
      </p:sp>
    </p:spTree>
    <p:extLst>
      <p:ext uri="{BB962C8B-B14F-4D97-AF65-F5344CB8AC3E}">
        <p14:creationId xmlns:p14="http://schemas.microsoft.com/office/powerpoint/2010/main" val="682146217"/>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ote 1">
    <p:spTree>
      <p:nvGrpSpPr>
        <p:cNvPr id="1" name=""/>
        <p:cNvGrpSpPr/>
        <p:nvPr/>
      </p:nvGrpSpPr>
      <p:grpSpPr>
        <a:xfrm>
          <a:off x="0" y="0"/>
          <a:ext cx="0" cy="0"/>
          <a:chOff x="0" y="0"/>
          <a:chExt cx="0" cy="0"/>
        </a:xfrm>
      </p:grpSpPr>
      <p:sp>
        <p:nvSpPr>
          <p:cNvPr id="3" name="Picture Placeholder 13"/>
          <p:cNvSpPr>
            <a:spLocks noGrp="1"/>
          </p:cNvSpPr>
          <p:nvPr>
            <p:ph type="pic" sz="quarter" idx="22"/>
          </p:nvPr>
        </p:nvSpPr>
        <p:spPr>
          <a:xfrm>
            <a:off x="0" y="0"/>
            <a:ext cx="15702001" cy="13716000"/>
          </a:xfrm>
          <a:prstGeom prst="rect">
            <a:avLst/>
          </a:prstGeom>
          <a:effectLst/>
        </p:spPr>
        <p:txBody>
          <a:bodyPr>
            <a:normAutofit/>
          </a:bodyPr>
          <a:lstStyle>
            <a:lvl1pPr marL="0" indent="0">
              <a:buNone/>
              <a:defRPr sz="26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8031243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24377650" cy="13715999"/>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35505516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97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Rectangle 1"/>
          <p:cNvSpPr/>
          <p:nvPr userDrawn="1"/>
        </p:nvSpPr>
        <p:spPr>
          <a:xfrm>
            <a:off x="7471317" y="12333248"/>
            <a:ext cx="9121698" cy="13827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7210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rt-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675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43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edule overview">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3176" y="3408812"/>
            <a:ext cx="24377651" cy="8043006"/>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274370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3176" y="0"/>
            <a:ext cx="24377651" cy="13716000"/>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3553611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aptop Project">
    <p:spTree>
      <p:nvGrpSpPr>
        <p:cNvPr id="1" name=""/>
        <p:cNvGrpSpPr/>
        <p:nvPr/>
      </p:nvGrpSpPr>
      <p:grpSpPr>
        <a:xfrm>
          <a:off x="0" y="0"/>
          <a:ext cx="0" cy="0"/>
          <a:chOff x="0" y="0"/>
          <a:chExt cx="0" cy="0"/>
        </a:xfrm>
      </p:grpSpPr>
      <p:sp>
        <p:nvSpPr>
          <p:cNvPr id="15" name="Picture Placeholder 9"/>
          <p:cNvSpPr>
            <a:spLocks noGrp="1"/>
          </p:cNvSpPr>
          <p:nvPr>
            <p:ph type="pic" sz="quarter" idx="11"/>
          </p:nvPr>
        </p:nvSpPr>
        <p:spPr>
          <a:xfrm>
            <a:off x="14565321" y="5002448"/>
            <a:ext cx="6697751" cy="4170304"/>
          </a:xfrm>
        </p:spPr>
        <p:txBody>
          <a:bodyPr>
            <a:normAutofit/>
          </a:bodyPr>
          <a:lstStyle>
            <a:lvl1pPr marL="0" indent="0">
              <a:buNone/>
              <a:defRPr sz="2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32912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Oval 6"/>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dirty="0"/>
          </a:p>
        </p:txBody>
      </p:sp>
      <p:sp>
        <p:nvSpPr>
          <p:cNvPr id="8" name="TextBox 7"/>
          <p:cNvSpPr txBox="1"/>
          <p:nvPr userDrawn="1"/>
        </p:nvSpPr>
        <p:spPr>
          <a:xfrm>
            <a:off x="23109785" y="607069"/>
            <a:ext cx="807966" cy="615480"/>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Lato Regular"/>
                <a:cs typeface="Lato Regular"/>
              </a:rPr>
              <a:pPr algn="ctr"/>
              <a:t>‹#›</a:t>
            </a:fld>
            <a:endParaRPr lang="id-ID" sz="2800" dirty="0">
              <a:solidFill>
                <a:schemeClr val="bg1"/>
              </a:solidFill>
              <a:latin typeface="Lato Regular"/>
              <a:cs typeface="Lato Regular"/>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98" r:id="rId1"/>
    <p:sldLayoutId id="2147483797" r:id="rId2"/>
    <p:sldLayoutId id="2147483747" r:id="rId3"/>
    <p:sldLayoutId id="2147483850" r:id="rId4"/>
    <p:sldLayoutId id="2147483801" r:id="rId5"/>
    <p:sldLayoutId id="2147483657" r:id="rId6"/>
    <p:sldLayoutId id="2147483849" r:id="rId7"/>
    <p:sldLayoutId id="2147483752" r:id="rId8"/>
    <p:sldLayoutId id="2147483819" r:id="rId9"/>
    <p:sldLayoutId id="2147483694" r:id="rId10"/>
    <p:sldLayoutId id="2147483818" r:id="rId11"/>
    <p:sldLayoutId id="2147483821" r:id="rId12"/>
    <p:sldLayoutId id="2147483780" r:id="rId13"/>
    <p:sldLayoutId id="2147483793" r:id="rId14"/>
    <p:sldLayoutId id="2147483809" r:id="rId15"/>
    <p:sldLayoutId id="2147483820" r:id="rId16"/>
    <p:sldLayoutId id="2147483822" r:id="rId17"/>
    <p:sldLayoutId id="2147483823" r:id="rId18"/>
    <p:sldLayoutId id="2147483844" r:id="rId19"/>
    <p:sldLayoutId id="2147483842" r:id="rId20"/>
    <p:sldLayoutId id="2147483843" r:id="rId21"/>
    <p:sldLayoutId id="2147483848" r:id="rId22"/>
    <p:sldLayoutId id="2147483851" r:id="rId23"/>
    <p:sldLayoutId id="2147483852" r:id="rId24"/>
    <p:sldLayoutId id="2147483853" r:id="rId25"/>
    <p:sldLayoutId id="2147483858" r:id="rId26"/>
    <p:sldLayoutId id="2147483859" r:id="rId27"/>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0.xml"/><Relationship Id="rId1" Type="http://schemas.openxmlformats.org/officeDocument/2006/relationships/video" Target="https://www.youtube.com/embed/E1xqSZy9_4I?feature=oembed" TargetMode="External"/><Relationship Id="rId4" Type="http://schemas.openxmlformats.org/officeDocument/2006/relationships/image" Target="../media/image78.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62.jp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1.xml"/><Relationship Id="rId1" Type="http://schemas.openxmlformats.org/officeDocument/2006/relationships/vmlDrawing" Target="../drawings/vmlDrawing1.vml"/><Relationship Id="rId4" Type="http://schemas.openxmlformats.org/officeDocument/2006/relationships/image" Target="../media/image68.png"/></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p:cNvSpPr/>
          <p:nvPr/>
        </p:nvSpPr>
        <p:spPr>
          <a:xfrm>
            <a:off x="0" y="3556000"/>
            <a:ext cx="24377651" cy="10157355"/>
          </a:xfrm>
          <a:prstGeom prst="rect">
            <a:avLst/>
          </a:prstGeom>
          <a:solidFill>
            <a:schemeClr val="tx1"/>
          </a:solidFill>
          <a:ln w="12700">
            <a:miter lim="400000"/>
          </a:ln>
        </p:spPr>
        <p:txBody>
          <a:bodyPr lIns="71418" tIns="71418" rIns="71418" bIns="71418" anchor="ctr"/>
          <a:lstStyle/>
          <a:p>
            <a:pPr>
              <a:lnSpc>
                <a:spcPct val="130000"/>
              </a:lnSpc>
              <a:defRPr sz="2100" b="0" spc="-21"/>
            </a:pPr>
            <a:endParaRPr sz="2099" dirty="0"/>
          </a:p>
        </p:txBody>
      </p:sp>
      <p:sp>
        <p:nvSpPr>
          <p:cNvPr id="25" name="IMPERIAL"/>
          <p:cNvSpPr txBox="1"/>
          <p:nvPr/>
        </p:nvSpPr>
        <p:spPr>
          <a:xfrm>
            <a:off x="1717433" y="6148670"/>
            <a:ext cx="21410907"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r>
              <a:rPr lang="en-GB" b="1" dirty="0">
                <a:latin typeface="+mj-lt"/>
              </a:rPr>
              <a:t>Finance in the 21st Century</a:t>
            </a:r>
          </a:p>
        </p:txBody>
      </p:sp>
      <p:sp>
        <p:nvSpPr>
          <p:cNvPr id="30" name="Rechteck"/>
          <p:cNvSpPr/>
          <p:nvPr/>
        </p:nvSpPr>
        <p:spPr>
          <a:xfrm>
            <a:off x="13251499" y="9850287"/>
            <a:ext cx="1066575" cy="15890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1" name="Rechteck"/>
          <p:cNvSpPr/>
          <p:nvPr/>
        </p:nvSpPr>
        <p:spPr>
          <a:xfrm>
            <a:off x="14313419" y="9850287"/>
            <a:ext cx="1066575" cy="15890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2" name="MULTIPURPOSE KEYNOTE PRESENTATION"/>
          <p:cNvSpPr txBox="1"/>
          <p:nvPr/>
        </p:nvSpPr>
        <p:spPr>
          <a:xfrm>
            <a:off x="5186684" y="1676211"/>
            <a:ext cx="14004283" cy="5459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lnSpc>
                <a:spcPct val="100000"/>
              </a:lnSpc>
              <a:defRPr sz="3459" b="0" spc="761">
                <a:solidFill>
                  <a:srgbClr val="38AD96"/>
                </a:solidFill>
                <a:latin typeface="Source Sans Pro Light"/>
                <a:ea typeface="Source Sans Pro Light"/>
                <a:cs typeface="Source Sans Pro Light"/>
                <a:sym typeface="Source Sans Pro Light"/>
              </a:defRPr>
            </a:lvl1pPr>
          </a:lstStyle>
          <a:p>
            <a:pPr>
              <a:defRPr>
                <a:solidFill>
                  <a:srgbClr val="394256"/>
                </a:solidFill>
              </a:defRPr>
            </a:pPr>
            <a:r>
              <a:rPr sz="3458" dirty="0">
                <a:solidFill>
                  <a:schemeClr val="bg1"/>
                </a:solidFill>
              </a:rPr>
              <a:t>MULTIPURPOSE </a:t>
            </a:r>
            <a:r>
              <a:rPr lang="de-DE" sz="3458" dirty="0">
                <a:solidFill>
                  <a:schemeClr val="bg1"/>
                </a:solidFill>
              </a:rPr>
              <a:t>POWERPOINT </a:t>
            </a:r>
            <a:r>
              <a:rPr sz="3458" dirty="0">
                <a:solidFill>
                  <a:schemeClr val="bg1"/>
                </a:solidFill>
              </a:rPr>
              <a:t>PRESENTATION</a:t>
            </a:r>
          </a:p>
        </p:txBody>
      </p:sp>
      <p:sp>
        <p:nvSpPr>
          <p:cNvPr id="37" name="Rechteck"/>
          <p:cNvSpPr/>
          <p:nvPr/>
        </p:nvSpPr>
        <p:spPr>
          <a:xfrm>
            <a:off x="0" y="6118"/>
            <a:ext cx="4073834" cy="209298"/>
          </a:xfrm>
          <a:prstGeom prst="rect">
            <a:avLst/>
          </a:prstGeom>
          <a:solidFill>
            <a:schemeClr val="accent1"/>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8" name="Rechteck"/>
          <p:cNvSpPr/>
          <p:nvPr/>
        </p:nvSpPr>
        <p:spPr>
          <a:xfrm>
            <a:off x="4069258" y="6118"/>
            <a:ext cx="4073835" cy="209298"/>
          </a:xfrm>
          <a:prstGeom prst="rect">
            <a:avLst/>
          </a:prstGeom>
          <a:solidFill>
            <a:schemeClr val="accent2"/>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9" name="Rechteck"/>
          <p:cNvSpPr/>
          <p:nvPr/>
        </p:nvSpPr>
        <p:spPr>
          <a:xfrm>
            <a:off x="8109241" y="6118"/>
            <a:ext cx="4073835" cy="209298"/>
          </a:xfrm>
          <a:prstGeom prst="rect">
            <a:avLst/>
          </a:prstGeom>
          <a:solidFill>
            <a:schemeClr val="accent3"/>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0" name="Rechteck"/>
          <p:cNvSpPr/>
          <p:nvPr/>
        </p:nvSpPr>
        <p:spPr>
          <a:xfrm>
            <a:off x="12178501" y="6118"/>
            <a:ext cx="4073835" cy="209298"/>
          </a:xfrm>
          <a:prstGeom prst="rect">
            <a:avLst/>
          </a:prstGeom>
          <a:solidFill>
            <a:schemeClr val="accent4"/>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1" name="Rechteck"/>
          <p:cNvSpPr/>
          <p:nvPr/>
        </p:nvSpPr>
        <p:spPr>
          <a:xfrm>
            <a:off x="16247762" y="6118"/>
            <a:ext cx="4073834" cy="20929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2" name="Rechteck"/>
          <p:cNvSpPr/>
          <p:nvPr/>
        </p:nvSpPr>
        <p:spPr>
          <a:xfrm>
            <a:off x="20303815" y="6118"/>
            <a:ext cx="4073835" cy="20929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2" name="IMPERIAL">
            <a:extLst>
              <a:ext uri="{FF2B5EF4-FFF2-40B4-BE49-F238E27FC236}">
                <a16:creationId xmlns:a16="http://schemas.microsoft.com/office/drawing/2014/main" id="{A7938B47-C809-DCE4-4D7D-DC618F0C8EC9}"/>
              </a:ext>
            </a:extLst>
          </p:cNvPr>
          <p:cNvSpPr txBox="1"/>
          <p:nvPr/>
        </p:nvSpPr>
        <p:spPr>
          <a:xfrm>
            <a:off x="2587857" y="1312393"/>
            <a:ext cx="20263104"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r>
              <a:rPr lang="en-GB" spc="0" dirty="0">
                <a:solidFill>
                  <a:schemeClr val="tx1">
                    <a:lumMod val="50000"/>
                  </a:schemeClr>
                </a:solidFill>
                <a:latin typeface="+mj-lt"/>
              </a:rPr>
              <a:t>University of Warwick Summer School</a:t>
            </a:r>
          </a:p>
        </p:txBody>
      </p:sp>
      <p:sp>
        <p:nvSpPr>
          <p:cNvPr id="4" name="IMPERIAL">
            <a:extLst>
              <a:ext uri="{FF2B5EF4-FFF2-40B4-BE49-F238E27FC236}">
                <a16:creationId xmlns:a16="http://schemas.microsoft.com/office/drawing/2014/main" id="{27400D90-3222-23B0-2FEE-CC6208EE8BF0}"/>
              </a:ext>
            </a:extLst>
          </p:cNvPr>
          <p:cNvSpPr txBox="1"/>
          <p:nvPr/>
        </p:nvSpPr>
        <p:spPr>
          <a:xfrm>
            <a:off x="8452109" y="8634677"/>
            <a:ext cx="6927885"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r>
              <a:rPr lang="en-GB" sz="3600" b="1" dirty="0">
                <a:latin typeface="+mj-lt"/>
              </a:rPr>
              <a:t>Fatih Kansoy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3" presetClass="entr" presetSubtype="32" fill="hold" grpId="0" nodeType="afterEffect">
                                  <p:stCondLst>
                                    <p:cond delay="0"/>
                                  </p:stCondLst>
                                  <p:iterate>
                                    <p:tmAbs val="0"/>
                                  </p:iterate>
                                  <p:childTnLst>
                                    <p:set>
                                      <p:cBhvr>
                                        <p:cTn id="11" fill="hold"/>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strVal val="4*#ppt_w"/>
                                          </p:val>
                                        </p:tav>
                                        <p:tav tm="100000">
                                          <p:val>
                                            <p:strVal val="#ppt_w"/>
                                          </p:val>
                                        </p:tav>
                                      </p:tavLst>
                                    </p:anim>
                                    <p:anim calcmode="lin" valueType="num">
                                      <p:cBhvr>
                                        <p:cTn id="13" dur="250" fill="hold"/>
                                        <p:tgtEl>
                                          <p:spTgt spid="37"/>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23" presetClass="entr" presetSubtype="32" fill="hold" grpId="0" nodeType="afterEffect">
                                  <p:stCondLst>
                                    <p:cond delay="150"/>
                                  </p:stCondLst>
                                  <p:iterate>
                                    <p:tmAbs val="0"/>
                                  </p:iterate>
                                  <p:childTnLst>
                                    <p:set>
                                      <p:cBhvr>
                                        <p:cTn id="16" fill="hold"/>
                                        <p:tgtEl>
                                          <p:spTgt spid="38"/>
                                        </p:tgtEl>
                                        <p:attrNameLst>
                                          <p:attrName>style.visibility</p:attrName>
                                        </p:attrNameLst>
                                      </p:cBhvr>
                                      <p:to>
                                        <p:strVal val="visible"/>
                                      </p:to>
                                    </p:set>
                                    <p:anim calcmode="lin" valueType="num">
                                      <p:cBhvr>
                                        <p:cTn id="17" dur="250" fill="hold"/>
                                        <p:tgtEl>
                                          <p:spTgt spid="38"/>
                                        </p:tgtEl>
                                        <p:attrNameLst>
                                          <p:attrName>ppt_w</p:attrName>
                                        </p:attrNameLst>
                                      </p:cBhvr>
                                      <p:tavLst>
                                        <p:tav tm="0">
                                          <p:val>
                                            <p:strVal val="4*#ppt_w"/>
                                          </p:val>
                                        </p:tav>
                                        <p:tav tm="100000">
                                          <p:val>
                                            <p:strVal val="#ppt_w"/>
                                          </p:val>
                                        </p:tav>
                                      </p:tavLst>
                                    </p:anim>
                                    <p:anim calcmode="lin" valueType="num">
                                      <p:cBhvr>
                                        <p:cTn id="18" dur="250" fill="hold"/>
                                        <p:tgtEl>
                                          <p:spTgt spid="38"/>
                                        </p:tgtEl>
                                        <p:attrNameLst>
                                          <p:attrName>ppt_h</p:attrName>
                                        </p:attrNameLst>
                                      </p:cBhvr>
                                      <p:tavLst>
                                        <p:tav tm="0">
                                          <p:val>
                                            <p:strVal val="4*#ppt_h"/>
                                          </p:val>
                                        </p:tav>
                                        <p:tav tm="100000">
                                          <p:val>
                                            <p:strVal val="#ppt_h"/>
                                          </p:val>
                                        </p:tav>
                                      </p:tavLst>
                                    </p:anim>
                                  </p:childTnLst>
                                </p:cTn>
                              </p:par>
                            </p:childTnLst>
                          </p:cTn>
                        </p:par>
                        <p:par>
                          <p:cTn id="19" fill="hold">
                            <p:stCondLst>
                              <p:cond delay="900"/>
                            </p:stCondLst>
                            <p:childTnLst>
                              <p:par>
                                <p:cTn id="20" presetID="23" presetClass="entr" presetSubtype="32" fill="hold" grpId="0" nodeType="afterEffect">
                                  <p:stCondLst>
                                    <p:cond delay="150"/>
                                  </p:stCondLst>
                                  <p:iterate>
                                    <p:tmAbs val="0"/>
                                  </p:iterate>
                                  <p:childTnLst>
                                    <p:set>
                                      <p:cBhvr>
                                        <p:cTn id="21" fill="hold"/>
                                        <p:tgtEl>
                                          <p:spTgt spid="39"/>
                                        </p:tgtEl>
                                        <p:attrNameLst>
                                          <p:attrName>style.visibility</p:attrName>
                                        </p:attrNameLst>
                                      </p:cBhvr>
                                      <p:to>
                                        <p:strVal val="visible"/>
                                      </p:to>
                                    </p:set>
                                    <p:anim calcmode="lin" valueType="num">
                                      <p:cBhvr>
                                        <p:cTn id="22" dur="250" fill="hold"/>
                                        <p:tgtEl>
                                          <p:spTgt spid="39"/>
                                        </p:tgtEl>
                                        <p:attrNameLst>
                                          <p:attrName>ppt_w</p:attrName>
                                        </p:attrNameLst>
                                      </p:cBhvr>
                                      <p:tavLst>
                                        <p:tav tm="0">
                                          <p:val>
                                            <p:strVal val="4*#ppt_w"/>
                                          </p:val>
                                        </p:tav>
                                        <p:tav tm="100000">
                                          <p:val>
                                            <p:strVal val="#ppt_w"/>
                                          </p:val>
                                        </p:tav>
                                      </p:tavLst>
                                    </p:anim>
                                    <p:anim calcmode="lin" valueType="num">
                                      <p:cBhvr>
                                        <p:cTn id="23" dur="250" fill="hold"/>
                                        <p:tgtEl>
                                          <p:spTgt spid="39"/>
                                        </p:tgtEl>
                                        <p:attrNameLst>
                                          <p:attrName>ppt_h</p:attrName>
                                        </p:attrNameLst>
                                      </p:cBhvr>
                                      <p:tavLst>
                                        <p:tav tm="0">
                                          <p:val>
                                            <p:strVal val="4*#ppt_h"/>
                                          </p:val>
                                        </p:tav>
                                        <p:tav tm="100000">
                                          <p:val>
                                            <p:strVal val="#ppt_h"/>
                                          </p:val>
                                        </p:tav>
                                      </p:tavLst>
                                    </p:anim>
                                  </p:childTnLst>
                                </p:cTn>
                              </p:par>
                            </p:childTnLst>
                          </p:cTn>
                        </p:par>
                        <p:par>
                          <p:cTn id="24" fill="hold">
                            <p:stCondLst>
                              <p:cond delay="1300"/>
                            </p:stCondLst>
                            <p:childTnLst>
                              <p:par>
                                <p:cTn id="25" presetID="23" presetClass="entr" presetSubtype="32" fill="hold" grpId="0" nodeType="afterEffect">
                                  <p:stCondLst>
                                    <p:cond delay="150"/>
                                  </p:stCondLst>
                                  <p:iterate>
                                    <p:tmAbs val="0"/>
                                  </p:iterate>
                                  <p:childTnLst>
                                    <p:set>
                                      <p:cBhvr>
                                        <p:cTn id="26" fill="hold"/>
                                        <p:tgtEl>
                                          <p:spTgt spid="40"/>
                                        </p:tgtEl>
                                        <p:attrNameLst>
                                          <p:attrName>style.visibility</p:attrName>
                                        </p:attrNameLst>
                                      </p:cBhvr>
                                      <p:to>
                                        <p:strVal val="visible"/>
                                      </p:to>
                                    </p:set>
                                    <p:anim calcmode="lin" valueType="num">
                                      <p:cBhvr>
                                        <p:cTn id="27" dur="250" fill="hold"/>
                                        <p:tgtEl>
                                          <p:spTgt spid="40"/>
                                        </p:tgtEl>
                                        <p:attrNameLst>
                                          <p:attrName>ppt_w</p:attrName>
                                        </p:attrNameLst>
                                      </p:cBhvr>
                                      <p:tavLst>
                                        <p:tav tm="0">
                                          <p:val>
                                            <p:strVal val="4*#ppt_w"/>
                                          </p:val>
                                        </p:tav>
                                        <p:tav tm="100000">
                                          <p:val>
                                            <p:strVal val="#ppt_w"/>
                                          </p:val>
                                        </p:tav>
                                      </p:tavLst>
                                    </p:anim>
                                    <p:anim calcmode="lin" valueType="num">
                                      <p:cBhvr>
                                        <p:cTn id="28" dur="250" fill="hold"/>
                                        <p:tgtEl>
                                          <p:spTgt spid="40"/>
                                        </p:tgtEl>
                                        <p:attrNameLst>
                                          <p:attrName>ppt_h</p:attrName>
                                        </p:attrNameLst>
                                      </p:cBhvr>
                                      <p:tavLst>
                                        <p:tav tm="0">
                                          <p:val>
                                            <p:strVal val="4*#ppt_h"/>
                                          </p:val>
                                        </p:tav>
                                        <p:tav tm="100000">
                                          <p:val>
                                            <p:strVal val="#ppt_h"/>
                                          </p:val>
                                        </p:tav>
                                      </p:tavLst>
                                    </p:anim>
                                  </p:childTnLst>
                                </p:cTn>
                              </p:par>
                            </p:childTnLst>
                          </p:cTn>
                        </p:par>
                        <p:par>
                          <p:cTn id="29" fill="hold">
                            <p:stCondLst>
                              <p:cond delay="1700"/>
                            </p:stCondLst>
                            <p:childTnLst>
                              <p:par>
                                <p:cTn id="30" presetID="23" presetClass="entr" presetSubtype="32" fill="hold" grpId="0" nodeType="afterEffect">
                                  <p:stCondLst>
                                    <p:cond delay="150"/>
                                  </p:stCondLst>
                                  <p:iterate>
                                    <p:tmAbs val="0"/>
                                  </p:iterate>
                                  <p:childTnLst>
                                    <p:set>
                                      <p:cBhvr>
                                        <p:cTn id="31" fill="hold"/>
                                        <p:tgtEl>
                                          <p:spTgt spid="41"/>
                                        </p:tgtEl>
                                        <p:attrNameLst>
                                          <p:attrName>style.visibility</p:attrName>
                                        </p:attrNameLst>
                                      </p:cBhvr>
                                      <p:to>
                                        <p:strVal val="visible"/>
                                      </p:to>
                                    </p:set>
                                    <p:anim calcmode="lin" valueType="num">
                                      <p:cBhvr>
                                        <p:cTn id="32" dur="250" fill="hold"/>
                                        <p:tgtEl>
                                          <p:spTgt spid="41"/>
                                        </p:tgtEl>
                                        <p:attrNameLst>
                                          <p:attrName>ppt_w</p:attrName>
                                        </p:attrNameLst>
                                      </p:cBhvr>
                                      <p:tavLst>
                                        <p:tav tm="0">
                                          <p:val>
                                            <p:strVal val="4*#ppt_w"/>
                                          </p:val>
                                        </p:tav>
                                        <p:tav tm="100000">
                                          <p:val>
                                            <p:strVal val="#ppt_w"/>
                                          </p:val>
                                        </p:tav>
                                      </p:tavLst>
                                    </p:anim>
                                    <p:anim calcmode="lin" valueType="num">
                                      <p:cBhvr>
                                        <p:cTn id="33" dur="250" fill="hold"/>
                                        <p:tgtEl>
                                          <p:spTgt spid="41"/>
                                        </p:tgtEl>
                                        <p:attrNameLst>
                                          <p:attrName>ppt_h</p:attrName>
                                        </p:attrNameLst>
                                      </p:cBhvr>
                                      <p:tavLst>
                                        <p:tav tm="0">
                                          <p:val>
                                            <p:strVal val="4*#ppt_h"/>
                                          </p:val>
                                        </p:tav>
                                        <p:tav tm="100000">
                                          <p:val>
                                            <p:strVal val="#ppt_h"/>
                                          </p:val>
                                        </p:tav>
                                      </p:tavLst>
                                    </p:anim>
                                  </p:childTnLst>
                                </p:cTn>
                              </p:par>
                            </p:childTnLst>
                          </p:cTn>
                        </p:par>
                        <p:par>
                          <p:cTn id="34" fill="hold">
                            <p:stCondLst>
                              <p:cond delay="2100"/>
                            </p:stCondLst>
                            <p:childTnLst>
                              <p:par>
                                <p:cTn id="35" presetID="23" presetClass="entr" presetSubtype="32" fill="hold" grpId="0" nodeType="afterEffect">
                                  <p:stCondLst>
                                    <p:cond delay="150"/>
                                  </p:stCondLst>
                                  <p:iterate>
                                    <p:tmAbs val="0"/>
                                  </p:iterate>
                                  <p:childTnLst>
                                    <p:set>
                                      <p:cBhvr>
                                        <p:cTn id="36" fill="hold"/>
                                        <p:tgtEl>
                                          <p:spTgt spid="42"/>
                                        </p:tgtEl>
                                        <p:attrNameLst>
                                          <p:attrName>style.visibility</p:attrName>
                                        </p:attrNameLst>
                                      </p:cBhvr>
                                      <p:to>
                                        <p:strVal val="visible"/>
                                      </p:to>
                                    </p:set>
                                    <p:anim calcmode="lin" valueType="num">
                                      <p:cBhvr>
                                        <p:cTn id="37" dur="250" fill="hold"/>
                                        <p:tgtEl>
                                          <p:spTgt spid="42"/>
                                        </p:tgtEl>
                                        <p:attrNameLst>
                                          <p:attrName>ppt_w</p:attrName>
                                        </p:attrNameLst>
                                      </p:cBhvr>
                                      <p:tavLst>
                                        <p:tav tm="0">
                                          <p:val>
                                            <p:strVal val="4*#ppt_w"/>
                                          </p:val>
                                        </p:tav>
                                        <p:tav tm="100000">
                                          <p:val>
                                            <p:strVal val="#ppt_w"/>
                                          </p:val>
                                        </p:tav>
                                      </p:tavLst>
                                    </p:anim>
                                    <p:anim calcmode="lin" valueType="num">
                                      <p:cBhvr>
                                        <p:cTn id="38" dur="250" fill="hold"/>
                                        <p:tgtEl>
                                          <p:spTgt spid="42"/>
                                        </p:tgtEl>
                                        <p:attrNameLst>
                                          <p:attrName>ppt_h</p:attrName>
                                        </p:attrNameLst>
                                      </p:cBhvr>
                                      <p:tavLst>
                                        <p:tav tm="0">
                                          <p:val>
                                            <p:strVal val="4*#ppt_h"/>
                                          </p:val>
                                        </p:tav>
                                        <p:tav tm="100000">
                                          <p:val>
                                            <p:strVal val="#ppt_h"/>
                                          </p:val>
                                        </p:tav>
                                      </p:tavLst>
                                    </p:anim>
                                  </p:childTnLst>
                                </p:cTn>
                              </p:par>
                            </p:childTnLst>
                          </p:cTn>
                        </p:par>
                        <p:par>
                          <p:cTn id="39" fill="hold">
                            <p:stCondLst>
                              <p:cond delay="2500"/>
                            </p:stCondLst>
                            <p:childTnLst>
                              <p:par>
                                <p:cTn id="40" presetID="1" presetClass="entr" presetSubtype="0" fill="hold" grpId="0" nodeType="afterEffect">
                                  <p:stCondLst>
                                    <p:cond delay="0"/>
                                  </p:stCondLst>
                                  <p:iterate type="lt">
                                    <p:tmAbs val="100"/>
                                  </p:iterate>
                                  <p:childTnLst>
                                    <p:set>
                                      <p:cBhvr>
                                        <p:cTn id="41" fill="hold"/>
                                        <p:tgtEl>
                                          <p:spTgt spid="25"/>
                                        </p:tgtEl>
                                        <p:attrNameLst>
                                          <p:attrName>style.visibility</p:attrName>
                                        </p:attrNameLst>
                                      </p:cBhvr>
                                      <p:to>
                                        <p:strVal val="visible"/>
                                      </p:to>
                                    </p:set>
                                  </p:childTnLst>
                                </p:cTn>
                              </p:par>
                            </p:childTnLst>
                          </p:cTn>
                        </p:par>
                        <p:par>
                          <p:cTn id="42" fill="hold">
                            <p:stCondLst>
                              <p:cond delay="4700"/>
                            </p:stCondLst>
                            <p:childTnLst>
                              <p:par>
                                <p:cTn id="43" presetID="22" presetClass="entr" presetSubtype="8" fill="hold" grpId="0" nodeType="afterEffect">
                                  <p:stCondLst>
                                    <p:cond delay="80"/>
                                  </p:stCondLst>
                                  <p:iterate>
                                    <p:tmAbs val="0"/>
                                  </p:iterate>
                                  <p:childTnLst>
                                    <p:set>
                                      <p:cBhvr>
                                        <p:cTn id="44" fill="hold"/>
                                        <p:tgtEl>
                                          <p:spTgt spid="30"/>
                                        </p:tgtEl>
                                        <p:attrNameLst>
                                          <p:attrName>style.visibility</p:attrName>
                                        </p:attrNameLst>
                                      </p:cBhvr>
                                      <p:to>
                                        <p:strVal val="visible"/>
                                      </p:to>
                                    </p:set>
                                    <p:animEffect transition="in" filter="wipe(left)">
                                      <p:cBhvr>
                                        <p:cTn id="45" dur="100"/>
                                        <p:tgtEl>
                                          <p:spTgt spid="30"/>
                                        </p:tgtEl>
                                      </p:cBhvr>
                                    </p:animEffect>
                                  </p:childTnLst>
                                </p:cTn>
                              </p:par>
                            </p:childTnLst>
                          </p:cTn>
                        </p:par>
                        <p:par>
                          <p:cTn id="46" fill="hold">
                            <p:stCondLst>
                              <p:cond delay="4880"/>
                            </p:stCondLst>
                            <p:childTnLst>
                              <p:par>
                                <p:cTn id="47" presetID="22" presetClass="entr" presetSubtype="8" fill="hold" grpId="0" nodeType="afterEffect">
                                  <p:stCondLst>
                                    <p:cond delay="80"/>
                                  </p:stCondLst>
                                  <p:iterate>
                                    <p:tmAbs val="0"/>
                                  </p:iterate>
                                  <p:childTnLst>
                                    <p:set>
                                      <p:cBhvr>
                                        <p:cTn id="48" fill="hold"/>
                                        <p:tgtEl>
                                          <p:spTgt spid="31"/>
                                        </p:tgtEl>
                                        <p:attrNameLst>
                                          <p:attrName>style.visibility</p:attrName>
                                        </p:attrNameLst>
                                      </p:cBhvr>
                                      <p:to>
                                        <p:strVal val="visible"/>
                                      </p:to>
                                    </p:set>
                                    <p:animEffect transition="in" filter="wipe(left)">
                                      <p:cBhvr>
                                        <p:cTn id="49" dur="100"/>
                                        <p:tgtEl>
                                          <p:spTgt spid="31"/>
                                        </p:tgtEl>
                                      </p:cBhvr>
                                    </p:animEffect>
                                  </p:childTnLst>
                                </p:cTn>
                              </p:par>
                            </p:childTnLst>
                          </p:cTn>
                        </p:par>
                        <p:par>
                          <p:cTn id="50" fill="hold">
                            <p:stCondLst>
                              <p:cond delay="5060"/>
                            </p:stCondLst>
                            <p:childTnLst>
                              <p:par>
                                <p:cTn id="51" presetID="9" presetClass="entr" fill="hold" grpId="0" nodeType="afterEffect">
                                  <p:stCondLst>
                                    <p:cond delay="0"/>
                                  </p:stCondLst>
                                  <p:iterate>
                                    <p:tmAbs val="0"/>
                                  </p:iterate>
                                  <p:childTnLst>
                                    <p:set>
                                      <p:cBhvr>
                                        <p:cTn id="52" fill="hold"/>
                                        <p:tgtEl>
                                          <p:spTgt spid="32"/>
                                        </p:tgtEl>
                                        <p:attrNameLst>
                                          <p:attrName>style.visibility</p:attrName>
                                        </p:attrNameLst>
                                      </p:cBhvr>
                                      <p:to>
                                        <p:strVal val="visible"/>
                                      </p:to>
                                    </p:set>
                                    <p:animEffect transition="in" filter="dissolve">
                                      <p:cBhvr>
                                        <p:cTn id="53" dur="250"/>
                                        <p:tgtEl>
                                          <p:spTgt spid="32"/>
                                        </p:tgtEl>
                                      </p:cBhvr>
                                    </p:animEffect>
                                  </p:childTnLst>
                                </p:cTn>
                              </p:par>
                            </p:childTnLst>
                          </p:cTn>
                        </p:par>
                        <p:par>
                          <p:cTn id="54" fill="hold">
                            <p:stCondLst>
                              <p:cond delay="5310"/>
                            </p:stCondLst>
                            <p:childTnLst>
                              <p:par>
                                <p:cTn id="55" presetID="1" presetClass="entr" presetSubtype="0" fill="hold" grpId="0" nodeType="afterEffect">
                                  <p:stCondLst>
                                    <p:cond delay="0"/>
                                  </p:stCondLst>
                                  <p:iterate type="lt">
                                    <p:tmAbs val="100"/>
                                  </p:iterate>
                                  <p:childTnLst>
                                    <p:set>
                                      <p:cBhvr>
                                        <p:cTn id="56" fill="hold"/>
                                        <p:tgtEl>
                                          <p:spTgt spid="2"/>
                                        </p:tgtEl>
                                        <p:attrNameLst>
                                          <p:attrName>style.visibility</p:attrName>
                                        </p:attrNameLst>
                                      </p:cBhvr>
                                      <p:to>
                                        <p:strVal val="visible"/>
                                      </p:to>
                                    </p:set>
                                  </p:childTnLst>
                                </p:cTn>
                              </p:par>
                            </p:childTnLst>
                          </p:cTn>
                        </p:par>
                        <p:par>
                          <p:cTn id="57" fill="hold">
                            <p:stCondLst>
                              <p:cond delay="8310"/>
                            </p:stCondLst>
                            <p:childTnLst>
                              <p:par>
                                <p:cTn id="58" presetID="1" presetClass="entr" presetSubtype="0" fill="hold" grpId="0" nodeType="afterEffect">
                                  <p:stCondLst>
                                    <p:cond delay="0"/>
                                  </p:stCondLst>
                                  <p:iterate type="lt">
                                    <p:tmAbs val="100"/>
                                  </p:iterate>
                                  <p:childTnLst>
                                    <p:set>
                                      <p:cBhvr>
                                        <p:cTn id="59"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5" grpId="0" animBg="1" advAuto="0"/>
      <p:bldP spid="30" grpId="0" animBg="1" advAuto="0"/>
      <p:bldP spid="31" grpId="0" animBg="1" advAuto="0"/>
      <p:bldP spid="32" grpId="0" animBg="1" advAuto="0"/>
      <p:bldP spid="37" grpId="0" animBg="1" advAuto="0"/>
      <p:bldP spid="38" grpId="0" animBg="1" advAuto="0"/>
      <p:bldP spid="39" grpId="0" animBg="1" advAuto="0"/>
      <p:bldP spid="40" grpId="0" animBg="1" advAuto="0"/>
      <p:bldP spid="41" grpId="0" animBg="1" advAuto="0"/>
      <p:bldP spid="42" grpId="0" animBg="1" advAuto="0"/>
      <p:bldP spid="2" grpId="0" animBg="1" advAuto="0"/>
      <p:bldP spid="4"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err="1">
                  <a:solidFill>
                    <a:schemeClr val="accent6"/>
                  </a:solidFill>
                  <a:latin typeface="Lato Regular"/>
                  <a:cs typeface="Lato Regular"/>
                </a:rPr>
                <a:t>Some</a:t>
              </a:r>
              <a:r>
                <a:rPr lang="id-ID" sz="8800" b="1" dirty="0">
                  <a:solidFill>
                    <a:schemeClr val="accent6"/>
                  </a:solidFill>
                  <a:latin typeface="Lato Regular"/>
                  <a:cs typeface="Lato Regular"/>
                </a:rPr>
                <a:t> </a:t>
              </a:r>
              <a:r>
                <a:rPr lang="id-ID" sz="8800" b="1" dirty="0" err="1">
                  <a:solidFill>
                    <a:schemeClr val="accent6"/>
                  </a:solidFill>
                  <a:latin typeface="Lato Regular"/>
                  <a:cs typeface="Lato Regular"/>
                </a:rPr>
                <a:t>Examples</a:t>
              </a:r>
              <a:endParaRPr lang="id-ID" sz="8800" b="1" dirty="0">
                <a:solidFill>
                  <a:schemeClr val="accent6"/>
                </a:solidFill>
                <a:latin typeface="Lato Regular"/>
                <a:cs typeface="Lato Regular"/>
              </a:endParaRP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14" name="Picture Placeholder 13" descr="A sun over mountains with clouds and sun rays&#10;&#10;Description automatically generated">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2" b="342"/>
          <a:stretch>
            <a:fillRect/>
          </a:stretch>
        </p:blipFill>
        <p:spPr>
          <a:xfrm>
            <a:off x="-22225" y="44450"/>
            <a:ext cx="9451975" cy="13716000"/>
          </a:xfrm>
        </p:spPr>
      </p:pic>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1264451" y="3217394"/>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8" name="TextBox 27">
            <a:extLst>
              <a:ext uri="{FF2B5EF4-FFF2-40B4-BE49-F238E27FC236}">
                <a16:creationId xmlns:a16="http://schemas.microsoft.com/office/drawing/2014/main" id="{4EBAED17-5AF3-EB0B-80D3-51A2EB8905D8}"/>
              </a:ext>
            </a:extLst>
          </p:cNvPr>
          <p:cNvSpPr txBox="1"/>
          <p:nvPr/>
        </p:nvSpPr>
        <p:spPr>
          <a:xfrm>
            <a:off x="10000671" y="285517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1</a:t>
            </a:r>
          </a:p>
        </p:txBody>
      </p:sp>
      <p:sp>
        <p:nvSpPr>
          <p:cNvPr id="29" name="TextBox 28">
            <a:extLst>
              <a:ext uri="{FF2B5EF4-FFF2-40B4-BE49-F238E27FC236}">
                <a16:creationId xmlns:a16="http://schemas.microsoft.com/office/drawing/2014/main" id="{1ACB08F5-9450-A9BF-3062-728C85628C30}"/>
              </a:ext>
            </a:extLst>
          </p:cNvPr>
          <p:cNvSpPr txBox="1"/>
          <p:nvPr/>
        </p:nvSpPr>
        <p:spPr>
          <a:xfrm>
            <a:off x="11426921" y="3160295"/>
            <a:ext cx="11800684" cy="2000548"/>
          </a:xfrm>
          <a:prstGeom prst="rect">
            <a:avLst/>
          </a:prstGeom>
          <a:noFill/>
        </p:spPr>
        <p:txBody>
          <a:bodyPr wrap="square" rtlCol="0">
            <a:spAutoFit/>
          </a:bodyPr>
          <a:lstStyle/>
          <a:p>
            <a:r>
              <a:rPr lang="en-GB" sz="3100" b="1" dirty="0"/>
              <a:t>Healthcare:</a:t>
            </a:r>
            <a:r>
              <a:rPr lang="en-GB" sz="3100" dirty="0"/>
              <a:t> Patient records can be stored on a blockchain, providing a complete, accurate, and tamper-proof medical history. It can also be used to track the spread of diseases or manage pharmaceutical supply chains.</a:t>
            </a:r>
            <a:endParaRPr lang="id-ID" sz="3100" b="1" dirty="0">
              <a:latin typeface="Lato Regular"/>
              <a:cs typeface="Lato Regular"/>
            </a:endParaRPr>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1261486" y="5648324"/>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1423955" y="5591225"/>
            <a:ext cx="11962979" cy="1523494"/>
          </a:xfrm>
          <a:prstGeom prst="rect">
            <a:avLst/>
          </a:prstGeom>
          <a:noFill/>
        </p:spPr>
        <p:txBody>
          <a:bodyPr wrap="square" rtlCol="0">
            <a:spAutoFit/>
          </a:bodyPr>
          <a:lstStyle/>
          <a:p>
            <a:r>
              <a:rPr lang="en-GB" sz="3100" b="1" dirty="0"/>
              <a:t>Voting Systems:</a:t>
            </a:r>
            <a:r>
              <a:rPr lang="en-GB" sz="3100" dirty="0"/>
              <a:t> Blockchain technology can be used to create tamper-proof voting systems, enhancing transparency and reducing fraud in electoral processes.</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1261486" y="7524159"/>
            <a:ext cx="143625"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1423956" y="7497540"/>
            <a:ext cx="11800684" cy="1523494"/>
          </a:xfrm>
          <a:prstGeom prst="rect">
            <a:avLst/>
          </a:prstGeom>
          <a:noFill/>
        </p:spPr>
        <p:txBody>
          <a:bodyPr wrap="square" rtlCol="0">
            <a:spAutoFit/>
          </a:bodyPr>
          <a:lstStyle/>
          <a:p>
            <a:r>
              <a:rPr lang="en-GB" sz="3100" b="1" dirty="0"/>
              <a:t>Identity Verification:</a:t>
            </a:r>
            <a:r>
              <a:rPr lang="en-GB" sz="3100" dirty="0"/>
              <a:t> Blockchain can provide a secure and decentralized way of managing digital identities, enhancing privacy, and reducing the risk of identity theft.</a:t>
            </a:r>
            <a:endParaRPr lang="id-ID" sz="3100" b="1" dirty="0">
              <a:latin typeface="Lato Regular"/>
              <a:cs typeface="Lato Regular"/>
            </a:endParaRPr>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11266592" y="9377353"/>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1429062" y="9289774"/>
            <a:ext cx="12262672" cy="2000548"/>
          </a:xfrm>
          <a:prstGeom prst="rect">
            <a:avLst/>
          </a:prstGeom>
          <a:noFill/>
        </p:spPr>
        <p:txBody>
          <a:bodyPr wrap="square" rtlCol="0">
            <a:spAutoFit/>
          </a:bodyPr>
          <a:lstStyle/>
          <a:p>
            <a:r>
              <a:rPr lang="en-GB" sz="3100" b="1" dirty="0"/>
              <a:t>Real Estate:</a:t>
            </a:r>
            <a:r>
              <a:rPr lang="en-GB" sz="3100" dirty="0"/>
              <a:t> Blockchain can streamline the real estate market by simplifying the process of buying, selling, or renting properties. It can facilitate smart contracts, reduce fraud, and enable a more transparent and efficient process.</a:t>
            </a:r>
            <a:endParaRPr lang="id-ID" sz="3100" b="1" dirty="0">
              <a:latin typeface="Lato Regular"/>
              <a:cs typeface="Lato Regular"/>
            </a:endParaRPr>
          </a:p>
        </p:txBody>
      </p:sp>
      <p:sp>
        <p:nvSpPr>
          <p:cNvPr id="40" name="Round Same Side Corner Rectangle 89">
            <a:extLst>
              <a:ext uri="{FF2B5EF4-FFF2-40B4-BE49-F238E27FC236}">
                <a16:creationId xmlns:a16="http://schemas.microsoft.com/office/drawing/2014/main" id="{4DCE1737-9158-6CA0-F41A-062676D1124B}"/>
              </a:ext>
            </a:extLst>
          </p:cNvPr>
          <p:cNvSpPr/>
          <p:nvPr/>
        </p:nvSpPr>
        <p:spPr>
          <a:xfrm rot="10800000" flipH="1">
            <a:off x="11263627" y="11844643"/>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1" name="TextBox 40">
            <a:extLst>
              <a:ext uri="{FF2B5EF4-FFF2-40B4-BE49-F238E27FC236}">
                <a16:creationId xmlns:a16="http://schemas.microsoft.com/office/drawing/2014/main" id="{39AEA37E-532F-2171-FE5D-1FAF39CF8990}"/>
              </a:ext>
            </a:extLst>
          </p:cNvPr>
          <p:cNvSpPr txBox="1"/>
          <p:nvPr/>
        </p:nvSpPr>
        <p:spPr>
          <a:xfrm>
            <a:off x="11426097" y="11787544"/>
            <a:ext cx="12718806" cy="1523494"/>
          </a:xfrm>
          <a:prstGeom prst="rect">
            <a:avLst/>
          </a:prstGeom>
          <a:noFill/>
        </p:spPr>
        <p:txBody>
          <a:bodyPr wrap="square" rtlCol="0">
            <a:spAutoFit/>
          </a:bodyPr>
          <a:lstStyle/>
          <a:p>
            <a:r>
              <a:rPr lang="en-GB" sz="3100" b="1" dirty="0"/>
              <a:t>Finance:</a:t>
            </a:r>
            <a:r>
              <a:rPr lang="en-GB" sz="3100" dirty="0"/>
              <a:t> Blockchain technology can facilitate faster, more secure payments, and money transfers. It can also enable decentralized finance (</a:t>
            </a:r>
            <a:r>
              <a:rPr lang="en-GB" sz="3100" dirty="0" err="1"/>
              <a:t>DeFi</a:t>
            </a:r>
            <a:r>
              <a:rPr lang="en-GB" sz="3100" dirty="0"/>
              <a:t>) applications, including lending platforms and prediction markets.</a:t>
            </a:r>
            <a:endParaRPr lang="id-ID" sz="3100" b="1" dirty="0">
              <a:latin typeface="Lato Regular"/>
              <a:cs typeface="Lato Regular"/>
            </a:endParaRPr>
          </a:p>
        </p:txBody>
      </p:sp>
      <p:sp>
        <p:nvSpPr>
          <p:cNvPr id="42" name="TextBox 41">
            <a:extLst>
              <a:ext uri="{FF2B5EF4-FFF2-40B4-BE49-F238E27FC236}">
                <a16:creationId xmlns:a16="http://schemas.microsoft.com/office/drawing/2014/main" id="{F27196CA-A9FE-37CC-C833-2D7FC2D8114F}"/>
              </a:ext>
            </a:extLst>
          </p:cNvPr>
          <p:cNvSpPr txBox="1"/>
          <p:nvPr/>
        </p:nvSpPr>
        <p:spPr>
          <a:xfrm>
            <a:off x="9978391" y="531596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2</a:t>
            </a:r>
          </a:p>
        </p:txBody>
      </p:sp>
      <p:sp>
        <p:nvSpPr>
          <p:cNvPr id="43" name="TextBox 42">
            <a:extLst>
              <a:ext uri="{FF2B5EF4-FFF2-40B4-BE49-F238E27FC236}">
                <a16:creationId xmlns:a16="http://schemas.microsoft.com/office/drawing/2014/main" id="{BFF904B2-70D5-9674-BCB8-BC59E1B59B7E}"/>
              </a:ext>
            </a:extLst>
          </p:cNvPr>
          <p:cNvSpPr txBox="1"/>
          <p:nvPr/>
        </p:nvSpPr>
        <p:spPr>
          <a:xfrm>
            <a:off x="9971285" y="7180203"/>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3</a:t>
            </a:r>
          </a:p>
        </p:txBody>
      </p:sp>
      <p:sp>
        <p:nvSpPr>
          <p:cNvPr id="44" name="TextBox 43">
            <a:extLst>
              <a:ext uri="{FF2B5EF4-FFF2-40B4-BE49-F238E27FC236}">
                <a16:creationId xmlns:a16="http://schemas.microsoft.com/office/drawing/2014/main" id="{BC5F627D-7E09-8E24-B0B3-784D1F7EA86A}"/>
              </a:ext>
            </a:extLst>
          </p:cNvPr>
          <p:cNvSpPr txBox="1"/>
          <p:nvPr/>
        </p:nvSpPr>
        <p:spPr>
          <a:xfrm>
            <a:off x="9993565" y="9012673"/>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4</a:t>
            </a:r>
          </a:p>
        </p:txBody>
      </p:sp>
      <p:sp>
        <p:nvSpPr>
          <p:cNvPr id="45" name="TextBox 44">
            <a:extLst>
              <a:ext uri="{FF2B5EF4-FFF2-40B4-BE49-F238E27FC236}">
                <a16:creationId xmlns:a16="http://schemas.microsoft.com/office/drawing/2014/main" id="{B3A980F3-8EA8-986B-FD0F-929C6315CA9A}"/>
              </a:ext>
            </a:extLst>
          </p:cNvPr>
          <p:cNvSpPr txBox="1"/>
          <p:nvPr/>
        </p:nvSpPr>
        <p:spPr>
          <a:xfrm>
            <a:off x="9993565" y="11489076"/>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5</a:t>
            </a:r>
          </a:p>
        </p:txBody>
      </p:sp>
    </p:spTree>
    <p:extLst>
      <p:ext uri="{BB962C8B-B14F-4D97-AF65-F5344CB8AC3E}">
        <p14:creationId xmlns:p14="http://schemas.microsoft.com/office/powerpoint/2010/main" val="210548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11" presetID="53" presetClass="entr" presetSubtype="16"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500" fill="hold"/>
                                        <p:tgtEl>
                                          <p:spTgt spid="43"/>
                                        </p:tgtEl>
                                        <p:attrNameLst>
                                          <p:attrName>ppt_w</p:attrName>
                                        </p:attrNameLst>
                                      </p:cBhvr>
                                      <p:tavLst>
                                        <p:tav tm="0">
                                          <p:val>
                                            <p:fltVal val="0"/>
                                          </p:val>
                                        </p:tav>
                                        <p:tav tm="100000">
                                          <p:val>
                                            <p:strVal val="#ppt_w"/>
                                          </p:val>
                                        </p:tav>
                                      </p:tavLst>
                                    </p:anim>
                                    <p:anim calcmode="lin" valueType="num">
                                      <p:cBhvr>
                                        <p:cTn id="40" dur="500" fill="hold"/>
                                        <p:tgtEl>
                                          <p:spTgt spid="43"/>
                                        </p:tgtEl>
                                        <p:attrNameLst>
                                          <p:attrName>ppt_h</p:attrName>
                                        </p:attrNameLst>
                                      </p:cBhvr>
                                      <p:tavLst>
                                        <p:tav tm="0">
                                          <p:val>
                                            <p:fltVal val="0"/>
                                          </p:val>
                                        </p:tav>
                                        <p:tav tm="100000">
                                          <p:val>
                                            <p:strVal val="#ppt_h"/>
                                          </p:val>
                                        </p:tav>
                                      </p:tavLst>
                                    </p:anim>
                                    <p:animEffect transition="in" filter="fade">
                                      <p:cBhvr>
                                        <p:cTn id="41" dur="500"/>
                                        <p:tgtEl>
                                          <p:spTgt spid="43"/>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par>
                          <p:cTn id="62" fill="hold">
                            <p:stCondLst>
                              <p:cond delay="4500"/>
                            </p:stCondLst>
                            <p:childTnLst>
                              <p:par>
                                <p:cTn id="63" presetID="53" presetClass="entr" presetSubtype="16"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 calcmode="lin" valueType="num">
                                      <p:cBhvr>
                                        <p:cTn id="65" dur="500" fill="hold"/>
                                        <p:tgtEl>
                                          <p:spTgt spid="45"/>
                                        </p:tgtEl>
                                        <p:attrNameLst>
                                          <p:attrName>ppt_w</p:attrName>
                                        </p:attrNameLst>
                                      </p:cBhvr>
                                      <p:tavLst>
                                        <p:tav tm="0">
                                          <p:val>
                                            <p:fltVal val="0"/>
                                          </p:val>
                                        </p:tav>
                                        <p:tav tm="100000">
                                          <p:val>
                                            <p:strVal val="#ppt_w"/>
                                          </p:val>
                                        </p:tav>
                                      </p:tavLst>
                                    </p:anim>
                                    <p:anim calcmode="lin" valueType="num">
                                      <p:cBhvr>
                                        <p:cTn id="66" dur="500" fill="hold"/>
                                        <p:tgtEl>
                                          <p:spTgt spid="45"/>
                                        </p:tgtEl>
                                        <p:attrNameLst>
                                          <p:attrName>ppt_h</p:attrName>
                                        </p:attrNameLst>
                                      </p:cBhvr>
                                      <p:tavLst>
                                        <p:tav tm="0">
                                          <p:val>
                                            <p:fltVal val="0"/>
                                          </p:val>
                                        </p:tav>
                                        <p:tav tm="100000">
                                          <p:val>
                                            <p:strVal val="#ppt_h"/>
                                          </p:val>
                                        </p:tav>
                                      </p:tavLst>
                                    </p:anim>
                                    <p:animEffect transition="in" filter="fade">
                                      <p:cBhvr>
                                        <p:cTn id="67" dur="500"/>
                                        <p:tgtEl>
                                          <p:spTgt spid="45"/>
                                        </p:tgtEl>
                                      </p:cBhvr>
                                    </p:animEffect>
                                  </p:childTnLst>
                                </p:cTn>
                              </p:par>
                            </p:childTnLst>
                          </p:cTn>
                        </p:par>
                        <p:par>
                          <p:cTn id="68" fill="hold">
                            <p:stCondLst>
                              <p:cond delay="5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1" grpId="0" animBg="1"/>
      <p:bldP spid="32" grpId="0"/>
      <p:bldP spid="34" grpId="0" animBg="1"/>
      <p:bldP spid="35" grpId="0"/>
      <p:bldP spid="37" grpId="0" animBg="1"/>
      <p:bldP spid="38" grpId="0"/>
      <p:bldP spid="40" grpId="0" animBg="1"/>
      <p:bldP spid="41" grpId="0"/>
      <p:bldP spid="42" grpId="0"/>
      <p:bldP spid="43" grpId="0"/>
      <p:bldP spid="44" grpId="0"/>
      <p:bldP spid="4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21" b="7721"/>
          <a:stretch/>
        </p:blipFill>
        <p:spPr>
          <a:xfrm>
            <a:off x="20" y="2564"/>
            <a:ext cx="24377630" cy="13713436"/>
          </a:xfrm>
          <a:prstGeom prst="rect">
            <a:avLst/>
          </a:prstGeom>
        </p:spPr>
      </p:pic>
      <p:sp>
        <p:nvSpPr>
          <p:cNvPr id="2" name="TextBox 1">
            <a:extLst>
              <a:ext uri="{FF2B5EF4-FFF2-40B4-BE49-F238E27FC236}">
                <a16:creationId xmlns:a16="http://schemas.microsoft.com/office/drawing/2014/main" id="{A3755F5F-78D0-D20D-E75A-91F7D67FF127}"/>
              </a:ext>
            </a:extLst>
          </p:cNvPr>
          <p:cNvSpPr txBox="1"/>
          <p:nvPr/>
        </p:nvSpPr>
        <p:spPr>
          <a:xfrm>
            <a:off x="28529280" y="-4572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9342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911" r="20911"/>
          <a:stretch/>
        </p:blipFill>
        <p:spPr>
          <a:xfrm>
            <a:off x="20" y="2564"/>
            <a:ext cx="24377630" cy="13713436"/>
          </a:xfrm>
          <a:prstGeom prst="rect">
            <a:avLst/>
          </a:prstGeom>
        </p:spPr>
      </p:pic>
      <p:sp>
        <p:nvSpPr>
          <p:cNvPr id="2" name="TextBox 1">
            <a:extLst>
              <a:ext uri="{FF2B5EF4-FFF2-40B4-BE49-F238E27FC236}">
                <a16:creationId xmlns:a16="http://schemas.microsoft.com/office/drawing/2014/main" id="{A3755F5F-78D0-D20D-E75A-91F7D67FF127}"/>
              </a:ext>
            </a:extLst>
          </p:cNvPr>
          <p:cNvSpPr txBox="1"/>
          <p:nvPr/>
        </p:nvSpPr>
        <p:spPr>
          <a:xfrm>
            <a:off x="28529280" y="-4572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8936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755F5F-78D0-D20D-E75A-91F7D67FF127}"/>
              </a:ext>
            </a:extLst>
          </p:cNvPr>
          <p:cNvSpPr txBox="1"/>
          <p:nvPr/>
        </p:nvSpPr>
        <p:spPr>
          <a:xfrm>
            <a:off x="28529280" y="-4572000"/>
            <a:ext cx="184731" cy="646331"/>
          </a:xfrm>
          <a:prstGeom prst="rect">
            <a:avLst/>
          </a:prstGeom>
          <a:noFill/>
        </p:spPr>
        <p:txBody>
          <a:bodyPr wrap="none" rtlCol="0">
            <a:spAutoFit/>
          </a:bodyPr>
          <a:lstStyle/>
          <a:p>
            <a:endParaRPr lang="en-US" dirty="0"/>
          </a:p>
        </p:txBody>
      </p:sp>
      <p:pic>
        <p:nvPicPr>
          <p:cNvPr id="3" name="Online Media 2" descr="Stock Market Crash - Flash Crash May 6, 2010">
            <a:hlinkClick r:id="" action="ppaction://media"/>
            <a:extLst>
              <a:ext uri="{FF2B5EF4-FFF2-40B4-BE49-F238E27FC236}">
                <a16:creationId xmlns:a16="http://schemas.microsoft.com/office/drawing/2014/main" id="{603B1104-26BC-5AA6-FEF9-81C643D488DB}"/>
              </a:ext>
            </a:extLst>
          </p:cNvPr>
          <p:cNvPicPr>
            <a:picLocks noRot="1" noChangeAspect="1"/>
          </p:cNvPicPr>
          <p:nvPr>
            <a:videoFile r:link="rId1"/>
          </p:nvPr>
        </p:nvPicPr>
        <p:blipFill>
          <a:blip r:embed="rId4"/>
          <a:stretch>
            <a:fillRect/>
          </a:stretch>
        </p:blipFill>
        <p:spPr>
          <a:xfrm>
            <a:off x="0" y="-28686"/>
            <a:ext cx="24377650" cy="13773372"/>
          </a:xfrm>
          <a:prstGeom prst="rect">
            <a:avLst/>
          </a:prstGeom>
        </p:spPr>
      </p:pic>
    </p:spTree>
    <p:extLst>
      <p:ext uri="{BB962C8B-B14F-4D97-AF65-F5344CB8AC3E}">
        <p14:creationId xmlns:p14="http://schemas.microsoft.com/office/powerpoint/2010/main" val="268368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rot="5400000">
            <a:off x="5330823" y="-5330825"/>
            <a:ext cx="13716000" cy="24377651"/>
          </a:xfrm>
          <a:prstGeom prst="rect">
            <a:avLst/>
          </a:prstGeom>
          <a:solidFill>
            <a:schemeClr val="accent6">
              <a:alpha val="80000"/>
            </a:schemeClr>
          </a:solidFill>
          <a:ln>
            <a:noFill/>
          </a:ln>
        </p:spPr>
        <p:style>
          <a:lnRef idx="1">
            <a:schemeClr val="accent1"/>
          </a:lnRef>
          <a:fillRef idx="3">
            <a:schemeClr val="accent1"/>
          </a:fillRef>
          <a:effectRef idx="2">
            <a:schemeClr val="accent1"/>
          </a:effectRef>
          <a:fontRef idx="minor">
            <a:schemeClr val="lt1"/>
          </a:fontRef>
        </p:style>
        <p:txBody>
          <a:bodyPr lIns="243731" tIns="121864" rIns="243731" bIns="121864" rtlCol="0" anchor="ctr"/>
          <a:lstStyle/>
          <a:p>
            <a:pPr algn="ctr"/>
            <a:endParaRPr lang="en-US"/>
          </a:p>
        </p:txBody>
      </p:sp>
      <p:sp>
        <p:nvSpPr>
          <p:cNvPr id="23" name="AutoShape 5"/>
          <p:cNvSpPr>
            <a:spLocks/>
          </p:cNvSpPr>
          <p:nvPr/>
        </p:nvSpPr>
        <p:spPr bwMode="auto">
          <a:xfrm>
            <a:off x="6982304" y="5352662"/>
            <a:ext cx="10469715" cy="3987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790" tIns="50790" rIns="50790" bIns="50790" anchor="ctr"/>
          <a:lstStyle/>
          <a:p>
            <a:pPr algn="ctr">
              <a:defRPr/>
            </a:pPr>
            <a:r>
              <a:rPr lang="es-ES" sz="9200" dirty="0">
                <a:solidFill>
                  <a:schemeClr val="bg1"/>
                </a:solidFill>
                <a:latin typeface="Lato Regular"/>
                <a:cs typeface="Lato Regular"/>
              </a:rPr>
              <a:t>THANK YOU</a:t>
            </a:r>
          </a:p>
        </p:txBody>
      </p:sp>
      <p:sp>
        <p:nvSpPr>
          <p:cNvPr id="24" name="Line 4"/>
          <p:cNvSpPr>
            <a:spLocks noChangeShapeType="1"/>
          </p:cNvSpPr>
          <p:nvPr/>
        </p:nvSpPr>
        <p:spPr bwMode="auto">
          <a:xfrm flipV="1">
            <a:off x="9824219" y="8272016"/>
            <a:ext cx="4795207" cy="0"/>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5600">
              <a:effectLst>
                <a:outerShdw blurRad="38100" dist="38100" dir="2700000" algn="tl">
                  <a:srgbClr val="DDDDDD"/>
                </a:outerShdw>
              </a:effectLst>
              <a:latin typeface="Gill Sans" charset="0"/>
              <a:cs typeface="Gill Sans" charset="0"/>
              <a:sym typeface="Gill Sans" charset="0"/>
            </a:endParaRPr>
          </a:p>
        </p:txBody>
      </p:sp>
      <p:sp>
        <p:nvSpPr>
          <p:cNvPr id="25" name="AutoShape 3"/>
          <p:cNvSpPr>
            <a:spLocks/>
          </p:cNvSpPr>
          <p:nvPr/>
        </p:nvSpPr>
        <p:spPr bwMode="auto">
          <a:xfrm>
            <a:off x="8079898" y="8420756"/>
            <a:ext cx="8481253" cy="26749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47570">
              <a:lnSpc>
                <a:spcPct val="120000"/>
              </a:lnSpc>
              <a:spcBef>
                <a:spcPts val="1700"/>
              </a:spcBef>
              <a:defRPr/>
            </a:pPr>
            <a:endParaRPr lang="es-ES" sz="2600" dirty="0">
              <a:solidFill>
                <a:schemeClr val="bg1"/>
              </a:solidFill>
              <a:latin typeface="Lato Light"/>
              <a:cs typeface="Lato Light"/>
            </a:endParaRPr>
          </a:p>
        </p:txBody>
      </p:sp>
      <p:sp>
        <p:nvSpPr>
          <p:cNvPr id="16" name="AutoShape 119"/>
          <p:cNvSpPr>
            <a:spLocks/>
          </p:cNvSpPr>
          <p:nvPr/>
        </p:nvSpPr>
        <p:spPr bwMode="auto">
          <a:xfrm>
            <a:off x="9891060" y="1564864"/>
            <a:ext cx="4613544" cy="45963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bg1"/>
          </a:solidFill>
          <a:ln>
            <a:noFill/>
          </a:ln>
          <a:effec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1423178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33550" y="8333981"/>
            <a:ext cx="20940713" cy="1764176"/>
            <a:chOff x="1692324" y="483017"/>
            <a:chExt cx="20940713" cy="1707630"/>
          </a:xfrm>
        </p:grpSpPr>
        <p:sp>
          <p:nvSpPr>
            <p:cNvPr id="22" name="TextBox 21"/>
            <p:cNvSpPr txBox="1"/>
            <p:nvPr/>
          </p:nvSpPr>
          <p:spPr>
            <a:xfrm>
              <a:off x="1692324" y="483017"/>
              <a:ext cx="20940713" cy="1446532"/>
            </a:xfrm>
            <a:prstGeom prst="rect">
              <a:avLst/>
            </a:prstGeom>
            <a:noFill/>
          </p:spPr>
          <p:txBody>
            <a:bodyPr wrap="square" lIns="91422" tIns="45711" rIns="91422" bIns="45711" rtlCol="0">
              <a:spAutoFit/>
            </a:bodyPr>
            <a:lstStyle/>
            <a:p>
              <a:pPr algn="ctr"/>
              <a:r>
                <a:rPr lang="en-GB" sz="8800" b="1" i="0" dirty="0">
                  <a:effectLst/>
                  <a:latin typeface="Lato" panose="020F0502020204030203" pitchFamily="34" charset="0"/>
                  <a:ea typeface="Lato" panose="020F0502020204030203" pitchFamily="34" charset="0"/>
                  <a:cs typeface="Lato" panose="020F0502020204030203" pitchFamily="34" charset="0"/>
                </a:rPr>
                <a:t>Cryptocurrency</a:t>
              </a:r>
              <a:endParaRPr lang="id-ID" sz="19900" b="1" dirty="0">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1412311" y="209921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5" name="TextBox 24"/>
          <p:cNvSpPr txBox="1"/>
          <p:nvPr/>
        </p:nvSpPr>
        <p:spPr>
          <a:xfrm>
            <a:off x="1733549" y="10521293"/>
            <a:ext cx="20940713" cy="2833047"/>
          </a:xfrm>
          <a:prstGeom prst="rect">
            <a:avLst/>
          </a:prstGeom>
          <a:noFill/>
        </p:spPr>
        <p:txBody>
          <a:bodyPr wrap="square" lIns="182843" tIns="91422" rIns="182843" bIns="91422" rtlCol="0">
            <a:spAutoFit/>
          </a:bodyPr>
          <a:lstStyle/>
          <a:p>
            <a:pPr>
              <a:lnSpc>
                <a:spcPct val="110000"/>
              </a:lnSpc>
            </a:pPr>
            <a:r>
              <a:rPr lang="en-GB" sz="4000" dirty="0"/>
              <a:t>Cryptocurrency is a digital or virtual form of currency that uses cryptography for security, making it difficult to counterfeit. It operates on decentralized systems called blockchains, enabling peer-to-peer transactions independent of centralized authorities like banks or governments.</a:t>
            </a:r>
            <a:endParaRPr lang="en-US" sz="2800" dirty="0">
              <a:latin typeface="Lato Light"/>
              <a:cs typeface="Lato Light"/>
            </a:endParaRPr>
          </a:p>
        </p:txBody>
      </p:sp>
      <p:pic>
        <p:nvPicPr>
          <p:cNvPr id="4" name="Picture Placeholder 3" descr="A person standing in front of a large screen&#10;&#10;Description automatically generated">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882" b="19882"/>
          <a:stretch>
            <a:fillRect/>
          </a:stretch>
        </p:blipFill>
        <p:spPr/>
      </p:pic>
    </p:spTree>
    <p:extLst>
      <p:ext uri="{BB962C8B-B14F-4D97-AF65-F5344CB8AC3E}">
        <p14:creationId xmlns:p14="http://schemas.microsoft.com/office/powerpoint/2010/main" val="96164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33550" y="8333981"/>
            <a:ext cx="20940713" cy="1764176"/>
            <a:chOff x="1692324" y="483017"/>
            <a:chExt cx="20940713" cy="1707630"/>
          </a:xfrm>
        </p:grpSpPr>
        <p:sp>
          <p:nvSpPr>
            <p:cNvPr id="22" name="TextBox 21"/>
            <p:cNvSpPr txBox="1"/>
            <p:nvPr/>
          </p:nvSpPr>
          <p:spPr>
            <a:xfrm>
              <a:off x="1692324" y="483017"/>
              <a:ext cx="20940713" cy="1446532"/>
            </a:xfrm>
            <a:prstGeom prst="rect">
              <a:avLst/>
            </a:prstGeom>
            <a:noFill/>
          </p:spPr>
          <p:txBody>
            <a:bodyPr wrap="square" lIns="91422" tIns="45711" rIns="91422" bIns="45711" rtlCol="0">
              <a:spAutoFit/>
            </a:bodyPr>
            <a:lstStyle/>
            <a:p>
              <a:pPr algn="ctr"/>
              <a:r>
                <a:rPr lang="en-GB" sz="8800" b="1" i="0" dirty="0">
                  <a:effectLst/>
                  <a:latin typeface="Lato" panose="020F0502020204030203" pitchFamily="34" charset="0"/>
                  <a:ea typeface="Lato" panose="020F0502020204030203" pitchFamily="34" charset="0"/>
                  <a:cs typeface="Lato" panose="020F0502020204030203" pitchFamily="34" charset="0"/>
                </a:rPr>
                <a:t>Bitcoin</a:t>
              </a:r>
              <a:endParaRPr lang="id-ID" sz="19900" b="1" dirty="0">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1412311" y="209921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5" name="TextBox 24"/>
          <p:cNvSpPr txBox="1"/>
          <p:nvPr/>
        </p:nvSpPr>
        <p:spPr>
          <a:xfrm>
            <a:off x="1733549" y="10521293"/>
            <a:ext cx="20940713" cy="2586826"/>
          </a:xfrm>
          <a:prstGeom prst="rect">
            <a:avLst/>
          </a:prstGeom>
          <a:noFill/>
        </p:spPr>
        <p:txBody>
          <a:bodyPr wrap="square" lIns="182843" tIns="91422" rIns="182843" bIns="91422" rtlCol="0">
            <a:spAutoFit/>
          </a:bodyPr>
          <a:lstStyle/>
          <a:p>
            <a:pPr>
              <a:lnSpc>
                <a:spcPct val="110000"/>
              </a:lnSpc>
            </a:pPr>
            <a:r>
              <a:rPr lang="en-GB" dirty="0"/>
              <a:t>Bitcoin is the first decentralized cryptocurrency, created in 2009 by an unknown person using the name Satoshi Nakamoto. It operates on a peer-to-peer network where users can send and receive bitcoins (often denoted as BTC), without the need for intermediaries, leveraging blockchain technology to ensure transaction integrity and security.</a:t>
            </a:r>
            <a:endParaRPr lang="en-US" sz="2800" dirty="0">
              <a:latin typeface="Lato Light"/>
              <a:cs typeface="Lato Light"/>
            </a:endParaRPr>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992" b="19992"/>
          <a:stretch/>
        </p:blipFill>
        <p:spPr>
          <a:xfrm>
            <a:off x="0" y="-107187"/>
            <a:ext cx="24377650" cy="8229600"/>
          </a:xfrm>
        </p:spPr>
      </p:pic>
    </p:spTree>
    <p:extLst>
      <p:ext uri="{BB962C8B-B14F-4D97-AF65-F5344CB8AC3E}">
        <p14:creationId xmlns:p14="http://schemas.microsoft.com/office/powerpoint/2010/main" val="39112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107977"/>
            </a:xfrm>
            <a:prstGeom prst="rect">
              <a:avLst/>
            </a:prstGeom>
            <a:noFill/>
          </p:spPr>
          <p:txBody>
            <a:bodyPr wrap="square" lIns="91422" tIns="45711" rIns="91422" bIns="45711" rtlCol="0">
              <a:spAutoFit/>
            </a:bodyPr>
            <a:lstStyle/>
            <a:p>
              <a:pPr algn="ctr"/>
              <a:r>
                <a:rPr lang="en-GB" sz="6600" b="1" i="0" dirty="0">
                  <a:effectLst/>
                  <a:latin typeface="Lato" panose="020F0502020204030203" pitchFamily="34" charset="0"/>
                  <a:ea typeface="Lato" panose="020F0502020204030203" pitchFamily="34" charset="0"/>
                  <a:cs typeface="Lato" panose="020F0502020204030203" pitchFamily="34" charset="0"/>
                </a:rPr>
                <a:t>Understanding Blockchain</a:t>
              </a:r>
              <a:endParaRPr lang="id-ID" sz="11500" b="1" dirty="0">
                <a:latin typeface="Lato" panose="020F0502020204030203" pitchFamily="34" charset="0"/>
                <a:ea typeface="Lato" panose="020F0502020204030203" pitchFamily="34" charset="0"/>
                <a:cs typeface="Lato" panose="020F0502020204030203" pitchFamily="34" charset="0"/>
              </a:endParaRP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9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solidFill>
                  <a:schemeClr val="accent1"/>
                </a:solidFill>
                <a:latin typeface="Lato Light"/>
                <a:cs typeface="Lato Light"/>
              </a:endParaRPr>
            </a:p>
          </p:txBody>
        </p:sp>
      </p:grpSp>
      <p:pic>
        <p:nvPicPr>
          <p:cNvPr id="14" name="Picture Placeholder 13">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5544" r="15544"/>
          <a:stretch/>
        </p:blipFill>
        <p:spPr>
          <a:xfrm>
            <a:off x="-22225" y="-110"/>
            <a:ext cx="9451975" cy="13760560"/>
          </a:xfrm>
        </p:spPr>
      </p:pic>
      <p:sp>
        <p:nvSpPr>
          <p:cNvPr id="2" name="TextBox 1">
            <a:extLst>
              <a:ext uri="{FF2B5EF4-FFF2-40B4-BE49-F238E27FC236}">
                <a16:creationId xmlns:a16="http://schemas.microsoft.com/office/drawing/2014/main" id="{2AFD773D-250E-8A48-872D-4E3583EC1C05}"/>
              </a:ext>
            </a:extLst>
          </p:cNvPr>
          <p:cNvSpPr txBox="1"/>
          <p:nvPr/>
        </p:nvSpPr>
        <p:spPr>
          <a:xfrm>
            <a:off x="10249923" y="3477944"/>
            <a:ext cx="12852209" cy="2437554"/>
          </a:xfrm>
          <a:prstGeom prst="rect">
            <a:avLst/>
          </a:prstGeom>
          <a:noFill/>
        </p:spPr>
        <p:txBody>
          <a:bodyPr wrap="square" lIns="219419" tIns="109710" rIns="219419" bIns="109710" rtlCol="0">
            <a:spAutoFit/>
          </a:bodyPr>
          <a:lstStyle/>
          <a:p>
            <a:pPr algn="just"/>
            <a:r>
              <a:rPr lang="en-GB" dirty="0"/>
              <a:t>Blockchain is a technology that ensures robust security and unparalleled transparency. A transformative technology that has the power to revolutionize multiple sectors beyond finance, from healthcare to supply chain management.</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3" name="Round Same Side Corner Rectangle 83">
            <a:extLst>
              <a:ext uri="{FF2B5EF4-FFF2-40B4-BE49-F238E27FC236}">
                <a16:creationId xmlns:a16="http://schemas.microsoft.com/office/drawing/2014/main" id="{3163025E-B0EA-B8B2-AD64-8C48104A6C4F}"/>
              </a:ext>
            </a:extLst>
          </p:cNvPr>
          <p:cNvSpPr/>
          <p:nvPr/>
        </p:nvSpPr>
        <p:spPr>
          <a:xfrm rot="10800000" flipH="1">
            <a:off x="10197376" y="2762587"/>
            <a:ext cx="16822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 name="TextBox 3">
            <a:extLst>
              <a:ext uri="{FF2B5EF4-FFF2-40B4-BE49-F238E27FC236}">
                <a16:creationId xmlns:a16="http://schemas.microsoft.com/office/drawing/2014/main" id="{BE3F15CA-5807-8981-02F9-A03EBC45D08B}"/>
              </a:ext>
            </a:extLst>
          </p:cNvPr>
          <p:cNvSpPr txBox="1"/>
          <p:nvPr/>
        </p:nvSpPr>
        <p:spPr>
          <a:xfrm>
            <a:off x="10418146" y="2762587"/>
            <a:ext cx="13821691"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Technology that guarantees security and transparency</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0026650C-05B5-4572-5BC8-38726B0DB969}"/>
              </a:ext>
            </a:extLst>
          </p:cNvPr>
          <p:cNvSpPr txBox="1"/>
          <p:nvPr/>
        </p:nvSpPr>
        <p:spPr>
          <a:xfrm>
            <a:off x="10249923" y="6744147"/>
            <a:ext cx="12852209" cy="2991552"/>
          </a:xfrm>
          <a:prstGeom prst="rect">
            <a:avLst/>
          </a:prstGeom>
          <a:noFill/>
        </p:spPr>
        <p:txBody>
          <a:bodyPr wrap="square" lIns="219419" tIns="109710" rIns="219419" bIns="109710" rtlCol="0">
            <a:spAutoFit/>
          </a:bodyPr>
          <a:lstStyle/>
          <a:p>
            <a:pPr algn="just"/>
            <a:r>
              <a:rPr lang="en-GB" dirty="0"/>
              <a:t>Not just the transaction's details, but more such as sender and receiver, but also incorporates timestamps and unique identifiers. This granular level of detail enhances the system's transparency, allowing each transaction's path to be traceable, auditable, and unquestionably clear.</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6" name="Round Same Side Corner Rectangle 83">
            <a:extLst>
              <a:ext uri="{FF2B5EF4-FFF2-40B4-BE49-F238E27FC236}">
                <a16:creationId xmlns:a16="http://schemas.microsoft.com/office/drawing/2014/main" id="{0481D001-8B0D-2740-BEFB-06B5C1A4D569}"/>
              </a:ext>
            </a:extLst>
          </p:cNvPr>
          <p:cNvSpPr/>
          <p:nvPr/>
        </p:nvSpPr>
        <p:spPr>
          <a:xfrm rot="10800000" flipH="1">
            <a:off x="10197376" y="6028790"/>
            <a:ext cx="16822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7" name="TextBox 6">
            <a:extLst>
              <a:ext uri="{FF2B5EF4-FFF2-40B4-BE49-F238E27FC236}">
                <a16:creationId xmlns:a16="http://schemas.microsoft.com/office/drawing/2014/main" id="{312250EC-451B-5374-DA3D-DA8E4B2232F3}"/>
              </a:ext>
            </a:extLst>
          </p:cNvPr>
          <p:cNvSpPr txBox="1"/>
          <p:nvPr/>
        </p:nvSpPr>
        <p:spPr>
          <a:xfrm>
            <a:off x="10418146" y="6028790"/>
            <a:ext cx="13821691"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A chain of blocks, each containing transaction data </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A1D6B7EA-9D5A-F100-4342-65AAC3640A36}"/>
              </a:ext>
            </a:extLst>
          </p:cNvPr>
          <p:cNvSpPr txBox="1"/>
          <p:nvPr/>
        </p:nvSpPr>
        <p:spPr>
          <a:xfrm>
            <a:off x="10249923" y="10588069"/>
            <a:ext cx="12852209" cy="2991552"/>
          </a:xfrm>
          <a:prstGeom prst="rect">
            <a:avLst/>
          </a:prstGeom>
          <a:noFill/>
        </p:spPr>
        <p:txBody>
          <a:bodyPr wrap="square" lIns="219419" tIns="109710" rIns="219419" bIns="109710" rtlCol="0">
            <a:spAutoFit/>
          </a:bodyPr>
          <a:lstStyle/>
          <a:p>
            <a:pPr algn="just"/>
            <a:r>
              <a:rPr lang="en-GB" dirty="0"/>
              <a:t>Link via a cryptographic hash - a string of numbers and letters produced by a complex mathematical algorithm. This hash serves as a kind of digital fingerprint, unique to each block. This feature is what secures the blockchain from tampering, making it immutable and exceptionally secure.</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9" name="Round Same Side Corner Rectangle 83">
            <a:extLst>
              <a:ext uri="{FF2B5EF4-FFF2-40B4-BE49-F238E27FC236}">
                <a16:creationId xmlns:a16="http://schemas.microsoft.com/office/drawing/2014/main" id="{D308C423-DC3C-68AC-88D5-3CB03DBCABB3}"/>
              </a:ext>
            </a:extLst>
          </p:cNvPr>
          <p:cNvSpPr/>
          <p:nvPr/>
        </p:nvSpPr>
        <p:spPr>
          <a:xfrm rot="10800000" flipH="1">
            <a:off x="10197376" y="9933672"/>
            <a:ext cx="16822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0" name="TextBox 9">
            <a:extLst>
              <a:ext uri="{FF2B5EF4-FFF2-40B4-BE49-F238E27FC236}">
                <a16:creationId xmlns:a16="http://schemas.microsoft.com/office/drawing/2014/main" id="{837EEB84-4414-4BA1-B9DA-CFDFD0DB7E7A}"/>
              </a:ext>
            </a:extLst>
          </p:cNvPr>
          <p:cNvSpPr txBox="1"/>
          <p:nvPr/>
        </p:nvSpPr>
        <p:spPr>
          <a:xfrm>
            <a:off x="10418146" y="9933672"/>
            <a:ext cx="13821691"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Each block is linked to the previous one via cryptographic hash" </a:t>
            </a:r>
            <a:endParaRPr lang="id-ID" sz="3200"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21109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animBg="1"/>
      <p:bldP spid="7" grpId="0"/>
      <p:bldP spid="8" grpId="0"/>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107977"/>
            </a:xfrm>
            <a:prstGeom prst="rect">
              <a:avLst/>
            </a:prstGeom>
            <a:noFill/>
          </p:spPr>
          <p:txBody>
            <a:bodyPr wrap="square" lIns="91422" tIns="45711" rIns="91422" bIns="45711" rtlCol="0">
              <a:spAutoFit/>
            </a:bodyPr>
            <a:lstStyle/>
            <a:p>
              <a:pPr algn="ctr"/>
              <a:r>
                <a:rPr lang="en-GB" sz="6600" b="1" i="0" dirty="0">
                  <a:effectLst/>
                  <a:latin typeface="Lato" panose="020F0502020204030203" pitchFamily="34" charset="0"/>
                  <a:ea typeface="Lato" panose="020F0502020204030203" pitchFamily="34" charset="0"/>
                  <a:cs typeface="Lato" panose="020F0502020204030203" pitchFamily="34" charset="0"/>
                </a:rPr>
                <a:t>Understanding Cryptocurrency</a:t>
              </a:r>
              <a:endParaRPr lang="id-ID" sz="11500" b="1" dirty="0">
                <a:latin typeface="Lato" panose="020F0502020204030203" pitchFamily="34" charset="0"/>
                <a:ea typeface="Lato" panose="020F0502020204030203" pitchFamily="34" charset="0"/>
                <a:cs typeface="Lato" panose="020F0502020204030203" pitchFamily="34" charset="0"/>
              </a:endParaRP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9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solidFill>
                  <a:schemeClr val="accent1"/>
                </a:solidFill>
                <a:latin typeface="Lato Light"/>
                <a:cs typeface="Lato Light"/>
              </a:endParaRPr>
            </a:p>
          </p:txBody>
        </p:sp>
      </p:grpSp>
      <p:pic>
        <p:nvPicPr>
          <p:cNvPr id="14" name="Picture Placeholder 13">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0752" r="30752"/>
          <a:stretch/>
        </p:blipFill>
        <p:spPr>
          <a:xfrm>
            <a:off x="-22225" y="-110"/>
            <a:ext cx="9451975" cy="13760560"/>
          </a:xfrm>
        </p:spPr>
      </p:pic>
      <p:sp>
        <p:nvSpPr>
          <p:cNvPr id="30" name="TextBox 29">
            <a:extLst>
              <a:ext uri="{FF2B5EF4-FFF2-40B4-BE49-F238E27FC236}">
                <a16:creationId xmlns:a16="http://schemas.microsoft.com/office/drawing/2014/main" id="{84E3DAF5-DB19-7137-1760-7821C07C8B74}"/>
              </a:ext>
            </a:extLst>
          </p:cNvPr>
          <p:cNvSpPr txBox="1"/>
          <p:nvPr/>
        </p:nvSpPr>
        <p:spPr>
          <a:xfrm>
            <a:off x="10197376" y="9578292"/>
            <a:ext cx="12852209" cy="2437554"/>
          </a:xfrm>
          <a:prstGeom prst="rect">
            <a:avLst/>
          </a:prstGeom>
          <a:noFill/>
        </p:spPr>
        <p:txBody>
          <a:bodyPr wrap="square" lIns="219419" tIns="109710" rIns="219419" bIns="109710" rtlCol="0">
            <a:spAutoFit/>
          </a:bodyPr>
          <a:lstStyle/>
          <a:p>
            <a:pPr algn="just"/>
            <a:r>
              <a:rPr lang="en-GB" dirty="0">
                <a:latin typeface="Lato" panose="020F0502020204030203" pitchFamily="34" charset="0"/>
                <a:ea typeface="Lato" panose="020F0502020204030203" pitchFamily="34" charset="0"/>
                <a:cs typeface="Lato" panose="020F0502020204030203" pitchFamily="34" charset="0"/>
              </a:rPr>
              <a:t>They use cryptographic security. This means that transactions and control over the creation of new units are secured using complex mathematical problems, making them extremely secure and almost impossible to hack or counterfeit.</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0144829" y="8862935"/>
            <a:ext cx="16822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0365599" y="8862935"/>
            <a:ext cx="13821691"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Cryptographic security</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2AFD773D-250E-8A48-872D-4E3583EC1C05}"/>
              </a:ext>
            </a:extLst>
          </p:cNvPr>
          <p:cNvSpPr txBox="1"/>
          <p:nvPr/>
        </p:nvSpPr>
        <p:spPr>
          <a:xfrm>
            <a:off x="10249923" y="3904664"/>
            <a:ext cx="12852209" cy="2991552"/>
          </a:xfrm>
          <a:prstGeom prst="rect">
            <a:avLst/>
          </a:prstGeom>
          <a:noFill/>
        </p:spPr>
        <p:txBody>
          <a:bodyPr wrap="square" lIns="219419" tIns="109710" rIns="219419" bIns="109710" rtlCol="0">
            <a:spAutoFit/>
          </a:bodyPr>
          <a:lstStyle/>
          <a:p>
            <a:pPr algn="just"/>
            <a:r>
              <a:rPr lang="en-GB" dirty="0">
                <a:latin typeface="Lato" panose="020F0502020204030203" pitchFamily="34" charset="0"/>
                <a:ea typeface="Lato" panose="020F0502020204030203" pitchFamily="34" charset="0"/>
                <a:cs typeface="Lato" panose="020F0502020204030203" pitchFamily="34" charset="0"/>
              </a:rPr>
              <a:t>Operates independently of a central bank: Cryptocurrencies aren't issued or regulated by any centralized authority. This makes them immune to government interference and manipulation, providing a level of financial freedom and anonymity not possible with traditional currencies.</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3" name="Round Same Side Corner Rectangle 83">
            <a:extLst>
              <a:ext uri="{FF2B5EF4-FFF2-40B4-BE49-F238E27FC236}">
                <a16:creationId xmlns:a16="http://schemas.microsoft.com/office/drawing/2014/main" id="{3163025E-B0EA-B8B2-AD64-8C48104A6C4F}"/>
              </a:ext>
            </a:extLst>
          </p:cNvPr>
          <p:cNvSpPr/>
          <p:nvPr/>
        </p:nvSpPr>
        <p:spPr>
          <a:xfrm rot="10800000" flipH="1">
            <a:off x="10197376" y="3189307"/>
            <a:ext cx="16822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 name="TextBox 3">
            <a:extLst>
              <a:ext uri="{FF2B5EF4-FFF2-40B4-BE49-F238E27FC236}">
                <a16:creationId xmlns:a16="http://schemas.microsoft.com/office/drawing/2014/main" id="{BE3F15CA-5807-8981-02F9-A03EBC45D08B}"/>
              </a:ext>
            </a:extLst>
          </p:cNvPr>
          <p:cNvSpPr txBox="1"/>
          <p:nvPr/>
        </p:nvSpPr>
        <p:spPr>
          <a:xfrm>
            <a:off x="10418146" y="3189307"/>
            <a:ext cx="13821691" cy="169277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Operates independently of a central bank</a:t>
            </a:r>
          </a:p>
          <a:p>
            <a:br>
              <a:rPr lang="en-GB" dirty="0"/>
            </a:br>
            <a:endParaRPr lang="id-ID" sz="3200" b="1" dirty="0">
              <a:latin typeface="Lato Regular"/>
              <a:cs typeface="Lato Regular"/>
            </a:endParaRPr>
          </a:p>
        </p:txBody>
      </p:sp>
    </p:spTree>
    <p:extLst>
      <p:ext uri="{BB962C8B-B14F-4D97-AF65-F5344CB8AC3E}">
        <p14:creationId xmlns:p14="http://schemas.microsoft.com/office/powerpoint/2010/main" val="280159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2" grpId="0"/>
      <p:bldP spid="2" grpId="0"/>
      <p:bldP spid="3"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8"/>
            <a:ext cx="14812184" cy="1986196"/>
            <a:chOff x="5988388" y="483017"/>
            <a:chExt cx="12359700" cy="2079087"/>
          </a:xfrm>
        </p:grpSpPr>
        <p:sp>
          <p:nvSpPr>
            <p:cNvPr id="93" name="TextBox 92"/>
            <p:cNvSpPr txBox="1"/>
            <p:nvPr/>
          </p:nvSpPr>
          <p:spPr>
            <a:xfrm>
              <a:off x="5988388" y="483017"/>
              <a:ext cx="12359700" cy="1107977"/>
            </a:xfrm>
            <a:prstGeom prst="rect">
              <a:avLst/>
            </a:prstGeom>
            <a:noFill/>
          </p:spPr>
          <p:txBody>
            <a:bodyPr wrap="square" lIns="91422" tIns="45711" rIns="91422" bIns="45711" rtlCol="0">
              <a:spAutoFit/>
            </a:bodyPr>
            <a:lstStyle/>
            <a:p>
              <a:pPr algn="ctr"/>
              <a:r>
                <a:rPr lang="en-GB" sz="6600" b="1" i="0" dirty="0">
                  <a:effectLst/>
                  <a:latin typeface="Lato" panose="020F0502020204030203" pitchFamily="34" charset="0"/>
                  <a:ea typeface="Lato" panose="020F0502020204030203" pitchFamily="34" charset="0"/>
                  <a:cs typeface="Lato" panose="020F0502020204030203" pitchFamily="34" charset="0"/>
                </a:rPr>
                <a:t>Understanding Bitcoin</a:t>
              </a:r>
              <a:endParaRPr lang="id-ID" sz="11500" b="1" dirty="0">
                <a:latin typeface="Lato" panose="020F0502020204030203" pitchFamily="34" charset="0"/>
                <a:ea typeface="Lato" panose="020F0502020204030203" pitchFamily="34" charset="0"/>
                <a:cs typeface="Lato" panose="020F0502020204030203" pitchFamily="34" charset="0"/>
              </a:endParaRP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9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solidFill>
                  <a:schemeClr val="accent1"/>
                </a:solidFill>
                <a:latin typeface="Lato Light"/>
                <a:cs typeface="Lato Light"/>
              </a:endParaRPr>
            </a:p>
          </p:txBody>
        </p:sp>
      </p:grpSp>
      <p:pic>
        <p:nvPicPr>
          <p:cNvPr id="14" name="Picture Placeholder 13">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5656" r="15656"/>
          <a:stretch/>
        </p:blipFill>
        <p:spPr>
          <a:xfrm>
            <a:off x="-22225" y="-110"/>
            <a:ext cx="9451975" cy="13760560"/>
          </a:xfrm>
        </p:spPr>
      </p:pic>
      <p:sp>
        <p:nvSpPr>
          <p:cNvPr id="2" name="TextBox 1">
            <a:extLst>
              <a:ext uri="{FF2B5EF4-FFF2-40B4-BE49-F238E27FC236}">
                <a16:creationId xmlns:a16="http://schemas.microsoft.com/office/drawing/2014/main" id="{2AFD773D-250E-8A48-872D-4E3583EC1C05}"/>
              </a:ext>
            </a:extLst>
          </p:cNvPr>
          <p:cNvSpPr txBox="1"/>
          <p:nvPr/>
        </p:nvSpPr>
        <p:spPr>
          <a:xfrm>
            <a:off x="10249923" y="3477944"/>
            <a:ext cx="12852209" cy="1883556"/>
          </a:xfrm>
          <a:prstGeom prst="rect">
            <a:avLst/>
          </a:prstGeom>
          <a:noFill/>
        </p:spPr>
        <p:txBody>
          <a:bodyPr wrap="square" lIns="219419" tIns="109710" rIns="219419" bIns="109710" rtlCol="0">
            <a:spAutoFit/>
          </a:bodyPr>
          <a:lstStyle/>
          <a:p>
            <a:pPr algn="just"/>
            <a:r>
              <a:rPr lang="en-GB" dirty="0"/>
              <a:t>Born out of the ashes of the 2008 financial crisis. This elusive creator or creators remained anonymous, but their innovation has left an indelible mark on the world.</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3" name="Round Same Side Corner Rectangle 83">
            <a:extLst>
              <a:ext uri="{FF2B5EF4-FFF2-40B4-BE49-F238E27FC236}">
                <a16:creationId xmlns:a16="http://schemas.microsoft.com/office/drawing/2014/main" id="{3163025E-B0EA-B8B2-AD64-8C48104A6C4F}"/>
              </a:ext>
            </a:extLst>
          </p:cNvPr>
          <p:cNvSpPr/>
          <p:nvPr/>
        </p:nvSpPr>
        <p:spPr>
          <a:xfrm rot="10800000" flipH="1">
            <a:off x="10197376" y="2762587"/>
            <a:ext cx="16822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 name="TextBox 3">
            <a:extLst>
              <a:ext uri="{FF2B5EF4-FFF2-40B4-BE49-F238E27FC236}">
                <a16:creationId xmlns:a16="http://schemas.microsoft.com/office/drawing/2014/main" id="{BE3F15CA-5807-8981-02F9-A03EBC45D08B}"/>
              </a:ext>
            </a:extLst>
          </p:cNvPr>
          <p:cNvSpPr txBox="1"/>
          <p:nvPr/>
        </p:nvSpPr>
        <p:spPr>
          <a:xfrm>
            <a:off x="10418146" y="2762587"/>
            <a:ext cx="13821691" cy="646331"/>
          </a:xfrm>
          <a:prstGeom prst="rect">
            <a:avLst/>
          </a:prstGeom>
          <a:noFill/>
        </p:spPr>
        <p:txBody>
          <a:bodyPr wrap="square" rtlCol="0">
            <a:spAutoFit/>
          </a:bodyPr>
          <a:lstStyle/>
          <a:p>
            <a:r>
              <a:rPr lang="en-GB" b="1" dirty="0"/>
              <a:t>Created in 2009 by Satoshi Nakamoto</a:t>
            </a:r>
            <a:endParaRPr lang="id-ID" sz="3200" b="1" dirty="0">
              <a:latin typeface="Lato Regular"/>
              <a:cs typeface="Lato Regular"/>
            </a:endParaRPr>
          </a:p>
        </p:txBody>
      </p:sp>
      <p:sp>
        <p:nvSpPr>
          <p:cNvPr id="5" name="TextBox 4">
            <a:extLst>
              <a:ext uri="{FF2B5EF4-FFF2-40B4-BE49-F238E27FC236}">
                <a16:creationId xmlns:a16="http://schemas.microsoft.com/office/drawing/2014/main" id="{0026650C-05B5-4572-5BC8-38726B0DB969}"/>
              </a:ext>
            </a:extLst>
          </p:cNvPr>
          <p:cNvSpPr txBox="1"/>
          <p:nvPr/>
        </p:nvSpPr>
        <p:spPr>
          <a:xfrm>
            <a:off x="10249923" y="6744147"/>
            <a:ext cx="12852209" cy="2437554"/>
          </a:xfrm>
          <a:prstGeom prst="rect">
            <a:avLst/>
          </a:prstGeom>
          <a:noFill/>
        </p:spPr>
        <p:txBody>
          <a:bodyPr wrap="square" lIns="219419" tIns="109710" rIns="219419" bIns="109710" rtlCol="0">
            <a:spAutoFit/>
          </a:bodyPr>
          <a:lstStyle/>
          <a:p>
            <a:pPr algn="just"/>
            <a:r>
              <a:rPr lang="en-GB" dirty="0"/>
              <a:t>The first block, or the 'genesis block' as it is called, contained a text message from Nakamoto: "The Times 03/Jan/2009 Chancellor on brink of second bailout for banks," pointing to Bitcoin's founding in the midst of a financial crisis.</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6" name="Round Same Side Corner Rectangle 83">
            <a:extLst>
              <a:ext uri="{FF2B5EF4-FFF2-40B4-BE49-F238E27FC236}">
                <a16:creationId xmlns:a16="http://schemas.microsoft.com/office/drawing/2014/main" id="{0481D001-8B0D-2740-BEFB-06B5C1A4D569}"/>
              </a:ext>
            </a:extLst>
          </p:cNvPr>
          <p:cNvSpPr/>
          <p:nvPr/>
        </p:nvSpPr>
        <p:spPr>
          <a:xfrm rot="10800000" flipH="1">
            <a:off x="10197376" y="6028790"/>
            <a:ext cx="16822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7" name="TextBox 6">
            <a:extLst>
              <a:ext uri="{FF2B5EF4-FFF2-40B4-BE49-F238E27FC236}">
                <a16:creationId xmlns:a16="http://schemas.microsoft.com/office/drawing/2014/main" id="{312250EC-451B-5374-DA3D-DA8E4B2232F3}"/>
              </a:ext>
            </a:extLst>
          </p:cNvPr>
          <p:cNvSpPr txBox="1"/>
          <p:nvPr/>
        </p:nvSpPr>
        <p:spPr>
          <a:xfrm>
            <a:off x="10418146" y="6028790"/>
            <a:ext cx="13821691" cy="646331"/>
          </a:xfrm>
          <a:prstGeom prst="rect">
            <a:avLst/>
          </a:prstGeom>
          <a:noFill/>
        </p:spPr>
        <p:txBody>
          <a:bodyPr wrap="square" rtlCol="0">
            <a:spAutoFit/>
          </a:bodyPr>
          <a:lstStyle/>
          <a:p>
            <a:r>
              <a:rPr lang="en-GB" b="1" dirty="0"/>
              <a:t>What was the main message? </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A1D6B7EA-9D5A-F100-4342-65AAC3640A36}"/>
              </a:ext>
            </a:extLst>
          </p:cNvPr>
          <p:cNvSpPr txBox="1"/>
          <p:nvPr/>
        </p:nvSpPr>
        <p:spPr>
          <a:xfrm>
            <a:off x="10249923" y="10588069"/>
            <a:ext cx="12852209" cy="2991552"/>
          </a:xfrm>
          <a:prstGeom prst="rect">
            <a:avLst/>
          </a:prstGeom>
          <a:noFill/>
        </p:spPr>
        <p:txBody>
          <a:bodyPr wrap="square" lIns="219419" tIns="109710" rIns="219419" bIns="109710" rtlCol="0">
            <a:spAutoFit/>
          </a:bodyPr>
          <a:lstStyle/>
          <a:p>
            <a:pPr algn="just"/>
            <a:r>
              <a:rPr lang="en-GB" dirty="0"/>
              <a:t>Nakamoto's reference to the events of the time in the genesis block was a clear commentary on the state of the traditional financial system. Nakamoto's proposed an alternative system where a new, more equitable form of money could offer a potential solution.</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9" name="Round Same Side Corner Rectangle 83">
            <a:extLst>
              <a:ext uri="{FF2B5EF4-FFF2-40B4-BE49-F238E27FC236}">
                <a16:creationId xmlns:a16="http://schemas.microsoft.com/office/drawing/2014/main" id="{D308C423-DC3C-68AC-88D5-3CB03DBCABB3}"/>
              </a:ext>
            </a:extLst>
          </p:cNvPr>
          <p:cNvSpPr/>
          <p:nvPr/>
        </p:nvSpPr>
        <p:spPr>
          <a:xfrm rot="10800000" flipH="1">
            <a:off x="10197376" y="9933672"/>
            <a:ext cx="16822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0" name="TextBox 9">
            <a:extLst>
              <a:ext uri="{FF2B5EF4-FFF2-40B4-BE49-F238E27FC236}">
                <a16:creationId xmlns:a16="http://schemas.microsoft.com/office/drawing/2014/main" id="{837EEB84-4414-4BA1-B9DA-CFDFD0DB7E7A}"/>
              </a:ext>
            </a:extLst>
          </p:cNvPr>
          <p:cNvSpPr txBox="1"/>
          <p:nvPr/>
        </p:nvSpPr>
        <p:spPr>
          <a:xfrm>
            <a:off x="10418146" y="9933672"/>
            <a:ext cx="13821691" cy="646331"/>
          </a:xfrm>
          <a:prstGeom prst="rect">
            <a:avLst/>
          </a:prstGeom>
          <a:noFill/>
        </p:spPr>
        <p:txBody>
          <a:bodyPr wrap="square" rtlCol="0">
            <a:spAutoFit/>
          </a:bodyPr>
          <a:lstStyle/>
          <a:p>
            <a:r>
              <a:rPr lang="en-GB" b="1" dirty="0"/>
              <a:t>What does the message say?</a:t>
            </a:r>
            <a:endParaRPr lang="id-ID" sz="3200" b="1" dirty="0">
              <a:latin typeface="Lato Regular"/>
              <a:cs typeface="Lato Regular"/>
            </a:endParaRPr>
          </a:p>
        </p:txBody>
      </p:sp>
    </p:spTree>
    <p:extLst>
      <p:ext uri="{BB962C8B-B14F-4D97-AF65-F5344CB8AC3E}">
        <p14:creationId xmlns:p14="http://schemas.microsoft.com/office/powerpoint/2010/main" val="250117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animBg="1"/>
      <p:bldP spid="7" grpId="0"/>
      <p:bldP spid="8" grpId="0"/>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330059" y="-5329201"/>
            <a:ext cx="13716000" cy="24376116"/>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620" y="0"/>
            <a:ext cx="18136966" cy="13715144"/>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295807" y="-3368505"/>
            <a:ext cx="9789128" cy="24380741"/>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Placeholder 21" descr="A newspaper with a picture of a soldier&#10;&#10;Description automatically generated">
            <a:extLst>
              <a:ext uri="{FF2B5EF4-FFF2-40B4-BE49-F238E27FC236}">
                <a16:creationId xmlns:a16="http://schemas.microsoft.com/office/drawing/2014/main" id="{BF15D2A7-E0EA-AEBB-9A4A-D5A578CCCB3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5740" b="15740"/>
          <a:stretch/>
        </p:blipFill>
        <p:spPr>
          <a:xfrm>
            <a:off x="4989192" y="914400"/>
            <a:ext cx="14399264" cy="11887200"/>
          </a:xfrm>
          <a:prstGeom prst="rect">
            <a:avLst/>
          </a:prstGeom>
        </p:spPr>
      </p:pic>
    </p:spTree>
    <p:extLst>
      <p:ext uri="{BB962C8B-B14F-4D97-AF65-F5344CB8AC3E}">
        <p14:creationId xmlns:p14="http://schemas.microsoft.com/office/powerpoint/2010/main" val="3706790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330059" y="-5329201"/>
            <a:ext cx="13716000" cy="24376116"/>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620" y="0"/>
            <a:ext cx="18136966" cy="13715144"/>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295807" y="-3368505"/>
            <a:ext cx="9789128" cy="24380741"/>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 close-up of a code&#10;&#10;Description automatically generated">
            <a:extLst>
              <a:ext uri="{FF2B5EF4-FFF2-40B4-BE49-F238E27FC236}">
                <a16:creationId xmlns:a16="http://schemas.microsoft.com/office/drawing/2014/main" id="{949D8CAA-D595-5B15-B941-89656656FD2A}"/>
              </a:ext>
            </a:extLst>
          </p:cNvPr>
          <p:cNvPicPr preferRelativeResize="0">
            <a:picLocks noGrp="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679064" y="914400"/>
            <a:ext cx="19019520" cy="11887200"/>
          </a:xfrm>
          <a:prstGeom prst="rect">
            <a:avLst/>
          </a:prstGeom>
        </p:spPr>
      </p:pic>
    </p:spTree>
    <p:extLst>
      <p:ext uri="{BB962C8B-B14F-4D97-AF65-F5344CB8AC3E}">
        <p14:creationId xmlns:p14="http://schemas.microsoft.com/office/powerpoint/2010/main" val="225783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2116" y="-507340"/>
            <a:ext cx="3654324" cy="2753978"/>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782817" y="844292"/>
            <a:ext cx="1290400" cy="129073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0081733" y="1310280"/>
            <a:ext cx="1374585" cy="137494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08412" y="0"/>
            <a:ext cx="5669238" cy="296167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48533" y="12231002"/>
            <a:ext cx="2988248" cy="1484998"/>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close-up of a logo&#10;&#10;Description automatically generated">
            <a:extLst>
              <a:ext uri="{FF2B5EF4-FFF2-40B4-BE49-F238E27FC236}">
                <a16:creationId xmlns:a16="http://schemas.microsoft.com/office/drawing/2014/main" id="{85A71955-404B-2AB1-CDCF-9074282F05D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7829" r="7829"/>
          <a:stretch>
            <a:fillRect/>
          </a:stretch>
        </p:blipFill>
        <p:spPr>
          <a:xfrm>
            <a:off x="2296721" y="1286934"/>
            <a:ext cx="19784207" cy="1114213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04199" y="12906286"/>
            <a:ext cx="1629382" cy="80971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63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8"/>
            <a:ext cx="14812184" cy="1986196"/>
            <a:chOff x="5988388" y="483017"/>
            <a:chExt cx="12359700" cy="2079087"/>
          </a:xfrm>
        </p:grpSpPr>
        <p:sp>
          <p:nvSpPr>
            <p:cNvPr id="93" name="TextBox 92"/>
            <p:cNvSpPr txBox="1"/>
            <p:nvPr/>
          </p:nvSpPr>
          <p:spPr>
            <a:xfrm>
              <a:off x="5988388" y="483017"/>
              <a:ext cx="12359700" cy="1107977"/>
            </a:xfrm>
            <a:prstGeom prst="rect">
              <a:avLst/>
            </a:prstGeom>
            <a:noFill/>
          </p:spPr>
          <p:txBody>
            <a:bodyPr wrap="square" lIns="91422" tIns="45711" rIns="91422" bIns="45711" rtlCol="0">
              <a:spAutoFit/>
            </a:bodyPr>
            <a:lstStyle/>
            <a:p>
              <a:pPr algn="ctr"/>
              <a:r>
                <a:rPr lang="en-GB" sz="6600" b="1" i="0" dirty="0">
                  <a:effectLst/>
                  <a:latin typeface="Lato" panose="020F0502020204030203" pitchFamily="34" charset="0"/>
                  <a:ea typeface="Lato" panose="020F0502020204030203" pitchFamily="34" charset="0"/>
                  <a:cs typeface="Lato" panose="020F0502020204030203" pitchFamily="34" charset="0"/>
                </a:rPr>
                <a:t>Understanding Bitcoin</a:t>
              </a:r>
              <a:endParaRPr lang="id-ID" sz="11500" b="1" dirty="0">
                <a:latin typeface="Lato" panose="020F0502020204030203" pitchFamily="34" charset="0"/>
                <a:ea typeface="Lato" panose="020F0502020204030203" pitchFamily="34" charset="0"/>
                <a:cs typeface="Lato" panose="020F0502020204030203" pitchFamily="34" charset="0"/>
              </a:endParaRP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9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solidFill>
                  <a:schemeClr val="accent1"/>
                </a:solidFill>
                <a:latin typeface="Lato Light"/>
                <a:cs typeface="Lato Light"/>
              </a:endParaRPr>
            </a:p>
          </p:txBody>
        </p:sp>
      </p:grpSp>
      <p:pic>
        <p:nvPicPr>
          <p:cNvPr id="14" name="Picture Placeholder 13">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3042" t="988" r="41166" b="-988"/>
          <a:stretch/>
        </p:blipFill>
        <p:spPr>
          <a:xfrm>
            <a:off x="-52548" y="24575"/>
            <a:ext cx="9451975" cy="13760560"/>
          </a:xfrm>
        </p:spPr>
      </p:pic>
      <p:sp>
        <p:nvSpPr>
          <p:cNvPr id="2" name="TextBox 1">
            <a:extLst>
              <a:ext uri="{FF2B5EF4-FFF2-40B4-BE49-F238E27FC236}">
                <a16:creationId xmlns:a16="http://schemas.microsoft.com/office/drawing/2014/main" id="{2AFD773D-250E-8A48-872D-4E3583EC1C05}"/>
              </a:ext>
            </a:extLst>
          </p:cNvPr>
          <p:cNvSpPr txBox="1"/>
          <p:nvPr/>
        </p:nvSpPr>
        <p:spPr>
          <a:xfrm>
            <a:off x="10249923" y="3477944"/>
            <a:ext cx="12852209" cy="2437554"/>
          </a:xfrm>
          <a:prstGeom prst="rect">
            <a:avLst/>
          </a:prstGeom>
          <a:noFill/>
        </p:spPr>
        <p:txBody>
          <a:bodyPr wrap="square" lIns="219419" tIns="109710" rIns="219419" bIns="109710" rtlCol="0">
            <a:spAutoFit/>
          </a:bodyPr>
          <a:lstStyle/>
          <a:p>
            <a:pPr algn="just"/>
            <a:r>
              <a:rPr lang="en-GB" dirty="0"/>
              <a:t>Unlike fiat currencies, Bitcoin has a fixed supply. The maximum number of Bitcoins that can ever exist is 21 million. This limit creates a scarcity element, similar to that of gold or other precious metals.</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3" name="Round Same Side Corner Rectangle 83">
            <a:extLst>
              <a:ext uri="{FF2B5EF4-FFF2-40B4-BE49-F238E27FC236}">
                <a16:creationId xmlns:a16="http://schemas.microsoft.com/office/drawing/2014/main" id="{3163025E-B0EA-B8B2-AD64-8C48104A6C4F}"/>
              </a:ext>
            </a:extLst>
          </p:cNvPr>
          <p:cNvSpPr/>
          <p:nvPr/>
        </p:nvSpPr>
        <p:spPr>
          <a:xfrm rot="10800000" flipH="1">
            <a:off x="10197376" y="2762587"/>
            <a:ext cx="16822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 name="TextBox 3">
            <a:extLst>
              <a:ext uri="{FF2B5EF4-FFF2-40B4-BE49-F238E27FC236}">
                <a16:creationId xmlns:a16="http://schemas.microsoft.com/office/drawing/2014/main" id="{BE3F15CA-5807-8981-02F9-A03EBC45D08B}"/>
              </a:ext>
            </a:extLst>
          </p:cNvPr>
          <p:cNvSpPr txBox="1"/>
          <p:nvPr/>
        </p:nvSpPr>
        <p:spPr>
          <a:xfrm>
            <a:off x="10418146" y="2762587"/>
            <a:ext cx="13821691" cy="646331"/>
          </a:xfrm>
          <a:prstGeom prst="rect">
            <a:avLst/>
          </a:prstGeom>
          <a:noFill/>
        </p:spPr>
        <p:txBody>
          <a:bodyPr wrap="square" rtlCol="0">
            <a:spAutoFit/>
          </a:bodyPr>
          <a:lstStyle/>
          <a:p>
            <a:r>
              <a:rPr lang="en-GB" b="1" dirty="0"/>
              <a:t>Bitcoin's fixed supply and its implications on its value. </a:t>
            </a:r>
            <a:endParaRPr lang="id-ID" sz="3200" b="1" dirty="0">
              <a:latin typeface="Lato Regular"/>
              <a:cs typeface="Lato Regular"/>
            </a:endParaRPr>
          </a:p>
        </p:txBody>
      </p:sp>
      <p:sp>
        <p:nvSpPr>
          <p:cNvPr id="5" name="TextBox 4">
            <a:extLst>
              <a:ext uri="{FF2B5EF4-FFF2-40B4-BE49-F238E27FC236}">
                <a16:creationId xmlns:a16="http://schemas.microsoft.com/office/drawing/2014/main" id="{0026650C-05B5-4572-5BC8-38726B0DB969}"/>
              </a:ext>
            </a:extLst>
          </p:cNvPr>
          <p:cNvSpPr txBox="1"/>
          <p:nvPr/>
        </p:nvSpPr>
        <p:spPr>
          <a:xfrm>
            <a:off x="10249923" y="6744147"/>
            <a:ext cx="12852209" cy="2991552"/>
          </a:xfrm>
          <a:prstGeom prst="rect">
            <a:avLst/>
          </a:prstGeom>
          <a:noFill/>
        </p:spPr>
        <p:txBody>
          <a:bodyPr wrap="square" lIns="219419" tIns="109710" rIns="219419" bIns="109710" rtlCol="0">
            <a:spAutoFit/>
          </a:bodyPr>
          <a:lstStyle/>
          <a:p>
            <a:pPr algn="just"/>
            <a:r>
              <a:rPr lang="en-GB" dirty="0"/>
              <a:t>Miners validate new transactions and record them on the global ledger. For this service, miners are rewarded with newly minted Bitcoin, in a process known as block rewards. However, this process consumes significant computational resources and energy. </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6" name="Round Same Side Corner Rectangle 83">
            <a:extLst>
              <a:ext uri="{FF2B5EF4-FFF2-40B4-BE49-F238E27FC236}">
                <a16:creationId xmlns:a16="http://schemas.microsoft.com/office/drawing/2014/main" id="{0481D001-8B0D-2740-BEFB-06B5C1A4D569}"/>
              </a:ext>
            </a:extLst>
          </p:cNvPr>
          <p:cNvSpPr/>
          <p:nvPr/>
        </p:nvSpPr>
        <p:spPr>
          <a:xfrm rot="10800000" flipH="1">
            <a:off x="10197376" y="6028790"/>
            <a:ext cx="16822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7" name="TextBox 6">
            <a:extLst>
              <a:ext uri="{FF2B5EF4-FFF2-40B4-BE49-F238E27FC236}">
                <a16:creationId xmlns:a16="http://schemas.microsoft.com/office/drawing/2014/main" id="{312250EC-451B-5374-DA3D-DA8E4B2232F3}"/>
              </a:ext>
            </a:extLst>
          </p:cNvPr>
          <p:cNvSpPr txBox="1"/>
          <p:nvPr/>
        </p:nvSpPr>
        <p:spPr>
          <a:xfrm>
            <a:off x="10418146" y="6028790"/>
            <a:ext cx="13821691" cy="646331"/>
          </a:xfrm>
          <a:prstGeom prst="rect">
            <a:avLst/>
          </a:prstGeom>
          <a:noFill/>
        </p:spPr>
        <p:txBody>
          <a:bodyPr wrap="square" rtlCol="0">
            <a:spAutoFit/>
          </a:bodyPr>
          <a:lstStyle/>
          <a:p>
            <a:r>
              <a:rPr lang="en-GB" b="1" dirty="0"/>
              <a:t>The Role of Miners: Understanding the Bitcoin mining process.</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A1D6B7EA-9D5A-F100-4342-65AAC3640A36}"/>
              </a:ext>
            </a:extLst>
          </p:cNvPr>
          <p:cNvSpPr txBox="1"/>
          <p:nvPr/>
        </p:nvSpPr>
        <p:spPr>
          <a:xfrm>
            <a:off x="10249923" y="10588069"/>
            <a:ext cx="12852209" cy="2437554"/>
          </a:xfrm>
          <a:prstGeom prst="rect">
            <a:avLst/>
          </a:prstGeom>
          <a:noFill/>
        </p:spPr>
        <p:txBody>
          <a:bodyPr wrap="square" lIns="219419" tIns="109710" rIns="219419" bIns="109710" rtlCol="0">
            <a:spAutoFit/>
          </a:bodyPr>
          <a:lstStyle/>
          <a:p>
            <a:r>
              <a:rPr lang="en-GB" dirty="0"/>
              <a:t>Bitcoin is generally more volatile than traditional asset classes like the S&amp;P 500 or other national stock markets. The price of Bitcoin can fluctuate significantly in a very short time, making it possible for investors to experience rapid gains or losses.</a:t>
            </a:r>
          </a:p>
        </p:txBody>
      </p:sp>
      <p:sp>
        <p:nvSpPr>
          <p:cNvPr id="9" name="Round Same Side Corner Rectangle 83">
            <a:extLst>
              <a:ext uri="{FF2B5EF4-FFF2-40B4-BE49-F238E27FC236}">
                <a16:creationId xmlns:a16="http://schemas.microsoft.com/office/drawing/2014/main" id="{D308C423-DC3C-68AC-88D5-3CB03DBCABB3}"/>
              </a:ext>
            </a:extLst>
          </p:cNvPr>
          <p:cNvSpPr/>
          <p:nvPr/>
        </p:nvSpPr>
        <p:spPr>
          <a:xfrm rot="10800000" flipH="1">
            <a:off x="10197376" y="9933672"/>
            <a:ext cx="16822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0" name="TextBox 9">
            <a:extLst>
              <a:ext uri="{FF2B5EF4-FFF2-40B4-BE49-F238E27FC236}">
                <a16:creationId xmlns:a16="http://schemas.microsoft.com/office/drawing/2014/main" id="{837EEB84-4414-4BA1-B9DA-CFDFD0DB7E7A}"/>
              </a:ext>
            </a:extLst>
          </p:cNvPr>
          <p:cNvSpPr txBox="1"/>
          <p:nvPr/>
        </p:nvSpPr>
        <p:spPr>
          <a:xfrm>
            <a:off x="10418146" y="9933672"/>
            <a:ext cx="13821691" cy="646331"/>
          </a:xfrm>
          <a:prstGeom prst="rect">
            <a:avLst/>
          </a:prstGeom>
          <a:noFill/>
        </p:spPr>
        <p:txBody>
          <a:bodyPr wrap="square" rtlCol="0">
            <a:spAutoFit/>
          </a:bodyPr>
          <a:lstStyle/>
          <a:p>
            <a:r>
              <a:rPr lang="en-GB" b="1" dirty="0"/>
              <a:t>Bitcoin's Volatility</a:t>
            </a:r>
            <a:endParaRPr lang="id-ID" sz="3200" b="1" dirty="0">
              <a:latin typeface="Lato Regular"/>
              <a:cs typeface="Lato Regular"/>
            </a:endParaRPr>
          </a:p>
        </p:txBody>
      </p:sp>
    </p:spTree>
    <p:extLst>
      <p:ext uri="{BB962C8B-B14F-4D97-AF65-F5344CB8AC3E}">
        <p14:creationId xmlns:p14="http://schemas.microsoft.com/office/powerpoint/2010/main" val="56443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animBg="1"/>
      <p:bldP spid="7" grpId="0"/>
      <p:bldP spid="8" grpId="0"/>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Freeform 9"/>
          <p:cNvSpPr>
            <a:spLocks noChangeArrowheads="1"/>
          </p:cNvSpPr>
          <p:nvPr/>
        </p:nvSpPr>
        <p:spPr bwMode="auto">
          <a:xfrm>
            <a:off x="11798466" y="1871503"/>
            <a:ext cx="302502" cy="6456317"/>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sp>
        <p:nvSpPr>
          <p:cNvPr id="289" name="Freeform 9"/>
          <p:cNvSpPr>
            <a:spLocks noChangeArrowheads="1"/>
          </p:cNvSpPr>
          <p:nvPr/>
        </p:nvSpPr>
        <p:spPr bwMode="auto">
          <a:xfrm>
            <a:off x="11798466" y="8327820"/>
            <a:ext cx="302502" cy="2239824"/>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sp>
        <p:nvSpPr>
          <p:cNvPr id="290" name="Freeform 9"/>
          <p:cNvSpPr>
            <a:spLocks noChangeArrowheads="1"/>
          </p:cNvSpPr>
          <p:nvPr/>
        </p:nvSpPr>
        <p:spPr bwMode="auto">
          <a:xfrm>
            <a:off x="11798466" y="0"/>
            <a:ext cx="302502" cy="1871503"/>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grpSp>
        <p:nvGrpSpPr>
          <p:cNvPr id="3" name="Group 2"/>
          <p:cNvGrpSpPr/>
          <p:nvPr/>
        </p:nvGrpSpPr>
        <p:grpSpPr>
          <a:xfrm>
            <a:off x="1727546" y="2377159"/>
            <a:ext cx="6534053" cy="6493391"/>
            <a:chOff x="1727546" y="2377159"/>
            <a:chExt cx="6534053" cy="6493391"/>
          </a:xfrm>
        </p:grpSpPr>
        <p:sp>
          <p:nvSpPr>
            <p:cNvPr id="43" name="Freeform 58"/>
            <p:cNvSpPr>
              <a:spLocks noChangeArrowheads="1"/>
            </p:cNvSpPr>
            <p:nvPr/>
          </p:nvSpPr>
          <p:spPr bwMode="auto">
            <a:xfrm>
              <a:off x="4167732" y="8514287"/>
              <a:ext cx="3172915" cy="356263"/>
            </a:xfrm>
            <a:custGeom>
              <a:avLst/>
              <a:gdLst>
                <a:gd name="T0" fmla="*/ 2086 w 2087"/>
                <a:gd name="T1" fmla="*/ 118 h 240"/>
                <a:gd name="T2" fmla="*/ 2086 w 2087"/>
                <a:gd name="T3" fmla="*/ 118 h 240"/>
                <a:gd name="T4" fmla="*/ 1042 w 2087"/>
                <a:gd name="T5" fmla="*/ 239 h 240"/>
                <a:gd name="T6" fmla="*/ 0 w 2087"/>
                <a:gd name="T7" fmla="*/ 118 h 240"/>
                <a:gd name="T8" fmla="*/ 1042 w 2087"/>
                <a:gd name="T9" fmla="*/ 0 h 240"/>
                <a:gd name="T10" fmla="*/ 2086 w 2087"/>
                <a:gd name="T11" fmla="*/ 118 h 240"/>
              </a:gdLst>
              <a:ahLst/>
              <a:cxnLst>
                <a:cxn ang="0">
                  <a:pos x="T0" y="T1"/>
                </a:cxn>
                <a:cxn ang="0">
                  <a:pos x="T2" y="T3"/>
                </a:cxn>
                <a:cxn ang="0">
                  <a:pos x="T4" y="T5"/>
                </a:cxn>
                <a:cxn ang="0">
                  <a:pos x="T6" y="T7"/>
                </a:cxn>
                <a:cxn ang="0">
                  <a:pos x="T8" y="T9"/>
                </a:cxn>
                <a:cxn ang="0">
                  <a:pos x="T10" y="T11"/>
                </a:cxn>
              </a:cxnLst>
              <a:rect l="0" t="0" r="r" b="b"/>
              <a:pathLst>
                <a:path w="2087" h="240">
                  <a:moveTo>
                    <a:pt x="2086" y="118"/>
                  </a:moveTo>
                  <a:lnTo>
                    <a:pt x="2086" y="118"/>
                  </a:lnTo>
                  <a:cubicBezTo>
                    <a:pt x="2086" y="184"/>
                    <a:pt x="1620" y="239"/>
                    <a:pt x="1042" y="239"/>
                  </a:cubicBezTo>
                  <a:cubicBezTo>
                    <a:pt x="466" y="239"/>
                    <a:pt x="0" y="184"/>
                    <a:pt x="0" y="118"/>
                  </a:cubicBezTo>
                  <a:cubicBezTo>
                    <a:pt x="0" y="52"/>
                    <a:pt x="466" y="0"/>
                    <a:pt x="1042" y="0"/>
                  </a:cubicBezTo>
                  <a:cubicBezTo>
                    <a:pt x="1620" y="0"/>
                    <a:pt x="2086" y="52"/>
                    <a:pt x="2086" y="118"/>
                  </a:cubicBezTo>
                </a:path>
              </a:pathLst>
            </a:custGeom>
            <a:solidFill>
              <a:srgbClr val="92B7B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 name="Freeform 59"/>
            <p:cNvSpPr>
              <a:spLocks noChangeArrowheads="1"/>
            </p:cNvSpPr>
            <p:nvPr/>
          </p:nvSpPr>
          <p:spPr bwMode="auto">
            <a:xfrm>
              <a:off x="3226614" y="7465665"/>
              <a:ext cx="1189843" cy="981403"/>
            </a:xfrm>
            <a:custGeom>
              <a:avLst/>
              <a:gdLst>
                <a:gd name="T0" fmla="*/ 748 w 786"/>
                <a:gd name="T1" fmla="*/ 187 h 648"/>
                <a:gd name="T2" fmla="*/ 748 w 786"/>
                <a:gd name="T3" fmla="*/ 187 h 648"/>
                <a:gd name="T4" fmla="*/ 549 w 786"/>
                <a:gd name="T5" fmla="*/ 132 h 648"/>
                <a:gd name="T6" fmla="*/ 564 w 786"/>
                <a:gd name="T7" fmla="*/ 80 h 648"/>
                <a:gd name="T8" fmla="*/ 566 w 786"/>
                <a:gd name="T9" fmla="*/ 69 h 648"/>
                <a:gd name="T10" fmla="*/ 570 w 786"/>
                <a:gd name="T11" fmla="*/ 63 h 648"/>
                <a:gd name="T12" fmla="*/ 558 w 786"/>
                <a:gd name="T13" fmla="*/ 48 h 648"/>
                <a:gd name="T14" fmla="*/ 385 w 786"/>
                <a:gd name="T15" fmla="*/ 0 h 648"/>
                <a:gd name="T16" fmla="*/ 368 w 786"/>
                <a:gd name="T17" fmla="*/ 8 h 648"/>
                <a:gd name="T18" fmla="*/ 368 w 786"/>
                <a:gd name="T19" fmla="*/ 14 h 648"/>
                <a:gd name="T20" fmla="*/ 365 w 786"/>
                <a:gd name="T21" fmla="*/ 26 h 648"/>
                <a:gd name="T22" fmla="*/ 351 w 786"/>
                <a:gd name="T23" fmla="*/ 77 h 648"/>
                <a:gd name="T24" fmla="*/ 161 w 786"/>
                <a:gd name="T25" fmla="*/ 26 h 648"/>
                <a:gd name="T26" fmla="*/ 109 w 786"/>
                <a:gd name="T27" fmla="*/ 48 h 648"/>
                <a:gd name="T28" fmla="*/ 6 w 786"/>
                <a:gd name="T29" fmla="*/ 423 h 648"/>
                <a:gd name="T30" fmla="*/ 34 w 786"/>
                <a:gd name="T31" fmla="*/ 480 h 648"/>
                <a:gd name="T32" fmla="*/ 624 w 786"/>
                <a:gd name="T33" fmla="*/ 641 h 648"/>
                <a:gd name="T34" fmla="*/ 676 w 786"/>
                <a:gd name="T35" fmla="*/ 607 h 648"/>
                <a:gd name="T36" fmla="*/ 779 w 786"/>
                <a:gd name="T37" fmla="*/ 232 h 648"/>
                <a:gd name="T38" fmla="*/ 748 w 786"/>
                <a:gd name="T39" fmla="*/ 187 h 648"/>
                <a:gd name="T40" fmla="*/ 382 w 786"/>
                <a:gd name="T41" fmla="*/ 51 h 648"/>
                <a:gd name="T42" fmla="*/ 382 w 786"/>
                <a:gd name="T43" fmla="*/ 51 h 648"/>
                <a:gd name="T44" fmla="*/ 535 w 786"/>
                <a:gd name="T45" fmla="*/ 92 h 648"/>
                <a:gd name="T46" fmla="*/ 526 w 786"/>
                <a:gd name="T47" fmla="*/ 123 h 648"/>
                <a:gd name="T48" fmla="*/ 374 w 786"/>
                <a:gd name="T49" fmla="*/ 83 h 648"/>
                <a:gd name="T50" fmla="*/ 382 w 786"/>
                <a:gd name="T51" fmla="*/ 5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6" h="648">
                  <a:moveTo>
                    <a:pt x="748" y="187"/>
                  </a:moveTo>
                  <a:lnTo>
                    <a:pt x="748" y="187"/>
                  </a:lnTo>
                  <a:cubicBezTo>
                    <a:pt x="549" y="132"/>
                    <a:pt x="549" y="132"/>
                    <a:pt x="549" y="132"/>
                  </a:cubicBezTo>
                  <a:cubicBezTo>
                    <a:pt x="564" y="80"/>
                    <a:pt x="564" y="80"/>
                    <a:pt x="564" y="80"/>
                  </a:cubicBezTo>
                  <a:cubicBezTo>
                    <a:pt x="566" y="69"/>
                    <a:pt x="566" y="69"/>
                    <a:pt x="566" y="69"/>
                  </a:cubicBezTo>
                  <a:cubicBezTo>
                    <a:pt x="570" y="63"/>
                    <a:pt x="570" y="63"/>
                    <a:pt x="570" y="63"/>
                  </a:cubicBezTo>
                  <a:cubicBezTo>
                    <a:pt x="572" y="54"/>
                    <a:pt x="566" y="48"/>
                    <a:pt x="558" y="48"/>
                  </a:cubicBezTo>
                  <a:cubicBezTo>
                    <a:pt x="385" y="0"/>
                    <a:pt x="385" y="0"/>
                    <a:pt x="385" y="0"/>
                  </a:cubicBezTo>
                  <a:cubicBezTo>
                    <a:pt x="379" y="0"/>
                    <a:pt x="371" y="0"/>
                    <a:pt x="368" y="8"/>
                  </a:cubicBezTo>
                  <a:cubicBezTo>
                    <a:pt x="368" y="14"/>
                    <a:pt x="368" y="14"/>
                    <a:pt x="368" y="14"/>
                  </a:cubicBezTo>
                  <a:cubicBezTo>
                    <a:pt x="365" y="26"/>
                    <a:pt x="365" y="26"/>
                    <a:pt x="365" y="26"/>
                  </a:cubicBezTo>
                  <a:cubicBezTo>
                    <a:pt x="351" y="77"/>
                    <a:pt x="351" y="77"/>
                    <a:pt x="351" y="77"/>
                  </a:cubicBezTo>
                  <a:cubicBezTo>
                    <a:pt x="161" y="26"/>
                    <a:pt x="161" y="26"/>
                    <a:pt x="161" y="26"/>
                  </a:cubicBezTo>
                  <a:cubicBezTo>
                    <a:pt x="138" y="17"/>
                    <a:pt x="115" y="28"/>
                    <a:pt x="109" y="48"/>
                  </a:cubicBezTo>
                  <a:cubicBezTo>
                    <a:pt x="6" y="423"/>
                    <a:pt x="6" y="423"/>
                    <a:pt x="6" y="423"/>
                  </a:cubicBezTo>
                  <a:cubicBezTo>
                    <a:pt x="0" y="446"/>
                    <a:pt x="11" y="474"/>
                    <a:pt x="34" y="480"/>
                  </a:cubicBezTo>
                  <a:cubicBezTo>
                    <a:pt x="624" y="641"/>
                    <a:pt x="624" y="641"/>
                    <a:pt x="624" y="641"/>
                  </a:cubicBezTo>
                  <a:cubicBezTo>
                    <a:pt x="647" y="647"/>
                    <a:pt x="670" y="630"/>
                    <a:pt x="676" y="607"/>
                  </a:cubicBezTo>
                  <a:cubicBezTo>
                    <a:pt x="779" y="232"/>
                    <a:pt x="779" y="232"/>
                    <a:pt x="779" y="232"/>
                  </a:cubicBezTo>
                  <a:cubicBezTo>
                    <a:pt x="785" y="213"/>
                    <a:pt x="771" y="193"/>
                    <a:pt x="748" y="187"/>
                  </a:cubicBezTo>
                  <a:close/>
                  <a:moveTo>
                    <a:pt x="382" y="51"/>
                  </a:moveTo>
                  <a:lnTo>
                    <a:pt x="382" y="51"/>
                  </a:lnTo>
                  <a:cubicBezTo>
                    <a:pt x="535" y="92"/>
                    <a:pt x="535" y="92"/>
                    <a:pt x="535" y="92"/>
                  </a:cubicBezTo>
                  <a:cubicBezTo>
                    <a:pt x="526" y="123"/>
                    <a:pt x="526" y="123"/>
                    <a:pt x="526" y="123"/>
                  </a:cubicBezTo>
                  <a:cubicBezTo>
                    <a:pt x="374" y="83"/>
                    <a:pt x="374" y="83"/>
                    <a:pt x="374" y="83"/>
                  </a:cubicBezTo>
                  <a:lnTo>
                    <a:pt x="382" y="51"/>
                  </a:lnTo>
                  <a:close/>
                </a:path>
              </a:pathLst>
            </a:custGeom>
            <a:solidFill>
              <a:schemeClr val="accent3"/>
            </a:solidFill>
            <a:ln>
              <a:noFill/>
            </a:ln>
            <a:effectLst/>
          </p:spPr>
          <p:txBody>
            <a:bodyPr wrap="none" anchor="ctr"/>
            <a:lstStyle/>
            <a:p>
              <a:endParaRPr lang="en-US" dirty="0"/>
            </a:p>
          </p:txBody>
        </p:sp>
        <p:sp>
          <p:nvSpPr>
            <p:cNvPr id="45" name="Freeform 60"/>
            <p:cNvSpPr>
              <a:spLocks noChangeArrowheads="1"/>
            </p:cNvSpPr>
            <p:nvPr/>
          </p:nvSpPr>
          <p:spPr bwMode="auto">
            <a:xfrm>
              <a:off x="7179312" y="6652311"/>
              <a:ext cx="228557" cy="181492"/>
            </a:xfrm>
            <a:custGeom>
              <a:avLst/>
              <a:gdLst>
                <a:gd name="T0" fmla="*/ 31 w 154"/>
                <a:gd name="T1" fmla="*/ 123 h 124"/>
                <a:gd name="T2" fmla="*/ 31 w 154"/>
                <a:gd name="T3" fmla="*/ 123 h 124"/>
                <a:gd name="T4" fmla="*/ 124 w 154"/>
                <a:gd name="T5" fmla="*/ 88 h 124"/>
                <a:gd name="T6" fmla="*/ 144 w 154"/>
                <a:gd name="T7" fmla="*/ 34 h 124"/>
                <a:gd name="T8" fmla="*/ 92 w 154"/>
                <a:gd name="T9" fmla="*/ 8 h 124"/>
                <a:gd name="T10" fmla="*/ 0 w 154"/>
                <a:gd name="T11" fmla="*/ 45 h 124"/>
                <a:gd name="T12" fmla="*/ 31 w 154"/>
                <a:gd name="T13" fmla="*/ 123 h 124"/>
              </a:gdLst>
              <a:ahLst/>
              <a:cxnLst>
                <a:cxn ang="0">
                  <a:pos x="T0" y="T1"/>
                </a:cxn>
                <a:cxn ang="0">
                  <a:pos x="T2" y="T3"/>
                </a:cxn>
                <a:cxn ang="0">
                  <a:pos x="T4" y="T5"/>
                </a:cxn>
                <a:cxn ang="0">
                  <a:pos x="T6" y="T7"/>
                </a:cxn>
                <a:cxn ang="0">
                  <a:pos x="T8" y="T9"/>
                </a:cxn>
                <a:cxn ang="0">
                  <a:pos x="T10" y="T11"/>
                </a:cxn>
                <a:cxn ang="0">
                  <a:pos x="T12" y="T13"/>
                </a:cxn>
              </a:cxnLst>
              <a:rect l="0" t="0" r="r" b="b"/>
              <a:pathLst>
                <a:path w="154" h="124">
                  <a:moveTo>
                    <a:pt x="31" y="123"/>
                  </a:moveTo>
                  <a:lnTo>
                    <a:pt x="31" y="123"/>
                  </a:lnTo>
                  <a:cubicBezTo>
                    <a:pt x="124" y="88"/>
                    <a:pt x="124" y="88"/>
                    <a:pt x="124" y="88"/>
                  </a:cubicBezTo>
                  <a:cubicBezTo>
                    <a:pt x="144" y="80"/>
                    <a:pt x="153" y="54"/>
                    <a:pt x="144" y="34"/>
                  </a:cubicBezTo>
                  <a:cubicBezTo>
                    <a:pt x="135" y="11"/>
                    <a:pt x="112" y="0"/>
                    <a:pt x="92" y="8"/>
                  </a:cubicBezTo>
                  <a:cubicBezTo>
                    <a:pt x="0" y="45"/>
                    <a:pt x="0" y="45"/>
                    <a:pt x="0" y="45"/>
                  </a:cubicBezTo>
                  <a:lnTo>
                    <a:pt x="31" y="123"/>
                  </a:lnTo>
                </a:path>
              </a:pathLst>
            </a:custGeom>
            <a:solidFill>
              <a:srgbClr val="FCDBB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Freeform 61"/>
            <p:cNvSpPr>
              <a:spLocks noChangeArrowheads="1"/>
            </p:cNvSpPr>
            <p:nvPr/>
          </p:nvSpPr>
          <p:spPr bwMode="auto">
            <a:xfrm>
              <a:off x="3878675" y="7391724"/>
              <a:ext cx="174779" cy="228546"/>
            </a:xfrm>
            <a:custGeom>
              <a:avLst/>
              <a:gdLst>
                <a:gd name="T0" fmla="*/ 32 w 117"/>
                <a:gd name="T1" fmla="*/ 0 h 153"/>
                <a:gd name="T2" fmla="*/ 32 w 117"/>
                <a:gd name="T3" fmla="*/ 0 h 153"/>
                <a:gd name="T4" fmla="*/ 6 w 117"/>
                <a:gd name="T5" fmla="*/ 95 h 153"/>
                <a:gd name="T6" fmla="*/ 38 w 117"/>
                <a:gd name="T7" fmla="*/ 146 h 153"/>
                <a:gd name="T8" fmla="*/ 90 w 117"/>
                <a:gd name="T9" fmla="*/ 118 h 153"/>
                <a:gd name="T10" fmla="*/ 116 w 117"/>
                <a:gd name="T11" fmla="*/ 23 h 153"/>
                <a:gd name="T12" fmla="*/ 32 w 1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17" h="153">
                  <a:moveTo>
                    <a:pt x="32" y="0"/>
                  </a:moveTo>
                  <a:lnTo>
                    <a:pt x="32" y="0"/>
                  </a:lnTo>
                  <a:cubicBezTo>
                    <a:pt x="6" y="95"/>
                    <a:pt x="6" y="95"/>
                    <a:pt x="6" y="95"/>
                  </a:cubicBezTo>
                  <a:cubicBezTo>
                    <a:pt x="0" y="118"/>
                    <a:pt x="15" y="141"/>
                    <a:pt x="38" y="146"/>
                  </a:cubicBezTo>
                  <a:cubicBezTo>
                    <a:pt x="61" y="152"/>
                    <a:pt x="84" y="138"/>
                    <a:pt x="90" y="118"/>
                  </a:cubicBezTo>
                  <a:cubicBezTo>
                    <a:pt x="116" y="23"/>
                    <a:pt x="116" y="23"/>
                    <a:pt x="116" y="23"/>
                  </a:cubicBezTo>
                  <a:lnTo>
                    <a:pt x="32" y="0"/>
                  </a:lnTo>
                </a:path>
              </a:pathLst>
            </a:custGeom>
            <a:solidFill>
              <a:srgbClr val="FCDBB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62"/>
            <p:cNvSpPr>
              <a:spLocks noChangeArrowheads="1"/>
            </p:cNvSpPr>
            <p:nvPr/>
          </p:nvSpPr>
          <p:spPr bwMode="auto">
            <a:xfrm>
              <a:off x="4645014" y="8400014"/>
              <a:ext cx="161335" cy="161326"/>
            </a:xfrm>
            <a:custGeom>
              <a:avLst/>
              <a:gdLst>
                <a:gd name="T0" fmla="*/ 0 w 110"/>
                <a:gd name="T1" fmla="*/ 52 h 111"/>
                <a:gd name="T2" fmla="*/ 49 w 110"/>
                <a:gd name="T3" fmla="*/ 110 h 111"/>
                <a:gd name="T4" fmla="*/ 109 w 110"/>
                <a:gd name="T5" fmla="*/ 58 h 111"/>
                <a:gd name="T6" fmla="*/ 60 w 110"/>
                <a:gd name="T7" fmla="*/ 0 h 111"/>
                <a:gd name="T8" fmla="*/ 0 w 110"/>
                <a:gd name="T9" fmla="*/ 52 h 111"/>
              </a:gdLst>
              <a:ahLst/>
              <a:cxnLst>
                <a:cxn ang="0">
                  <a:pos x="T0" y="T1"/>
                </a:cxn>
                <a:cxn ang="0">
                  <a:pos x="T2" y="T3"/>
                </a:cxn>
                <a:cxn ang="0">
                  <a:pos x="T4" y="T5"/>
                </a:cxn>
                <a:cxn ang="0">
                  <a:pos x="T6" y="T7"/>
                </a:cxn>
                <a:cxn ang="0">
                  <a:pos x="T8" y="T9"/>
                </a:cxn>
              </a:cxnLst>
              <a:rect l="0" t="0" r="r" b="b"/>
              <a:pathLst>
                <a:path w="110" h="111">
                  <a:moveTo>
                    <a:pt x="0" y="52"/>
                  </a:moveTo>
                  <a:lnTo>
                    <a:pt x="49" y="110"/>
                  </a:lnTo>
                  <a:lnTo>
                    <a:pt x="109" y="58"/>
                  </a:lnTo>
                  <a:lnTo>
                    <a:pt x="60" y="0"/>
                  </a:lnTo>
                  <a:lnTo>
                    <a:pt x="0" y="52"/>
                  </a:lnTo>
                </a:path>
              </a:pathLst>
            </a:custGeom>
            <a:solidFill>
              <a:srgbClr val="EFEEE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 name="Freeform 63"/>
            <p:cNvSpPr>
              <a:spLocks noChangeArrowheads="1"/>
            </p:cNvSpPr>
            <p:nvPr/>
          </p:nvSpPr>
          <p:spPr bwMode="auto">
            <a:xfrm>
              <a:off x="4604680" y="8433624"/>
              <a:ext cx="221835" cy="268877"/>
            </a:xfrm>
            <a:custGeom>
              <a:avLst/>
              <a:gdLst>
                <a:gd name="T0" fmla="*/ 15 w 151"/>
                <a:gd name="T1" fmla="*/ 28 h 182"/>
                <a:gd name="T2" fmla="*/ 15 w 151"/>
                <a:gd name="T3" fmla="*/ 28 h 182"/>
                <a:gd name="T4" fmla="*/ 15 w 151"/>
                <a:gd name="T5" fmla="*/ 80 h 182"/>
                <a:gd name="T6" fmla="*/ 84 w 151"/>
                <a:gd name="T7" fmla="*/ 161 h 182"/>
                <a:gd name="T8" fmla="*/ 135 w 151"/>
                <a:gd name="T9" fmla="*/ 169 h 182"/>
                <a:gd name="T10" fmla="*/ 135 w 151"/>
                <a:gd name="T11" fmla="*/ 169 h 182"/>
                <a:gd name="T12" fmla="*/ 135 w 151"/>
                <a:gd name="T13" fmla="*/ 118 h 182"/>
                <a:gd name="T14" fmla="*/ 52 w 151"/>
                <a:gd name="T15" fmla="*/ 17 h 182"/>
                <a:gd name="T16" fmla="*/ 15 w 151"/>
                <a:gd name="T17" fmla="*/ 2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82">
                  <a:moveTo>
                    <a:pt x="15" y="28"/>
                  </a:moveTo>
                  <a:lnTo>
                    <a:pt x="15" y="28"/>
                  </a:lnTo>
                  <a:cubicBezTo>
                    <a:pt x="0" y="40"/>
                    <a:pt x="0" y="63"/>
                    <a:pt x="15" y="80"/>
                  </a:cubicBezTo>
                  <a:cubicBezTo>
                    <a:pt x="84" y="161"/>
                    <a:pt x="84" y="161"/>
                    <a:pt x="84" y="161"/>
                  </a:cubicBezTo>
                  <a:cubicBezTo>
                    <a:pt x="98" y="178"/>
                    <a:pt x="121" y="181"/>
                    <a:pt x="135" y="169"/>
                  </a:cubicBezTo>
                  <a:lnTo>
                    <a:pt x="135" y="169"/>
                  </a:lnTo>
                  <a:cubicBezTo>
                    <a:pt x="150" y="155"/>
                    <a:pt x="150" y="132"/>
                    <a:pt x="135" y="118"/>
                  </a:cubicBezTo>
                  <a:cubicBezTo>
                    <a:pt x="52" y="17"/>
                    <a:pt x="52" y="17"/>
                    <a:pt x="52" y="17"/>
                  </a:cubicBezTo>
                  <a:cubicBezTo>
                    <a:pt x="37" y="0"/>
                    <a:pt x="29" y="14"/>
                    <a:pt x="15" y="28"/>
                  </a:cubicBezTo>
                </a:path>
              </a:pathLst>
            </a:custGeom>
            <a:solidFill>
              <a:schemeClr val="accent1"/>
            </a:solidFill>
            <a:ln>
              <a:noFill/>
            </a:ln>
            <a:effectLst/>
          </p:spPr>
          <p:txBody>
            <a:bodyPr wrap="none" anchor="ctr"/>
            <a:lstStyle/>
            <a:p>
              <a:endParaRPr lang="en-US" dirty="0"/>
            </a:p>
          </p:txBody>
        </p:sp>
        <p:sp>
          <p:nvSpPr>
            <p:cNvPr id="49" name="Freeform 64"/>
            <p:cNvSpPr>
              <a:spLocks noChangeArrowheads="1"/>
            </p:cNvSpPr>
            <p:nvPr/>
          </p:nvSpPr>
          <p:spPr bwMode="auto">
            <a:xfrm>
              <a:off x="6594474" y="7996698"/>
              <a:ext cx="161335" cy="161326"/>
            </a:xfrm>
            <a:custGeom>
              <a:avLst/>
              <a:gdLst>
                <a:gd name="T0" fmla="*/ 55 w 111"/>
                <a:gd name="T1" fmla="*/ 110 h 111"/>
                <a:gd name="T2" fmla="*/ 110 w 111"/>
                <a:gd name="T3" fmla="*/ 58 h 111"/>
                <a:gd name="T4" fmla="*/ 58 w 111"/>
                <a:gd name="T5" fmla="*/ 0 h 111"/>
                <a:gd name="T6" fmla="*/ 0 w 111"/>
                <a:gd name="T7" fmla="*/ 52 h 111"/>
                <a:gd name="T8" fmla="*/ 55 w 111"/>
                <a:gd name="T9" fmla="*/ 110 h 111"/>
              </a:gdLst>
              <a:ahLst/>
              <a:cxnLst>
                <a:cxn ang="0">
                  <a:pos x="T0" y="T1"/>
                </a:cxn>
                <a:cxn ang="0">
                  <a:pos x="T2" y="T3"/>
                </a:cxn>
                <a:cxn ang="0">
                  <a:pos x="T4" y="T5"/>
                </a:cxn>
                <a:cxn ang="0">
                  <a:pos x="T6" y="T7"/>
                </a:cxn>
                <a:cxn ang="0">
                  <a:pos x="T8" y="T9"/>
                </a:cxn>
              </a:cxnLst>
              <a:rect l="0" t="0" r="r" b="b"/>
              <a:pathLst>
                <a:path w="111" h="111">
                  <a:moveTo>
                    <a:pt x="55" y="110"/>
                  </a:moveTo>
                  <a:lnTo>
                    <a:pt x="110" y="58"/>
                  </a:lnTo>
                  <a:lnTo>
                    <a:pt x="58" y="0"/>
                  </a:lnTo>
                  <a:lnTo>
                    <a:pt x="0" y="52"/>
                  </a:lnTo>
                  <a:lnTo>
                    <a:pt x="55" y="110"/>
                  </a:lnTo>
                </a:path>
              </a:pathLst>
            </a:custGeom>
            <a:solidFill>
              <a:srgbClr val="EFEEE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 name="Freeform 65"/>
            <p:cNvSpPr>
              <a:spLocks noChangeArrowheads="1"/>
            </p:cNvSpPr>
            <p:nvPr/>
          </p:nvSpPr>
          <p:spPr bwMode="auto">
            <a:xfrm>
              <a:off x="6634808" y="7969810"/>
              <a:ext cx="268891" cy="228546"/>
            </a:xfrm>
            <a:custGeom>
              <a:avLst/>
              <a:gdLst>
                <a:gd name="T0" fmla="*/ 29 w 180"/>
                <a:gd name="T1" fmla="*/ 141 h 156"/>
                <a:gd name="T2" fmla="*/ 29 w 180"/>
                <a:gd name="T3" fmla="*/ 141 h 156"/>
                <a:gd name="T4" fmla="*/ 81 w 180"/>
                <a:gd name="T5" fmla="*/ 141 h 156"/>
                <a:gd name="T6" fmla="*/ 161 w 180"/>
                <a:gd name="T7" fmla="*/ 66 h 156"/>
                <a:gd name="T8" fmla="*/ 164 w 180"/>
                <a:gd name="T9" fmla="*/ 14 h 156"/>
                <a:gd name="T10" fmla="*/ 164 w 180"/>
                <a:gd name="T11" fmla="*/ 14 h 156"/>
                <a:gd name="T12" fmla="*/ 113 w 180"/>
                <a:gd name="T13" fmla="*/ 17 h 156"/>
                <a:gd name="T14" fmla="*/ 18 w 180"/>
                <a:gd name="T15" fmla="*/ 106 h 156"/>
                <a:gd name="T16" fmla="*/ 29 w 180"/>
                <a:gd name="T17" fmla="*/ 14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56">
                  <a:moveTo>
                    <a:pt x="29" y="141"/>
                  </a:moveTo>
                  <a:lnTo>
                    <a:pt x="29" y="141"/>
                  </a:lnTo>
                  <a:cubicBezTo>
                    <a:pt x="44" y="155"/>
                    <a:pt x="66" y="155"/>
                    <a:pt x="81" y="141"/>
                  </a:cubicBezTo>
                  <a:cubicBezTo>
                    <a:pt x="161" y="66"/>
                    <a:pt x="161" y="66"/>
                    <a:pt x="161" y="66"/>
                  </a:cubicBezTo>
                  <a:cubicBezTo>
                    <a:pt x="176" y="51"/>
                    <a:pt x="179" y="28"/>
                    <a:pt x="164" y="14"/>
                  </a:cubicBezTo>
                  <a:lnTo>
                    <a:pt x="164" y="14"/>
                  </a:lnTo>
                  <a:cubicBezTo>
                    <a:pt x="153" y="0"/>
                    <a:pt x="127" y="0"/>
                    <a:pt x="113" y="17"/>
                  </a:cubicBezTo>
                  <a:cubicBezTo>
                    <a:pt x="18" y="106"/>
                    <a:pt x="18" y="106"/>
                    <a:pt x="18" y="106"/>
                  </a:cubicBezTo>
                  <a:cubicBezTo>
                    <a:pt x="0" y="120"/>
                    <a:pt x="15" y="126"/>
                    <a:pt x="29" y="141"/>
                  </a:cubicBezTo>
                </a:path>
              </a:pathLst>
            </a:custGeom>
            <a:solidFill>
              <a:schemeClr val="accent1"/>
            </a:solidFill>
            <a:ln>
              <a:noFill/>
            </a:ln>
            <a:effectLst/>
          </p:spPr>
          <p:txBody>
            <a:bodyPr wrap="none" anchor="ctr"/>
            <a:lstStyle/>
            <a:p>
              <a:endParaRPr lang="en-US" dirty="0"/>
            </a:p>
          </p:txBody>
        </p:sp>
        <p:sp>
          <p:nvSpPr>
            <p:cNvPr id="51" name="Freeform 66"/>
            <p:cNvSpPr>
              <a:spLocks noChangeArrowheads="1"/>
            </p:cNvSpPr>
            <p:nvPr/>
          </p:nvSpPr>
          <p:spPr bwMode="auto">
            <a:xfrm>
              <a:off x="4241677" y="4218970"/>
              <a:ext cx="2184740" cy="2157742"/>
            </a:xfrm>
            <a:custGeom>
              <a:avLst/>
              <a:gdLst>
                <a:gd name="T0" fmla="*/ 1241 w 1437"/>
                <a:gd name="T1" fmla="*/ 1055 h 1422"/>
                <a:gd name="T2" fmla="*/ 1241 w 1437"/>
                <a:gd name="T3" fmla="*/ 1055 h 1422"/>
                <a:gd name="T4" fmla="*/ 1252 w 1437"/>
                <a:gd name="T5" fmla="*/ 1010 h 1422"/>
                <a:gd name="T6" fmla="*/ 1192 w 1437"/>
                <a:gd name="T7" fmla="*/ 558 h 1422"/>
                <a:gd name="T8" fmla="*/ 1171 w 1437"/>
                <a:gd name="T9" fmla="*/ 0 h 1422"/>
                <a:gd name="T10" fmla="*/ 1007 w 1437"/>
                <a:gd name="T11" fmla="*/ 207 h 1422"/>
                <a:gd name="T12" fmla="*/ 325 w 1437"/>
                <a:gd name="T13" fmla="*/ 218 h 1422"/>
                <a:gd name="T14" fmla="*/ 63 w 1437"/>
                <a:gd name="T15" fmla="*/ 658 h 1422"/>
                <a:gd name="T16" fmla="*/ 233 w 1437"/>
                <a:gd name="T17" fmla="*/ 1358 h 1422"/>
                <a:gd name="T18" fmla="*/ 1088 w 1437"/>
                <a:gd name="T19" fmla="*/ 1177 h 1422"/>
                <a:gd name="T20" fmla="*/ 1241 w 1437"/>
                <a:gd name="T21" fmla="*/ 1055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7" h="1422">
                  <a:moveTo>
                    <a:pt x="1241" y="1055"/>
                  </a:moveTo>
                  <a:lnTo>
                    <a:pt x="1241" y="1055"/>
                  </a:lnTo>
                  <a:cubicBezTo>
                    <a:pt x="1241" y="1055"/>
                    <a:pt x="1258" y="1050"/>
                    <a:pt x="1252" y="1010"/>
                  </a:cubicBezTo>
                  <a:cubicBezTo>
                    <a:pt x="1246" y="969"/>
                    <a:pt x="1192" y="558"/>
                    <a:pt x="1192" y="558"/>
                  </a:cubicBezTo>
                  <a:cubicBezTo>
                    <a:pt x="1192" y="558"/>
                    <a:pt x="1436" y="273"/>
                    <a:pt x="1171" y="0"/>
                  </a:cubicBezTo>
                  <a:cubicBezTo>
                    <a:pt x="1171" y="0"/>
                    <a:pt x="1183" y="212"/>
                    <a:pt x="1007" y="207"/>
                  </a:cubicBezTo>
                  <a:cubicBezTo>
                    <a:pt x="834" y="201"/>
                    <a:pt x="441" y="198"/>
                    <a:pt x="325" y="218"/>
                  </a:cubicBezTo>
                  <a:cubicBezTo>
                    <a:pt x="211" y="241"/>
                    <a:pt x="0" y="359"/>
                    <a:pt x="63" y="658"/>
                  </a:cubicBezTo>
                  <a:cubicBezTo>
                    <a:pt x="127" y="958"/>
                    <a:pt x="207" y="1303"/>
                    <a:pt x="233" y="1358"/>
                  </a:cubicBezTo>
                  <a:cubicBezTo>
                    <a:pt x="265" y="1421"/>
                    <a:pt x="1088" y="1177"/>
                    <a:pt x="1088" y="1177"/>
                  </a:cubicBezTo>
                  <a:lnTo>
                    <a:pt x="1241" y="1055"/>
                  </a:lnTo>
                </a:path>
              </a:pathLst>
            </a:custGeom>
            <a:solidFill>
              <a:srgbClr val="614C3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 name="Freeform 67"/>
            <p:cNvSpPr>
              <a:spLocks noChangeArrowheads="1"/>
            </p:cNvSpPr>
            <p:nvPr/>
          </p:nvSpPr>
          <p:spPr bwMode="auto">
            <a:xfrm>
              <a:off x="4490402" y="5919620"/>
              <a:ext cx="242002" cy="295765"/>
            </a:xfrm>
            <a:custGeom>
              <a:avLst/>
              <a:gdLst>
                <a:gd name="T0" fmla="*/ 159 w 162"/>
                <a:gd name="T1" fmla="*/ 138 h 199"/>
                <a:gd name="T2" fmla="*/ 159 w 162"/>
                <a:gd name="T3" fmla="*/ 138 h 199"/>
                <a:gd name="T4" fmla="*/ 121 w 162"/>
                <a:gd name="T5" fmla="*/ 187 h 199"/>
                <a:gd name="T6" fmla="*/ 66 w 162"/>
                <a:gd name="T7" fmla="*/ 196 h 199"/>
                <a:gd name="T8" fmla="*/ 17 w 162"/>
                <a:gd name="T9" fmla="*/ 158 h 199"/>
                <a:gd name="T10" fmla="*/ 3 w 162"/>
                <a:gd name="T11" fmla="*/ 60 h 199"/>
                <a:gd name="T12" fmla="*/ 41 w 162"/>
                <a:gd name="T13" fmla="*/ 11 h 199"/>
                <a:gd name="T14" fmla="*/ 95 w 162"/>
                <a:gd name="T15" fmla="*/ 3 h 199"/>
                <a:gd name="T16" fmla="*/ 144 w 162"/>
                <a:gd name="T17" fmla="*/ 40 h 199"/>
                <a:gd name="T18" fmla="*/ 159 w 162"/>
                <a:gd name="T19" fmla="*/ 13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99">
                  <a:moveTo>
                    <a:pt x="159" y="138"/>
                  </a:moveTo>
                  <a:lnTo>
                    <a:pt x="159" y="138"/>
                  </a:lnTo>
                  <a:cubicBezTo>
                    <a:pt x="161" y="161"/>
                    <a:pt x="144" y="184"/>
                    <a:pt x="121" y="187"/>
                  </a:cubicBezTo>
                  <a:cubicBezTo>
                    <a:pt x="66" y="196"/>
                    <a:pt x="66" y="196"/>
                    <a:pt x="66" y="196"/>
                  </a:cubicBezTo>
                  <a:cubicBezTo>
                    <a:pt x="43" y="198"/>
                    <a:pt x="21" y="181"/>
                    <a:pt x="17" y="158"/>
                  </a:cubicBezTo>
                  <a:cubicBezTo>
                    <a:pt x="3" y="60"/>
                    <a:pt x="3" y="60"/>
                    <a:pt x="3" y="60"/>
                  </a:cubicBezTo>
                  <a:cubicBezTo>
                    <a:pt x="0" y="37"/>
                    <a:pt x="15" y="14"/>
                    <a:pt x="41" y="11"/>
                  </a:cubicBezTo>
                  <a:cubicBezTo>
                    <a:pt x="95" y="3"/>
                    <a:pt x="95" y="3"/>
                    <a:pt x="95" y="3"/>
                  </a:cubicBezTo>
                  <a:cubicBezTo>
                    <a:pt x="118" y="0"/>
                    <a:pt x="141" y="17"/>
                    <a:pt x="144" y="40"/>
                  </a:cubicBezTo>
                  <a:lnTo>
                    <a:pt x="159" y="138"/>
                  </a:lnTo>
                </a:path>
              </a:pathLst>
            </a:custGeom>
            <a:solidFill>
              <a:srgbClr val="E8AB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 name="Freeform 68"/>
            <p:cNvSpPr>
              <a:spLocks noChangeArrowheads="1"/>
            </p:cNvSpPr>
            <p:nvPr/>
          </p:nvSpPr>
          <p:spPr bwMode="auto">
            <a:xfrm>
              <a:off x="5962580" y="5717962"/>
              <a:ext cx="242002" cy="295765"/>
            </a:xfrm>
            <a:custGeom>
              <a:avLst/>
              <a:gdLst>
                <a:gd name="T0" fmla="*/ 158 w 162"/>
                <a:gd name="T1" fmla="*/ 135 h 199"/>
                <a:gd name="T2" fmla="*/ 158 w 162"/>
                <a:gd name="T3" fmla="*/ 135 h 199"/>
                <a:gd name="T4" fmla="*/ 121 w 162"/>
                <a:gd name="T5" fmla="*/ 187 h 199"/>
                <a:gd name="T6" fmla="*/ 66 w 162"/>
                <a:gd name="T7" fmla="*/ 193 h 199"/>
                <a:gd name="T8" fmla="*/ 17 w 162"/>
                <a:gd name="T9" fmla="*/ 155 h 199"/>
                <a:gd name="T10" fmla="*/ 3 w 162"/>
                <a:gd name="T11" fmla="*/ 60 h 199"/>
                <a:gd name="T12" fmla="*/ 40 w 162"/>
                <a:gd name="T13" fmla="*/ 8 h 199"/>
                <a:gd name="T14" fmla="*/ 95 w 162"/>
                <a:gd name="T15" fmla="*/ 2 h 199"/>
                <a:gd name="T16" fmla="*/ 144 w 162"/>
                <a:gd name="T17" fmla="*/ 40 h 199"/>
                <a:gd name="T18" fmla="*/ 158 w 162"/>
                <a:gd name="T19" fmla="*/ 1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99">
                  <a:moveTo>
                    <a:pt x="158" y="135"/>
                  </a:moveTo>
                  <a:lnTo>
                    <a:pt x="158" y="135"/>
                  </a:lnTo>
                  <a:cubicBezTo>
                    <a:pt x="161" y="161"/>
                    <a:pt x="144" y="184"/>
                    <a:pt x="121" y="187"/>
                  </a:cubicBezTo>
                  <a:cubicBezTo>
                    <a:pt x="66" y="193"/>
                    <a:pt x="66" y="193"/>
                    <a:pt x="66" y="193"/>
                  </a:cubicBezTo>
                  <a:cubicBezTo>
                    <a:pt x="43" y="198"/>
                    <a:pt x="20" y="181"/>
                    <a:pt x="17" y="155"/>
                  </a:cubicBezTo>
                  <a:cubicBezTo>
                    <a:pt x="3" y="60"/>
                    <a:pt x="3" y="60"/>
                    <a:pt x="3" y="60"/>
                  </a:cubicBezTo>
                  <a:cubicBezTo>
                    <a:pt x="0" y="34"/>
                    <a:pt x="17" y="14"/>
                    <a:pt x="40" y="8"/>
                  </a:cubicBezTo>
                  <a:cubicBezTo>
                    <a:pt x="95" y="2"/>
                    <a:pt x="95" y="2"/>
                    <a:pt x="95" y="2"/>
                  </a:cubicBezTo>
                  <a:cubicBezTo>
                    <a:pt x="118" y="0"/>
                    <a:pt x="141" y="14"/>
                    <a:pt x="144" y="40"/>
                  </a:cubicBezTo>
                  <a:lnTo>
                    <a:pt x="158" y="135"/>
                  </a:lnTo>
                </a:path>
              </a:pathLst>
            </a:custGeom>
            <a:solidFill>
              <a:srgbClr val="E8AB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 name="Freeform 69"/>
            <p:cNvSpPr>
              <a:spLocks noChangeArrowheads="1"/>
            </p:cNvSpPr>
            <p:nvPr/>
          </p:nvSpPr>
          <p:spPr bwMode="auto">
            <a:xfrm>
              <a:off x="4685348" y="7613548"/>
              <a:ext cx="2043572" cy="914183"/>
            </a:xfrm>
            <a:custGeom>
              <a:avLst/>
              <a:gdLst>
                <a:gd name="T0" fmla="*/ 929 w 1344"/>
                <a:gd name="T1" fmla="*/ 21 h 606"/>
                <a:gd name="T2" fmla="*/ 929 w 1344"/>
                <a:gd name="T3" fmla="*/ 21 h 606"/>
                <a:gd name="T4" fmla="*/ 238 w 1344"/>
                <a:gd name="T5" fmla="*/ 118 h 606"/>
                <a:gd name="T6" fmla="*/ 106 w 1344"/>
                <a:gd name="T7" fmla="*/ 135 h 606"/>
                <a:gd name="T8" fmla="*/ 124 w 1344"/>
                <a:gd name="T9" fmla="*/ 268 h 606"/>
                <a:gd name="T10" fmla="*/ 115 w 1344"/>
                <a:gd name="T11" fmla="*/ 440 h 606"/>
                <a:gd name="T12" fmla="*/ 0 w 1344"/>
                <a:gd name="T13" fmla="*/ 544 h 606"/>
                <a:gd name="T14" fmla="*/ 52 w 1344"/>
                <a:gd name="T15" fmla="*/ 605 h 606"/>
                <a:gd name="T16" fmla="*/ 210 w 1344"/>
                <a:gd name="T17" fmla="*/ 469 h 606"/>
                <a:gd name="T18" fmla="*/ 313 w 1344"/>
                <a:gd name="T19" fmla="*/ 242 h 606"/>
                <a:gd name="T20" fmla="*/ 892 w 1344"/>
                <a:gd name="T21" fmla="*/ 159 h 606"/>
                <a:gd name="T22" fmla="*/ 1171 w 1344"/>
                <a:gd name="T23" fmla="*/ 214 h 606"/>
                <a:gd name="T24" fmla="*/ 1283 w 1344"/>
                <a:gd name="T25" fmla="*/ 340 h 606"/>
                <a:gd name="T26" fmla="*/ 1343 w 1344"/>
                <a:gd name="T27" fmla="*/ 285 h 606"/>
                <a:gd name="T28" fmla="*/ 1229 w 1344"/>
                <a:gd name="T29" fmla="*/ 153 h 606"/>
                <a:gd name="T30" fmla="*/ 1064 w 1344"/>
                <a:gd name="T31" fmla="*/ 0 h 606"/>
                <a:gd name="T32" fmla="*/ 929 w 1344"/>
                <a:gd name="T33" fmla="*/ 2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4" h="606">
                  <a:moveTo>
                    <a:pt x="929" y="21"/>
                  </a:moveTo>
                  <a:lnTo>
                    <a:pt x="929" y="21"/>
                  </a:lnTo>
                  <a:cubicBezTo>
                    <a:pt x="238" y="118"/>
                    <a:pt x="238" y="118"/>
                    <a:pt x="238" y="118"/>
                  </a:cubicBezTo>
                  <a:cubicBezTo>
                    <a:pt x="106" y="135"/>
                    <a:pt x="106" y="135"/>
                    <a:pt x="106" y="135"/>
                  </a:cubicBezTo>
                  <a:cubicBezTo>
                    <a:pt x="124" y="268"/>
                    <a:pt x="124" y="268"/>
                    <a:pt x="124" y="268"/>
                  </a:cubicBezTo>
                  <a:cubicBezTo>
                    <a:pt x="115" y="440"/>
                    <a:pt x="115" y="440"/>
                    <a:pt x="115" y="440"/>
                  </a:cubicBezTo>
                  <a:cubicBezTo>
                    <a:pt x="0" y="544"/>
                    <a:pt x="0" y="544"/>
                    <a:pt x="0" y="544"/>
                  </a:cubicBezTo>
                  <a:cubicBezTo>
                    <a:pt x="52" y="605"/>
                    <a:pt x="52" y="605"/>
                    <a:pt x="52" y="605"/>
                  </a:cubicBezTo>
                  <a:cubicBezTo>
                    <a:pt x="210" y="469"/>
                    <a:pt x="210" y="469"/>
                    <a:pt x="210" y="469"/>
                  </a:cubicBezTo>
                  <a:cubicBezTo>
                    <a:pt x="210" y="469"/>
                    <a:pt x="262" y="253"/>
                    <a:pt x="313" y="242"/>
                  </a:cubicBezTo>
                  <a:cubicBezTo>
                    <a:pt x="892" y="159"/>
                    <a:pt x="892" y="159"/>
                    <a:pt x="892" y="159"/>
                  </a:cubicBezTo>
                  <a:cubicBezTo>
                    <a:pt x="946" y="156"/>
                    <a:pt x="1171" y="214"/>
                    <a:pt x="1171" y="214"/>
                  </a:cubicBezTo>
                  <a:cubicBezTo>
                    <a:pt x="1283" y="340"/>
                    <a:pt x="1283" y="340"/>
                    <a:pt x="1283" y="340"/>
                  </a:cubicBezTo>
                  <a:cubicBezTo>
                    <a:pt x="1343" y="285"/>
                    <a:pt x="1343" y="285"/>
                    <a:pt x="1343" y="285"/>
                  </a:cubicBezTo>
                  <a:cubicBezTo>
                    <a:pt x="1229" y="153"/>
                    <a:pt x="1229" y="153"/>
                    <a:pt x="1229" y="153"/>
                  </a:cubicBezTo>
                  <a:cubicBezTo>
                    <a:pt x="1064" y="0"/>
                    <a:pt x="1064" y="0"/>
                    <a:pt x="1064" y="0"/>
                  </a:cubicBezTo>
                  <a:lnTo>
                    <a:pt x="929" y="21"/>
                  </a:lnTo>
                </a:path>
              </a:pathLst>
            </a:custGeom>
            <a:solidFill>
              <a:schemeClr val="tx2"/>
            </a:solidFill>
            <a:ln>
              <a:noFill/>
            </a:ln>
            <a:effectLst/>
          </p:spPr>
          <p:txBody>
            <a:bodyPr wrap="none" anchor="ctr"/>
            <a:lstStyle/>
            <a:p>
              <a:endParaRPr lang="en-US" dirty="0"/>
            </a:p>
          </p:txBody>
        </p:sp>
        <p:sp>
          <p:nvSpPr>
            <p:cNvPr id="55" name="Freeform 70"/>
            <p:cNvSpPr>
              <a:spLocks noChangeArrowheads="1"/>
            </p:cNvSpPr>
            <p:nvPr/>
          </p:nvSpPr>
          <p:spPr bwMode="auto">
            <a:xfrm>
              <a:off x="3892119" y="6141444"/>
              <a:ext cx="3408194" cy="1714094"/>
            </a:xfrm>
            <a:custGeom>
              <a:avLst/>
              <a:gdLst>
                <a:gd name="T0" fmla="*/ 2204 w 2242"/>
                <a:gd name="T1" fmla="*/ 354 h 1128"/>
                <a:gd name="T2" fmla="*/ 2204 w 2242"/>
                <a:gd name="T3" fmla="*/ 354 h 1128"/>
                <a:gd name="T4" fmla="*/ 1876 w 2242"/>
                <a:gd name="T5" fmla="*/ 238 h 1128"/>
                <a:gd name="T6" fmla="*/ 1482 w 2242"/>
                <a:gd name="T7" fmla="*/ 0 h 1128"/>
                <a:gd name="T8" fmla="*/ 1482 w 2242"/>
                <a:gd name="T9" fmla="*/ 0 h 1128"/>
                <a:gd name="T10" fmla="*/ 1467 w 2242"/>
                <a:gd name="T11" fmla="*/ 0 h 1128"/>
                <a:gd name="T12" fmla="*/ 504 w 2242"/>
                <a:gd name="T13" fmla="*/ 135 h 1128"/>
                <a:gd name="T14" fmla="*/ 492 w 2242"/>
                <a:gd name="T15" fmla="*/ 138 h 1128"/>
                <a:gd name="T16" fmla="*/ 492 w 2242"/>
                <a:gd name="T17" fmla="*/ 138 h 1128"/>
                <a:gd name="T18" fmla="*/ 136 w 2242"/>
                <a:gd name="T19" fmla="*/ 463 h 1128"/>
                <a:gd name="T20" fmla="*/ 0 w 2242"/>
                <a:gd name="T21" fmla="*/ 874 h 1128"/>
                <a:gd name="T22" fmla="*/ 95 w 2242"/>
                <a:gd name="T23" fmla="*/ 897 h 1128"/>
                <a:gd name="T24" fmla="*/ 227 w 2242"/>
                <a:gd name="T25" fmla="*/ 500 h 1128"/>
                <a:gd name="T26" fmla="*/ 504 w 2242"/>
                <a:gd name="T27" fmla="*/ 242 h 1128"/>
                <a:gd name="T28" fmla="*/ 504 w 2242"/>
                <a:gd name="T29" fmla="*/ 242 h 1128"/>
                <a:gd name="T30" fmla="*/ 624 w 2242"/>
                <a:gd name="T31" fmla="*/ 1105 h 1128"/>
                <a:gd name="T32" fmla="*/ 653 w 2242"/>
                <a:gd name="T33" fmla="*/ 1125 h 1128"/>
                <a:gd name="T34" fmla="*/ 1600 w 2242"/>
                <a:gd name="T35" fmla="*/ 992 h 1128"/>
                <a:gd name="T36" fmla="*/ 1617 w 2242"/>
                <a:gd name="T37" fmla="*/ 964 h 1128"/>
                <a:gd name="T38" fmla="*/ 1496 w 2242"/>
                <a:gd name="T39" fmla="*/ 101 h 1128"/>
                <a:gd name="T40" fmla="*/ 1798 w 2242"/>
                <a:gd name="T41" fmla="*/ 299 h 1128"/>
                <a:gd name="T42" fmla="*/ 2169 w 2242"/>
                <a:gd name="T43" fmla="*/ 466 h 1128"/>
                <a:gd name="T44" fmla="*/ 2241 w 2242"/>
                <a:gd name="T45" fmla="*/ 446 h 1128"/>
                <a:gd name="T46" fmla="*/ 2204 w 2242"/>
                <a:gd name="T47" fmla="*/ 354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2" h="1128">
                  <a:moveTo>
                    <a:pt x="2204" y="354"/>
                  </a:moveTo>
                  <a:lnTo>
                    <a:pt x="2204" y="354"/>
                  </a:lnTo>
                  <a:cubicBezTo>
                    <a:pt x="2201" y="356"/>
                    <a:pt x="2020" y="429"/>
                    <a:pt x="1876" y="238"/>
                  </a:cubicBezTo>
                  <a:cubicBezTo>
                    <a:pt x="1709" y="23"/>
                    <a:pt x="1522" y="0"/>
                    <a:pt x="1482" y="0"/>
                  </a:cubicBezTo>
                  <a:lnTo>
                    <a:pt x="1482" y="0"/>
                  </a:lnTo>
                  <a:cubicBezTo>
                    <a:pt x="1476" y="0"/>
                    <a:pt x="1473" y="0"/>
                    <a:pt x="1467" y="0"/>
                  </a:cubicBezTo>
                  <a:cubicBezTo>
                    <a:pt x="1465" y="0"/>
                    <a:pt x="506" y="135"/>
                    <a:pt x="504" y="135"/>
                  </a:cubicBezTo>
                  <a:cubicBezTo>
                    <a:pt x="501" y="138"/>
                    <a:pt x="498" y="138"/>
                    <a:pt x="492" y="138"/>
                  </a:cubicBezTo>
                  <a:lnTo>
                    <a:pt x="492" y="138"/>
                  </a:lnTo>
                  <a:cubicBezTo>
                    <a:pt x="480" y="144"/>
                    <a:pt x="210" y="285"/>
                    <a:pt x="136" y="463"/>
                  </a:cubicBezTo>
                  <a:cubicBezTo>
                    <a:pt x="66" y="630"/>
                    <a:pt x="3" y="863"/>
                    <a:pt x="0" y="874"/>
                  </a:cubicBezTo>
                  <a:cubicBezTo>
                    <a:pt x="95" y="897"/>
                    <a:pt x="95" y="897"/>
                    <a:pt x="95" y="897"/>
                  </a:cubicBezTo>
                  <a:cubicBezTo>
                    <a:pt x="98" y="897"/>
                    <a:pt x="158" y="661"/>
                    <a:pt x="227" y="500"/>
                  </a:cubicBezTo>
                  <a:cubicBezTo>
                    <a:pt x="274" y="388"/>
                    <a:pt x="432" y="285"/>
                    <a:pt x="504" y="242"/>
                  </a:cubicBezTo>
                  <a:lnTo>
                    <a:pt x="504" y="242"/>
                  </a:lnTo>
                  <a:cubicBezTo>
                    <a:pt x="624" y="1105"/>
                    <a:pt x="624" y="1105"/>
                    <a:pt x="624" y="1105"/>
                  </a:cubicBezTo>
                  <a:cubicBezTo>
                    <a:pt x="627" y="1119"/>
                    <a:pt x="642" y="1127"/>
                    <a:pt x="653" y="1125"/>
                  </a:cubicBezTo>
                  <a:cubicBezTo>
                    <a:pt x="1600" y="992"/>
                    <a:pt x="1600" y="992"/>
                    <a:pt x="1600" y="992"/>
                  </a:cubicBezTo>
                  <a:cubicBezTo>
                    <a:pt x="1611" y="989"/>
                    <a:pt x="1620" y="978"/>
                    <a:pt x="1617" y="964"/>
                  </a:cubicBezTo>
                  <a:cubicBezTo>
                    <a:pt x="1496" y="101"/>
                    <a:pt x="1496" y="101"/>
                    <a:pt x="1496" y="101"/>
                  </a:cubicBezTo>
                  <a:cubicBezTo>
                    <a:pt x="1545" y="109"/>
                    <a:pt x="1675" y="141"/>
                    <a:pt x="1798" y="299"/>
                  </a:cubicBezTo>
                  <a:cubicBezTo>
                    <a:pt x="1916" y="455"/>
                    <a:pt x="2069" y="480"/>
                    <a:pt x="2169" y="466"/>
                  </a:cubicBezTo>
                  <a:cubicBezTo>
                    <a:pt x="2198" y="460"/>
                    <a:pt x="2221" y="455"/>
                    <a:pt x="2241" y="446"/>
                  </a:cubicBezTo>
                  <a:lnTo>
                    <a:pt x="2204" y="354"/>
                  </a:lnTo>
                </a:path>
              </a:pathLst>
            </a:custGeom>
            <a:solidFill>
              <a:schemeClr val="accent1"/>
            </a:solidFill>
            <a:ln>
              <a:noFill/>
            </a:ln>
            <a:effectLst/>
          </p:spPr>
          <p:txBody>
            <a:bodyPr wrap="none" anchor="ctr"/>
            <a:lstStyle/>
            <a:p>
              <a:endParaRPr lang="en-US" dirty="0"/>
            </a:p>
          </p:txBody>
        </p:sp>
        <p:sp>
          <p:nvSpPr>
            <p:cNvPr id="56" name="Freeform 71"/>
            <p:cNvSpPr>
              <a:spLocks noChangeArrowheads="1"/>
            </p:cNvSpPr>
            <p:nvPr/>
          </p:nvSpPr>
          <p:spPr bwMode="auto">
            <a:xfrm>
              <a:off x="5411354" y="6685920"/>
              <a:ext cx="221835" cy="638584"/>
            </a:xfrm>
            <a:custGeom>
              <a:avLst/>
              <a:gdLst>
                <a:gd name="T0" fmla="*/ 149 w 150"/>
                <a:gd name="T1" fmla="*/ 369 h 424"/>
                <a:gd name="T2" fmla="*/ 92 w 150"/>
                <a:gd name="T3" fmla="*/ 423 h 424"/>
                <a:gd name="T4" fmla="*/ 22 w 150"/>
                <a:gd name="T5" fmla="*/ 386 h 424"/>
                <a:gd name="T6" fmla="*/ 0 w 150"/>
                <a:gd name="T7" fmla="*/ 9 h 424"/>
                <a:gd name="T8" fmla="*/ 69 w 150"/>
                <a:gd name="T9" fmla="*/ 0 h 424"/>
                <a:gd name="T10" fmla="*/ 149 w 150"/>
                <a:gd name="T11" fmla="*/ 369 h 424"/>
              </a:gdLst>
              <a:ahLst/>
              <a:cxnLst>
                <a:cxn ang="0">
                  <a:pos x="T0" y="T1"/>
                </a:cxn>
                <a:cxn ang="0">
                  <a:pos x="T2" y="T3"/>
                </a:cxn>
                <a:cxn ang="0">
                  <a:pos x="T4" y="T5"/>
                </a:cxn>
                <a:cxn ang="0">
                  <a:pos x="T6" y="T7"/>
                </a:cxn>
                <a:cxn ang="0">
                  <a:pos x="T8" y="T9"/>
                </a:cxn>
                <a:cxn ang="0">
                  <a:pos x="T10" y="T11"/>
                </a:cxn>
              </a:cxnLst>
              <a:rect l="0" t="0" r="r" b="b"/>
              <a:pathLst>
                <a:path w="150" h="424">
                  <a:moveTo>
                    <a:pt x="149" y="369"/>
                  </a:moveTo>
                  <a:lnTo>
                    <a:pt x="92" y="423"/>
                  </a:lnTo>
                  <a:lnTo>
                    <a:pt x="22" y="386"/>
                  </a:lnTo>
                  <a:lnTo>
                    <a:pt x="0" y="9"/>
                  </a:lnTo>
                  <a:lnTo>
                    <a:pt x="69" y="0"/>
                  </a:lnTo>
                  <a:lnTo>
                    <a:pt x="149" y="369"/>
                  </a:lnTo>
                </a:path>
              </a:pathLst>
            </a:custGeom>
            <a:solidFill>
              <a:srgbClr val="32495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72"/>
            <p:cNvSpPr>
              <a:spLocks noChangeArrowheads="1"/>
            </p:cNvSpPr>
            <p:nvPr/>
          </p:nvSpPr>
          <p:spPr bwMode="auto">
            <a:xfrm>
              <a:off x="4537458" y="5139875"/>
              <a:ext cx="1633513" cy="1693928"/>
            </a:xfrm>
            <a:custGeom>
              <a:avLst/>
              <a:gdLst>
                <a:gd name="T0" fmla="*/ 1067 w 1074"/>
                <a:gd name="T1" fmla="*/ 898 h 1114"/>
                <a:gd name="T2" fmla="*/ 1067 w 1074"/>
                <a:gd name="T3" fmla="*/ 898 h 1114"/>
                <a:gd name="T4" fmla="*/ 978 w 1074"/>
                <a:gd name="T5" fmla="*/ 1001 h 1114"/>
                <a:gd name="T6" fmla="*/ 236 w 1074"/>
                <a:gd name="T7" fmla="*/ 1105 h 1114"/>
                <a:gd name="T8" fmla="*/ 121 w 1074"/>
                <a:gd name="T9" fmla="*/ 1030 h 1114"/>
                <a:gd name="T10" fmla="*/ 6 w 1074"/>
                <a:gd name="T11" fmla="*/ 212 h 1114"/>
                <a:gd name="T12" fmla="*/ 95 w 1074"/>
                <a:gd name="T13" fmla="*/ 112 h 1114"/>
                <a:gd name="T14" fmla="*/ 837 w 1074"/>
                <a:gd name="T15" fmla="*/ 6 h 1114"/>
                <a:gd name="T16" fmla="*/ 952 w 1074"/>
                <a:gd name="T17" fmla="*/ 81 h 1114"/>
                <a:gd name="T18" fmla="*/ 1067 w 1074"/>
                <a:gd name="T19" fmla="*/ 898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4" h="1114">
                  <a:moveTo>
                    <a:pt x="1067" y="898"/>
                  </a:moveTo>
                  <a:lnTo>
                    <a:pt x="1067" y="898"/>
                  </a:lnTo>
                  <a:cubicBezTo>
                    <a:pt x="1073" y="946"/>
                    <a:pt x="1033" y="993"/>
                    <a:pt x="978" y="1001"/>
                  </a:cubicBezTo>
                  <a:cubicBezTo>
                    <a:pt x="236" y="1105"/>
                    <a:pt x="236" y="1105"/>
                    <a:pt x="236" y="1105"/>
                  </a:cubicBezTo>
                  <a:cubicBezTo>
                    <a:pt x="179" y="1113"/>
                    <a:pt x="127" y="1079"/>
                    <a:pt x="121" y="1030"/>
                  </a:cubicBezTo>
                  <a:cubicBezTo>
                    <a:pt x="6" y="212"/>
                    <a:pt x="6" y="212"/>
                    <a:pt x="6" y="212"/>
                  </a:cubicBezTo>
                  <a:cubicBezTo>
                    <a:pt x="0" y="167"/>
                    <a:pt x="37" y="121"/>
                    <a:pt x="95" y="112"/>
                  </a:cubicBezTo>
                  <a:cubicBezTo>
                    <a:pt x="837" y="6"/>
                    <a:pt x="837" y="6"/>
                    <a:pt x="837" y="6"/>
                  </a:cubicBezTo>
                  <a:cubicBezTo>
                    <a:pt x="892" y="0"/>
                    <a:pt x="944" y="31"/>
                    <a:pt x="952" y="81"/>
                  </a:cubicBezTo>
                  <a:lnTo>
                    <a:pt x="1067" y="898"/>
                  </a:lnTo>
                </a:path>
              </a:pathLst>
            </a:custGeom>
            <a:solidFill>
              <a:srgbClr val="FCDBB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 name="Freeform 73"/>
            <p:cNvSpPr>
              <a:spLocks noChangeArrowheads="1"/>
            </p:cNvSpPr>
            <p:nvPr/>
          </p:nvSpPr>
          <p:spPr bwMode="auto">
            <a:xfrm>
              <a:off x="4853405" y="6074224"/>
              <a:ext cx="154612" cy="154605"/>
            </a:xfrm>
            <a:custGeom>
              <a:avLst/>
              <a:gdLst>
                <a:gd name="T0" fmla="*/ 101 w 105"/>
                <a:gd name="T1" fmla="*/ 43 h 104"/>
                <a:gd name="T2" fmla="*/ 101 w 105"/>
                <a:gd name="T3" fmla="*/ 43 h 104"/>
                <a:gd name="T4" fmla="*/ 57 w 105"/>
                <a:gd name="T5" fmla="*/ 98 h 104"/>
                <a:gd name="T6" fmla="*/ 3 w 105"/>
                <a:gd name="T7" fmla="*/ 57 h 104"/>
                <a:gd name="T8" fmla="*/ 46 w 105"/>
                <a:gd name="T9" fmla="*/ 3 h 104"/>
                <a:gd name="T10" fmla="*/ 101 w 105"/>
                <a:gd name="T11" fmla="*/ 43 h 104"/>
              </a:gdLst>
              <a:ahLst/>
              <a:cxnLst>
                <a:cxn ang="0">
                  <a:pos x="T0" y="T1"/>
                </a:cxn>
                <a:cxn ang="0">
                  <a:pos x="T2" y="T3"/>
                </a:cxn>
                <a:cxn ang="0">
                  <a:pos x="T4" y="T5"/>
                </a:cxn>
                <a:cxn ang="0">
                  <a:pos x="T6" y="T7"/>
                </a:cxn>
                <a:cxn ang="0">
                  <a:pos x="T8" y="T9"/>
                </a:cxn>
                <a:cxn ang="0">
                  <a:pos x="T10" y="T11"/>
                </a:cxn>
              </a:cxnLst>
              <a:rect l="0" t="0" r="r" b="b"/>
              <a:pathLst>
                <a:path w="105" h="104">
                  <a:moveTo>
                    <a:pt x="101" y="43"/>
                  </a:moveTo>
                  <a:lnTo>
                    <a:pt x="101" y="43"/>
                  </a:lnTo>
                  <a:cubicBezTo>
                    <a:pt x="104" y="72"/>
                    <a:pt x="87" y="95"/>
                    <a:pt x="57" y="98"/>
                  </a:cubicBezTo>
                  <a:cubicBezTo>
                    <a:pt x="32" y="103"/>
                    <a:pt x="9" y="83"/>
                    <a:pt x="3" y="57"/>
                  </a:cubicBezTo>
                  <a:cubicBezTo>
                    <a:pt x="0" y="31"/>
                    <a:pt x="17" y="5"/>
                    <a:pt x="46" y="3"/>
                  </a:cubicBezTo>
                  <a:cubicBezTo>
                    <a:pt x="72" y="0"/>
                    <a:pt x="98" y="17"/>
                    <a:pt x="101" y="43"/>
                  </a:cubicBezTo>
                </a:path>
              </a:pathLst>
            </a:custGeom>
            <a:solidFill>
              <a:srgbClr val="130A0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 name="Freeform 74"/>
            <p:cNvSpPr>
              <a:spLocks noChangeArrowheads="1"/>
            </p:cNvSpPr>
            <p:nvPr/>
          </p:nvSpPr>
          <p:spPr bwMode="auto">
            <a:xfrm>
              <a:off x="4880294" y="6114556"/>
              <a:ext cx="40334" cy="33610"/>
            </a:xfrm>
            <a:custGeom>
              <a:avLst/>
              <a:gdLst>
                <a:gd name="T0" fmla="*/ 26 w 30"/>
                <a:gd name="T1" fmla="*/ 11 h 26"/>
                <a:gd name="T2" fmla="*/ 26 w 30"/>
                <a:gd name="T3" fmla="*/ 11 h 26"/>
                <a:gd name="T4" fmla="*/ 18 w 30"/>
                <a:gd name="T5" fmla="*/ 25 h 26"/>
                <a:gd name="T6" fmla="*/ 3 w 30"/>
                <a:gd name="T7" fmla="*/ 14 h 26"/>
                <a:gd name="T8" fmla="*/ 12 w 30"/>
                <a:gd name="T9" fmla="*/ 0 h 26"/>
                <a:gd name="T10" fmla="*/ 26 w 30"/>
                <a:gd name="T11" fmla="*/ 11 h 26"/>
              </a:gdLst>
              <a:ahLst/>
              <a:cxnLst>
                <a:cxn ang="0">
                  <a:pos x="T0" y="T1"/>
                </a:cxn>
                <a:cxn ang="0">
                  <a:pos x="T2" y="T3"/>
                </a:cxn>
                <a:cxn ang="0">
                  <a:pos x="T4" y="T5"/>
                </a:cxn>
                <a:cxn ang="0">
                  <a:pos x="T6" y="T7"/>
                </a:cxn>
                <a:cxn ang="0">
                  <a:pos x="T8" y="T9"/>
                </a:cxn>
                <a:cxn ang="0">
                  <a:pos x="T10" y="T11"/>
                </a:cxn>
              </a:cxnLst>
              <a:rect l="0" t="0" r="r" b="b"/>
              <a:pathLst>
                <a:path w="30" h="26">
                  <a:moveTo>
                    <a:pt x="26" y="11"/>
                  </a:moveTo>
                  <a:lnTo>
                    <a:pt x="26" y="11"/>
                  </a:lnTo>
                  <a:cubicBezTo>
                    <a:pt x="29" y="17"/>
                    <a:pt x="23" y="23"/>
                    <a:pt x="18" y="25"/>
                  </a:cubicBezTo>
                  <a:cubicBezTo>
                    <a:pt x="9" y="25"/>
                    <a:pt x="3" y="20"/>
                    <a:pt x="3" y="14"/>
                  </a:cubicBezTo>
                  <a:cubicBezTo>
                    <a:pt x="0" y="8"/>
                    <a:pt x="6" y="0"/>
                    <a:pt x="12" y="0"/>
                  </a:cubicBezTo>
                  <a:cubicBezTo>
                    <a:pt x="21" y="0"/>
                    <a:pt x="26" y="2"/>
                    <a:pt x="26" y="11"/>
                  </a:cubicBezTo>
                </a:path>
              </a:pathLst>
            </a:custGeom>
            <a:solidFill>
              <a:srgbClr val="EFEEE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 name="Freeform 75"/>
            <p:cNvSpPr>
              <a:spLocks noChangeArrowheads="1"/>
            </p:cNvSpPr>
            <p:nvPr/>
          </p:nvSpPr>
          <p:spPr bwMode="auto">
            <a:xfrm>
              <a:off x="5734023" y="5939785"/>
              <a:ext cx="154612" cy="154605"/>
            </a:xfrm>
            <a:custGeom>
              <a:avLst/>
              <a:gdLst>
                <a:gd name="T0" fmla="*/ 97 w 104"/>
                <a:gd name="T1" fmla="*/ 46 h 108"/>
                <a:gd name="T2" fmla="*/ 97 w 104"/>
                <a:gd name="T3" fmla="*/ 46 h 108"/>
                <a:gd name="T4" fmla="*/ 57 w 104"/>
                <a:gd name="T5" fmla="*/ 101 h 108"/>
                <a:gd name="T6" fmla="*/ 2 w 104"/>
                <a:gd name="T7" fmla="*/ 61 h 108"/>
                <a:gd name="T8" fmla="*/ 43 w 104"/>
                <a:gd name="T9" fmla="*/ 6 h 108"/>
                <a:gd name="T10" fmla="*/ 97 w 104"/>
                <a:gd name="T11" fmla="*/ 46 h 108"/>
              </a:gdLst>
              <a:ahLst/>
              <a:cxnLst>
                <a:cxn ang="0">
                  <a:pos x="T0" y="T1"/>
                </a:cxn>
                <a:cxn ang="0">
                  <a:pos x="T2" y="T3"/>
                </a:cxn>
                <a:cxn ang="0">
                  <a:pos x="T4" y="T5"/>
                </a:cxn>
                <a:cxn ang="0">
                  <a:pos x="T6" y="T7"/>
                </a:cxn>
                <a:cxn ang="0">
                  <a:pos x="T8" y="T9"/>
                </a:cxn>
                <a:cxn ang="0">
                  <a:pos x="T10" y="T11"/>
                </a:cxn>
              </a:cxnLst>
              <a:rect l="0" t="0" r="r" b="b"/>
              <a:pathLst>
                <a:path w="104" h="108">
                  <a:moveTo>
                    <a:pt x="97" y="46"/>
                  </a:moveTo>
                  <a:lnTo>
                    <a:pt x="97" y="46"/>
                  </a:lnTo>
                  <a:cubicBezTo>
                    <a:pt x="103" y="72"/>
                    <a:pt x="83" y="98"/>
                    <a:pt x="57" y="101"/>
                  </a:cubicBezTo>
                  <a:cubicBezTo>
                    <a:pt x="31" y="107"/>
                    <a:pt x="5" y="87"/>
                    <a:pt x="2" y="61"/>
                  </a:cubicBezTo>
                  <a:cubicBezTo>
                    <a:pt x="0" y="35"/>
                    <a:pt x="17" y="9"/>
                    <a:pt x="43" y="6"/>
                  </a:cubicBezTo>
                  <a:cubicBezTo>
                    <a:pt x="71" y="0"/>
                    <a:pt x="95" y="20"/>
                    <a:pt x="97" y="46"/>
                  </a:cubicBezTo>
                </a:path>
              </a:pathLst>
            </a:custGeom>
            <a:solidFill>
              <a:srgbClr val="130A0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 name="Freeform 76"/>
            <p:cNvSpPr>
              <a:spLocks noChangeArrowheads="1"/>
            </p:cNvSpPr>
            <p:nvPr/>
          </p:nvSpPr>
          <p:spPr bwMode="auto">
            <a:xfrm>
              <a:off x="5216408" y="6309492"/>
              <a:ext cx="356281" cy="356263"/>
            </a:xfrm>
            <a:custGeom>
              <a:avLst/>
              <a:gdLst>
                <a:gd name="T0" fmla="*/ 233 w 240"/>
                <a:gd name="T1" fmla="*/ 6 h 237"/>
                <a:gd name="T2" fmla="*/ 233 w 240"/>
                <a:gd name="T3" fmla="*/ 6 h 237"/>
                <a:gd name="T4" fmla="*/ 219 w 240"/>
                <a:gd name="T5" fmla="*/ 0 h 237"/>
                <a:gd name="T6" fmla="*/ 14 w 240"/>
                <a:gd name="T7" fmla="*/ 29 h 237"/>
                <a:gd name="T8" fmla="*/ 0 w 240"/>
                <a:gd name="T9" fmla="*/ 37 h 237"/>
                <a:gd name="T10" fmla="*/ 3 w 240"/>
                <a:gd name="T11" fmla="*/ 55 h 237"/>
                <a:gd name="T12" fmla="*/ 155 w 240"/>
                <a:gd name="T13" fmla="*/ 228 h 237"/>
                <a:gd name="T14" fmla="*/ 239 w 240"/>
                <a:gd name="T15" fmla="*/ 20 h 237"/>
                <a:gd name="T16" fmla="*/ 233 w 240"/>
                <a:gd name="T17" fmla="*/ 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37">
                  <a:moveTo>
                    <a:pt x="233" y="6"/>
                  </a:moveTo>
                  <a:lnTo>
                    <a:pt x="233" y="6"/>
                  </a:lnTo>
                  <a:cubicBezTo>
                    <a:pt x="230" y="0"/>
                    <a:pt x="224" y="0"/>
                    <a:pt x="219" y="0"/>
                  </a:cubicBezTo>
                  <a:cubicBezTo>
                    <a:pt x="14" y="29"/>
                    <a:pt x="14" y="29"/>
                    <a:pt x="14" y="29"/>
                  </a:cubicBezTo>
                  <a:cubicBezTo>
                    <a:pt x="8" y="29"/>
                    <a:pt x="3" y="35"/>
                    <a:pt x="0" y="37"/>
                  </a:cubicBezTo>
                  <a:cubicBezTo>
                    <a:pt x="0" y="43"/>
                    <a:pt x="0" y="52"/>
                    <a:pt x="3" y="55"/>
                  </a:cubicBezTo>
                  <a:cubicBezTo>
                    <a:pt x="6" y="61"/>
                    <a:pt x="81" y="236"/>
                    <a:pt x="155" y="228"/>
                  </a:cubicBezTo>
                  <a:cubicBezTo>
                    <a:pt x="230" y="216"/>
                    <a:pt x="239" y="26"/>
                    <a:pt x="239" y="20"/>
                  </a:cubicBezTo>
                  <a:cubicBezTo>
                    <a:pt x="239" y="14"/>
                    <a:pt x="239" y="9"/>
                    <a:pt x="233" y="6"/>
                  </a:cubicBezTo>
                </a:path>
              </a:pathLst>
            </a:custGeom>
            <a:solidFill>
              <a:srgbClr val="F47E5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 name="Freeform 77"/>
            <p:cNvSpPr>
              <a:spLocks noChangeArrowheads="1"/>
            </p:cNvSpPr>
            <p:nvPr/>
          </p:nvSpPr>
          <p:spPr bwMode="auto">
            <a:xfrm>
              <a:off x="4934072" y="5153319"/>
              <a:ext cx="611727" cy="315931"/>
            </a:xfrm>
            <a:custGeom>
              <a:avLst/>
              <a:gdLst>
                <a:gd name="T0" fmla="*/ 406 w 407"/>
                <a:gd name="T1" fmla="*/ 0 h 211"/>
                <a:gd name="T2" fmla="*/ 0 w 407"/>
                <a:gd name="T3" fmla="*/ 58 h 211"/>
                <a:gd name="T4" fmla="*/ 227 w 407"/>
                <a:gd name="T5" fmla="*/ 210 h 211"/>
                <a:gd name="T6" fmla="*/ 406 w 407"/>
                <a:gd name="T7" fmla="*/ 0 h 211"/>
              </a:gdLst>
              <a:ahLst/>
              <a:cxnLst>
                <a:cxn ang="0">
                  <a:pos x="T0" y="T1"/>
                </a:cxn>
                <a:cxn ang="0">
                  <a:pos x="T2" y="T3"/>
                </a:cxn>
                <a:cxn ang="0">
                  <a:pos x="T4" y="T5"/>
                </a:cxn>
                <a:cxn ang="0">
                  <a:pos x="T6" y="T7"/>
                </a:cxn>
              </a:cxnLst>
              <a:rect l="0" t="0" r="r" b="b"/>
              <a:pathLst>
                <a:path w="407" h="211">
                  <a:moveTo>
                    <a:pt x="406" y="0"/>
                  </a:moveTo>
                  <a:lnTo>
                    <a:pt x="0" y="58"/>
                  </a:lnTo>
                  <a:lnTo>
                    <a:pt x="227" y="210"/>
                  </a:lnTo>
                  <a:lnTo>
                    <a:pt x="406" y="0"/>
                  </a:lnTo>
                </a:path>
              </a:pathLst>
            </a:custGeom>
            <a:solidFill>
              <a:srgbClr val="614C3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 name="Freeform 78"/>
            <p:cNvSpPr>
              <a:spLocks noChangeArrowheads="1"/>
            </p:cNvSpPr>
            <p:nvPr/>
          </p:nvSpPr>
          <p:spPr bwMode="auto">
            <a:xfrm>
              <a:off x="5760912" y="5986839"/>
              <a:ext cx="40334" cy="40332"/>
            </a:xfrm>
            <a:custGeom>
              <a:avLst/>
              <a:gdLst>
                <a:gd name="T0" fmla="*/ 26 w 30"/>
                <a:gd name="T1" fmla="*/ 11 h 30"/>
                <a:gd name="T2" fmla="*/ 26 w 30"/>
                <a:gd name="T3" fmla="*/ 11 h 30"/>
                <a:gd name="T4" fmla="*/ 17 w 30"/>
                <a:gd name="T5" fmla="*/ 26 h 30"/>
                <a:gd name="T6" fmla="*/ 3 w 30"/>
                <a:gd name="T7" fmla="*/ 17 h 30"/>
                <a:gd name="T8" fmla="*/ 11 w 30"/>
                <a:gd name="T9" fmla="*/ 3 h 30"/>
                <a:gd name="T10" fmla="*/ 26 w 30"/>
                <a:gd name="T11" fmla="*/ 11 h 30"/>
              </a:gdLst>
              <a:ahLst/>
              <a:cxnLst>
                <a:cxn ang="0">
                  <a:pos x="T0" y="T1"/>
                </a:cxn>
                <a:cxn ang="0">
                  <a:pos x="T2" y="T3"/>
                </a:cxn>
                <a:cxn ang="0">
                  <a:pos x="T4" y="T5"/>
                </a:cxn>
                <a:cxn ang="0">
                  <a:pos x="T6" y="T7"/>
                </a:cxn>
                <a:cxn ang="0">
                  <a:pos x="T8" y="T9"/>
                </a:cxn>
                <a:cxn ang="0">
                  <a:pos x="T10" y="T11"/>
                </a:cxn>
              </a:cxnLst>
              <a:rect l="0" t="0" r="r" b="b"/>
              <a:pathLst>
                <a:path w="30" h="30">
                  <a:moveTo>
                    <a:pt x="26" y="11"/>
                  </a:moveTo>
                  <a:lnTo>
                    <a:pt x="26" y="11"/>
                  </a:lnTo>
                  <a:cubicBezTo>
                    <a:pt x="29" y="20"/>
                    <a:pt x="23" y="26"/>
                    <a:pt x="17" y="26"/>
                  </a:cubicBezTo>
                  <a:cubicBezTo>
                    <a:pt x="9" y="29"/>
                    <a:pt x="3" y="23"/>
                    <a:pt x="3" y="17"/>
                  </a:cubicBezTo>
                  <a:cubicBezTo>
                    <a:pt x="0" y="9"/>
                    <a:pt x="5" y="3"/>
                    <a:pt x="11" y="3"/>
                  </a:cubicBezTo>
                  <a:cubicBezTo>
                    <a:pt x="20" y="0"/>
                    <a:pt x="26" y="6"/>
                    <a:pt x="26" y="11"/>
                  </a:cubicBezTo>
                </a:path>
              </a:pathLst>
            </a:custGeom>
            <a:solidFill>
              <a:srgbClr val="EFEEE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 name="Freeform 79"/>
            <p:cNvSpPr>
              <a:spLocks noChangeArrowheads="1"/>
            </p:cNvSpPr>
            <p:nvPr/>
          </p:nvSpPr>
          <p:spPr bwMode="auto">
            <a:xfrm>
              <a:off x="1727546" y="2377159"/>
              <a:ext cx="2904023" cy="2964374"/>
            </a:xfrm>
            <a:custGeom>
              <a:avLst/>
              <a:gdLst>
                <a:gd name="T0" fmla="*/ 1830 w 1909"/>
                <a:gd name="T1" fmla="*/ 750 h 1951"/>
                <a:gd name="T2" fmla="*/ 1830 w 1909"/>
                <a:gd name="T3" fmla="*/ 750 h 1951"/>
                <a:gd name="T4" fmla="*/ 783 w 1909"/>
                <a:gd name="T5" fmla="*/ 106 h 1951"/>
                <a:gd name="T6" fmla="*/ 101 w 1909"/>
                <a:gd name="T7" fmla="*/ 1130 h 1951"/>
                <a:gd name="T8" fmla="*/ 1152 w 1909"/>
                <a:gd name="T9" fmla="*/ 1775 h 1951"/>
                <a:gd name="T10" fmla="*/ 1261 w 1909"/>
                <a:gd name="T11" fmla="*/ 1743 h 1951"/>
                <a:gd name="T12" fmla="*/ 1598 w 1909"/>
                <a:gd name="T13" fmla="*/ 1950 h 1951"/>
                <a:gd name="T14" fmla="*/ 1468 w 1909"/>
                <a:gd name="T15" fmla="*/ 1639 h 1951"/>
                <a:gd name="T16" fmla="*/ 1830 w 1909"/>
                <a:gd name="T17" fmla="*/ 750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9" h="1951">
                  <a:moveTo>
                    <a:pt x="1830" y="750"/>
                  </a:moveTo>
                  <a:lnTo>
                    <a:pt x="1830" y="750"/>
                  </a:lnTo>
                  <a:cubicBezTo>
                    <a:pt x="1730" y="290"/>
                    <a:pt x="1261" y="0"/>
                    <a:pt x="783" y="106"/>
                  </a:cubicBezTo>
                  <a:cubicBezTo>
                    <a:pt x="306" y="209"/>
                    <a:pt x="0" y="670"/>
                    <a:pt x="101" y="1130"/>
                  </a:cubicBezTo>
                  <a:cubicBezTo>
                    <a:pt x="202" y="1590"/>
                    <a:pt x="674" y="1881"/>
                    <a:pt x="1152" y="1775"/>
                  </a:cubicBezTo>
                  <a:cubicBezTo>
                    <a:pt x="1189" y="1766"/>
                    <a:pt x="1227" y="1757"/>
                    <a:pt x="1261" y="1743"/>
                  </a:cubicBezTo>
                  <a:cubicBezTo>
                    <a:pt x="1345" y="1815"/>
                    <a:pt x="1485" y="1921"/>
                    <a:pt x="1598" y="1950"/>
                  </a:cubicBezTo>
                  <a:cubicBezTo>
                    <a:pt x="1572" y="1936"/>
                    <a:pt x="1520" y="1875"/>
                    <a:pt x="1468" y="1639"/>
                  </a:cubicBezTo>
                  <a:cubicBezTo>
                    <a:pt x="1753" y="1444"/>
                    <a:pt x="1908" y="1098"/>
                    <a:pt x="1830" y="750"/>
                  </a:cubicBezTo>
                </a:path>
              </a:pathLst>
            </a:custGeom>
            <a:solidFill>
              <a:schemeClr val="accent2"/>
            </a:solidFill>
            <a:ln>
              <a:noFill/>
            </a:ln>
            <a:effectLst/>
          </p:spPr>
          <p:txBody>
            <a:bodyPr wrap="none" anchor="ctr"/>
            <a:lstStyle/>
            <a:p>
              <a:endParaRPr lang="en-US" dirty="0"/>
            </a:p>
          </p:txBody>
        </p:sp>
        <p:sp>
          <p:nvSpPr>
            <p:cNvPr id="65" name="Freeform 80"/>
            <p:cNvSpPr>
              <a:spLocks noChangeArrowheads="1"/>
            </p:cNvSpPr>
            <p:nvPr/>
          </p:nvSpPr>
          <p:spPr bwMode="auto">
            <a:xfrm>
              <a:off x="4161010" y="5348255"/>
              <a:ext cx="20167" cy="6722"/>
            </a:xfrm>
            <a:custGeom>
              <a:avLst/>
              <a:gdLst>
                <a:gd name="T0" fmla="*/ 17 w 18"/>
                <a:gd name="T1" fmla="*/ 6 h 10"/>
                <a:gd name="T2" fmla="*/ 17 w 18"/>
                <a:gd name="T3" fmla="*/ 6 h 10"/>
                <a:gd name="T4" fmla="*/ 0 w 18"/>
                <a:gd name="T5" fmla="*/ 0 h 10"/>
                <a:gd name="T6" fmla="*/ 17 w 18"/>
                <a:gd name="T7" fmla="*/ 6 h 10"/>
              </a:gdLst>
              <a:ahLst/>
              <a:cxnLst>
                <a:cxn ang="0">
                  <a:pos x="T0" y="T1"/>
                </a:cxn>
                <a:cxn ang="0">
                  <a:pos x="T2" y="T3"/>
                </a:cxn>
                <a:cxn ang="0">
                  <a:pos x="T4" y="T5"/>
                </a:cxn>
                <a:cxn ang="0">
                  <a:pos x="T6" y="T7"/>
                </a:cxn>
              </a:cxnLst>
              <a:rect l="0" t="0" r="r" b="b"/>
              <a:pathLst>
                <a:path w="18" h="10">
                  <a:moveTo>
                    <a:pt x="17" y="6"/>
                  </a:moveTo>
                  <a:lnTo>
                    <a:pt x="17" y="6"/>
                  </a:lnTo>
                  <a:cubicBezTo>
                    <a:pt x="11" y="3"/>
                    <a:pt x="5" y="3"/>
                    <a:pt x="0" y="0"/>
                  </a:cubicBezTo>
                  <a:cubicBezTo>
                    <a:pt x="11" y="9"/>
                    <a:pt x="17" y="6"/>
                    <a:pt x="17" y="6"/>
                  </a:cubicBezTo>
                </a:path>
              </a:pathLst>
            </a:custGeom>
            <a:solidFill>
              <a:srgbClr val="A7CC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 name="Freeform 81"/>
            <p:cNvSpPr>
              <a:spLocks noChangeArrowheads="1"/>
            </p:cNvSpPr>
            <p:nvPr/>
          </p:nvSpPr>
          <p:spPr bwMode="auto">
            <a:xfrm>
              <a:off x="2124160" y="3163625"/>
              <a:ext cx="1747792" cy="1747704"/>
            </a:xfrm>
            <a:custGeom>
              <a:avLst/>
              <a:gdLst>
                <a:gd name="T0" fmla="*/ 1151 w 1152"/>
                <a:gd name="T1" fmla="*/ 575 h 1151"/>
                <a:gd name="T2" fmla="*/ 1151 w 1152"/>
                <a:gd name="T3" fmla="*/ 575 h 1151"/>
                <a:gd name="T4" fmla="*/ 576 w 1152"/>
                <a:gd name="T5" fmla="*/ 1150 h 1151"/>
                <a:gd name="T6" fmla="*/ 0 w 1152"/>
                <a:gd name="T7" fmla="*/ 575 h 1151"/>
                <a:gd name="T8" fmla="*/ 576 w 1152"/>
                <a:gd name="T9" fmla="*/ 0 h 1151"/>
                <a:gd name="T10" fmla="*/ 1151 w 1152"/>
                <a:gd name="T11" fmla="*/ 575 h 1151"/>
              </a:gdLst>
              <a:ahLst/>
              <a:cxnLst>
                <a:cxn ang="0">
                  <a:pos x="T0" y="T1"/>
                </a:cxn>
                <a:cxn ang="0">
                  <a:pos x="T2" y="T3"/>
                </a:cxn>
                <a:cxn ang="0">
                  <a:pos x="T4" y="T5"/>
                </a:cxn>
                <a:cxn ang="0">
                  <a:pos x="T6" y="T7"/>
                </a:cxn>
                <a:cxn ang="0">
                  <a:pos x="T8" y="T9"/>
                </a:cxn>
                <a:cxn ang="0">
                  <a:pos x="T10" y="T11"/>
                </a:cxn>
              </a:cxnLst>
              <a:rect l="0" t="0" r="r" b="b"/>
              <a:pathLst>
                <a:path w="1152" h="1151">
                  <a:moveTo>
                    <a:pt x="1151" y="575"/>
                  </a:moveTo>
                  <a:lnTo>
                    <a:pt x="1151" y="575"/>
                  </a:lnTo>
                  <a:cubicBezTo>
                    <a:pt x="1151" y="894"/>
                    <a:pt x="895" y="1150"/>
                    <a:pt x="576" y="1150"/>
                  </a:cubicBezTo>
                  <a:cubicBezTo>
                    <a:pt x="259" y="1150"/>
                    <a:pt x="0" y="894"/>
                    <a:pt x="0" y="575"/>
                  </a:cubicBezTo>
                  <a:cubicBezTo>
                    <a:pt x="0" y="258"/>
                    <a:pt x="259" y="0"/>
                    <a:pt x="576" y="0"/>
                  </a:cubicBezTo>
                  <a:cubicBezTo>
                    <a:pt x="895" y="0"/>
                    <a:pt x="1151" y="258"/>
                    <a:pt x="1151" y="575"/>
                  </a:cubicBezTo>
                </a:path>
              </a:pathLst>
            </a:custGeom>
            <a:solidFill>
              <a:srgbClr val="89898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 name="Freeform 82"/>
            <p:cNvSpPr>
              <a:spLocks noChangeArrowheads="1"/>
            </p:cNvSpPr>
            <p:nvPr/>
          </p:nvSpPr>
          <p:spPr bwMode="auto">
            <a:xfrm>
              <a:off x="2097271" y="3143460"/>
              <a:ext cx="1747792" cy="1747704"/>
            </a:xfrm>
            <a:custGeom>
              <a:avLst/>
              <a:gdLst>
                <a:gd name="T0" fmla="*/ 1151 w 1152"/>
                <a:gd name="T1" fmla="*/ 575 h 1152"/>
                <a:gd name="T2" fmla="*/ 1151 w 1152"/>
                <a:gd name="T3" fmla="*/ 575 h 1152"/>
                <a:gd name="T4" fmla="*/ 576 w 1152"/>
                <a:gd name="T5" fmla="*/ 1151 h 1152"/>
                <a:gd name="T6" fmla="*/ 0 w 1152"/>
                <a:gd name="T7" fmla="*/ 575 h 1152"/>
                <a:gd name="T8" fmla="*/ 576 w 1152"/>
                <a:gd name="T9" fmla="*/ 0 h 1152"/>
                <a:gd name="T10" fmla="*/ 1151 w 1152"/>
                <a:gd name="T11" fmla="*/ 575 h 1152"/>
              </a:gdLst>
              <a:ahLst/>
              <a:cxnLst>
                <a:cxn ang="0">
                  <a:pos x="T0" y="T1"/>
                </a:cxn>
                <a:cxn ang="0">
                  <a:pos x="T2" y="T3"/>
                </a:cxn>
                <a:cxn ang="0">
                  <a:pos x="T4" y="T5"/>
                </a:cxn>
                <a:cxn ang="0">
                  <a:pos x="T6" y="T7"/>
                </a:cxn>
                <a:cxn ang="0">
                  <a:pos x="T8" y="T9"/>
                </a:cxn>
                <a:cxn ang="0">
                  <a:pos x="T10" y="T11"/>
                </a:cxn>
              </a:cxnLst>
              <a:rect l="0" t="0" r="r" b="b"/>
              <a:pathLst>
                <a:path w="1152" h="1152">
                  <a:moveTo>
                    <a:pt x="1151" y="575"/>
                  </a:moveTo>
                  <a:lnTo>
                    <a:pt x="1151" y="575"/>
                  </a:lnTo>
                  <a:cubicBezTo>
                    <a:pt x="1151" y="892"/>
                    <a:pt x="895" y="1151"/>
                    <a:pt x="576" y="1151"/>
                  </a:cubicBezTo>
                  <a:cubicBezTo>
                    <a:pt x="259" y="1151"/>
                    <a:pt x="0" y="892"/>
                    <a:pt x="0" y="575"/>
                  </a:cubicBezTo>
                  <a:cubicBezTo>
                    <a:pt x="0" y="256"/>
                    <a:pt x="259" y="0"/>
                    <a:pt x="576" y="0"/>
                  </a:cubicBezTo>
                  <a:cubicBezTo>
                    <a:pt x="895" y="0"/>
                    <a:pt x="1151" y="256"/>
                    <a:pt x="1151" y="575"/>
                  </a:cubicBezTo>
                </a:path>
              </a:pathLst>
            </a:custGeom>
            <a:solidFill>
              <a:srgbClr val="EEE7D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 name="Freeform 83"/>
            <p:cNvSpPr>
              <a:spLocks noChangeArrowheads="1"/>
            </p:cNvSpPr>
            <p:nvPr/>
          </p:nvSpPr>
          <p:spPr bwMode="auto">
            <a:xfrm>
              <a:off x="2231717" y="3277898"/>
              <a:ext cx="1519235" cy="1519158"/>
            </a:xfrm>
            <a:custGeom>
              <a:avLst/>
              <a:gdLst>
                <a:gd name="T0" fmla="*/ 1001 w 1002"/>
                <a:gd name="T1" fmla="*/ 501 h 1002"/>
                <a:gd name="T2" fmla="*/ 1001 w 1002"/>
                <a:gd name="T3" fmla="*/ 501 h 1002"/>
                <a:gd name="T4" fmla="*/ 500 w 1002"/>
                <a:gd name="T5" fmla="*/ 1001 h 1002"/>
                <a:gd name="T6" fmla="*/ 0 w 1002"/>
                <a:gd name="T7" fmla="*/ 501 h 1002"/>
                <a:gd name="T8" fmla="*/ 500 w 1002"/>
                <a:gd name="T9" fmla="*/ 0 h 1002"/>
                <a:gd name="T10" fmla="*/ 1001 w 1002"/>
                <a:gd name="T11" fmla="*/ 501 h 1002"/>
              </a:gdLst>
              <a:ahLst/>
              <a:cxnLst>
                <a:cxn ang="0">
                  <a:pos x="T0" y="T1"/>
                </a:cxn>
                <a:cxn ang="0">
                  <a:pos x="T2" y="T3"/>
                </a:cxn>
                <a:cxn ang="0">
                  <a:pos x="T4" y="T5"/>
                </a:cxn>
                <a:cxn ang="0">
                  <a:pos x="T6" y="T7"/>
                </a:cxn>
                <a:cxn ang="0">
                  <a:pos x="T8" y="T9"/>
                </a:cxn>
                <a:cxn ang="0">
                  <a:pos x="T10" y="T11"/>
                </a:cxn>
              </a:cxnLst>
              <a:rect l="0" t="0" r="r" b="b"/>
              <a:pathLst>
                <a:path w="1002" h="1002">
                  <a:moveTo>
                    <a:pt x="1001" y="501"/>
                  </a:moveTo>
                  <a:lnTo>
                    <a:pt x="1001" y="501"/>
                  </a:lnTo>
                  <a:cubicBezTo>
                    <a:pt x="1001" y="777"/>
                    <a:pt x="777" y="1001"/>
                    <a:pt x="500" y="1001"/>
                  </a:cubicBezTo>
                  <a:cubicBezTo>
                    <a:pt x="224" y="1001"/>
                    <a:pt x="0" y="777"/>
                    <a:pt x="0" y="501"/>
                  </a:cubicBezTo>
                  <a:cubicBezTo>
                    <a:pt x="0" y="224"/>
                    <a:pt x="224" y="0"/>
                    <a:pt x="500" y="0"/>
                  </a:cubicBezTo>
                  <a:cubicBezTo>
                    <a:pt x="777" y="0"/>
                    <a:pt x="1001" y="224"/>
                    <a:pt x="1001" y="501"/>
                  </a:cubicBezTo>
                </a:path>
              </a:pathLst>
            </a:custGeom>
            <a:solidFill>
              <a:schemeClr val="bg2"/>
            </a:solidFill>
            <a:ln>
              <a:noFill/>
            </a:ln>
            <a:effectLst/>
          </p:spPr>
          <p:txBody>
            <a:bodyPr wrap="none" anchor="ctr"/>
            <a:lstStyle/>
            <a:p>
              <a:endParaRPr lang="en-US" dirty="0"/>
            </a:p>
          </p:txBody>
        </p:sp>
        <p:sp>
          <p:nvSpPr>
            <p:cNvPr id="69" name="Freeform 84"/>
            <p:cNvSpPr>
              <a:spLocks noChangeArrowheads="1"/>
            </p:cNvSpPr>
            <p:nvPr/>
          </p:nvSpPr>
          <p:spPr bwMode="auto">
            <a:xfrm>
              <a:off x="2211550" y="3251011"/>
              <a:ext cx="1525957" cy="1525880"/>
            </a:xfrm>
            <a:custGeom>
              <a:avLst/>
              <a:gdLst>
                <a:gd name="T0" fmla="*/ 1004 w 1005"/>
                <a:gd name="T1" fmla="*/ 503 h 1005"/>
                <a:gd name="T2" fmla="*/ 1004 w 1005"/>
                <a:gd name="T3" fmla="*/ 503 h 1005"/>
                <a:gd name="T4" fmla="*/ 501 w 1005"/>
                <a:gd name="T5" fmla="*/ 1004 h 1005"/>
                <a:gd name="T6" fmla="*/ 0 w 1005"/>
                <a:gd name="T7" fmla="*/ 503 h 1005"/>
                <a:gd name="T8" fmla="*/ 501 w 1005"/>
                <a:gd name="T9" fmla="*/ 0 h 1005"/>
                <a:gd name="T10" fmla="*/ 1004 w 1005"/>
                <a:gd name="T11" fmla="*/ 503 h 1005"/>
              </a:gdLst>
              <a:ahLst/>
              <a:cxnLst>
                <a:cxn ang="0">
                  <a:pos x="T0" y="T1"/>
                </a:cxn>
                <a:cxn ang="0">
                  <a:pos x="T2" y="T3"/>
                </a:cxn>
                <a:cxn ang="0">
                  <a:pos x="T4" y="T5"/>
                </a:cxn>
                <a:cxn ang="0">
                  <a:pos x="T6" y="T7"/>
                </a:cxn>
                <a:cxn ang="0">
                  <a:pos x="T8" y="T9"/>
                </a:cxn>
                <a:cxn ang="0">
                  <a:pos x="T10" y="T11"/>
                </a:cxn>
              </a:cxnLst>
              <a:rect l="0" t="0" r="r" b="b"/>
              <a:pathLst>
                <a:path w="1005" h="1005">
                  <a:moveTo>
                    <a:pt x="1004" y="503"/>
                  </a:moveTo>
                  <a:lnTo>
                    <a:pt x="1004" y="503"/>
                  </a:lnTo>
                  <a:cubicBezTo>
                    <a:pt x="1004" y="780"/>
                    <a:pt x="777" y="1004"/>
                    <a:pt x="501" y="1004"/>
                  </a:cubicBezTo>
                  <a:cubicBezTo>
                    <a:pt x="225" y="1004"/>
                    <a:pt x="0" y="780"/>
                    <a:pt x="0" y="503"/>
                  </a:cubicBezTo>
                  <a:cubicBezTo>
                    <a:pt x="0" y="224"/>
                    <a:pt x="225" y="0"/>
                    <a:pt x="501" y="0"/>
                  </a:cubicBezTo>
                  <a:cubicBezTo>
                    <a:pt x="777" y="0"/>
                    <a:pt x="1004" y="224"/>
                    <a:pt x="1004" y="503"/>
                  </a:cubicBezTo>
                </a:path>
              </a:pathLst>
            </a:custGeom>
            <a:solidFill>
              <a:srgbClr val="3257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 name="Freeform 85"/>
            <p:cNvSpPr>
              <a:spLocks noChangeArrowheads="1"/>
            </p:cNvSpPr>
            <p:nvPr/>
          </p:nvSpPr>
          <p:spPr bwMode="auto">
            <a:xfrm>
              <a:off x="2460274" y="3513166"/>
              <a:ext cx="1062120" cy="1055344"/>
            </a:xfrm>
            <a:custGeom>
              <a:avLst/>
              <a:gdLst>
                <a:gd name="T0" fmla="*/ 699 w 700"/>
                <a:gd name="T1" fmla="*/ 348 h 697"/>
                <a:gd name="T2" fmla="*/ 699 w 700"/>
                <a:gd name="T3" fmla="*/ 348 h 697"/>
                <a:gd name="T4" fmla="*/ 351 w 700"/>
                <a:gd name="T5" fmla="*/ 696 h 697"/>
                <a:gd name="T6" fmla="*/ 0 w 700"/>
                <a:gd name="T7" fmla="*/ 348 h 697"/>
                <a:gd name="T8" fmla="*/ 351 w 700"/>
                <a:gd name="T9" fmla="*/ 0 h 697"/>
                <a:gd name="T10" fmla="*/ 699 w 700"/>
                <a:gd name="T11" fmla="*/ 348 h 697"/>
              </a:gdLst>
              <a:ahLst/>
              <a:cxnLst>
                <a:cxn ang="0">
                  <a:pos x="T0" y="T1"/>
                </a:cxn>
                <a:cxn ang="0">
                  <a:pos x="T2" y="T3"/>
                </a:cxn>
                <a:cxn ang="0">
                  <a:pos x="T4" y="T5"/>
                </a:cxn>
                <a:cxn ang="0">
                  <a:pos x="T6" y="T7"/>
                </a:cxn>
                <a:cxn ang="0">
                  <a:pos x="T8" y="T9"/>
                </a:cxn>
                <a:cxn ang="0">
                  <a:pos x="T10" y="T11"/>
                </a:cxn>
              </a:cxnLst>
              <a:rect l="0" t="0" r="r" b="b"/>
              <a:pathLst>
                <a:path w="700" h="697">
                  <a:moveTo>
                    <a:pt x="699" y="348"/>
                  </a:moveTo>
                  <a:lnTo>
                    <a:pt x="699" y="348"/>
                  </a:lnTo>
                  <a:cubicBezTo>
                    <a:pt x="699" y="541"/>
                    <a:pt x="544" y="696"/>
                    <a:pt x="351" y="696"/>
                  </a:cubicBezTo>
                  <a:cubicBezTo>
                    <a:pt x="158" y="696"/>
                    <a:pt x="0" y="541"/>
                    <a:pt x="0" y="348"/>
                  </a:cubicBezTo>
                  <a:cubicBezTo>
                    <a:pt x="0" y="155"/>
                    <a:pt x="158" y="0"/>
                    <a:pt x="351" y="0"/>
                  </a:cubicBezTo>
                  <a:cubicBezTo>
                    <a:pt x="544" y="0"/>
                    <a:pt x="699" y="155"/>
                    <a:pt x="699" y="348"/>
                  </a:cubicBezTo>
                </a:path>
              </a:pathLst>
            </a:custGeom>
            <a:solidFill>
              <a:srgbClr val="D3594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 name="Freeform 86"/>
            <p:cNvSpPr>
              <a:spLocks noChangeArrowheads="1"/>
            </p:cNvSpPr>
            <p:nvPr/>
          </p:nvSpPr>
          <p:spPr bwMode="auto">
            <a:xfrm>
              <a:off x="2446830" y="3479556"/>
              <a:ext cx="1055397" cy="1062066"/>
            </a:xfrm>
            <a:custGeom>
              <a:avLst/>
              <a:gdLst>
                <a:gd name="T0" fmla="*/ 696 w 697"/>
                <a:gd name="T1" fmla="*/ 351 h 700"/>
                <a:gd name="T2" fmla="*/ 696 w 697"/>
                <a:gd name="T3" fmla="*/ 351 h 700"/>
                <a:gd name="T4" fmla="*/ 348 w 697"/>
                <a:gd name="T5" fmla="*/ 699 h 700"/>
                <a:gd name="T6" fmla="*/ 0 w 697"/>
                <a:gd name="T7" fmla="*/ 351 h 700"/>
                <a:gd name="T8" fmla="*/ 348 w 697"/>
                <a:gd name="T9" fmla="*/ 0 h 700"/>
                <a:gd name="T10" fmla="*/ 696 w 697"/>
                <a:gd name="T11" fmla="*/ 351 h 700"/>
              </a:gdLst>
              <a:ahLst/>
              <a:cxnLst>
                <a:cxn ang="0">
                  <a:pos x="T0" y="T1"/>
                </a:cxn>
                <a:cxn ang="0">
                  <a:pos x="T2" y="T3"/>
                </a:cxn>
                <a:cxn ang="0">
                  <a:pos x="T4" y="T5"/>
                </a:cxn>
                <a:cxn ang="0">
                  <a:pos x="T6" y="T7"/>
                </a:cxn>
                <a:cxn ang="0">
                  <a:pos x="T8" y="T9"/>
                </a:cxn>
                <a:cxn ang="0">
                  <a:pos x="T10" y="T11"/>
                </a:cxn>
              </a:cxnLst>
              <a:rect l="0" t="0" r="r" b="b"/>
              <a:pathLst>
                <a:path w="697" h="700">
                  <a:moveTo>
                    <a:pt x="696" y="351"/>
                  </a:moveTo>
                  <a:lnTo>
                    <a:pt x="696" y="351"/>
                  </a:lnTo>
                  <a:cubicBezTo>
                    <a:pt x="696" y="544"/>
                    <a:pt x="541" y="699"/>
                    <a:pt x="348" y="699"/>
                  </a:cubicBezTo>
                  <a:cubicBezTo>
                    <a:pt x="155" y="699"/>
                    <a:pt x="0" y="544"/>
                    <a:pt x="0" y="351"/>
                  </a:cubicBezTo>
                  <a:cubicBezTo>
                    <a:pt x="0" y="158"/>
                    <a:pt x="155" y="0"/>
                    <a:pt x="348" y="0"/>
                  </a:cubicBezTo>
                  <a:cubicBezTo>
                    <a:pt x="541" y="0"/>
                    <a:pt x="696" y="158"/>
                    <a:pt x="696" y="351"/>
                  </a:cubicBezTo>
                </a:path>
              </a:pathLst>
            </a:custGeom>
            <a:solidFill>
              <a:schemeClr val="accent4"/>
            </a:solidFill>
            <a:ln>
              <a:noFill/>
            </a:ln>
            <a:effectLst/>
          </p:spPr>
          <p:txBody>
            <a:bodyPr wrap="none" anchor="ctr"/>
            <a:lstStyle/>
            <a:p>
              <a:endParaRPr lang="en-US" dirty="0"/>
            </a:p>
          </p:txBody>
        </p:sp>
        <p:sp>
          <p:nvSpPr>
            <p:cNvPr id="72" name="Freeform 87"/>
            <p:cNvSpPr>
              <a:spLocks noChangeArrowheads="1"/>
            </p:cNvSpPr>
            <p:nvPr/>
          </p:nvSpPr>
          <p:spPr bwMode="auto">
            <a:xfrm>
              <a:off x="2682109" y="3721546"/>
              <a:ext cx="605005" cy="604974"/>
            </a:xfrm>
            <a:custGeom>
              <a:avLst/>
              <a:gdLst>
                <a:gd name="T0" fmla="*/ 400 w 401"/>
                <a:gd name="T1" fmla="*/ 202 h 402"/>
                <a:gd name="T2" fmla="*/ 400 w 401"/>
                <a:gd name="T3" fmla="*/ 202 h 402"/>
                <a:gd name="T4" fmla="*/ 198 w 401"/>
                <a:gd name="T5" fmla="*/ 401 h 402"/>
                <a:gd name="T6" fmla="*/ 0 w 401"/>
                <a:gd name="T7" fmla="*/ 202 h 402"/>
                <a:gd name="T8" fmla="*/ 198 w 401"/>
                <a:gd name="T9" fmla="*/ 0 h 402"/>
                <a:gd name="T10" fmla="*/ 400 w 401"/>
                <a:gd name="T11" fmla="*/ 202 h 402"/>
              </a:gdLst>
              <a:ahLst/>
              <a:cxnLst>
                <a:cxn ang="0">
                  <a:pos x="T0" y="T1"/>
                </a:cxn>
                <a:cxn ang="0">
                  <a:pos x="T2" y="T3"/>
                </a:cxn>
                <a:cxn ang="0">
                  <a:pos x="T4" y="T5"/>
                </a:cxn>
                <a:cxn ang="0">
                  <a:pos x="T6" y="T7"/>
                </a:cxn>
                <a:cxn ang="0">
                  <a:pos x="T8" y="T9"/>
                </a:cxn>
                <a:cxn ang="0">
                  <a:pos x="T10" y="T11"/>
                </a:cxn>
              </a:cxnLst>
              <a:rect l="0" t="0" r="r" b="b"/>
              <a:pathLst>
                <a:path w="401" h="402">
                  <a:moveTo>
                    <a:pt x="400" y="202"/>
                  </a:moveTo>
                  <a:lnTo>
                    <a:pt x="400" y="202"/>
                  </a:lnTo>
                  <a:cubicBezTo>
                    <a:pt x="400" y="311"/>
                    <a:pt x="308" y="401"/>
                    <a:pt x="198" y="401"/>
                  </a:cubicBezTo>
                  <a:cubicBezTo>
                    <a:pt x="89" y="401"/>
                    <a:pt x="0" y="311"/>
                    <a:pt x="0" y="202"/>
                  </a:cubicBezTo>
                  <a:cubicBezTo>
                    <a:pt x="0" y="90"/>
                    <a:pt x="89" y="0"/>
                    <a:pt x="198" y="0"/>
                  </a:cubicBezTo>
                  <a:cubicBezTo>
                    <a:pt x="308" y="0"/>
                    <a:pt x="400" y="90"/>
                    <a:pt x="400" y="202"/>
                  </a:cubicBezTo>
                </a:path>
              </a:pathLst>
            </a:custGeom>
            <a:solidFill>
              <a:srgbClr val="DEAD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 name="Freeform 88"/>
            <p:cNvSpPr>
              <a:spLocks noChangeArrowheads="1"/>
            </p:cNvSpPr>
            <p:nvPr/>
          </p:nvSpPr>
          <p:spPr bwMode="auto">
            <a:xfrm>
              <a:off x="2668665" y="3708102"/>
              <a:ext cx="605005" cy="604974"/>
            </a:xfrm>
            <a:custGeom>
              <a:avLst/>
              <a:gdLst>
                <a:gd name="T0" fmla="*/ 400 w 401"/>
                <a:gd name="T1" fmla="*/ 201 h 401"/>
                <a:gd name="T2" fmla="*/ 400 w 401"/>
                <a:gd name="T3" fmla="*/ 201 h 401"/>
                <a:gd name="T4" fmla="*/ 199 w 401"/>
                <a:gd name="T5" fmla="*/ 400 h 401"/>
                <a:gd name="T6" fmla="*/ 0 w 401"/>
                <a:gd name="T7" fmla="*/ 201 h 401"/>
                <a:gd name="T8" fmla="*/ 199 w 401"/>
                <a:gd name="T9" fmla="*/ 0 h 401"/>
                <a:gd name="T10" fmla="*/ 400 w 401"/>
                <a:gd name="T11" fmla="*/ 201 h 401"/>
              </a:gdLst>
              <a:ahLst/>
              <a:cxnLst>
                <a:cxn ang="0">
                  <a:pos x="T0" y="T1"/>
                </a:cxn>
                <a:cxn ang="0">
                  <a:pos x="T2" y="T3"/>
                </a:cxn>
                <a:cxn ang="0">
                  <a:pos x="T4" y="T5"/>
                </a:cxn>
                <a:cxn ang="0">
                  <a:pos x="T6" y="T7"/>
                </a:cxn>
                <a:cxn ang="0">
                  <a:pos x="T8" y="T9"/>
                </a:cxn>
                <a:cxn ang="0">
                  <a:pos x="T10" y="T11"/>
                </a:cxn>
              </a:cxnLst>
              <a:rect l="0" t="0" r="r" b="b"/>
              <a:pathLst>
                <a:path w="401" h="401">
                  <a:moveTo>
                    <a:pt x="400" y="201"/>
                  </a:moveTo>
                  <a:lnTo>
                    <a:pt x="400" y="201"/>
                  </a:lnTo>
                  <a:cubicBezTo>
                    <a:pt x="400" y="311"/>
                    <a:pt x="311" y="400"/>
                    <a:pt x="199" y="400"/>
                  </a:cubicBezTo>
                  <a:cubicBezTo>
                    <a:pt x="89" y="400"/>
                    <a:pt x="0" y="311"/>
                    <a:pt x="0" y="201"/>
                  </a:cubicBezTo>
                  <a:cubicBezTo>
                    <a:pt x="0" y="89"/>
                    <a:pt x="89" y="0"/>
                    <a:pt x="199" y="0"/>
                  </a:cubicBezTo>
                  <a:cubicBezTo>
                    <a:pt x="311" y="0"/>
                    <a:pt x="400" y="89"/>
                    <a:pt x="400" y="201"/>
                  </a:cubicBezTo>
                </a:path>
              </a:pathLst>
            </a:custGeom>
            <a:solidFill>
              <a:srgbClr val="FFCD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 name="Freeform 89"/>
            <p:cNvSpPr>
              <a:spLocks noChangeArrowheads="1"/>
            </p:cNvSpPr>
            <p:nvPr/>
          </p:nvSpPr>
          <p:spPr bwMode="auto">
            <a:xfrm>
              <a:off x="3018223" y="3405615"/>
              <a:ext cx="329392" cy="369707"/>
            </a:xfrm>
            <a:custGeom>
              <a:avLst/>
              <a:gdLst>
                <a:gd name="T0" fmla="*/ 40 w 219"/>
                <a:gd name="T1" fmla="*/ 245 h 246"/>
                <a:gd name="T2" fmla="*/ 0 w 219"/>
                <a:gd name="T3" fmla="*/ 210 h 246"/>
                <a:gd name="T4" fmla="*/ 181 w 219"/>
                <a:gd name="T5" fmla="*/ 0 h 246"/>
                <a:gd name="T6" fmla="*/ 218 w 219"/>
                <a:gd name="T7" fmla="*/ 32 h 246"/>
                <a:gd name="T8" fmla="*/ 40 w 219"/>
                <a:gd name="T9" fmla="*/ 245 h 246"/>
              </a:gdLst>
              <a:ahLst/>
              <a:cxnLst>
                <a:cxn ang="0">
                  <a:pos x="T0" y="T1"/>
                </a:cxn>
                <a:cxn ang="0">
                  <a:pos x="T2" y="T3"/>
                </a:cxn>
                <a:cxn ang="0">
                  <a:pos x="T4" y="T5"/>
                </a:cxn>
                <a:cxn ang="0">
                  <a:pos x="T6" y="T7"/>
                </a:cxn>
                <a:cxn ang="0">
                  <a:pos x="T8" y="T9"/>
                </a:cxn>
              </a:cxnLst>
              <a:rect l="0" t="0" r="r" b="b"/>
              <a:pathLst>
                <a:path w="219" h="246">
                  <a:moveTo>
                    <a:pt x="40" y="245"/>
                  </a:moveTo>
                  <a:lnTo>
                    <a:pt x="0" y="210"/>
                  </a:lnTo>
                  <a:lnTo>
                    <a:pt x="181" y="0"/>
                  </a:lnTo>
                  <a:lnTo>
                    <a:pt x="218" y="32"/>
                  </a:lnTo>
                  <a:lnTo>
                    <a:pt x="40" y="245"/>
                  </a:lnTo>
                </a:path>
              </a:pathLst>
            </a:custGeom>
            <a:solidFill>
              <a:srgbClr val="A93F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 name="Freeform 90"/>
            <p:cNvSpPr>
              <a:spLocks noChangeArrowheads="1"/>
            </p:cNvSpPr>
            <p:nvPr/>
          </p:nvSpPr>
          <p:spPr bwMode="auto">
            <a:xfrm>
              <a:off x="3078724" y="3452669"/>
              <a:ext cx="329392" cy="369707"/>
            </a:xfrm>
            <a:custGeom>
              <a:avLst/>
              <a:gdLst>
                <a:gd name="T0" fmla="*/ 37 w 219"/>
                <a:gd name="T1" fmla="*/ 245 h 246"/>
                <a:gd name="T2" fmla="*/ 0 w 219"/>
                <a:gd name="T3" fmla="*/ 213 h 246"/>
                <a:gd name="T4" fmla="*/ 178 w 219"/>
                <a:gd name="T5" fmla="*/ 0 h 246"/>
                <a:gd name="T6" fmla="*/ 218 w 219"/>
                <a:gd name="T7" fmla="*/ 35 h 246"/>
                <a:gd name="T8" fmla="*/ 37 w 219"/>
                <a:gd name="T9" fmla="*/ 245 h 246"/>
              </a:gdLst>
              <a:ahLst/>
              <a:cxnLst>
                <a:cxn ang="0">
                  <a:pos x="T0" y="T1"/>
                </a:cxn>
                <a:cxn ang="0">
                  <a:pos x="T2" y="T3"/>
                </a:cxn>
                <a:cxn ang="0">
                  <a:pos x="T4" y="T5"/>
                </a:cxn>
                <a:cxn ang="0">
                  <a:pos x="T6" y="T7"/>
                </a:cxn>
                <a:cxn ang="0">
                  <a:pos x="T8" y="T9"/>
                </a:cxn>
              </a:cxnLst>
              <a:rect l="0" t="0" r="r" b="b"/>
              <a:pathLst>
                <a:path w="219" h="246">
                  <a:moveTo>
                    <a:pt x="37" y="245"/>
                  </a:moveTo>
                  <a:lnTo>
                    <a:pt x="0" y="213"/>
                  </a:lnTo>
                  <a:lnTo>
                    <a:pt x="178" y="0"/>
                  </a:lnTo>
                  <a:lnTo>
                    <a:pt x="218" y="35"/>
                  </a:lnTo>
                  <a:lnTo>
                    <a:pt x="37" y="245"/>
                  </a:lnTo>
                </a:path>
              </a:pathLst>
            </a:custGeom>
            <a:solidFill>
              <a:srgbClr val="94353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 name="Freeform 91"/>
            <p:cNvSpPr>
              <a:spLocks noChangeArrowheads="1"/>
            </p:cNvSpPr>
            <p:nvPr/>
          </p:nvSpPr>
          <p:spPr bwMode="auto">
            <a:xfrm>
              <a:off x="3139224" y="3499722"/>
              <a:ext cx="329392" cy="369707"/>
            </a:xfrm>
            <a:custGeom>
              <a:avLst/>
              <a:gdLst>
                <a:gd name="T0" fmla="*/ 38 w 220"/>
                <a:gd name="T1" fmla="*/ 244 h 245"/>
                <a:gd name="T2" fmla="*/ 0 w 220"/>
                <a:gd name="T3" fmla="*/ 213 h 245"/>
                <a:gd name="T4" fmla="*/ 179 w 220"/>
                <a:gd name="T5" fmla="*/ 0 h 245"/>
                <a:gd name="T6" fmla="*/ 219 w 220"/>
                <a:gd name="T7" fmla="*/ 34 h 245"/>
                <a:gd name="T8" fmla="*/ 38 w 220"/>
                <a:gd name="T9" fmla="*/ 244 h 245"/>
              </a:gdLst>
              <a:ahLst/>
              <a:cxnLst>
                <a:cxn ang="0">
                  <a:pos x="T0" y="T1"/>
                </a:cxn>
                <a:cxn ang="0">
                  <a:pos x="T2" y="T3"/>
                </a:cxn>
                <a:cxn ang="0">
                  <a:pos x="T4" y="T5"/>
                </a:cxn>
                <a:cxn ang="0">
                  <a:pos x="T6" y="T7"/>
                </a:cxn>
                <a:cxn ang="0">
                  <a:pos x="T8" y="T9"/>
                </a:cxn>
              </a:cxnLst>
              <a:rect l="0" t="0" r="r" b="b"/>
              <a:pathLst>
                <a:path w="220" h="245">
                  <a:moveTo>
                    <a:pt x="38" y="244"/>
                  </a:moveTo>
                  <a:lnTo>
                    <a:pt x="0" y="213"/>
                  </a:lnTo>
                  <a:lnTo>
                    <a:pt x="179" y="0"/>
                  </a:lnTo>
                  <a:lnTo>
                    <a:pt x="219" y="34"/>
                  </a:lnTo>
                  <a:lnTo>
                    <a:pt x="38" y="244"/>
                  </a:lnTo>
                </a:path>
              </a:pathLst>
            </a:custGeom>
            <a:solidFill>
              <a:srgbClr val="712C2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 name="Freeform 92"/>
            <p:cNvSpPr>
              <a:spLocks noChangeArrowheads="1"/>
            </p:cNvSpPr>
            <p:nvPr/>
          </p:nvSpPr>
          <p:spPr bwMode="auto">
            <a:xfrm>
              <a:off x="3193002" y="3553498"/>
              <a:ext cx="329392" cy="369707"/>
            </a:xfrm>
            <a:custGeom>
              <a:avLst/>
              <a:gdLst>
                <a:gd name="T0" fmla="*/ 40 w 219"/>
                <a:gd name="T1" fmla="*/ 245 h 246"/>
                <a:gd name="T2" fmla="*/ 0 w 219"/>
                <a:gd name="T3" fmla="*/ 210 h 246"/>
                <a:gd name="T4" fmla="*/ 181 w 219"/>
                <a:gd name="T5" fmla="*/ 0 h 246"/>
                <a:gd name="T6" fmla="*/ 218 w 219"/>
                <a:gd name="T7" fmla="*/ 32 h 246"/>
                <a:gd name="T8" fmla="*/ 40 w 219"/>
                <a:gd name="T9" fmla="*/ 245 h 246"/>
              </a:gdLst>
              <a:ahLst/>
              <a:cxnLst>
                <a:cxn ang="0">
                  <a:pos x="T0" y="T1"/>
                </a:cxn>
                <a:cxn ang="0">
                  <a:pos x="T2" y="T3"/>
                </a:cxn>
                <a:cxn ang="0">
                  <a:pos x="T4" y="T5"/>
                </a:cxn>
                <a:cxn ang="0">
                  <a:pos x="T6" y="T7"/>
                </a:cxn>
                <a:cxn ang="0">
                  <a:pos x="T8" y="T9"/>
                </a:cxn>
              </a:cxnLst>
              <a:rect l="0" t="0" r="r" b="b"/>
              <a:pathLst>
                <a:path w="219" h="246">
                  <a:moveTo>
                    <a:pt x="40" y="245"/>
                  </a:moveTo>
                  <a:lnTo>
                    <a:pt x="0" y="210"/>
                  </a:lnTo>
                  <a:lnTo>
                    <a:pt x="181" y="0"/>
                  </a:lnTo>
                  <a:lnTo>
                    <a:pt x="218" y="32"/>
                  </a:lnTo>
                  <a:lnTo>
                    <a:pt x="40" y="245"/>
                  </a:lnTo>
                </a:path>
              </a:pathLst>
            </a:custGeom>
            <a:solidFill>
              <a:srgbClr val="612C2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 name="Freeform 93"/>
            <p:cNvSpPr>
              <a:spLocks noChangeArrowheads="1"/>
            </p:cNvSpPr>
            <p:nvPr/>
          </p:nvSpPr>
          <p:spPr bwMode="auto">
            <a:xfrm>
              <a:off x="2977889" y="3721546"/>
              <a:ext cx="275613" cy="289043"/>
            </a:xfrm>
            <a:custGeom>
              <a:avLst/>
              <a:gdLst>
                <a:gd name="T0" fmla="*/ 167 w 185"/>
                <a:gd name="T1" fmla="*/ 73 h 194"/>
                <a:gd name="T2" fmla="*/ 106 w 185"/>
                <a:gd name="T3" fmla="*/ 67 h 194"/>
                <a:gd name="T4" fmla="*/ 89 w 185"/>
                <a:gd name="T5" fmla="*/ 9 h 194"/>
                <a:gd name="T6" fmla="*/ 29 w 185"/>
                <a:gd name="T7" fmla="*/ 0 h 194"/>
                <a:gd name="T8" fmla="*/ 0 w 185"/>
                <a:gd name="T9" fmla="*/ 193 h 194"/>
                <a:gd name="T10" fmla="*/ 184 w 185"/>
                <a:gd name="T11" fmla="*/ 133 h 194"/>
                <a:gd name="T12" fmla="*/ 167 w 185"/>
                <a:gd name="T13" fmla="*/ 73 h 194"/>
              </a:gdLst>
              <a:ahLst/>
              <a:cxnLst>
                <a:cxn ang="0">
                  <a:pos x="T0" y="T1"/>
                </a:cxn>
                <a:cxn ang="0">
                  <a:pos x="T2" y="T3"/>
                </a:cxn>
                <a:cxn ang="0">
                  <a:pos x="T4" y="T5"/>
                </a:cxn>
                <a:cxn ang="0">
                  <a:pos x="T6" y="T7"/>
                </a:cxn>
                <a:cxn ang="0">
                  <a:pos x="T8" y="T9"/>
                </a:cxn>
                <a:cxn ang="0">
                  <a:pos x="T10" y="T11"/>
                </a:cxn>
                <a:cxn ang="0">
                  <a:pos x="T12" y="T13"/>
                </a:cxn>
              </a:cxnLst>
              <a:rect l="0" t="0" r="r" b="b"/>
              <a:pathLst>
                <a:path w="185" h="194">
                  <a:moveTo>
                    <a:pt x="167" y="73"/>
                  </a:moveTo>
                  <a:lnTo>
                    <a:pt x="106" y="67"/>
                  </a:lnTo>
                  <a:lnTo>
                    <a:pt x="89" y="9"/>
                  </a:lnTo>
                  <a:lnTo>
                    <a:pt x="29" y="0"/>
                  </a:lnTo>
                  <a:lnTo>
                    <a:pt x="0" y="193"/>
                  </a:lnTo>
                  <a:lnTo>
                    <a:pt x="184" y="133"/>
                  </a:lnTo>
                  <a:lnTo>
                    <a:pt x="167" y="73"/>
                  </a:lnTo>
                </a:path>
              </a:pathLst>
            </a:custGeom>
            <a:solidFill>
              <a:srgbClr val="D3B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 name="Freeform 94"/>
            <p:cNvSpPr>
              <a:spLocks noChangeArrowheads="1"/>
            </p:cNvSpPr>
            <p:nvPr/>
          </p:nvSpPr>
          <p:spPr bwMode="auto">
            <a:xfrm>
              <a:off x="2977889" y="3721546"/>
              <a:ext cx="154612" cy="289043"/>
            </a:xfrm>
            <a:custGeom>
              <a:avLst/>
              <a:gdLst>
                <a:gd name="T0" fmla="*/ 0 w 107"/>
                <a:gd name="T1" fmla="*/ 193 h 194"/>
                <a:gd name="T2" fmla="*/ 106 w 107"/>
                <a:gd name="T3" fmla="*/ 67 h 194"/>
                <a:gd name="T4" fmla="*/ 89 w 107"/>
                <a:gd name="T5" fmla="*/ 9 h 194"/>
                <a:gd name="T6" fmla="*/ 29 w 107"/>
                <a:gd name="T7" fmla="*/ 0 h 194"/>
                <a:gd name="T8" fmla="*/ 0 w 107"/>
                <a:gd name="T9" fmla="*/ 193 h 194"/>
              </a:gdLst>
              <a:ahLst/>
              <a:cxnLst>
                <a:cxn ang="0">
                  <a:pos x="T0" y="T1"/>
                </a:cxn>
                <a:cxn ang="0">
                  <a:pos x="T2" y="T3"/>
                </a:cxn>
                <a:cxn ang="0">
                  <a:pos x="T4" y="T5"/>
                </a:cxn>
                <a:cxn ang="0">
                  <a:pos x="T6" y="T7"/>
                </a:cxn>
                <a:cxn ang="0">
                  <a:pos x="T8" y="T9"/>
                </a:cxn>
              </a:cxnLst>
              <a:rect l="0" t="0" r="r" b="b"/>
              <a:pathLst>
                <a:path w="107" h="194">
                  <a:moveTo>
                    <a:pt x="0" y="193"/>
                  </a:moveTo>
                  <a:lnTo>
                    <a:pt x="106" y="67"/>
                  </a:lnTo>
                  <a:lnTo>
                    <a:pt x="89" y="9"/>
                  </a:lnTo>
                  <a:lnTo>
                    <a:pt x="29" y="0"/>
                  </a:lnTo>
                  <a:lnTo>
                    <a:pt x="0" y="193"/>
                  </a:lnTo>
                </a:path>
              </a:pathLst>
            </a:custGeom>
            <a:solidFill>
              <a:srgbClr val="E5D9C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 name="Freeform 95"/>
            <p:cNvSpPr>
              <a:spLocks noChangeArrowheads="1"/>
            </p:cNvSpPr>
            <p:nvPr/>
          </p:nvSpPr>
          <p:spPr bwMode="auto">
            <a:xfrm>
              <a:off x="2977889" y="3721546"/>
              <a:ext cx="154612" cy="289043"/>
            </a:xfrm>
            <a:custGeom>
              <a:avLst/>
              <a:gdLst>
                <a:gd name="T0" fmla="*/ 0 w 107"/>
                <a:gd name="T1" fmla="*/ 193 h 194"/>
                <a:gd name="T2" fmla="*/ 106 w 107"/>
                <a:gd name="T3" fmla="*/ 67 h 194"/>
                <a:gd name="T4" fmla="*/ 89 w 107"/>
                <a:gd name="T5" fmla="*/ 9 h 194"/>
                <a:gd name="T6" fmla="*/ 29 w 107"/>
                <a:gd name="T7" fmla="*/ 0 h 194"/>
                <a:gd name="T8" fmla="*/ 0 w 107"/>
                <a:gd name="T9" fmla="*/ 193 h 194"/>
              </a:gdLst>
              <a:ahLst/>
              <a:cxnLst>
                <a:cxn ang="0">
                  <a:pos x="T0" y="T1"/>
                </a:cxn>
                <a:cxn ang="0">
                  <a:pos x="T2" y="T3"/>
                </a:cxn>
                <a:cxn ang="0">
                  <a:pos x="T4" y="T5"/>
                </a:cxn>
                <a:cxn ang="0">
                  <a:pos x="T6" y="T7"/>
                </a:cxn>
                <a:cxn ang="0">
                  <a:pos x="T8" y="T9"/>
                </a:cxn>
              </a:cxnLst>
              <a:rect l="0" t="0" r="r" b="b"/>
              <a:pathLst>
                <a:path w="107" h="194">
                  <a:moveTo>
                    <a:pt x="0" y="193"/>
                  </a:moveTo>
                  <a:lnTo>
                    <a:pt x="106" y="67"/>
                  </a:lnTo>
                  <a:lnTo>
                    <a:pt x="89" y="9"/>
                  </a:lnTo>
                  <a:lnTo>
                    <a:pt x="29" y="0"/>
                  </a:lnTo>
                  <a:lnTo>
                    <a:pt x="0" y="193"/>
                  </a:lnTo>
                </a:path>
              </a:pathLst>
            </a:custGeom>
            <a:solidFill>
              <a:srgbClr val="E5D9C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 name="Freeform 96"/>
            <p:cNvSpPr>
              <a:spLocks noChangeArrowheads="1"/>
            </p:cNvSpPr>
            <p:nvPr/>
          </p:nvSpPr>
          <p:spPr bwMode="auto">
            <a:xfrm>
              <a:off x="2977889" y="3903038"/>
              <a:ext cx="107556" cy="107551"/>
            </a:xfrm>
            <a:custGeom>
              <a:avLst/>
              <a:gdLst>
                <a:gd name="T0" fmla="*/ 0 w 73"/>
                <a:gd name="T1" fmla="*/ 75 h 76"/>
                <a:gd name="T2" fmla="*/ 12 w 73"/>
                <a:gd name="T3" fmla="*/ 0 h 76"/>
                <a:gd name="T4" fmla="*/ 72 w 73"/>
                <a:gd name="T5" fmla="*/ 52 h 76"/>
                <a:gd name="T6" fmla="*/ 0 w 73"/>
                <a:gd name="T7" fmla="*/ 75 h 76"/>
              </a:gdLst>
              <a:ahLst/>
              <a:cxnLst>
                <a:cxn ang="0">
                  <a:pos x="T0" y="T1"/>
                </a:cxn>
                <a:cxn ang="0">
                  <a:pos x="T2" y="T3"/>
                </a:cxn>
                <a:cxn ang="0">
                  <a:pos x="T4" y="T5"/>
                </a:cxn>
                <a:cxn ang="0">
                  <a:pos x="T6" y="T7"/>
                </a:cxn>
              </a:cxnLst>
              <a:rect l="0" t="0" r="r" b="b"/>
              <a:pathLst>
                <a:path w="73" h="76">
                  <a:moveTo>
                    <a:pt x="0" y="75"/>
                  </a:moveTo>
                  <a:lnTo>
                    <a:pt x="12" y="0"/>
                  </a:lnTo>
                  <a:lnTo>
                    <a:pt x="72" y="52"/>
                  </a:lnTo>
                  <a:lnTo>
                    <a:pt x="0" y="75"/>
                  </a:lnTo>
                </a:path>
              </a:pathLst>
            </a:custGeom>
            <a:solidFill>
              <a:srgbClr val="E69E3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 name="Freeform 97"/>
            <p:cNvSpPr>
              <a:spLocks noChangeArrowheads="1"/>
            </p:cNvSpPr>
            <p:nvPr/>
          </p:nvSpPr>
          <p:spPr bwMode="auto">
            <a:xfrm>
              <a:off x="2977889" y="3943370"/>
              <a:ext cx="107556" cy="67219"/>
            </a:xfrm>
            <a:custGeom>
              <a:avLst/>
              <a:gdLst>
                <a:gd name="T0" fmla="*/ 40 w 73"/>
                <a:gd name="T1" fmla="*/ 0 h 50"/>
                <a:gd name="T2" fmla="*/ 0 w 73"/>
                <a:gd name="T3" fmla="*/ 49 h 50"/>
                <a:gd name="T4" fmla="*/ 72 w 73"/>
                <a:gd name="T5" fmla="*/ 26 h 50"/>
                <a:gd name="T6" fmla="*/ 40 w 73"/>
                <a:gd name="T7" fmla="*/ 0 h 50"/>
              </a:gdLst>
              <a:ahLst/>
              <a:cxnLst>
                <a:cxn ang="0">
                  <a:pos x="T0" y="T1"/>
                </a:cxn>
                <a:cxn ang="0">
                  <a:pos x="T2" y="T3"/>
                </a:cxn>
                <a:cxn ang="0">
                  <a:pos x="T4" y="T5"/>
                </a:cxn>
                <a:cxn ang="0">
                  <a:pos x="T6" y="T7"/>
                </a:cxn>
              </a:cxnLst>
              <a:rect l="0" t="0" r="r" b="b"/>
              <a:pathLst>
                <a:path w="73" h="50">
                  <a:moveTo>
                    <a:pt x="40" y="0"/>
                  </a:moveTo>
                  <a:lnTo>
                    <a:pt x="0" y="49"/>
                  </a:lnTo>
                  <a:lnTo>
                    <a:pt x="72" y="26"/>
                  </a:lnTo>
                  <a:lnTo>
                    <a:pt x="40" y="0"/>
                  </a:lnTo>
                </a:path>
              </a:pathLst>
            </a:custGeom>
            <a:solidFill>
              <a:srgbClr val="CE832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 name="Freeform 98"/>
            <p:cNvSpPr>
              <a:spLocks noChangeArrowheads="1"/>
            </p:cNvSpPr>
            <p:nvPr/>
          </p:nvSpPr>
          <p:spPr bwMode="auto">
            <a:xfrm>
              <a:off x="3293836" y="2693090"/>
              <a:ext cx="860451" cy="867130"/>
            </a:xfrm>
            <a:custGeom>
              <a:avLst/>
              <a:gdLst>
                <a:gd name="T0" fmla="*/ 89 w 571"/>
                <a:gd name="T1" fmla="*/ 122 h 574"/>
                <a:gd name="T2" fmla="*/ 89 w 571"/>
                <a:gd name="T3" fmla="*/ 122 h 574"/>
                <a:gd name="T4" fmla="*/ 452 w 571"/>
                <a:gd name="T5" fmla="*/ 92 h 574"/>
                <a:gd name="T6" fmla="*/ 480 w 571"/>
                <a:gd name="T7" fmla="*/ 452 h 574"/>
                <a:gd name="T8" fmla="*/ 120 w 571"/>
                <a:gd name="T9" fmla="*/ 481 h 574"/>
                <a:gd name="T10" fmla="*/ 89 w 571"/>
                <a:gd name="T11" fmla="*/ 122 h 574"/>
              </a:gdLst>
              <a:ahLst/>
              <a:cxnLst>
                <a:cxn ang="0">
                  <a:pos x="T0" y="T1"/>
                </a:cxn>
                <a:cxn ang="0">
                  <a:pos x="T2" y="T3"/>
                </a:cxn>
                <a:cxn ang="0">
                  <a:pos x="T4" y="T5"/>
                </a:cxn>
                <a:cxn ang="0">
                  <a:pos x="T6" y="T7"/>
                </a:cxn>
                <a:cxn ang="0">
                  <a:pos x="T8" y="T9"/>
                </a:cxn>
                <a:cxn ang="0">
                  <a:pos x="T10" y="T11"/>
                </a:cxn>
              </a:cxnLst>
              <a:rect l="0" t="0" r="r" b="b"/>
              <a:pathLst>
                <a:path w="571" h="574">
                  <a:moveTo>
                    <a:pt x="89" y="122"/>
                  </a:moveTo>
                  <a:lnTo>
                    <a:pt x="89" y="122"/>
                  </a:lnTo>
                  <a:cubicBezTo>
                    <a:pt x="181" y="12"/>
                    <a:pt x="342" y="0"/>
                    <a:pt x="452" y="92"/>
                  </a:cubicBezTo>
                  <a:cubicBezTo>
                    <a:pt x="558" y="182"/>
                    <a:pt x="570" y="343"/>
                    <a:pt x="480" y="452"/>
                  </a:cubicBezTo>
                  <a:cubicBezTo>
                    <a:pt x="388" y="558"/>
                    <a:pt x="227" y="573"/>
                    <a:pt x="120" y="481"/>
                  </a:cubicBezTo>
                  <a:cubicBezTo>
                    <a:pt x="12" y="389"/>
                    <a:pt x="0" y="228"/>
                    <a:pt x="89" y="122"/>
                  </a:cubicBezTo>
                </a:path>
              </a:pathLst>
            </a:custGeom>
            <a:solidFill>
              <a:srgbClr val="FFFCF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99"/>
            <p:cNvSpPr>
              <a:spLocks noChangeArrowheads="1"/>
            </p:cNvSpPr>
            <p:nvPr/>
          </p:nvSpPr>
          <p:spPr bwMode="auto">
            <a:xfrm>
              <a:off x="3340892" y="2733421"/>
              <a:ext cx="779784" cy="786467"/>
            </a:xfrm>
            <a:custGeom>
              <a:avLst/>
              <a:gdLst>
                <a:gd name="T0" fmla="*/ 81 w 517"/>
                <a:gd name="T1" fmla="*/ 110 h 519"/>
                <a:gd name="T2" fmla="*/ 81 w 517"/>
                <a:gd name="T3" fmla="*/ 110 h 519"/>
                <a:gd name="T4" fmla="*/ 407 w 517"/>
                <a:gd name="T5" fmla="*/ 84 h 519"/>
                <a:gd name="T6" fmla="*/ 435 w 517"/>
                <a:gd name="T7" fmla="*/ 409 h 519"/>
                <a:gd name="T8" fmla="*/ 110 w 517"/>
                <a:gd name="T9" fmla="*/ 435 h 519"/>
                <a:gd name="T10" fmla="*/ 81 w 517"/>
                <a:gd name="T11" fmla="*/ 110 h 519"/>
              </a:gdLst>
              <a:ahLst/>
              <a:cxnLst>
                <a:cxn ang="0">
                  <a:pos x="T0" y="T1"/>
                </a:cxn>
                <a:cxn ang="0">
                  <a:pos x="T2" y="T3"/>
                </a:cxn>
                <a:cxn ang="0">
                  <a:pos x="T4" y="T5"/>
                </a:cxn>
                <a:cxn ang="0">
                  <a:pos x="T6" y="T7"/>
                </a:cxn>
                <a:cxn ang="0">
                  <a:pos x="T8" y="T9"/>
                </a:cxn>
                <a:cxn ang="0">
                  <a:pos x="T10" y="T11"/>
                </a:cxn>
              </a:cxnLst>
              <a:rect l="0" t="0" r="r" b="b"/>
              <a:pathLst>
                <a:path w="517" h="519">
                  <a:moveTo>
                    <a:pt x="81" y="110"/>
                  </a:moveTo>
                  <a:lnTo>
                    <a:pt x="81" y="110"/>
                  </a:lnTo>
                  <a:cubicBezTo>
                    <a:pt x="165" y="12"/>
                    <a:pt x="311" y="0"/>
                    <a:pt x="407" y="84"/>
                  </a:cubicBezTo>
                  <a:cubicBezTo>
                    <a:pt x="504" y="167"/>
                    <a:pt x="516" y="311"/>
                    <a:pt x="435" y="409"/>
                  </a:cubicBezTo>
                  <a:cubicBezTo>
                    <a:pt x="352" y="507"/>
                    <a:pt x="205" y="518"/>
                    <a:pt x="110" y="435"/>
                  </a:cubicBezTo>
                  <a:cubicBezTo>
                    <a:pt x="12" y="354"/>
                    <a:pt x="0" y="208"/>
                    <a:pt x="81" y="110"/>
                  </a:cubicBezTo>
                </a:path>
              </a:pathLst>
            </a:custGeom>
            <a:solidFill>
              <a:srgbClr val="FFCD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100"/>
            <p:cNvSpPr>
              <a:spLocks noChangeArrowheads="1"/>
            </p:cNvSpPr>
            <p:nvPr/>
          </p:nvSpPr>
          <p:spPr bwMode="auto">
            <a:xfrm>
              <a:off x="3408115" y="2746865"/>
              <a:ext cx="658783" cy="389872"/>
            </a:xfrm>
            <a:custGeom>
              <a:avLst/>
              <a:gdLst>
                <a:gd name="T0" fmla="*/ 0 w 435"/>
                <a:gd name="T1" fmla="*/ 184 h 260"/>
                <a:gd name="T2" fmla="*/ 0 w 435"/>
                <a:gd name="T3" fmla="*/ 184 h 260"/>
                <a:gd name="T4" fmla="*/ 23 w 435"/>
                <a:gd name="T5" fmla="*/ 152 h 260"/>
                <a:gd name="T6" fmla="*/ 354 w 435"/>
                <a:gd name="T7" fmla="*/ 144 h 260"/>
                <a:gd name="T8" fmla="*/ 431 w 435"/>
                <a:gd name="T9" fmla="*/ 259 h 260"/>
                <a:gd name="T10" fmla="*/ 354 w 435"/>
                <a:gd name="T11" fmla="*/ 77 h 260"/>
                <a:gd name="T12" fmla="*/ 43 w 435"/>
                <a:gd name="T13" fmla="*/ 103 h 260"/>
                <a:gd name="T14" fmla="*/ 0 w 435"/>
                <a:gd name="T15" fmla="*/ 184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60">
                  <a:moveTo>
                    <a:pt x="0" y="184"/>
                  </a:moveTo>
                  <a:lnTo>
                    <a:pt x="0" y="184"/>
                  </a:lnTo>
                  <a:cubicBezTo>
                    <a:pt x="6" y="173"/>
                    <a:pt x="14" y="161"/>
                    <a:pt x="23" y="152"/>
                  </a:cubicBezTo>
                  <a:cubicBezTo>
                    <a:pt x="100" y="57"/>
                    <a:pt x="250" y="55"/>
                    <a:pt x="354" y="144"/>
                  </a:cubicBezTo>
                  <a:cubicBezTo>
                    <a:pt x="391" y="175"/>
                    <a:pt x="417" y="216"/>
                    <a:pt x="431" y="259"/>
                  </a:cubicBezTo>
                  <a:cubicBezTo>
                    <a:pt x="434" y="193"/>
                    <a:pt x="408" y="124"/>
                    <a:pt x="354" y="77"/>
                  </a:cubicBezTo>
                  <a:cubicBezTo>
                    <a:pt x="261" y="0"/>
                    <a:pt x="120" y="12"/>
                    <a:pt x="43" y="103"/>
                  </a:cubicBezTo>
                  <a:cubicBezTo>
                    <a:pt x="23" y="126"/>
                    <a:pt x="8" y="156"/>
                    <a:pt x="0" y="184"/>
                  </a:cubicBezTo>
                </a:path>
              </a:pathLst>
            </a:custGeom>
            <a:solidFill>
              <a:srgbClr val="EFB7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 name="Freeform 101"/>
            <p:cNvSpPr>
              <a:spLocks noChangeArrowheads="1"/>
            </p:cNvSpPr>
            <p:nvPr/>
          </p:nvSpPr>
          <p:spPr bwMode="auto">
            <a:xfrm>
              <a:off x="3367781" y="3002299"/>
              <a:ext cx="457115" cy="537755"/>
            </a:xfrm>
            <a:custGeom>
              <a:avLst/>
              <a:gdLst>
                <a:gd name="T0" fmla="*/ 296 w 303"/>
                <a:gd name="T1" fmla="*/ 40 h 355"/>
                <a:gd name="T2" fmla="*/ 296 w 303"/>
                <a:gd name="T3" fmla="*/ 40 h 355"/>
                <a:gd name="T4" fmla="*/ 299 w 303"/>
                <a:gd name="T5" fmla="*/ 43 h 355"/>
                <a:gd name="T6" fmla="*/ 302 w 303"/>
                <a:gd name="T7" fmla="*/ 77 h 355"/>
                <a:gd name="T8" fmla="*/ 302 w 303"/>
                <a:gd name="T9" fmla="*/ 81 h 355"/>
                <a:gd name="T10" fmla="*/ 72 w 303"/>
                <a:gd name="T11" fmla="*/ 351 h 355"/>
                <a:gd name="T12" fmla="*/ 63 w 303"/>
                <a:gd name="T13" fmla="*/ 351 h 355"/>
                <a:gd name="T14" fmla="*/ 63 w 303"/>
                <a:gd name="T15" fmla="*/ 345 h 355"/>
                <a:gd name="T16" fmla="*/ 290 w 303"/>
                <a:gd name="T17" fmla="*/ 77 h 355"/>
                <a:gd name="T18" fmla="*/ 290 w 303"/>
                <a:gd name="T19" fmla="*/ 57 h 355"/>
                <a:gd name="T20" fmla="*/ 282 w 303"/>
                <a:gd name="T21" fmla="*/ 66 h 355"/>
                <a:gd name="T22" fmla="*/ 276 w 303"/>
                <a:gd name="T23" fmla="*/ 69 h 355"/>
                <a:gd name="T24" fmla="*/ 271 w 303"/>
                <a:gd name="T25" fmla="*/ 63 h 355"/>
                <a:gd name="T26" fmla="*/ 267 w 303"/>
                <a:gd name="T27" fmla="*/ 37 h 355"/>
                <a:gd name="T28" fmla="*/ 259 w 303"/>
                <a:gd name="T29" fmla="*/ 49 h 355"/>
                <a:gd name="T30" fmla="*/ 253 w 303"/>
                <a:gd name="T31" fmla="*/ 49 h 355"/>
                <a:gd name="T32" fmla="*/ 250 w 303"/>
                <a:gd name="T33" fmla="*/ 46 h 355"/>
                <a:gd name="T34" fmla="*/ 245 w 303"/>
                <a:gd name="T35" fmla="*/ 17 h 355"/>
                <a:gd name="T36" fmla="*/ 9 w 303"/>
                <a:gd name="T37" fmla="*/ 296 h 355"/>
                <a:gd name="T38" fmla="*/ 0 w 303"/>
                <a:gd name="T39" fmla="*/ 299 h 355"/>
                <a:gd name="T40" fmla="*/ 0 w 303"/>
                <a:gd name="T41" fmla="*/ 290 h 355"/>
                <a:gd name="T42" fmla="*/ 245 w 303"/>
                <a:gd name="T43" fmla="*/ 3 h 355"/>
                <a:gd name="T44" fmla="*/ 250 w 303"/>
                <a:gd name="T45" fmla="*/ 0 h 355"/>
                <a:gd name="T46" fmla="*/ 256 w 303"/>
                <a:gd name="T47" fmla="*/ 6 h 355"/>
                <a:gd name="T48" fmla="*/ 259 w 303"/>
                <a:gd name="T49" fmla="*/ 32 h 355"/>
                <a:gd name="T50" fmla="*/ 267 w 303"/>
                <a:gd name="T51" fmla="*/ 20 h 355"/>
                <a:gd name="T52" fmla="*/ 273 w 303"/>
                <a:gd name="T53" fmla="*/ 20 h 355"/>
                <a:gd name="T54" fmla="*/ 276 w 303"/>
                <a:gd name="T55" fmla="*/ 23 h 355"/>
                <a:gd name="T56" fmla="*/ 282 w 303"/>
                <a:gd name="T57" fmla="*/ 49 h 355"/>
                <a:gd name="T58" fmla="*/ 290 w 303"/>
                <a:gd name="T59" fmla="*/ 40 h 355"/>
                <a:gd name="T60" fmla="*/ 296 w 303"/>
                <a:gd name="T61" fmla="*/ 37 h 355"/>
                <a:gd name="T62" fmla="*/ 296 w 303"/>
                <a:gd name="T63" fmla="*/ 4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3" h="355">
                  <a:moveTo>
                    <a:pt x="296" y="40"/>
                  </a:moveTo>
                  <a:lnTo>
                    <a:pt x="296" y="40"/>
                  </a:lnTo>
                  <a:cubicBezTo>
                    <a:pt x="299" y="40"/>
                    <a:pt x="299" y="40"/>
                    <a:pt x="299" y="43"/>
                  </a:cubicBezTo>
                  <a:cubicBezTo>
                    <a:pt x="302" y="77"/>
                    <a:pt x="302" y="77"/>
                    <a:pt x="302" y="77"/>
                  </a:cubicBezTo>
                  <a:cubicBezTo>
                    <a:pt x="302" y="81"/>
                    <a:pt x="302" y="81"/>
                    <a:pt x="302" y="81"/>
                  </a:cubicBezTo>
                  <a:cubicBezTo>
                    <a:pt x="72" y="351"/>
                    <a:pt x="72" y="351"/>
                    <a:pt x="72" y="351"/>
                  </a:cubicBezTo>
                  <a:cubicBezTo>
                    <a:pt x="69" y="354"/>
                    <a:pt x="66" y="354"/>
                    <a:pt x="63" y="351"/>
                  </a:cubicBezTo>
                  <a:cubicBezTo>
                    <a:pt x="60" y="351"/>
                    <a:pt x="60" y="348"/>
                    <a:pt x="63" y="345"/>
                  </a:cubicBezTo>
                  <a:cubicBezTo>
                    <a:pt x="290" y="77"/>
                    <a:pt x="290" y="77"/>
                    <a:pt x="290" y="77"/>
                  </a:cubicBezTo>
                  <a:cubicBezTo>
                    <a:pt x="290" y="57"/>
                    <a:pt x="290" y="57"/>
                    <a:pt x="290" y="57"/>
                  </a:cubicBezTo>
                  <a:cubicBezTo>
                    <a:pt x="282" y="66"/>
                    <a:pt x="282" y="66"/>
                    <a:pt x="282" y="66"/>
                  </a:cubicBezTo>
                  <a:cubicBezTo>
                    <a:pt x="279" y="69"/>
                    <a:pt x="276" y="69"/>
                    <a:pt x="276" y="69"/>
                  </a:cubicBezTo>
                  <a:cubicBezTo>
                    <a:pt x="273" y="66"/>
                    <a:pt x="271" y="66"/>
                    <a:pt x="271" y="63"/>
                  </a:cubicBezTo>
                  <a:cubicBezTo>
                    <a:pt x="267" y="37"/>
                    <a:pt x="267" y="37"/>
                    <a:pt x="267" y="37"/>
                  </a:cubicBezTo>
                  <a:cubicBezTo>
                    <a:pt x="259" y="49"/>
                    <a:pt x="259" y="49"/>
                    <a:pt x="259" y="49"/>
                  </a:cubicBezTo>
                  <a:cubicBezTo>
                    <a:pt x="259" y="49"/>
                    <a:pt x="256" y="49"/>
                    <a:pt x="253" y="49"/>
                  </a:cubicBezTo>
                  <a:cubicBezTo>
                    <a:pt x="250" y="49"/>
                    <a:pt x="250" y="46"/>
                    <a:pt x="250" y="46"/>
                  </a:cubicBezTo>
                  <a:cubicBezTo>
                    <a:pt x="245" y="17"/>
                    <a:pt x="245" y="17"/>
                    <a:pt x="245" y="17"/>
                  </a:cubicBezTo>
                  <a:cubicBezTo>
                    <a:pt x="9" y="296"/>
                    <a:pt x="9" y="296"/>
                    <a:pt x="9" y="296"/>
                  </a:cubicBezTo>
                  <a:cubicBezTo>
                    <a:pt x="5" y="299"/>
                    <a:pt x="3" y="299"/>
                    <a:pt x="0" y="299"/>
                  </a:cubicBezTo>
                  <a:cubicBezTo>
                    <a:pt x="0" y="296"/>
                    <a:pt x="0" y="293"/>
                    <a:pt x="0" y="290"/>
                  </a:cubicBezTo>
                  <a:cubicBezTo>
                    <a:pt x="245" y="3"/>
                    <a:pt x="245" y="3"/>
                    <a:pt x="245" y="3"/>
                  </a:cubicBezTo>
                  <a:cubicBezTo>
                    <a:pt x="247" y="0"/>
                    <a:pt x="250" y="0"/>
                    <a:pt x="250" y="0"/>
                  </a:cubicBezTo>
                  <a:cubicBezTo>
                    <a:pt x="253" y="0"/>
                    <a:pt x="256" y="3"/>
                    <a:pt x="256" y="6"/>
                  </a:cubicBezTo>
                  <a:cubicBezTo>
                    <a:pt x="259" y="32"/>
                    <a:pt x="259" y="32"/>
                    <a:pt x="259" y="32"/>
                  </a:cubicBezTo>
                  <a:cubicBezTo>
                    <a:pt x="267" y="20"/>
                    <a:pt x="267" y="20"/>
                    <a:pt x="267" y="20"/>
                  </a:cubicBezTo>
                  <a:cubicBezTo>
                    <a:pt x="271" y="20"/>
                    <a:pt x="271" y="20"/>
                    <a:pt x="273" y="20"/>
                  </a:cubicBezTo>
                  <a:cubicBezTo>
                    <a:pt x="276" y="20"/>
                    <a:pt x="276" y="23"/>
                    <a:pt x="276" y="23"/>
                  </a:cubicBezTo>
                  <a:cubicBezTo>
                    <a:pt x="282" y="49"/>
                    <a:pt x="282" y="49"/>
                    <a:pt x="282" y="49"/>
                  </a:cubicBezTo>
                  <a:cubicBezTo>
                    <a:pt x="290" y="40"/>
                    <a:pt x="290" y="40"/>
                    <a:pt x="290" y="40"/>
                  </a:cubicBezTo>
                  <a:cubicBezTo>
                    <a:pt x="290" y="37"/>
                    <a:pt x="293" y="37"/>
                    <a:pt x="296" y="37"/>
                  </a:cubicBezTo>
                  <a:cubicBezTo>
                    <a:pt x="296" y="37"/>
                    <a:pt x="296" y="37"/>
                    <a:pt x="296" y="40"/>
                  </a:cubicBezTo>
                </a:path>
              </a:pathLst>
            </a:custGeom>
            <a:solidFill>
              <a:srgbClr val="8E663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 name="Freeform 102"/>
            <p:cNvSpPr>
              <a:spLocks noChangeArrowheads="1"/>
            </p:cNvSpPr>
            <p:nvPr/>
          </p:nvSpPr>
          <p:spPr bwMode="auto">
            <a:xfrm>
              <a:off x="3340892" y="3284620"/>
              <a:ext cx="282336" cy="241990"/>
            </a:xfrm>
            <a:custGeom>
              <a:avLst/>
              <a:gdLst>
                <a:gd name="T0" fmla="*/ 178 w 190"/>
                <a:gd name="T1" fmla="*/ 164 h 165"/>
                <a:gd name="T2" fmla="*/ 178 w 190"/>
                <a:gd name="T3" fmla="*/ 164 h 165"/>
                <a:gd name="T4" fmla="*/ 186 w 190"/>
                <a:gd name="T5" fmla="*/ 155 h 165"/>
                <a:gd name="T6" fmla="*/ 186 w 190"/>
                <a:gd name="T7" fmla="*/ 147 h 165"/>
                <a:gd name="T8" fmla="*/ 17 w 190"/>
                <a:gd name="T9" fmla="*/ 0 h 165"/>
                <a:gd name="T10" fmla="*/ 8 w 190"/>
                <a:gd name="T11" fmla="*/ 2 h 165"/>
                <a:gd name="T12" fmla="*/ 0 w 190"/>
                <a:gd name="T13" fmla="*/ 12 h 165"/>
                <a:gd name="T14" fmla="*/ 178 w 190"/>
                <a:gd name="T15" fmla="*/ 164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65">
                  <a:moveTo>
                    <a:pt x="178" y="164"/>
                  </a:moveTo>
                  <a:lnTo>
                    <a:pt x="178" y="164"/>
                  </a:lnTo>
                  <a:cubicBezTo>
                    <a:pt x="186" y="155"/>
                    <a:pt x="186" y="155"/>
                    <a:pt x="186" y="155"/>
                  </a:cubicBezTo>
                  <a:cubicBezTo>
                    <a:pt x="189" y="152"/>
                    <a:pt x="189" y="147"/>
                    <a:pt x="186" y="147"/>
                  </a:cubicBezTo>
                  <a:cubicBezTo>
                    <a:pt x="17" y="0"/>
                    <a:pt x="17" y="0"/>
                    <a:pt x="17" y="0"/>
                  </a:cubicBezTo>
                  <a:cubicBezTo>
                    <a:pt x="14" y="0"/>
                    <a:pt x="11" y="0"/>
                    <a:pt x="8" y="2"/>
                  </a:cubicBezTo>
                  <a:cubicBezTo>
                    <a:pt x="0" y="12"/>
                    <a:pt x="0" y="12"/>
                    <a:pt x="0" y="12"/>
                  </a:cubicBezTo>
                  <a:lnTo>
                    <a:pt x="178" y="164"/>
                  </a:lnTo>
                </a:path>
              </a:pathLst>
            </a:custGeom>
            <a:solidFill>
              <a:srgbClr val="8986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 name="Freeform 103"/>
            <p:cNvSpPr>
              <a:spLocks noChangeArrowheads="1"/>
            </p:cNvSpPr>
            <p:nvPr/>
          </p:nvSpPr>
          <p:spPr bwMode="auto">
            <a:xfrm>
              <a:off x="3327448" y="3304786"/>
              <a:ext cx="282336" cy="248712"/>
            </a:xfrm>
            <a:custGeom>
              <a:avLst/>
              <a:gdLst>
                <a:gd name="T0" fmla="*/ 190 w 191"/>
                <a:gd name="T1" fmla="*/ 152 h 167"/>
                <a:gd name="T2" fmla="*/ 190 w 191"/>
                <a:gd name="T3" fmla="*/ 152 h 167"/>
                <a:gd name="T4" fmla="*/ 181 w 191"/>
                <a:gd name="T5" fmla="*/ 163 h 167"/>
                <a:gd name="T6" fmla="*/ 173 w 191"/>
                <a:gd name="T7" fmla="*/ 163 h 167"/>
                <a:gd name="T8" fmla="*/ 3 w 191"/>
                <a:gd name="T9" fmla="*/ 20 h 167"/>
                <a:gd name="T10" fmla="*/ 3 w 191"/>
                <a:gd name="T11" fmla="*/ 11 h 167"/>
                <a:gd name="T12" fmla="*/ 12 w 191"/>
                <a:gd name="T13" fmla="*/ 0 h 167"/>
                <a:gd name="T14" fmla="*/ 190 w 191"/>
                <a:gd name="T15" fmla="*/ 15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67">
                  <a:moveTo>
                    <a:pt x="190" y="152"/>
                  </a:moveTo>
                  <a:lnTo>
                    <a:pt x="190" y="152"/>
                  </a:lnTo>
                  <a:cubicBezTo>
                    <a:pt x="181" y="163"/>
                    <a:pt x="181" y="163"/>
                    <a:pt x="181" y="163"/>
                  </a:cubicBezTo>
                  <a:cubicBezTo>
                    <a:pt x="179" y="166"/>
                    <a:pt x="175" y="166"/>
                    <a:pt x="173" y="163"/>
                  </a:cubicBezTo>
                  <a:cubicBezTo>
                    <a:pt x="3" y="20"/>
                    <a:pt x="3" y="20"/>
                    <a:pt x="3" y="20"/>
                  </a:cubicBezTo>
                  <a:cubicBezTo>
                    <a:pt x="0" y="16"/>
                    <a:pt x="0" y="14"/>
                    <a:pt x="3" y="11"/>
                  </a:cubicBezTo>
                  <a:cubicBezTo>
                    <a:pt x="12" y="0"/>
                    <a:pt x="12" y="0"/>
                    <a:pt x="12" y="0"/>
                  </a:cubicBezTo>
                  <a:lnTo>
                    <a:pt x="190" y="152"/>
                  </a:lnTo>
                </a:path>
              </a:pathLst>
            </a:custGeom>
            <a:solidFill>
              <a:srgbClr val="B7B7B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 name="Freeform 104"/>
            <p:cNvSpPr>
              <a:spLocks noChangeArrowheads="1"/>
            </p:cNvSpPr>
            <p:nvPr/>
          </p:nvSpPr>
          <p:spPr bwMode="auto">
            <a:xfrm>
              <a:off x="3307281" y="3331674"/>
              <a:ext cx="282336" cy="248712"/>
            </a:xfrm>
            <a:custGeom>
              <a:avLst/>
              <a:gdLst>
                <a:gd name="T0" fmla="*/ 178 w 190"/>
                <a:gd name="T1" fmla="*/ 167 h 168"/>
                <a:gd name="T2" fmla="*/ 178 w 190"/>
                <a:gd name="T3" fmla="*/ 167 h 168"/>
                <a:gd name="T4" fmla="*/ 187 w 190"/>
                <a:gd name="T5" fmla="*/ 156 h 168"/>
                <a:gd name="T6" fmla="*/ 187 w 190"/>
                <a:gd name="T7" fmla="*/ 147 h 168"/>
                <a:gd name="T8" fmla="*/ 17 w 190"/>
                <a:gd name="T9" fmla="*/ 4 h 168"/>
                <a:gd name="T10" fmla="*/ 8 w 190"/>
                <a:gd name="T11" fmla="*/ 6 h 168"/>
                <a:gd name="T12" fmla="*/ 0 w 190"/>
                <a:gd name="T13" fmla="*/ 15 h 168"/>
                <a:gd name="T14" fmla="*/ 178 w 190"/>
                <a:gd name="T15" fmla="*/ 167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68">
                  <a:moveTo>
                    <a:pt x="178" y="167"/>
                  </a:moveTo>
                  <a:lnTo>
                    <a:pt x="178" y="167"/>
                  </a:lnTo>
                  <a:cubicBezTo>
                    <a:pt x="187" y="156"/>
                    <a:pt x="187" y="156"/>
                    <a:pt x="187" y="156"/>
                  </a:cubicBezTo>
                  <a:cubicBezTo>
                    <a:pt x="189" y="153"/>
                    <a:pt x="189" y="150"/>
                    <a:pt x="187" y="147"/>
                  </a:cubicBezTo>
                  <a:cubicBezTo>
                    <a:pt x="17" y="4"/>
                    <a:pt x="17" y="4"/>
                    <a:pt x="17" y="4"/>
                  </a:cubicBezTo>
                  <a:cubicBezTo>
                    <a:pt x="14" y="0"/>
                    <a:pt x="11" y="4"/>
                    <a:pt x="8" y="6"/>
                  </a:cubicBezTo>
                  <a:cubicBezTo>
                    <a:pt x="0" y="15"/>
                    <a:pt x="0" y="15"/>
                    <a:pt x="0" y="15"/>
                  </a:cubicBezTo>
                  <a:lnTo>
                    <a:pt x="178" y="167"/>
                  </a:lnTo>
                </a:path>
              </a:pathLst>
            </a:custGeom>
            <a:solidFill>
              <a:srgbClr val="8986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 name="Freeform 105"/>
            <p:cNvSpPr>
              <a:spLocks noChangeArrowheads="1"/>
            </p:cNvSpPr>
            <p:nvPr/>
          </p:nvSpPr>
          <p:spPr bwMode="auto">
            <a:xfrm>
              <a:off x="3287114" y="3351840"/>
              <a:ext cx="282336" cy="248712"/>
            </a:xfrm>
            <a:custGeom>
              <a:avLst/>
              <a:gdLst>
                <a:gd name="T0" fmla="*/ 190 w 191"/>
                <a:gd name="T1" fmla="*/ 152 h 168"/>
                <a:gd name="T2" fmla="*/ 190 w 191"/>
                <a:gd name="T3" fmla="*/ 152 h 168"/>
                <a:gd name="T4" fmla="*/ 181 w 191"/>
                <a:gd name="T5" fmla="*/ 161 h 168"/>
                <a:gd name="T6" fmla="*/ 173 w 191"/>
                <a:gd name="T7" fmla="*/ 164 h 168"/>
                <a:gd name="T8" fmla="*/ 3 w 191"/>
                <a:gd name="T9" fmla="*/ 20 h 168"/>
                <a:gd name="T10" fmla="*/ 3 w 191"/>
                <a:gd name="T11" fmla="*/ 8 h 168"/>
                <a:gd name="T12" fmla="*/ 12 w 191"/>
                <a:gd name="T13" fmla="*/ 0 h 168"/>
                <a:gd name="T14" fmla="*/ 190 w 191"/>
                <a:gd name="T15" fmla="*/ 152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68">
                  <a:moveTo>
                    <a:pt x="190" y="152"/>
                  </a:moveTo>
                  <a:lnTo>
                    <a:pt x="190" y="152"/>
                  </a:lnTo>
                  <a:cubicBezTo>
                    <a:pt x="181" y="161"/>
                    <a:pt x="181" y="161"/>
                    <a:pt x="181" y="161"/>
                  </a:cubicBezTo>
                  <a:cubicBezTo>
                    <a:pt x="179" y="164"/>
                    <a:pt x="175" y="167"/>
                    <a:pt x="173" y="164"/>
                  </a:cubicBezTo>
                  <a:cubicBezTo>
                    <a:pt x="3" y="20"/>
                    <a:pt x="3" y="20"/>
                    <a:pt x="3" y="20"/>
                  </a:cubicBezTo>
                  <a:cubicBezTo>
                    <a:pt x="0" y="17"/>
                    <a:pt x="0" y="14"/>
                    <a:pt x="3" y="8"/>
                  </a:cubicBezTo>
                  <a:cubicBezTo>
                    <a:pt x="12" y="0"/>
                    <a:pt x="12" y="0"/>
                    <a:pt x="12" y="0"/>
                  </a:cubicBezTo>
                  <a:lnTo>
                    <a:pt x="190" y="152"/>
                  </a:lnTo>
                </a:path>
              </a:pathLst>
            </a:custGeom>
            <a:solidFill>
              <a:srgbClr val="B7B7B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 name="Freeform 106"/>
            <p:cNvSpPr>
              <a:spLocks noChangeArrowheads="1"/>
            </p:cNvSpPr>
            <p:nvPr/>
          </p:nvSpPr>
          <p:spPr bwMode="auto">
            <a:xfrm>
              <a:off x="3266947" y="3378727"/>
              <a:ext cx="282336" cy="241990"/>
            </a:xfrm>
            <a:custGeom>
              <a:avLst/>
              <a:gdLst>
                <a:gd name="T0" fmla="*/ 178 w 190"/>
                <a:gd name="T1" fmla="*/ 164 h 165"/>
                <a:gd name="T2" fmla="*/ 178 w 190"/>
                <a:gd name="T3" fmla="*/ 164 h 165"/>
                <a:gd name="T4" fmla="*/ 187 w 190"/>
                <a:gd name="T5" fmla="*/ 156 h 165"/>
                <a:gd name="T6" fmla="*/ 187 w 190"/>
                <a:gd name="T7" fmla="*/ 147 h 165"/>
                <a:gd name="T8" fmla="*/ 17 w 190"/>
                <a:gd name="T9" fmla="*/ 3 h 165"/>
                <a:gd name="T10" fmla="*/ 8 w 190"/>
                <a:gd name="T11" fmla="*/ 3 h 165"/>
                <a:gd name="T12" fmla="*/ 0 w 190"/>
                <a:gd name="T13" fmla="*/ 15 h 165"/>
                <a:gd name="T14" fmla="*/ 178 w 190"/>
                <a:gd name="T15" fmla="*/ 164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65">
                  <a:moveTo>
                    <a:pt x="178" y="164"/>
                  </a:moveTo>
                  <a:lnTo>
                    <a:pt x="178" y="164"/>
                  </a:lnTo>
                  <a:cubicBezTo>
                    <a:pt x="187" y="156"/>
                    <a:pt x="187" y="156"/>
                    <a:pt x="187" y="156"/>
                  </a:cubicBezTo>
                  <a:cubicBezTo>
                    <a:pt x="189" y="153"/>
                    <a:pt x="189" y="150"/>
                    <a:pt x="187" y="147"/>
                  </a:cubicBezTo>
                  <a:cubicBezTo>
                    <a:pt x="17" y="3"/>
                    <a:pt x="17" y="3"/>
                    <a:pt x="17" y="3"/>
                  </a:cubicBezTo>
                  <a:cubicBezTo>
                    <a:pt x="14" y="0"/>
                    <a:pt x="11" y="0"/>
                    <a:pt x="8" y="3"/>
                  </a:cubicBezTo>
                  <a:cubicBezTo>
                    <a:pt x="0" y="15"/>
                    <a:pt x="0" y="15"/>
                    <a:pt x="0" y="15"/>
                  </a:cubicBezTo>
                  <a:lnTo>
                    <a:pt x="178" y="164"/>
                  </a:lnTo>
                </a:path>
              </a:pathLst>
            </a:custGeom>
            <a:solidFill>
              <a:srgbClr val="8986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 name="Freeform 107"/>
            <p:cNvSpPr>
              <a:spLocks noChangeArrowheads="1"/>
            </p:cNvSpPr>
            <p:nvPr/>
          </p:nvSpPr>
          <p:spPr bwMode="auto">
            <a:xfrm>
              <a:off x="3246781" y="3398893"/>
              <a:ext cx="282336" cy="241990"/>
            </a:xfrm>
            <a:custGeom>
              <a:avLst/>
              <a:gdLst>
                <a:gd name="T0" fmla="*/ 190 w 191"/>
                <a:gd name="T1" fmla="*/ 149 h 164"/>
                <a:gd name="T2" fmla="*/ 190 w 191"/>
                <a:gd name="T3" fmla="*/ 149 h 164"/>
                <a:gd name="T4" fmla="*/ 182 w 191"/>
                <a:gd name="T5" fmla="*/ 161 h 164"/>
                <a:gd name="T6" fmla="*/ 173 w 191"/>
                <a:gd name="T7" fmla="*/ 161 h 164"/>
                <a:gd name="T8" fmla="*/ 3 w 191"/>
                <a:gd name="T9" fmla="*/ 17 h 164"/>
                <a:gd name="T10" fmla="*/ 3 w 191"/>
                <a:gd name="T11" fmla="*/ 8 h 164"/>
                <a:gd name="T12" fmla="*/ 12 w 191"/>
                <a:gd name="T13" fmla="*/ 0 h 164"/>
                <a:gd name="T14" fmla="*/ 190 w 191"/>
                <a:gd name="T15" fmla="*/ 14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64">
                  <a:moveTo>
                    <a:pt x="190" y="149"/>
                  </a:moveTo>
                  <a:lnTo>
                    <a:pt x="190" y="149"/>
                  </a:lnTo>
                  <a:cubicBezTo>
                    <a:pt x="182" y="161"/>
                    <a:pt x="182" y="161"/>
                    <a:pt x="182" y="161"/>
                  </a:cubicBezTo>
                  <a:cubicBezTo>
                    <a:pt x="179" y="163"/>
                    <a:pt x="176" y="163"/>
                    <a:pt x="173" y="161"/>
                  </a:cubicBezTo>
                  <a:cubicBezTo>
                    <a:pt x="3" y="17"/>
                    <a:pt x="3" y="17"/>
                    <a:pt x="3" y="17"/>
                  </a:cubicBezTo>
                  <a:cubicBezTo>
                    <a:pt x="0" y="14"/>
                    <a:pt x="0" y="11"/>
                    <a:pt x="3" y="8"/>
                  </a:cubicBezTo>
                  <a:cubicBezTo>
                    <a:pt x="12" y="0"/>
                    <a:pt x="12" y="0"/>
                    <a:pt x="12" y="0"/>
                  </a:cubicBezTo>
                  <a:lnTo>
                    <a:pt x="190" y="149"/>
                  </a:lnTo>
                </a:path>
              </a:pathLst>
            </a:custGeom>
            <a:solidFill>
              <a:srgbClr val="B7B7B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 name="Freeform 108"/>
            <p:cNvSpPr>
              <a:spLocks noChangeArrowheads="1"/>
            </p:cNvSpPr>
            <p:nvPr/>
          </p:nvSpPr>
          <p:spPr bwMode="auto">
            <a:xfrm>
              <a:off x="7300313" y="6396877"/>
              <a:ext cx="322669" cy="867130"/>
            </a:xfrm>
            <a:custGeom>
              <a:avLst/>
              <a:gdLst>
                <a:gd name="T0" fmla="*/ 214 w 215"/>
                <a:gd name="T1" fmla="*/ 552 h 573"/>
                <a:gd name="T2" fmla="*/ 110 w 215"/>
                <a:gd name="T3" fmla="*/ 572 h 573"/>
                <a:gd name="T4" fmla="*/ 0 w 215"/>
                <a:gd name="T5" fmla="*/ 20 h 573"/>
                <a:gd name="T6" fmla="*/ 101 w 215"/>
                <a:gd name="T7" fmla="*/ 0 h 573"/>
                <a:gd name="T8" fmla="*/ 214 w 215"/>
                <a:gd name="T9" fmla="*/ 552 h 573"/>
              </a:gdLst>
              <a:ahLst/>
              <a:cxnLst>
                <a:cxn ang="0">
                  <a:pos x="T0" y="T1"/>
                </a:cxn>
                <a:cxn ang="0">
                  <a:pos x="T2" y="T3"/>
                </a:cxn>
                <a:cxn ang="0">
                  <a:pos x="T4" y="T5"/>
                </a:cxn>
                <a:cxn ang="0">
                  <a:pos x="T6" y="T7"/>
                </a:cxn>
                <a:cxn ang="0">
                  <a:pos x="T8" y="T9"/>
                </a:cxn>
              </a:cxnLst>
              <a:rect l="0" t="0" r="r" b="b"/>
              <a:pathLst>
                <a:path w="215" h="573">
                  <a:moveTo>
                    <a:pt x="214" y="552"/>
                  </a:moveTo>
                  <a:lnTo>
                    <a:pt x="110" y="572"/>
                  </a:lnTo>
                  <a:lnTo>
                    <a:pt x="0" y="20"/>
                  </a:lnTo>
                  <a:lnTo>
                    <a:pt x="101" y="0"/>
                  </a:lnTo>
                  <a:lnTo>
                    <a:pt x="214" y="552"/>
                  </a:lnTo>
                </a:path>
              </a:pathLst>
            </a:custGeom>
            <a:solidFill>
              <a:schemeClr val="accent4"/>
            </a:solidFill>
            <a:ln>
              <a:noFill/>
            </a:ln>
            <a:effectLst/>
          </p:spPr>
          <p:txBody>
            <a:bodyPr wrap="none" anchor="ctr"/>
            <a:lstStyle/>
            <a:p>
              <a:endParaRPr lang="en-US" dirty="0"/>
            </a:p>
          </p:txBody>
        </p:sp>
        <p:sp>
          <p:nvSpPr>
            <p:cNvPr id="97" name="Freeform 109"/>
            <p:cNvSpPr>
              <a:spLocks noChangeArrowheads="1"/>
            </p:cNvSpPr>
            <p:nvPr/>
          </p:nvSpPr>
          <p:spPr bwMode="auto">
            <a:xfrm>
              <a:off x="7448203" y="6363268"/>
              <a:ext cx="315947" cy="867130"/>
            </a:xfrm>
            <a:custGeom>
              <a:avLst/>
              <a:gdLst>
                <a:gd name="T0" fmla="*/ 212 w 213"/>
                <a:gd name="T1" fmla="*/ 553 h 574"/>
                <a:gd name="T2" fmla="*/ 112 w 213"/>
                <a:gd name="T3" fmla="*/ 573 h 574"/>
                <a:gd name="T4" fmla="*/ 0 w 213"/>
                <a:gd name="T5" fmla="*/ 21 h 574"/>
                <a:gd name="T6" fmla="*/ 103 w 213"/>
                <a:gd name="T7" fmla="*/ 0 h 574"/>
                <a:gd name="T8" fmla="*/ 212 w 213"/>
                <a:gd name="T9" fmla="*/ 553 h 574"/>
              </a:gdLst>
              <a:ahLst/>
              <a:cxnLst>
                <a:cxn ang="0">
                  <a:pos x="T0" y="T1"/>
                </a:cxn>
                <a:cxn ang="0">
                  <a:pos x="T2" y="T3"/>
                </a:cxn>
                <a:cxn ang="0">
                  <a:pos x="T4" y="T5"/>
                </a:cxn>
                <a:cxn ang="0">
                  <a:pos x="T6" y="T7"/>
                </a:cxn>
                <a:cxn ang="0">
                  <a:pos x="T8" y="T9"/>
                </a:cxn>
              </a:cxnLst>
              <a:rect l="0" t="0" r="r" b="b"/>
              <a:pathLst>
                <a:path w="213" h="574">
                  <a:moveTo>
                    <a:pt x="212" y="553"/>
                  </a:moveTo>
                  <a:lnTo>
                    <a:pt x="112" y="573"/>
                  </a:lnTo>
                  <a:lnTo>
                    <a:pt x="0" y="21"/>
                  </a:lnTo>
                  <a:lnTo>
                    <a:pt x="103" y="0"/>
                  </a:lnTo>
                  <a:lnTo>
                    <a:pt x="212" y="553"/>
                  </a:lnTo>
                </a:path>
              </a:pathLst>
            </a:custGeom>
            <a:solidFill>
              <a:schemeClr val="accent4">
                <a:lumMod val="75000"/>
              </a:schemeClr>
            </a:solidFill>
            <a:ln>
              <a:noFill/>
            </a:ln>
            <a:effectLst/>
          </p:spPr>
          <p:txBody>
            <a:bodyPr wrap="none" anchor="ctr"/>
            <a:lstStyle/>
            <a:p>
              <a:endParaRPr lang="en-US" dirty="0"/>
            </a:p>
          </p:txBody>
        </p:sp>
        <p:sp>
          <p:nvSpPr>
            <p:cNvPr id="98" name="Freeform 110"/>
            <p:cNvSpPr>
              <a:spLocks noChangeArrowheads="1"/>
            </p:cNvSpPr>
            <p:nvPr/>
          </p:nvSpPr>
          <p:spPr bwMode="auto">
            <a:xfrm>
              <a:off x="7602816" y="6336380"/>
              <a:ext cx="322669" cy="867130"/>
            </a:xfrm>
            <a:custGeom>
              <a:avLst/>
              <a:gdLst>
                <a:gd name="T0" fmla="*/ 213 w 214"/>
                <a:gd name="T1" fmla="*/ 553 h 574"/>
                <a:gd name="T2" fmla="*/ 112 w 214"/>
                <a:gd name="T3" fmla="*/ 573 h 574"/>
                <a:gd name="T4" fmla="*/ 0 w 214"/>
                <a:gd name="T5" fmla="*/ 20 h 574"/>
                <a:gd name="T6" fmla="*/ 101 w 214"/>
                <a:gd name="T7" fmla="*/ 0 h 574"/>
                <a:gd name="T8" fmla="*/ 213 w 214"/>
                <a:gd name="T9" fmla="*/ 553 h 574"/>
              </a:gdLst>
              <a:ahLst/>
              <a:cxnLst>
                <a:cxn ang="0">
                  <a:pos x="T0" y="T1"/>
                </a:cxn>
                <a:cxn ang="0">
                  <a:pos x="T2" y="T3"/>
                </a:cxn>
                <a:cxn ang="0">
                  <a:pos x="T4" y="T5"/>
                </a:cxn>
                <a:cxn ang="0">
                  <a:pos x="T6" y="T7"/>
                </a:cxn>
                <a:cxn ang="0">
                  <a:pos x="T8" y="T9"/>
                </a:cxn>
              </a:cxnLst>
              <a:rect l="0" t="0" r="r" b="b"/>
              <a:pathLst>
                <a:path w="214" h="574">
                  <a:moveTo>
                    <a:pt x="213" y="553"/>
                  </a:moveTo>
                  <a:lnTo>
                    <a:pt x="112" y="573"/>
                  </a:lnTo>
                  <a:lnTo>
                    <a:pt x="0" y="20"/>
                  </a:lnTo>
                  <a:lnTo>
                    <a:pt x="101" y="0"/>
                  </a:lnTo>
                  <a:lnTo>
                    <a:pt x="213" y="553"/>
                  </a:lnTo>
                </a:path>
              </a:pathLst>
            </a:custGeom>
            <a:solidFill>
              <a:schemeClr val="accent4">
                <a:lumMod val="50000"/>
              </a:schemeClr>
            </a:solidFill>
            <a:ln>
              <a:noFill/>
            </a:ln>
            <a:effectLst/>
          </p:spPr>
          <p:txBody>
            <a:bodyPr wrap="none" anchor="ctr"/>
            <a:lstStyle/>
            <a:p>
              <a:endParaRPr lang="en-US" dirty="0"/>
            </a:p>
          </p:txBody>
        </p:sp>
        <p:sp>
          <p:nvSpPr>
            <p:cNvPr id="99" name="Freeform 111"/>
            <p:cNvSpPr>
              <a:spLocks noChangeArrowheads="1"/>
            </p:cNvSpPr>
            <p:nvPr/>
          </p:nvSpPr>
          <p:spPr bwMode="auto">
            <a:xfrm>
              <a:off x="7750706" y="6302770"/>
              <a:ext cx="322669" cy="867130"/>
            </a:xfrm>
            <a:custGeom>
              <a:avLst/>
              <a:gdLst>
                <a:gd name="T0" fmla="*/ 213 w 214"/>
                <a:gd name="T1" fmla="*/ 552 h 573"/>
                <a:gd name="T2" fmla="*/ 112 w 214"/>
                <a:gd name="T3" fmla="*/ 572 h 573"/>
                <a:gd name="T4" fmla="*/ 0 w 214"/>
                <a:gd name="T5" fmla="*/ 19 h 573"/>
                <a:gd name="T6" fmla="*/ 104 w 214"/>
                <a:gd name="T7" fmla="*/ 0 h 573"/>
                <a:gd name="T8" fmla="*/ 213 w 214"/>
                <a:gd name="T9" fmla="*/ 552 h 573"/>
              </a:gdLst>
              <a:ahLst/>
              <a:cxnLst>
                <a:cxn ang="0">
                  <a:pos x="T0" y="T1"/>
                </a:cxn>
                <a:cxn ang="0">
                  <a:pos x="T2" y="T3"/>
                </a:cxn>
                <a:cxn ang="0">
                  <a:pos x="T4" y="T5"/>
                </a:cxn>
                <a:cxn ang="0">
                  <a:pos x="T6" y="T7"/>
                </a:cxn>
                <a:cxn ang="0">
                  <a:pos x="T8" y="T9"/>
                </a:cxn>
              </a:cxnLst>
              <a:rect l="0" t="0" r="r" b="b"/>
              <a:pathLst>
                <a:path w="214" h="573">
                  <a:moveTo>
                    <a:pt x="213" y="552"/>
                  </a:moveTo>
                  <a:lnTo>
                    <a:pt x="112" y="572"/>
                  </a:lnTo>
                  <a:lnTo>
                    <a:pt x="0" y="19"/>
                  </a:lnTo>
                  <a:lnTo>
                    <a:pt x="104" y="0"/>
                  </a:lnTo>
                  <a:lnTo>
                    <a:pt x="213" y="552"/>
                  </a:lnTo>
                </a:path>
              </a:pathLst>
            </a:custGeom>
            <a:solidFill>
              <a:schemeClr val="accent4">
                <a:lumMod val="50000"/>
              </a:schemeClr>
            </a:solidFill>
            <a:ln>
              <a:noFill/>
            </a:ln>
            <a:effectLst/>
          </p:spPr>
          <p:txBody>
            <a:bodyPr wrap="none" anchor="ctr"/>
            <a:lstStyle/>
            <a:p>
              <a:endParaRPr lang="en-US" dirty="0"/>
            </a:p>
          </p:txBody>
        </p:sp>
        <p:sp>
          <p:nvSpPr>
            <p:cNvPr id="100" name="Freeform 112"/>
            <p:cNvSpPr>
              <a:spLocks noChangeArrowheads="1"/>
            </p:cNvSpPr>
            <p:nvPr/>
          </p:nvSpPr>
          <p:spPr bwMode="auto">
            <a:xfrm>
              <a:off x="7468370" y="7075793"/>
              <a:ext cx="605005" cy="631862"/>
            </a:xfrm>
            <a:custGeom>
              <a:avLst/>
              <a:gdLst>
                <a:gd name="T0" fmla="*/ 288 w 401"/>
                <a:gd name="T1" fmla="*/ 0 h 419"/>
                <a:gd name="T2" fmla="*/ 201 w 401"/>
                <a:gd name="T3" fmla="*/ 87 h 419"/>
                <a:gd name="T4" fmla="*/ 86 w 401"/>
                <a:gd name="T5" fmla="*/ 41 h 419"/>
                <a:gd name="T6" fmla="*/ 0 w 401"/>
                <a:gd name="T7" fmla="*/ 127 h 419"/>
                <a:gd name="T8" fmla="*/ 268 w 401"/>
                <a:gd name="T9" fmla="*/ 418 h 419"/>
                <a:gd name="T10" fmla="*/ 400 w 401"/>
                <a:gd name="T11" fmla="*/ 47 h 419"/>
                <a:gd name="T12" fmla="*/ 288 w 401"/>
                <a:gd name="T13" fmla="*/ 0 h 419"/>
              </a:gdLst>
              <a:ahLst/>
              <a:cxnLst>
                <a:cxn ang="0">
                  <a:pos x="T0" y="T1"/>
                </a:cxn>
                <a:cxn ang="0">
                  <a:pos x="T2" y="T3"/>
                </a:cxn>
                <a:cxn ang="0">
                  <a:pos x="T4" y="T5"/>
                </a:cxn>
                <a:cxn ang="0">
                  <a:pos x="T6" y="T7"/>
                </a:cxn>
                <a:cxn ang="0">
                  <a:pos x="T8" y="T9"/>
                </a:cxn>
                <a:cxn ang="0">
                  <a:pos x="T10" y="T11"/>
                </a:cxn>
                <a:cxn ang="0">
                  <a:pos x="T12" y="T13"/>
                </a:cxn>
              </a:cxnLst>
              <a:rect l="0" t="0" r="r" b="b"/>
              <a:pathLst>
                <a:path w="401" h="419">
                  <a:moveTo>
                    <a:pt x="288" y="0"/>
                  </a:moveTo>
                  <a:lnTo>
                    <a:pt x="201" y="87"/>
                  </a:lnTo>
                  <a:lnTo>
                    <a:pt x="86" y="41"/>
                  </a:lnTo>
                  <a:lnTo>
                    <a:pt x="0" y="127"/>
                  </a:lnTo>
                  <a:lnTo>
                    <a:pt x="268" y="418"/>
                  </a:lnTo>
                  <a:lnTo>
                    <a:pt x="400" y="47"/>
                  </a:lnTo>
                  <a:lnTo>
                    <a:pt x="288" y="0"/>
                  </a:lnTo>
                </a:path>
              </a:pathLst>
            </a:custGeom>
            <a:solidFill>
              <a:srgbClr val="D3B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 name="Freeform 113"/>
            <p:cNvSpPr>
              <a:spLocks noChangeArrowheads="1"/>
            </p:cNvSpPr>
            <p:nvPr/>
          </p:nvSpPr>
          <p:spPr bwMode="auto">
            <a:xfrm>
              <a:off x="7468370" y="7136290"/>
              <a:ext cx="403337" cy="571365"/>
            </a:xfrm>
            <a:custGeom>
              <a:avLst/>
              <a:gdLst>
                <a:gd name="T0" fmla="*/ 268 w 269"/>
                <a:gd name="T1" fmla="*/ 377 h 378"/>
                <a:gd name="T2" fmla="*/ 201 w 269"/>
                <a:gd name="T3" fmla="*/ 46 h 378"/>
                <a:gd name="T4" fmla="*/ 86 w 269"/>
                <a:gd name="T5" fmla="*/ 0 h 378"/>
                <a:gd name="T6" fmla="*/ 0 w 269"/>
                <a:gd name="T7" fmla="*/ 86 h 378"/>
                <a:gd name="T8" fmla="*/ 268 w 269"/>
                <a:gd name="T9" fmla="*/ 377 h 378"/>
              </a:gdLst>
              <a:ahLst/>
              <a:cxnLst>
                <a:cxn ang="0">
                  <a:pos x="T0" y="T1"/>
                </a:cxn>
                <a:cxn ang="0">
                  <a:pos x="T2" y="T3"/>
                </a:cxn>
                <a:cxn ang="0">
                  <a:pos x="T4" y="T5"/>
                </a:cxn>
                <a:cxn ang="0">
                  <a:pos x="T6" y="T7"/>
                </a:cxn>
                <a:cxn ang="0">
                  <a:pos x="T8" y="T9"/>
                </a:cxn>
              </a:cxnLst>
              <a:rect l="0" t="0" r="r" b="b"/>
              <a:pathLst>
                <a:path w="269" h="378">
                  <a:moveTo>
                    <a:pt x="268" y="377"/>
                  </a:moveTo>
                  <a:lnTo>
                    <a:pt x="201" y="46"/>
                  </a:lnTo>
                  <a:lnTo>
                    <a:pt x="86" y="0"/>
                  </a:lnTo>
                  <a:lnTo>
                    <a:pt x="0" y="86"/>
                  </a:lnTo>
                  <a:lnTo>
                    <a:pt x="268" y="377"/>
                  </a:lnTo>
                </a:path>
              </a:pathLst>
            </a:custGeom>
            <a:solidFill>
              <a:srgbClr val="E5D9C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 name="Freeform 114"/>
            <p:cNvSpPr>
              <a:spLocks noChangeArrowheads="1"/>
            </p:cNvSpPr>
            <p:nvPr/>
          </p:nvSpPr>
          <p:spPr bwMode="auto">
            <a:xfrm>
              <a:off x="7468370" y="7136290"/>
              <a:ext cx="403337" cy="571365"/>
            </a:xfrm>
            <a:custGeom>
              <a:avLst/>
              <a:gdLst>
                <a:gd name="T0" fmla="*/ 268 w 269"/>
                <a:gd name="T1" fmla="*/ 377 h 378"/>
                <a:gd name="T2" fmla="*/ 201 w 269"/>
                <a:gd name="T3" fmla="*/ 46 h 378"/>
                <a:gd name="T4" fmla="*/ 86 w 269"/>
                <a:gd name="T5" fmla="*/ 0 h 378"/>
                <a:gd name="T6" fmla="*/ 0 w 269"/>
                <a:gd name="T7" fmla="*/ 86 h 378"/>
                <a:gd name="T8" fmla="*/ 268 w 269"/>
                <a:gd name="T9" fmla="*/ 377 h 378"/>
              </a:gdLst>
              <a:ahLst/>
              <a:cxnLst>
                <a:cxn ang="0">
                  <a:pos x="T0" y="T1"/>
                </a:cxn>
                <a:cxn ang="0">
                  <a:pos x="T2" y="T3"/>
                </a:cxn>
                <a:cxn ang="0">
                  <a:pos x="T4" y="T5"/>
                </a:cxn>
                <a:cxn ang="0">
                  <a:pos x="T6" y="T7"/>
                </a:cxn>
                <a:cxn ang="0">
                  <a:pos x="T8" y="T9"/>
                </a:cxn>
              </a:cxnLst>
              <a:rect l="0" t="0" r="r" b="b"/>
              <a:pathLst>
                <a:path w="269" h="378">
                  <a:moveTo>
                    <a:pt x="268" y="377"/>
                  </a:moveTo>
                  <a:lnTo>
                    <a:pt x="201" y="46"/>
                  </a:lnTo>
                  <a:lnTo>
                    <a:pt x="86" y="0"/>
                  </a:lnTo>
                  <a:lnTo>
                    <a:pt x="0" y="86"/>
                  </a:lnTo>
                  <a:lnTo>
                    <a:pt x="268" y="377"/>
                  </a:lnTo>
                </a:path>
              </a:pathLst>
            </a:custGeom>
            <a:solidFill>
              <a:srgbClr val="E5D9C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 name="Freeform 115"/>
            <p:cNvSpPr>
              <a:spLocks noChangeArrowheads="1"/>
            </p:cNvSpPr>
            <p:nvPr/>
          </p:nvSpPr>
          <p:spPr bwMode="auto">
            <a:xfrm>
              <a:off x="7717094" y="7485831"/>
              <a:ext cx="228557" cy="221824"/>
            </a:xfrm>
            <a:custGeom>
              <a:avLst/>
              <a:gdLst>
                <a:gd name="T0" fmla="*/ 104 w 156"/>
                <a:gd name="T1" fmla="*/ 147 h 148"/>
                <a:gd name="T2" fmla="*/ 0 w 156"/>
                <a:gd name="T3" fmla="*/ 32 h 148"/>
                <a:gd name="T4" fmla="*/ 155 w 156"/>
                <a:gd name="T5" fmla="*/ 0 h 148"/>
                <a:gd name="T6" fmla="*/ 104 w 156"/>
                <a:gd name="T7" fmla="*/ 147 h 148"/>
              </a:gdLst>
              <a:ahLst/>
              <a:cxnLst>
                <a:cxn ang="0">
                  <a:pos x="T0" y="T1"/>
                </a:cxn>
                <a:cxn ang="0">
                  <a:pos x="T2" y="T3"/>
                </a:cxn>
                <a:cxn ang="0">
                  <a:pos x="T4" y="T5"/>
                </a:cxn>
                <a:cxn ang="0">
                  <a:pos x="T6" y="T7"/>
                </a:cxn>
              </a:cxnLst>
              <a:rect l="0" t="0" r="r" b="b"/>
              <a:pathLst>
                <a:path w="156" h="148">
                  <a:moveTo>
                    <a:pt x="104" y="147"/>
                  </a:moveTo>
                  <a:lnTo>
                    <a:pt x="0" y="32"/>
                  </a:lnTo>
                  <a:lnTo>
                    <a:pt x="155" y="0"/>
                  </a:lnTo>
                  <a:lnTo>
                    <a:pt x="104" y="147"/>
                  </a:lnTo>
                </a:path>
              </a:pathLst>
            </a:custGeom>
            <a:solidFill>
              <a:schemeClr val="accent3"/>
            </a:solidFill>
            <a:ln>
              <a:noFill/>
            </a:ln>
            <a:effectLst/>
          </p:spPr>
          <p:txBody>
            <a:bodyPr wrap="none" anchor="ctr"/>
            <a:lstStyle/>
            <a:p>
              <a:endParaRPr lang="en-US" dirty="0"/>
            </a:p>
          </p:txBody>
        </p:sp>
        <p:sp>
          <p:nvSpPr>
            <p:cNvPr id="104" name="Freeform 116"/>
            <p:cNvSpPr>
              <a:spLocks noChangeArrowheads="1"/>
            </p:cNvSpPr>
            <p:nvPr/>
          </p:nvSpPr>
          <p:spPr bwMode="auto">
            <a:xfrm>
              <a:off x="7831373" y="7485831"/>
              <a:ext cx="114279" cy="221824"/>
            </a:xfrm>
            <a:custGeom>
              <a:avLst/>
              <a:gdLst>
                <a:gd name="T0" fmla="*/ 0 w 78"/>
                <a:gd name="T1" fmla="*/ 18 h 148"/>
                <a:gd name="T2" fmla="*/ 26 w 78"/>
                <a:gd name="T3" fmla="*/ 147 h 148"/>
                <a:gd name="T4" fmla="*/ 77 w 78"/>
                <a:gd name="T5" fmla="*/ 0 h 148"/>
                <a:gd name="T6" fmla="*/ 0 w 78"/>
                <a:gd name="T7" fmla="*/ 18 h 148"/>
              </a:gdLst>
              <a:ahLst/>
              <a:cxnLst>
                <a:cxn ang="0">
                  <a:pos x="T0" y="T1"/>
                </a:cxn>
                <a:cxn ang="0">
                  <a:pos x="T2" y="T3"/>
                </a:cxn>
                <a:cxn ang="0">
                  <a:pos x="T4" y="T5"/>
                </a:cxn>
                <a:cxn ang="0">
                  <a:pos x="T6" y="T7"/>
                </a:cxn>
              </a:cxnLst>
              <a:rect l="0" t="0" r="r" b="b"/>
              <a:pathLst>
                <a:path w="78" h="148">
                  <a:moveTo>
                    <a:pt x="0" y="18"/>
                  </a:moveTo>
                  <a:lnTo>
                    <a:pt x="26" y="147"/>
                  </a:lnTo>
                  <a:lnTo>
                    <a:pt x="77" y="0"/>
                  </a:lnTo>
                  <a:lnTo>
                    <a:pt x="0" y="18"/>
                  </a:lnTo>
                </a:path>
              </a:pathLst>
            </a:custGeom>
            <a:solidFill>
              <a:schemeClr val="accent3">
                <a:lumMod val="75000"/>
              </a:schemeClr>
            </a:solidFill>
            <a:ln>
              <a:noFill/>
            </a:ln>
            <a:effectLst/>
          </p:spPr>
          <p:txBody>
            <a:bodyPr wrap="none" anchor="ctr"/>
            <a:lstStyle/>
            <a:p>
              <a:endParaRPr lang="en-US" dirty="0"/>
            </a:p>
          </p:txBody>
        </p:sp>
        <p:sp>
          <p:nvSpPr>
            <p:cNvPr id="105" name="Freeform 117"/>
            <p:cNvSpPr>
              <a:spLocks noChangeArrowheads="1"/>
            </p:cNvSpPr>
            <p:nvPr/>
          </p:nvSpPr>
          <p:spPr bwMode="auto">
            <a:xfrm>
              <a:off x="6547418" y="4521457"/>
              <a:ext cx="1714181" cy="1720816"/>
            </a:xfrm>
            <a:custGeom>
              <a:avLst/>
              <a:gdLst>
                <a:gd name="T0" fmla="*/ 57 w 1131"/>
                <a:gd name="T1" fmla="*/ 668 h 1132"/>
                <a:gd name="T2" fmla="*/ 57 w 1131"/>
                <a:gd name="T3" fmla="*/ 668 h 1132"/>
                <a:gd name="T4" fmla="*/ 463 w 1131"/>
                <a:gd name="T5" fmla="*/ 58 h 1132"/>
                <a:gd name="T6" fmla="*/ 1073 w 1131"/>
                <a:gd name="T7" fmla="*/ 463 h 1132"/>
                <a:gd name="T8" fmla="*/ 667 w 1131"/>
                <a:gd name="T9" fmla="*/ 1076 h 1132"/>
                <a:gd name="T10" fmla="*/ 57 w 1131"/>
                <a:gd name="T11" fmla="*/ 668 h 1132"/>
              </a:gdLst>
              <a:ahLst/>
              <a:cxnLst>
                <a:cxn ang="0">
                  <a:pos x="T0" y="T1"/>
                </a:cxn>
                <a:cxn ang="0">
                  <a:pos x="T2" y="T3"/>
                </a:cxn>
                <a:cxn ang="0">
                  <a:pos x="T4" y="T5"/>
                </a:cxn>
                <a:cxn ang="0">
                  <a:pos x="T6" y="T7"/>
                </a:cxn>
                <a:cxn ang="0">
                  <a:pos x="T8" y="T9"/>
                </a:cxn>
                <a:cxn ang="0">
                  <a:pos x="T10" y="T11"/>
                </a:cxn>
              </a:cxnLst>
              <a:rect l="0" t="0" r="r" b="b"/>
              <a:pathLst>
                <a:path w="1131" h="1132">
                  <a:moveTo>
                    <a:pt x="57" y="668"/>
                  </a:moveTo>
                  <a:lnTo>
                    <a:pt x="57" y="668"/>
                  </a:lnTo>
                  <a:cubicBezTo>
                    <a:pt x="0" y="388"/>
                    <a:pt x="181" y="115"/>
                    <a:pt x="463" y="58"/>
                  </a:cubicBezTo>
                  <a:cubicBezTo>
                    <a:pt x="745" y="0"/>
                    <a:pt x="1018" y="184"/>
                    <a:pt x="1073" y="463"/>
                  </a:cubicBezTo>
                  <a:cubicBezTo>
                    <a:pt x="1130" y="745"/>
                    <a:pt x="949" y="1019"/>
                    <a:pt x="667" y="1076"/>
                  </a:cubicBezTo>
                  <a:cubicBezTo>
                    <a:pt x="388" y="1131"/>
                    <a:pt x="115" y="950"/>
                    <a:pt x="57" y="668"/>
                  </a:cubicBezTo>
                </a:path>
              </a:pathLst>
            </a:custGeom>
            <a:solidFill>
              <a:srgbClr val="FFFCF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118"/>
            <p:cNvSpPr>
              <a:spLocks noChangeArrowheads="1"/>
            </p:cNvSpPr>
            <p:nvPr/>
          </p:nvSpPr>
          <p:spPr bwMode="auto">
            <a:xfrm>
              <a:off x="6628086" y="4608842"/>
              <a:ext cx="1552846" cy="1546046"/>
            </a:xfrm>
            <a:custGeom>
              <a:avLst/>
              <a:gdLst>
                <a:gd name="T0" fmla="*/ 52 w 1023"/>
                <a:gd name="T1" fmla="*/ 601 h 1019"/>
                <a:gd name="T2" fmla="*/ 52 w 1023"/>
                <a:gd name="T3" fmla="*/ 601 h 1019"/>
                <a:gd name="T4" fmla="*/ 421 w 1023"/>
                <a:gd name="T5" fmla="*/ 48 h 1019"/>
                <a:gd name="T6" fmla="*/ 970 w 1023"/>
                <a:gd name="T7" fmla="*/ 417 h 1019"/>
                <a:gd name="T8" fmla="*/ 605 w 1023"/>
                <a:gd name="T9" fmla="*/ 969 h 1019"/>
                <a:gd name="T10" fmla="*/ 52 w 1023"/>
                <a:gd name="T11" fmla="*/ 601 h 1019"/>
              </a:gdLst>
              <a:ahLst/>
              <a:cxnLst>
                <a:cxn ang="0">
                  <a:pos x="T0" y="T1"/>
                </a:cxn>
                <a:cxn ang="0">
                  <a:pos x="T2" y="T3"/>
                </a:cxn>
                <a:cxn ang="0">
                  <a:pos x="T4" y="T5"/>
                </a:cxn>
                <a:cxn ang="0">
                  <a:pos x="T6" y="T7"/>
                </a:cxn>
                <a:cxn ang="0">
                  <a:pos x="T8" y="T9"/>
                </a:cxn>
                <a:cxn ang="0">
                  <a:pos x="T10" y="T11"/>
                </a:cxn>
              </a:cxnLst>
              <a:rect l="0" t="0" r="r" b="b"/>
              <a:pathLst>
                <a:path w="1023" h="1019">
                  <a:moveTo>
                    <a:pt x="52" y="601"/>
                  </a:moveTo>
                  <a:lnTo>
                    <a:pt x="52" y="601"/>
                  </a:lnTo>
                  <a:cubicBezTo>
                    <a:pt x="0" y="348"/>
                    <a:pt x="167" y="101"/>
                    <a:pt x="421" y="48"/>
                  </a:cubicBezTo>
                  <a:cubicBezTo>
                    <a:pt x="674" y="0"/>
                    <a:pt x="921" y="164"/>
                    <a:pt x="970" y="417"/>
                  </a:cubicBezTo>
                  <a:cubicBezTo>
                    <a:pt x="1022" y="670"/>
                    <a:pt x="858" y="917"/>
                    <a:pt x="605" y="969"/>
                  </a:cubicBezTo>
                  <a:cubicBezTo>
                    <a:pt x="352" y="1018"/>
                    <a:pt x="104" y="854"/>
                    <a:pt x="52" y="601"/>
                  </a:cubicBezTo>
                </a:path>
              </a:pathLst>
            </a:custGeom>
            <a:solidFill>
              <a:schemeClr val="accent3">
                <a:lumMod val="60000"/>
                <a:lumOff val="40000"/>
              </a:schemeClr>
            </a:solidFill>
            <a:ln>
              <a:noFill/>
            </a:ln>
            <a:effectLst/>
          </p:spPr>
          <p:txBody>
            <a:bodyPr wrap="none" anchor="ctr"/>
            <a:lstStyle/>
            <a:p>
              <a:endParaRPr lang="en-US" dirty="0"/>
            </a:p>
          </p:txBody>
        </p:sp>
        <p:sp>
          <p:nvSpPr>
            <p:cNvPr id="107" name="Freeform 119"/>
            <p:cNvSpPr>
              <a:spLocks noChangeArrowheads="1"/>
            </p:cNvSpPr>
            <p:nvPr/>
          </p:nvSpPr>
          <p:spPr bwMode="auto">
            <a:xfrm>
              <a:off x="6654975" y="4655895"/>
              <a:ext cx="1189843" cy="1102398"/>
            </a:xfrm>
            <a:custGeom>
              <a:avLst/>
              <a:gdLst>
                <a:gd name="T0" fmla="*/ 120 w 786"/>
                <a:gd name="T1" fmla="*/ 728 h 729"/>
                <a:gd name="T2" fmla="*/ 120 w 786"/>
                <a:gd name="T3" fmla="*/ 728 h 729"/>
                <a:gd name="T4" fmla="*/ 98 w 786"/>
                <a:gd name="T5" fmla="*/ 653 h 729"/>
                <a:gd name="T6" fmla="*/ 500 w 786"/>
                <a:gd name="T7" fmla="*/ 115 h 729"/>
                <a:gd name="T8" fmla="*/ 785 w 786"/>
                <a:gd name="T9" fmla="*/ 132 h 729"/>
                <a:gd name="T10" fmla="*/ 399 w 786"/>
                <a:gd name="T11" fmla="*/ 29 h 729"/>
                <a:gd name="T12" fmla="*/ 49 w 786"/>
                <a:gd name="T13" fmla="*/ 559 h 729"/>
                <a:gd name="T14" fmla="*/ 120 w 786"/>
                <a:gd name="T15" fmla="*/ 728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6" h="729">
                  <a:moveTo>
                    <a:pt x="120" y="728"/>
                  </a:moveTo>
                  <a:lnTo>
                    <a:pt x="120" y="728"/>
                  </a:lnTo>
                  <a:cubicBezTo>
                    <a:pt x="112" y="705"/>
                    <a:pt x="103" y="679"/>
                    <a:pt x="98" y="653"/>
                  </a:cubicBezTo>
                  <a:cubicBezTo>
                    <a:pt x="49" y="412"/>
                    <a:pt x="230" y="170"/>
                    <a:pt x="500" y="115"/>
                  </a:cubicBezTo>
                  <a:cubicBezTo>
                    <a:pt x="601" y="95"/>
                    <a:pt x="699" y="101"/>
                    <a:pt x="785" y="132"/>
                  </a:cubicBezTo>
                  <a:cubicBezTo>
                    <a:pt x="682" y="44"/>
                    <a:pt x="544" y="0"/>
                    <a:pt x="399" y="29"/>
                  </a:cubicBezTo>
                  <a:cubicBezTo>
                    <a:pt x="158" y="78"/>
                    <a:pt x="0" y="317"/>
                    <a:pt x="49" y="559"/>
                  </a:cubicBezTo>
                  <a:cubicBezTo>
                    <a:pt x="60" y="622"/>
                    <a:pt x="86" y="679"/>
                    <a:pt x="120" y="728"/>
                  </a:cubicBezTo>
                </a:path>
              </a:pathLst>
            </a:custGeom>
            <a:solidFill>
              <a:schemeClr val="accent3"/>
            </a:solidFill>
            <a:ln>
              <a:noFill/>
            </a:ln>
            <a:effectLst/>
          </p:spPr>
          <p:txBody>
            <a:bodyPr wrap="none" anchor="ctr"/>
            <a:lstStyle/>
            <a:p>
              <a:endParaRPr lang="en-US" dirty="0"/>
            </a:p>
          </p:txBody>
        </p:sp>
        <p:sp>
          <p:nvSpPr>
            <p:cNvPr id="108" name="Freeform 120"/>
            <p:cNvSpPr>
              <a:spLocks noChangeArrowheads="1"/>
            </p:cNvSpPr>
            <p:nvPr/>
          </p:nvSpPr>
          <p:spPr bwMode="auto">
            <a:xfrm>
              <a:off x="7219646" y="5160041"/>
              <a:ext cx="510893" cy="1209949"/>
            </a:xfrm>
            <a:custGeom>
              <a:avLst/>
              <a:gdLst>
                <a:gd name="T0" fmla="*/ 124 w 340"/>
                <a:gd name="T1" fmla="*/ 0 h 800"/>
                <a:gd name="T2" fmla="*/ 124 w 340"/>
                <a:gd name="T3" fmla="*/ 0 h 800"/>
                <a:gd name="T4" fmla="*/ 132 w 340"/>
                <a:gd name="T5" fmla="*/ 0 h 800"/>
                <a:gd name="T6" fmla="*/ 193 w 340"/>
                <a:gd name="T7" fmla="*/ 39 h 800"/>
                <a:gd name="T8" fmla="*/ 195 w 340"/>
                <a:gd name="T9" fmla="*/ 45 h 800"/>
                <a:gd name="T10" fmla="*/ 339 w 340"/>
                <a:gd name="T11" fmla="*/ 753 h 800"/>
                <a:gd name="T12" fmla="*/ 331 w 340"/>
                <a:gd name="T13" fmla="*/ 765 h 800"/>
                <a:gd name="T14" fmla="*/ 317 w 340"/>
                <a:gd name="T15" fmla="*/ 756 h 800"/>
                <a:gd name="T16" fmla="*/ 175 w 340"/>
                <a:gd name="T17" fmla="*/ 57 h 800"/>
                <a:gd name="T18" fmla="*/ 141 w 340"/>
                <a:gd name="T19" fmla="*/ 34 h 800"/>
                <a:gd name="T20" fmla="*/ 146 w 340"/>
                <a:gd name="T21" fmla="*/ 60 h 800"/>
                <a:gd name="T22" fmla="*/ 144 w 340"/>
                <a:gd name="T23" fmla="*/ 71 h 800"/>
                <a:gd name="T24" fmla="*/ 129 w 340"/>
                <a:gd name="T25" fmla="*/ 71 h 800"/>
                <a:gd name="T26" fmla="*/ 86 w 340"/>
                <a:gd name="T27" fmla="*/ 43 h 800"/>
                <a:gd name="T28" fmla="*/ 89 w 340"/>
                <a:gd name="T29" fmla="*/ 71 h 800"/>
                <a:gd name="T30" fmla="*/ 86 w 340"/>
                <a:gd name="T31" fmla="*/ 83 h 800"/>
                <a:gd name="T32" fmla="*/ 75 w 340"/>
                <a:gd name="T33" fmla="*/ 83 h 800"/>
                <a:gd name="T34" fmla="*/ 26 w 340"/>
                <a:gd name="T35" fmla="*/ 54 h 800"/>
                <a:gd name="T36" fmla="*/ 173 w 340"/>
                <a:gd name="T37" fmla="*/ 785 h 800"/>
                <a:gd name="T38" fmla="*/ 164 w 340"/>
                <a:gd name="T39" fmla="*/ 796 h 800"/>
                <a:gd name="T40" fmla="*/ 152 w 340"/>
                <a:gd name="T41" fmla="*/ 788 h 800"/>
                <a:gd name="T42" fmla="*/ 0 w 340"/>
                <a:gd name="T43" fmla="*/ 34 h 800"/>
                <a:gd name="T44" fmla="*/ 6 w 340"/>
                <a:gd name="T45" fmla="*/ 25 h 800"/>
                <a:gd name="T46" fmla="*/ 17 w 340"/>
                <a:gd name="T47" fmla="*/ 22 h 800"/>
                <a:gd name="T48" fmla="*/ 63 w 340"/>
                <a:gd name="T49" fmla="*/ 51 h 800"/>
                <a:gd name="T50" fmla="*/ 57 w 340"/>
                <a:gd name="T51" fmla="*/ 22 h 800"/>
                <a:gd name="T52" fmla="*/ 63 w 340"/>
                <a:gd name="T53" fmla="*/ 11 h 800"/>
                <a:gd name="T54" fmla="*/ 75 w 340"/>
                <a:gd name="T55" fmla="*/ 11 h 800"/>
                <a:gd name="T56" fmla="*/ 120 w 340"/>
                <a:gd name="T57" fmla="*/ 39 h 800"/>
                <a:gd name="T58" fmla="*/ 115 w 340"/>
                <a:gd name="T59" fmla="*/ 11 h 800"/>
                <a:gd name="T60" fmla="*/ 120 w 340"/>
                <a:gd name="T61" fmla="*/ 0 h 800"/>
                <a:gd name="T62" fmla="*/ 124 w 34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800">
                  <a:moveTo>
                    <a:pt x="124" y="0"/>
                  </a:moveTo>
                  <a:lnTo>
                    <a:pt x="124" y="0"/>
                  </a:lnTo>
                  <a:cubicBezTo>
                    <a:pt x="126" y="0"/>
                    <a:pt x="129" y="0"/>
                    <a:pt x="132" y="0"/>
                  </a:cubicBezTo>
                  <a:cubicBezTo>
                    <a:pt x="193" y="39"/>
                    <a:pt x="193" y="39"/>
                    <a:pt x="193" y="39"/>
                  </a:cubicBezTo>
                  <a:cubicBezTo>
                    <a:pt x="195" y="43"/>
                    <a:pt x="195" y="43"/>
                    <a:pt x="195" y="45"/>
                  </a:cubicBezTo>
                  <a:cubicBezTo>
                    <a:pt x="339" y="753"/>
                    <a:pt x="339" y="753"/>
                    <a:pt x="339" y="753"/>
                  </a:cubicBezTo>
                  <a:cubicBezTo>
                    <a:pt x="339" y="759"/>
                    <a:pt x="336" y="765"/>
                    <a:pt x="331" y="765"/>
                  </a:cubicBezTo>
                  <a:cubicBezTo>
                    <a:pt x="325" y="767"/>
                    <a:pt x="319" y="762"/>
                    <a:pt x="317" y="756"/>
                  </a:cubicBezTo>
                  <a:cubicBezTo>
                    <a:pt x="175" y="57"/>
                    <a:pt x="175" y="57"/>
                    <a:pt x="175" y="57"/>
                  </a:cubicBezTo>
                  <a:cubicBezTo>
                    <a:pt x="141" y="34"/>
                    <a:pt x="141" y="34"/>
                    <a:pt x="141" y="34"/>
                  </a:cubicBezTo>
                  <a:cubicBezTo>
                    <a:pt x="146" y="60"/>
                    <a:pt x="146" y="60"/>
                    <a:pt x="146" y="60"/>
                  </a:cubicBezTo>
                  <a:cubicBezTo>
                    <a:pt x="150" y="63"/>
                    <a:pt x="146" y="69"/>
                    <a:pt x="144" y="71"/>
                  </a:cubicBezTo>
                  <a:cubicBezTo>
                    <a:pt x="138" y="74"/>
                    <a:pt x="135" y="74"/>
                    <a:pt x="129" y="71"/>
                  </a:cubicBezTo>
                  <a:cubicBezTo>
                    <a:pt x="86" y="43"/>
                    <a:pt x="86" y="43"/>
                    <a:pt x="86" y="43"/>
                  </a:cubicBezTo>
                  <a:cubicBezTo>
                    <a:pt x="89" y="71"/>
                    <a:pt x="89" y="71"/>
                    <a:pt x="89" y="71"/>
                  </a:cubicBezTo>
                  <a:cubicBezTo>
                    <a:pt x="92" y="74"/>
                    <a:pt x="89" y="80"/>
                    <a:pt x="86" y="83"/>
                  </a:cubicBezTo>
                  <a:cubicBezTo>
                    <a:pt x="83" y="86"/>
                    <a:pt x="77" y="86"/>
                    <a:pt x="75" y="83"/>
                  </a:cubicBezTo>
                  <a:cubicBezTo>
                    <a:pt x="26" y="54"/>
                    <a:pt x="26" y="54"/>
                    <a:pt x="26" y="54"/>
                  </a:cubicBezTo>
                  <a:cubicBezTo>
                    <a:pt x="173" y="785"/>
                    <a:pt x="173" y="785"/>
                    <a:pt x="173" y="785"/>
                  </a:cubicBezTo>
                  <a:cubicBezTo>
                    <a:pt x="175" y="790"/>
                    <a:pt x="169" y="796"/>
                    <a:pt x="164" y="796"/>
                  </a:cubicBezTo>
                  <a:cubicBezTo>
                    <a:pt x="158" y="799"/>
                    <a:pt x="152" y="794"/>
                    <a:pt x="152" y="788"/>
                  </a:cubicBezTo>
                  <a:cubicBezTo>
                    <a:pt x="0" y="34"/>
                    <a:pt x="0" y="34"/>
                    <a:pt x="0" y="34"/>
                  </a:cubicBezTo>
                  <a:cubicBezTo>
                    <a:pt x="0" y="31"/>
                    <a:pt x="0" y="25"/>
                    <a:pt x="6" y="25"/>
                  </a:cubicBezTo>
                  <a:cubicBezTo>
                    <a:pt x="8" y="22"/>
                    <a:pt x="12" y="22"/>
                    <a:pt x="17" y="22"/>
                  </a:cubicBezTo>
                  <a:cubicBezTo>
                    <a:pt x="63" y="51"/>
                    <a:pt x="63" y="51"/>
                    <a:pt x="63" y="51"/>
                  </a:cubicBezTo>
                  <a:cubicBezTo>
                    <a:pt x="57" y="22"/>
                    <a:pt x="57" y="22"/>
                    <a:pt x="57" y="22"/>
                  </a:cubicBezTo>
                  <a:cubicBezTo>
                    <a:pt x="57" y="19"/>
                    <a:pt x="60" y="14"/>
                    <a:pt x="63" y="11"/>
                  </a:cubicBezTo>
                  <a:cubicBezTo>
                    <a:pt x="66" y="11"/>
                    <a:pt x="72" y="11"/>
                    <a:pt x="75" y="11"/>
                  </a:cubicBezTo>
                  <a:cubicBezTo>
                    <a:pt x="120" y="39"/>
                    <a:pt x="120" y="39"/>
                    <a:pt x="120" y="39"/>
                  </a:cubicBezTo>
                  <a:cubicBezTo>
                    <a:pt x="115" y="11"/>
                    <a:pt x="115" y="11"/>
                    <a:pt x="115" y="11"/>
                  </a:cubicBezTo>
                  <a:cubicBezTo>
                    <a:pt x="115" y="8"/>
                    <a:pt x="115" y="2"/>
                    <a:pt x="120" y="0"/>
                  </a:cubicBezTo>
                  <a:lnTo>
                    <a:pt x="124" y="0"/>
                  </a:lnTo>
                </a:path>
              </a:pathLst>
            </a:custGeom>
            <a:solidFill>
              <a:srgbClr val="8E663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121"/>
            <p:cNvSpPr>
              <a:spLocks noChangeArrowheads="1"/>
            </p:cNvSpPr>
            <p:nvPr/>
          </p:nvSpPr>
          <p:spPr bwMode="auto">
            <a:xfrm>
              <a:off x="7192757" y="6020449"/>
              <a:ext cx="712561" cy="194936"/>
            </a:xfrm>
            <a:custGeom>
              <a:avLst/>
              <a:gdLst>
                <a:gd name="T0" fmla="*/ 471 w 472"/>
                <a:gd name="T1" fmla="*/ 37 h 133"/>
                <a:gd name="T2" fmla="*/ 471 w 472"/>
                <a:gd name="T3" fmla="*/ 37 h 133"/>
                <a:gd name="T4" fmla="*/ 469 w 472"/>
                <a:gd name="T5" fmla="*/ 12 h 133"/>
                <a:gd name="T6" fmla="*/ 454 w 472"/>
                <a:gd name="T7" fmla="*/ 0 h 133"/>
                <a:gd name="T8" fmla="*/ 8 w 472"/>
                <a:gd name="T9" fmla="*/ 89 h 133"/>
                <a:gd name="T10" fmla="*/ 0 w 472"/>
                <a:gd name="T11" fmla="*/ 106 h 133"/>
                <a:gd name="T12" fmla="*/ 5 w 472"/>
                <a:gd name="T13" fmla="*/ 132 h 133"/>
                <a:gd name="T14" fmla="*/ 471 w 472"/>
                <a:gd name="T15" fmla="*/ 37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133">
                  <a:moveTo>
                    <a:pt x="471" y="37"/>
                  </a:moveTo>
                  <a:lnTo>
                    <a:pt x="471" y="37"/>
                  </a:lnTo>
                  <a:cubicBezTo>
                    <a:pt x="469" y="12"/>
                    <a:pt x="469" y="12"/>
                    <a:pt x="469" y="12"/>
                  </a:cubicBezTo>
                  <a:cubicBezTo>
                    <a:pt x="466" y="3"/>
                    <a:pt x="460" y="0"/>
                    <a:pt x="454" y="0"/>
                  </a:cubicBezTo>
                  <a:cubicBezTo>
                    <a:pt x="8" y="89"/>
                    <a:pt x="8" y="89"/>
                    <a:pt x="8" y="89"/>
                  </a:cubicBezTo>
                  <a:cubicBezTo>
                    <a:pt x="2" y="92"/>
                    <a:pt x="0" y="98"/>
                    <a:pt x="0" y="106"/>
                  </a:cubicBezTo>
                  <a:cubicBezTo>
                    <a:pt x="5" y="132"/>
                    <a:pt x="5" y="132"/>
                    <a:pt x="5" y="132"/>
                  </a:cubicBezTo>
                  <a:lnTo>
                    <a:pt x="471" y="37"/>
                  </a:lnTo>
                </a:path>
              </a:pathLst>
            </a:custGeom>
            <a:solidFill>
              <a:srgbClr val="8986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122"/>
            <p:cNvSpPr>
              <a:spLocks noChangeArrowheads="1"/>
            </p:cNvSpPr>
            <p:nvPr/>
          </p:nvSpPr>
          <p:spPr bwMode="auto">
            <a:xfrm>
              <a:off x="7199479" y="6080946"/>
              <a:ext cx="719284" cy="194936"/>
            </a:xfrm>
            <a:custGeom>
              <a:avLst/>
              <a:gdLst>
                <a:gd name="T0" fmla="*/ 466 w 476"/>
                <a:gd name="T1" fmla="*/ 0 h 134"/>
                <a:gd name="T2" fmla="*/ 466 w 476"/>
                <a:gd name="T3" fmla="*/ 0 h 134"/>
                <a:gd name="T4" fmla="*/ 472 w 476"/>
                <a:gd name="T5" fmla="*/ 26 h 134"/>
                <a:gd name="T6" fmla="*/ 464 w 476"/>
                <a:gd name="T7" fmla="*/ 44 h 134"/>
                <a:gd name="T8" fmla="*/ 20 w 476"/>
                <a:gd name="T9" fmla="*/ 133 h 134"/>
                <a:gd name="T10" fmla="*/ 6 w 476"/>
                <a:gd name="T11" fmla="*/ 121 h 134"/>
                <a:gd name="T12" fmla="*/ 0 w 476"/>
                <a:gd name="T13" fmla="*/ 95 h 134"/>
                <a:gd name="T14" fmla="*/ 466 w 476"/>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134">
                  <a:moveTo>
                    <a:pt x="466" y="0"/>
                  </a:moveTo>
                  <a:lnTo>
                    <a:pt x="466" y="0"/>
                  </a:lnTo>
                  <a:cubicBezTo>
                    <a:pt x="472" y="26"/>
                    <a:pt x="472" y="26"/>
                    <a:pt x="472" y="26"/>
                  </a:cubicBezTo>
                  <a:cubicBezTo>
                    <a:pt x="475" y="35"/>
                    <a:pt x="472" y="41"/>
                    <a:pt x="464" y="44"/>
                  </a:cubicBezTo>
                  <a:cubicBezTo>
                    <a:pt x="20" y="133"/>
                    <a:pt x="20" y="133"/>
                    <a:pt x="20" y="133"/>
                  </a:cubicBezTo>
                  <a:cubicBezTo>
                    <a:pt x="14" y="133"/>
                    <a:pt x="6" y="127"/>
                    <a:pt x="6" y="121"/>
                  </a:cubicBezTo>
                  <a:cubicBezTo>
                    <a:pt x="0" y="95"/>
                    <a:pt x="0" y="95"/>
                    <a:pt x="0" y="95"/>
                  </a:cubicBezTo>
                  <a:lnTo>
                    <a:pt x="466" y="0"/>
                  </a:lnTo>
                </a:path>
              </a:pathLst>
            </a:custGeom>
            <a:solidFill>
              <a:srgbClr val="B7B7B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123"/>
            <p:cNvSpPr>
              <a:spLocks noChangeArrowheads="1"/>
            </p:cNvSpPr>
            <p:nvPr/>
          </p:nvSpPr>
          <p:spPr bwMode="auto">
            <a:xfrm>
              <a:off x="7212924" y="6141444"/>
              <a:ext cx="719284" cy="194936"/>
            </a:xfrm>
            <a:custGeom>
              <a:avLst/>
              <a:gdLst>
                <a:gd name="T0" fmla="*/ 475 w 476"/>
                <a:gd name="T1" fmla="*/ 40 h 133"/>
                <a:gd name="T2" fmla="*/ 475 w 476"/>
                <a:gd name="T3" fmla="*/ 40 h 133"/>
                <a:gd name="T4" fmla="*/ 469 w 476"/>
                <a:gd name="T5" fmla="*/ 14 h 133"/>
                <a:gd name="T6" fmla="*/ 455 w 476"/>
                <a:gd name="T7" fmla="*/ 3 h 133"/>
                <a:gd name="T8" fmla="*/ 11 w 476"/>
                <a:gd name="T9" fmla="*/ 92 h 133"/>
                <a:gd name="T10" fmla="*/ 3 w 476"/>
                <a:gd name="T11" fmla="*/ 107 h 133"/>
                <a:gd name="T12" fmla="*/ 9 w 476"/>
                <a:gd name="T13" fmla="*/ 132 h 133"/>
                <a:gd name="T14" fmla="*/ 475 w 476"/>
                <a:gd name="T15" fmla="*/ 4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133">
                  <a:moveTo>
                    <a:pt x="475" y="40"/>
                  </a:moveTo>
                  <a:lnTo>
                    <a:pt x="475" y="40"/>
                  </a:lnTo>
                  <a:cubicBezTo>
                    <a:pt x="469" y="14"/>
                    <a:pt x="469" y="14"/>
                    <a:pt x="469" y="14"/>
                  </a:cubicBezTo>
                  <a:cubicBezTo>
                    <a:pt x="469" y="6"/>
                    <a:pt x="463" y="0"/>
                    <a:pt x="455" y="3"/>
                  </a:cubicBezTo>
                  <a:cubicBezTo>
                    <a:pt x="11" y="92"/>
                    <a:pt x="11" y="92"/>
                    <a:pt x="11" y="92"/>
                  </a:cubicBezTo>
                  <a:cubicBezTo>
                    <a:pt x="5" y="92"/>
                    <a:pt x="0" y="101"/>
                    <a:pt x="3" y="107"/>
                  </a:cubicBezTo>
                  <a:cubicBezTo>
                    <a:pt x="9" y="132"/>
                    <a:pt x="9" y="132"/>
                    <a:pt x="9" y="132"/>
                  </a:cubicBezTo>
                  <a:lnTo>
                    <a:pt x="475" y="40"/>
                  </a:lnTo>
                </a:path>
              </a:pathLst>
            </a:custGeom>
            <a:solidFill>
              <a:srgbClr val="8986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124"/>
            <p:cNvSpPr>
              <a:spLocks noChangeArrowheads="1"/>
            </p:cNvSpPr>
            <p:nvPr/>
          </p:nvSpPr>
          <p:spPr bwMode="auto">
            <a:xfrm>
              <a:off x="7226368" y="6201941"/>
              <a:ext cx="712561" cy="194936"/>
            </a:xfrm>
            <a:custGeom>
              <a:avLst/>
              <a:gdLst>
                <a:gd name="T0" fmla="*/ 466 w 473"/>
                <a:gd name="T1" fmla="*/ 0 h 133"/>
                <a:gd name="T2" fmla="*/ 466 w 473"/>
                <a:gd name="T3" fmla="*/ 0 h 133"/>
                <a:gd name="T4" fmla="*/ 472 w 473"/>
                <a:gd name="T5" fmla="*/ 26 h 133"/>
                <a:gd name="T6" fmla="*/ 463 w 473"/>
                <a:gd name="T7" fmla="*/ 40 h 133"/>
                <a:gd name="T8" fmla="*/ 17 w 473"/>
                <a:gd name="T9" fmla="*/ 130 h 133"/>
                <a:gd name="T10" fmla="*/ 2 w 473"/>
                <a:gd name="T11" fmla="*/ 118 h 133"/>
                <a:gd name="T12" fmla="*/ 0 w 473"/>
                <a:gd name="T13" fmla="*/ 92 h 133"/>
                <a:gd name="T14" fmla="*/ 466 w 473"/>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3" h="133">
                  <a:moveTo>
                    <a:pt x="466" y="0"/>
                  </a:moveTo>
                  <a:lnTo>
                    <a:pt x="466" y="0"/>
                  </a:lnTo>
                  <a:cubicBezTo>
                    <a:pt x="472" y="26"/>
                    <a:pt x="472" y="26"/>
                    <a:pt x="472" y="26"/>
                  </a:cubicBezTo>
                  <a:cubicBezTo>
                    <a:pt x="472" y="31"/>
                    <a:pt x="468" y="40"/>
                    <a:pt x="463" y="40"/>
                  </a:cubicBezTo>
                  <a:cubicBezTo>
                    <a:pt x="17" y="130"/>
                    <a:pt x="17" y="130"/>
                    <a:pt x="17" y="130"/>
                  </a:cubicBezTo>
                  <a:cubicBezTo>
                    <a:pt x="11" y="132"/>
                    <a:pt x="6" y="127"/>
                    <a:pt x="2" y="118"/>
                  </a:cubicBezTo>
                  <a:cubicBezTo>
                    <a:pt x="0" y="92"/>
                    <a:pt x="0" y="92"/>
                    <a:pt x="0" y="92"/>
                  </a:cubicBezTo>
                  <a:lnTo>
                    <a:pt x="466" y="0"/>
                  </a:lnTo>
                </a:path>
              </a:pathLst>
            </a:custGeom>
            <a:solidFill>
              <a:srgbClr val="B7B7B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125"/>
            <p:cNvSpPr>
              <a:spLocks noChangeArrowheads="1"/>
            </p:cNvSpPr>
            <p:nvPr/>
          </p:nvSpPr>
          <p:spPr bwMode="auto">
            <a:xfrm>
              <a:off x="7239813" y="6262438"/>
              <a:ext cx="719284" cy="194936"/>
            </a:xfrm>
            <a:custGeom>
              <a:avLst/>
              <a:gdLst>
                <a:gd name="T0" fmla="*/ 475 w 476"/>
                <a:gd name="T1" fmla="*/ 38 h 134"/>
                <a:gd name="T2" fmla="*/ 475 w 476"/>
                <a:gd name="T3" fmla="*/ 38 h 134"/>
                <a:gd name="T4" fmla="*/ 469 w 476"/>
                <a:gd name="T5" fmla="*/ 12 h 134"/>
                <a:gd name="T6" fmla="*/ 455 w 476"/>
                <a:gd name="T7" fmla="*/ 0 h 134"/>
                <a:gd name="T8" fmla="*/ 9 w 476"/>
                <a:gd name="T9" fmla="*/ 90 h 134"/>
                <a:gd name="T10" fmla="*/ 0 w 476"/>
                <a:gd name="T11" fmla="*/ 107 h 134"/>
                <a:gd name="T12" fmla="*/ 6 w 476"/>
                <a:gd name="T13" fmla="*/ 133 h 134"/>
                <a:gd name="T14" fmla="*/ 475 w 476"/>
                <a:gd name="T15" fmla="*/ 38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134">
                  <a:moveTo>
                    <a:pt x="475" y="38"/>
                  </a:moveTo>
                  <a:lnTo>
                    <a:pt x="475" y="38"/>
                  </a:lnTo>
                  <a:cubicBezTo>
                    <a:pt x="469" y="12"/>
                    <a:pt x="469" y="12"/>
                    <a:pt x="469" y="12"/>
                  </a:cubicBezTo>
                  <a:cubicBezTo>
                    <a:pt x="466" y="6"/>
                    <a:pt x="460" y="0"/>
                    <a:pt x="455" y="0"/>
                  </a:cubicBezTo>
                  <a:cubicBezTo>
                    <a:pt x="9" y="90"/>
                    <a:pt x="9" y="90"/>
                    <a:pt x="9" y="90"/>
                  </a:cubicBezTo>
                  <a:cubicBezTo>
                    <a:pt x="3" y="92"/>
                    <a:pt x="0" y="98"/>
                    <a:pt x="0" y="107"/>
                  </a:cubicBezTo>
                  <a:cubicBezTo>
                    <a:pt x="6" y="133"/>
                    <a:pt x="6" y="133"/>
                    <a:pt x="6" y="133"/>
                  </a:cubicBezTo>
                  <a:lnTo>
                    <a:pt x="475" y="38"/>
                  </a:lnTo>
                </a:path>
              </a:pathLst>
            </a:custGeom>
            <a:solidFill>
              <a:srgbClr val="8986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126"/>
            <p:cNvSpPr>
              <a:spLocks noChangeArrowheads="1"/>
            </p:cNvSpPr>
            <p:nvPr/>
          </p:nvSpPr>
          <p:spPr bwMode="auto">
            <a:xfrm>
              <a:off x="7253257" y="6322936"/>
              <a:ext cx="719284" cy="201658"/>
            </a:xfrm>
            <a:custGeom>
              <a:avLst/>
              <a:gdLst>
                <a:gd name="T0" fmla="*/ 469 w 476"/>
                <a:gd name="T1" fmla="*/ 0 h 136"/>
                <a:gd name="T2" fmla="*/ 469 w 476"/>
                <a:gd name="T3" fmla="*/ 0 h 136"/>
                <a:gd name="T4" fmla="*/ 472 w 476"/>
                <a:gd name="T5" fmla="*/ 26 h 136"/>
                <a:gd name="T6" fmla="*/ 466 w 476"/>
                <a:gd name="T7" fmla="*/ 43 h 136"/>
                <a:gd name="T8" fmla="*/ 20 w 476"/>
                <a:gd name="T9" fmla="*/ 132 h 136"/>
                <a:gd name="T10" fmla="*/ 6 w 476"/>
                <a:gd name="T11" fmla="*/ 120 h 136"/>
                <a:gd name="T12" fmla="*/ 0 w 476"/>
                <a:gd name="T13" fmla="*/ 95 h 136"/>
                <a:gd name="T14" fmla="*/ 469 w 476"/>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136">
                  <a:moveTo>
                    <a:pt x="469" y="0"/>
                  </a:moveTo>
                  <a:lnTo>
                    <a:pt x="469" y="0"/>
                  </a:lnTo>
                  <a:cubicBezTo>
                    <a:pt x="472" y="26"/>
                    <a:pt x="472" y="26"/>
                    <a:pt x="472" y="26"/>
                  </a:cubicBezTo>
                  <a:cubicBezTo>
                    <a:pt x="475" y="34"/>
                    <a:pt x="472" y="43"/>
                    <a:pt x="466" y="43"/>
                  </a:cubicBezTo>
                  <a:cubicBezTo>
                    <a:pt x="20" y="132"/>
                    <a:pt x="20" y="132"/>
                    <a:pt x="20" y="132"/>
                  </a:cubicBezTo>
                  <a:cubicBezTo>
                    <a:pt x="14" y="135"/>
                    <a:pt x="8" y="129"/>
                    <a:pt x="6" y="120"/>
                  </a:cubicBezTo>
                  <a:cubicBezTo>
                    <a:pt x="0" y="95"/>
                    <a:pt x="0" y="95"/>
                    <a:pt x="0" y="95"/>
                  </a:cubicBezTo>
                  <a:lnTo>
                    <a:pt x="469" y="0"/>
                  </a:lnTo>
                </a:path>
              </a:pathLst>
            </a:custGeom>
            <a:solidFill>
              <a:srgbClr val="B7B7B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7" name="Group 6"/>
          <p:cNvGrpSpPr/>
          <p:nvPr/>
        </p:nvGrpSpPr>
        <p:grpSpPr>
          <a:xfrm>
            <a:off x="13020888" y="7418992"/>
            <a:ext cx="5780673" cy="2769852"/>
            <a:chOff x="13020889" y="7418992"/>
            <a:chExt cx="4450230" cy="2769852"/>
          </a:xfrm>
        </p:grpSpPr>
        <p:sp>
          <p:nvSpPr>
            <p:cNvPr id="213" name="TextBox 212"/>
            <p:cNvSpPr txBox="1"/>
            <p:nvPr/>
          </p:nvSpPr>
          <p:spPr>
            <a:xfrm>
              <a:off x="13021107" y="8941579"/>
              <a:ext cx="4450012" cy="1247265"/>
            </a:xfrm>
            <a:prstGeom prst="rect">
              <a:avLst/>
            </a:prstGeom>
            <a:noFill/>
          </p:spPr>
          <p:txBody>
            <a:bodyPr wrap="square" rtlCol="0">
              <a:spAutoFit/>
            </a:bodyPr>
            <a:lstStyle/>
            <a:p>
              <a:pPr>
                <a:lnSpc>
                  <a:spcPct val="130000"/>
                </a:lnSpc>
              </a:pPr>
              <a:r>
                <a:rPr lang="en-GB" sz="2000" b="0" i="0" dirty="0">
                  <a:solidFill>
                    <a:schemeClr val="tx1">
                      <a:lumMod val="50000"/>
                    </a:schemeClr>
                  </a:solidFill>
                  <a:effectLst/>
                  <a:latin typeface="+mj-lt"/>
                </a:rPr>
                <a:t>A brief explanation of the concept, highlighting its decentralized nature, digital form, and reliance on cryptographic security.</a:t>
              </a:r>
              <a:endParaRPr lang="en-US" sz="2000" dirty="0">
                <a:solidFill>
                  <a:schemeClr val="tx1">
                    <a:lumMod val="50000"/>
                  </a:schemeClr>
                </a:solidFill>
                <a:latin typeface="+mj-lt"/>
                <a:cs typeface="Lato Light"/>
              </a:endParaRPr>
            </a:p>
          </p:txBody>
        </p:sp>
        <p:sp>
          <p:nvSpPr>
            <p:cNvPr id="214" name="TextBox 213"/>
            <p:cNvSpPr txBox="1"/>
            <p:nvPr/>
          </p:nvSpPr>
          <p:spPr>
            <a:xfrm>
              <a:off x="13020889" y="7418992"/>
              <a:ext cx="4293503" cy="1446532"/>
            </a:xfrm>
            <a:prstGeom prst="rect">
              <a:avLst/>
            </a:prstGeom>
            <a:noFill/>
          </p:spPr>
          <p:txBody>
            <a:bodyPr wrap="square" lIns="91422" tIns="45711" rIns="91422" bIns="45711" rtlCol="0">
              <a:spAutoFit/>
            </a:bodyPr>
            <a:lstStyle/>
            <a:p>
              <a:r>
                <a:rPr lang="en-US" sz="4400" b="1" dirty="0">
                  <a:solidFill>
                    <a:schemeClr val="tx2"/>
                  </a:solidFill>
                  <a:latin typeface="Lato Regular"/>
                  <a:cs typeface="Lato Regular"/>
                </a:rPr>
                <a:t>What is Cryptocurrency</a:t>
              </a:r>
              <a:endParaRPr lang="id-ID" sz="4400" b="1" dirty="0">
                <a:solidFill>
                  <a:schemeClr val="tx2"/>
                </a:solidFill>
                <a:latin typeface="Lato Regular"/>
                <a:cs typeface="Lato Regular"/>
              </a:endParaRPr>
            </a:p>
          </p:txBody>
        </p:sp>
      </p:grpSp>
      <p:grpSp>
        <p:nvGrpSpPr>
          <p:cNvPr id="2" name="Group 1"/>
          <p:cNvGrpSpPr/>
          <p:nvPr/>
        </p:nvGrpSpPr>
        <p:grpSpPr>
          <a:xfrm>
            <a:off x="4030425" y="1448378"/>
            <a:ext cx="6686475" cy="2374822"/>
            <a:chOff x="4030425" y="1448378"/>
            <a:chExt cx="6686475" cy="2374822"/>
          </a:xfrm>
        </p:grpSpPr>
        <p:sp>
          <p:nvSpPr>
            <p:cNvPr id="215" name="TextBox 214"/>
            <p:cNvSpPr txBox="1"/>
            <p:nvPr/>
          </p:nvSpPr>
          <p:spPr>
            <a:xfrm>
              <a:off x="6253371" y="2175826"/>
              <a:ext cx="4450012" cy="1647374"/>
            </a:xfrm>
            <a:prstGeom prst="rect">
              <a:avLst/>
            </a:prstGeom>
            <a:noFill/>
          </p:spPr>
          <p:txBody>
            <a:bodyPr wrap="square" rtlCol="0">
              <a:spAutoFit/>
            </a:bodyPr>
            <a:lstStyle/>
            <a:p>
              <a:pPr algn="r">
                <a:lnSpc>
                  <a:spcPct val="130000"/>
                </a:lnSpc>
              </a:pPr>
              <a:r>
                <a:rPr lang="en-GB" sz="2000" b="0" i="0" dirty="0">
                  <a:solidFill>
                    <a:schemeClr val="tx2">
                      <a:lumMod val="50000"/>
                    </a:schemeClr>
                  </a:solidFill>
                  <a:effectLst/>
                  <a:latin typeface="+mj-lt"/>
                </a:rPr>
                <a:t>The First Cryptocurrency. Understanding the birth of Bitcoin , its history, the first message, and the problem it solved</a:t>
              </a:r>
              <a:endParaRPr lang="en-US" sz="2000" dirty="0">
                <a:solidFill>
                  <a:schemeClr val="tx2">
                    <a:lumMod val="50000"/>
                  </a:schemeClr>
                </a:solidFill>
                <a:latin typeface="+mj-lt"/>
                <a:cs typeface="Lato Light"/>
              </a:endParaRPr>
            </a:p>
          </p:txBody>
        </p:sp>
        <p:sp>
          <p:nvSpPr>
            <p:cNvPr id="216" name="TextBox 215"/>
            <p:cNvSpPr txBox="1"/>
            <p:nvPr/>
          </p:nvSpPr>
          <p:spPr>
            <a:xfrm>
              <a:off x="4030425" y="1448378"/>
              <a:ext cx="6686475" cy="769423"/>
            </a:xfrm>
            <a:prstGeom prst="rect">
              <a:avLst/>
            </a:prstGeom>
            <a:noFill/>
          </p:spPr>
          <p:txBody>
            <a:bodyPr wrap="square" lIns="91422" tIns="45711" rIns="91422" bIns="45711" rtlCol="0">
              <a:spAutoFit/>
            </a:bodyPr>
            <a:lstStyle/>
            <a:p>
              <a:pPr algn="r"/>
              <a:r>
                <a:rPr lang="en-US" sz="4400" b="1" dirty="0">
                  <a:solidFill>
                    <a:schemeClr val="tx2"/>
                  </a:solidFill>
                  <a:latin typeface="Lato Regular"/>
                  <a:cs typeface="Lato Regular"/>
                </a:rPr>
                <a:t>Bitcoin</a:t>
              </a:r>
              <a:endParaRPr lang="id-ID" sz="4400" b="1" dirty="0">
                <a:solidFill>
                  <a:schemeClr val="tx2"/>
                </a:solidFill>
                <a:latin typeface="Lato Regular"/>
                <a:cs typeface="Lato Regular"/>
              </a:endParaRPr>
            </a:p>
          </p:txBody>
        </p:sp>
      </p:grpSp>
      <p:grpSp>
        <p:nvGrpSpPr>
          <p:cNvPr id="5" name="Group 4"/>
          <p:cNvGrpSpPr/>
          <p:nvPr/>
        </p:nvGrpSpPr>
        <p:grpSpPr>
          <a:xfrm>
            <a:off x="11341351" y="7717705"/>
            <a:ext cx="1660402" cy="1189783"/>
            <a:chOff x="11341351" y="7717705"/>
            <a:chExt cx="1660402" cy="1189783"/>
          </a:xfrm>
        </p:grpSpPr>
        <p:grpSp>
          <p:nvGrpSpPr>
            <p:cNvPr id="209" name="Group 208"/>
            <p:cNvGrpSpPr/>
            <p:nvPr/>
          </p:nvGrpSpPr>
          <p:grpSpPr>
            <a:xfrm>
              <a:off x="11341351" y="7717705"/>
              <a:ext cx="1660402" cy="1189783"/>
              <a:chOff x="11341351" y="8141025"/>
              <a:chExt cx="1660402" cy="1189783"/>
            </a:xfrm>
          </p:grpSpPr>
          <p:sp>
            <p:nvSpPr>
              <p:cNvPr id="210" name="Freeform 298"/>
              <p:cNvSpPr>
                <a:spLocks noChangeArrowheads="1"/>
              </p:cNvSpPr>
              <p:nvPr/>
            </p:nvSpPr>
            <p:spPr bwMode="auto">
              <a:xfrm>
                <a:off x="11341351" y="8141025"/>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rgbClr val="32576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1" name="Freeform 299"/>
              <p:cNvSpPr>
                <a:spLocks noChangeArrowheads="1"/>
              </p:cNvSpPr>
              <p:nvPr/>
            </p:nvSpPr>
            <p:spPr bwMode="auto">
              <a:xfrm>
                <a:off x="11583353" y="8383015"/>
                <a:ext cx="712561" cy="705803"/>
              </a:xfrm>
              <a:custGeom>
                <a:avLst/>
                <a:gdLst>
                  <a:gd name="T0" fmla="*/ 236 w 471"/>
                  <a:gd name="T1" fmla="*/ 466 h 467"/>
                  <a:gd name="T2" fmla="*/ 236 w 471"/>
                  <a:gd name="T3" fmla="*/ 466 h 467"/>
                  <a:gd name="T4" fmla="*/ 0 w 471"/>
                  <a:gd name="T5" fmla="*/ 232 h 467"/>
                  <a:gd name="T6" fmla="*/ 236 w 471"/>
                  <a:gd name="T7" fmla="*/ 0 h 467"/>
                  <a:gd name="T8" fmla="*/ 470 w 471"/>
                  <a:gd name="T9" fmla="*/ 232 h 467"/>
                  <a:gd name="T10" fmla="*/ 236 w 471"/>
                  <a:gd name="T11" fmla="*/ 466 h 467"/>
                </a:gdLst>
                <a:ahLst/>
                <a:cxnLst>
                  <a:cxn ang="0">
                    <a:pos x="T0" y="T1"/>
                  </a:cxn>
                  <a:cxn ang="0">
                    <a:pos x="T2" y="T3"/>
                  </a:cxn>
                  <a:cxn ang="0">
                    <a:pos x="T4" y="T5"/>
                  </a:cxn>
                  <a:cxn ang="0">
                    <a:pos x="T6" y="T7"/>
                  </a:cxn>
                  <a:cxn ang="0">
                    <a:pos x="T8" y="T9"/>
                  </a:cxn>
                  <a:cxn ang="0">
                    <a:pos x="T10" y="T11"/>
                  </a:cxn>
                </a:cxnLst>
                <a:rect l="0" t="0" r="r" b="b"/>
                <a:pathLst>
                  <a:path w="471" h="467">
                    <a:moveTo>
                      <a:pt x="236" y="466"/>
                    </a:moveTo>
                    <a:lnTo>
                      <a:pt x="236" y="466"/>
                    </a:lnTo>
                    <a:cubicBezTo>
                      <a:pt x="107" y="466"/>
                      <a:pt x="0" y="362"/>
                      <a:pt x="0" y="232"/>
                    </a:cubicBezTo>
                    <a:cubicBezTo>
                      <a:pt x="0" y="103"/>
                      <a:pt x="107" y="0"/>
                      <a:pt x="236" y="0"/>
                    </a:cubicBezTo>
                    <a:cubicBezTo>
                      <a:pt x="363" y="0"/>
                      <a:pt x="470" y="103"/>
                      <a:pt x="470" y="232"/>
                    </a:cubicBezTo>
                    <a:cubicBezTo>
                      <a:pt x="470" y="362"/>
                      <a:pt x="363" y="466"/>
                      <a:pt x="236" y="466"/>
                    </a:cubicBezTo>
                  </a:path>
                </a:pathLst>
              </a:custGeom>
              <a:solidFill>
                <a:schemeClr val="accent4"/>
              </a:solidFill>
              <a:ln>
                <a:noFill/>
              </a:ln>
              <a:effectLst/>
            </p:spPr>
            <p:txBody>
              <a:bodyPr wrap="none" anchor="ctr"/>
              <a:lstStyle/>
              <a:p>
                <a:endParaRPr lang="en-US" dirty="0"/>
              </a:p>
            </p:txBody>
          </p:sp>
          <p:sp>
            <p:nvSpPr>
              <p:cNvPr id="212" name="Freeform 734"/>
              <p:cNvSpPr>
                <a:spLocks noChangeArrowheads="1"/>
              </p:cNvSpPr>
              <p:nvPr/>
            </p:nvSpPr>
            <p:spPr bwMode="auto">
              <a:xfrm>
                <a:off x="12605139" y="8497288"/>
                <a:ext cx="396614" cy="53103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4"/>
              </a:solidFill>
              <a:ln>
                <a:noFill/>
              </a:ln>
              <a:effectLst/>
            </p:spPr>
            <p:txBody>
              <a:bodyPr wrap="none" anchor="ctr"/>
              <a:lstStyle/>
              <a:p>
                <a:endParaRPr lang="en-US" dirty="0"/>
              </a:p>
            </p:txBody>
          </p:sp>
        </p:grpSp>
        <p:sp>
          <p:nvSpPr>
            <p:cNvPr id="217" name="TextBox 216"/>
            <p:cNvSpPr txBox="1"/>
            <p:nvPr/>
          </p:nvSpPr>
          <p:spPr>
            <a:xfrm>
              <a:off x="11459907" y="7860924"/>
              <a:ext cx="925127" cy="830979"/>
            </a:xfrm>
            <a:prstGeom prst="rect">
              <a:avLst/>
            </a:prstGeom>
            <a:noFill/>
          </p:spPr>
          <p:txBody>
            <a:bodyPr wrap="square" lIns="91422" tIns="45711" rIns="91422" bIns="45711" rtlCol="0">
              <a:spAutoFit/>
            </a:bodyPr>
            <a:lstStyle/>
            <a:p>
              <a:pPr algn="ctr"/>
              <a:r>
                <a:rPr lang="en-US" sz="4800" b="1" dirty="0">
                  <a:solidFill>
                    <a:schemeClr val="bg1"/>
                  </a:solidFill>
                  <a:latin typeface="Lato Regular"/>
                  <a:cs typeface="Lato Regular"/>
                </a:rPr>
                <a:t>1</a:t>
              </a:r>
              <a:endParaRPr lang="id-ID" sz="4800" b="1" dirty="0">
                <a:solidFill>
                  <a:schemeClr val="bg1"/>
                </a:solidFill>
                <a:latin typeface="Lato Regular"/>
                <a:cs typeface="Lato Regular"/>
              </a:endParaRPr>
            </a:p>
          </p:txBody>
        </p:sp>
      </p:grpSp>
      <p:grpSp>
        <p:nvGrpSpPr>
          <p:cNvPr id="218" name="Group 217"/>
          <p:cNvGrpSpPr/>
          <p:nvPr/>
        </p:nvGrpSpPr>
        <p:grpSpPr>
          <a:xfrm>
            <a:off x="10775352" y="1231829"/>
            <a:ext cx="1755842" cy="1189783"/>
            <a:chOff x="10775352" y="1231829"/>
            <a:chExt cx="1755842" cy="1189783"/>
          </a:xfrm>
        </p:grpSpPr>
        <p:sp>
          <p:nvSpPr>
            <p:cNvPr id="219" name="Freeform 733"/>
            <p:cNvSpPr>
              <a:spLocks noChangeArrowheads="1"/>
            </p:cNvSpPr>
            <p:nvPr/>
          </p:nvSpPr>
          <p:spPr bwMode="auto">
            <a:xfrm>
              <a:off x="10775352" y="1610860"/>
              <a:ext cx="389892" cy="537755"/>
            </a:xfrm>
            <a:custGeom>
              <a:avLst/>
              <a:gdLst>
                <a:gd name="T0" fmla="*/ 218 w 260"/>
                <a:gd name="T1" fmla="*/ 5 h 355"/>
                <a:gd name="T2" fmla="*/ 218 w 260"/>
                <a:gd name="T3" fmla="*/ 5 h 355"/>
                <a:gd name="T4" fmla="*/ 12 w 260"/>
                <a:gd name="T5" fmla="*/ 155 h 355"/>
                <a:gd name="T6" fmla="*/ 0 w 260"/>
                <a:gd name="T7" fmla="*/ 178 h 355"/>
                <a:gd name="T8" fmla="*/ 12 w 260"/>
                <a:gd name="T9" fmla="*/ 198 h 355"/>
                <a:gd name="T10" fmla="*/ 218 w 260"/>
                <a:gd name="T11" fmla="*/ 348 h 355"/>
                <a:gd name="T12" fmla="*/ 244 w 260"/>
                <a:gd name="T13" fmla="*/ 351 h 355"/>
                <a:gd name="T14" fmla="*/ 259 w 260"/>
                <a:gd name="T15" fmla="*/ 325 h 355"/>
                <a:gd name="T16" fmla="*/ 259 w 260"/>
                <a:gd name="T17" fmla="*/ 29 h 355"/>
                <a:gd name="T18" fmla="*/ 244 w 260"/>
                <a:gd name="T19" fmla="*/ 5 h 355"/>
                <a:gd name="T20" fmla="*/ 218 w 260"/>
                <a:gd name="T21" fmla="*/ 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355">
                  <a:moveTo>
                    <a:pt x="218" y="5"/>
                  </a:moveTo>
                  <a:lnTo>
                    <a:pt x="218" y="5"/>
                  </a:lnTo>
                  <a:cubicBezTo>
                    <a:pt x="12" y="155"/>
                    <a:pt x="12" y="155"/>
                    <a:pt x="12" y="155"/>
                  </a:cubicBezTo>
                  <a:cubicBezTo>
                    <a:pt x="3" y="161"/>
                    <a:pt x="0" y="170"/>
                    <a:pt x="0" y="178"/>
                  </a:cubicBezTo>
                  <a:cubicBezTo>
                    <a:pt x="0" y="187"/>
                    <a:pt x="3" y="193"/>
                    <a:pt x="12" y="198"/>
                  </a:cubicBezTo>
                  <a:cubicBezTo>
                    <a:pt x="218" y="348"/>
                    <a:pt x="218" y="348"/>
                    <a:pt x="218" y="348"/>
                  </a:cubicBezTo>
                  <a:cubicBezTo>
                    <a:pt x="227" y="354"/>
                    <a:pt x="236" y="354"/>
                    <a:pt x="244" y="351"/>
                  </a:cubicBezTo>
                  <a:cubicBezTo>
                    <a:pt x="253" y="345"/>
                    <a:pt x="259" y="337"/>
                    <a:pt x="259" y="325"/>
                  </a:cubicBezTo>
                  <a:cubicBezTo>
                    <a:pt x="259" y="29"/>
                    <a:pt x="259" y="29"/>
                    <a:pt x="259" y="29"/>
                  </a:cubicBezTo>
                  <a:cubicBezTo>
                    <a:pt x="259" y="17"/>
                    <a:pt x="253" y="9"/>
                    <a:pt x="244" y="5"/>
                  </a:cubicBezTo>
                  <a:cubicBezTo>
                    <a:pt x="236" y="0"/>
                    <a:pt x="227" y="0"/>
                    <a:pt x="218" y="5"/>
                  </a:cubicBezTo>
                </a:path>
              </a:pathLst>
            </a:custGeom>
            <a:solidFill>
              <a:schemeClr val="accent4"/>
            </a:solidFill>
            <a:ln>
              <a:noFill/>
            </a:ln>
            <a:effectLst/>
          </p:spPr>
          <p:txBody>
            <a:bodyPr wrap="none" anchor="ctr"/>
            <a:lstStyle/>
            <a:p>
              <a:endParaRPr lang="en-US" dirty="0"/>
            </a:p>
          </p:txBody>
        </p:sp>
        <p:grpSp>
          <p:nvGrpSpPr>
            <p:cNvPr id="220" name="Group 219"/>
            <p:cNvGrpSpPr/>
            <p:nvPr/>
          </p:nvGrpSpPr>
          <p:grpSpPr>
            <a:xfrm>
              <a:off x="11341351" y="1231829"/>
              <a:ext cx="1189843" cy="1189783"/>
              <a:chOff x="11341351" y="1231829"/>
              <a:chExt cx="1189843" cy="1189783"/>
            </a:xfrm>
          </p:grpSpPr>
          <p:sp>
            <p:nvSpPr>
              <p:cNvPr id="221" name="Freeform 301"/>
              <p:cNvSpPr>
                <a:spLocks noChangeArrowheads="1"/>
              </p:cNvSpPr>
              <p:nvPr/>
            </p:nvSpPr>
            <p:spPr bwMode="auto">
              <a:xfrm>
                <a:off x="11341351" y="1231829"/>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chemeClr val="accent5"/>
              </a:solidFill>
              <a:ln>
                <a:noFill/>
              </a:ln>
              <a:effectLst/>
            </p:spPr>
            <p:txBody>
              <a:bodyPr wrap="none" anchor="ctr"/>
              <a:lstStyle/>
              <a:p>
                <a:endParaRPr lang="en-US" dirty="0"/>
              </a:p>
            </p:txBody>
          </p:sp>
          <p:sp>
            <p:nvSpPr>
              <p:cNvPr id="222" name="Freeform 302"/>
              <p:cNvSpPr>
                <a:spLocks noChangeArrowheads="1"/>
              </p:cNvSpPr>
              <p:nvPr/>
            </p:nvSpPr>
            <p:spPr bwMode="auto">
              <a:xfrm>
                <a:off x="11583353" y="1467097"/>
                <a:ext cx="712561" cy="712525"/>
              </a:xfrm>
              <a:custGeom>
                <a:avLst/>
                <a:gdLst>
                  <a:gd name="T0" fmla="*/ 236 w 471"/>
                  <a:gd name="T1" fmla="*/ 469 h 470"/>
                  <a:gd name="T2" fmla="*/ 236 w 471"/>
                  <a:gd name="T3" fmla="*/ 469 h 470"/>
                  <a:gd name="T4" fmla="*/ 0 w 471"/>
                  <a:gd name="T5" fmla="*/ 235 h 470"/>
                  <a:gd name="T6" fmla="*/ 236 w 471"/>
                  <a:gd name="T7" fmla="*/ 0 h 470"/>
                  <a:gd name="T8" fmla="*/ 470 w 471"/>
                  <a:gd name="T9" fmla="*/ 235 h 470"/>
                  <a:gd name="T10" fmla="*/ 236 w 471"/>
                  <a:gd name="T11" fmla="*/ 469 h 470"/>
                </a:gdLst>
                <a:ahLst/>
                <a:cxnLst>
                  <a:cxn ang="0">
                    <a:pos x="T0" y="T1"/>
                  </a:cxn>
                  <a:cxn ang="0">
                    <a:pos x="T2" y="T3"/>
                  </a:cxn>
                  <a:cxn ang="0">
                    <a:pos x="T4" y="T5"/>
                  </a:cxn>
                  <a:cxn ang="0">
                    <a:pos x="T6" y="T7"/>
                  </a:cxn>
                  <a:cxn ang="0">
                    <a:pos x="T8" y="T9"/>
                  </a:cxn>
                  <a:cxn ang="0">
                    <a:pos x="T10" y="T11"/>
                  </a:cxn>
                </a:cxnLst>
                <a:rect l="0" t="0" r="r" b="b"/>
                <a:pathLst>
                  <a:path w="471" h="470">
                    <a:moveTo>
                      <a:pt x="236" y="469"/>
                    </a:moveTo>
                    <a:lnTo>
                      <a:pt x="236" y="469"/>
                    </a:lnTo>
                    <a:cubicBezTo>
                      <a:pt x="107" y="469"/>
                      <a:pt x="0" y="365"/>
                      <a:pt x="0" y="235"/>
                    </a:cubicBezTo>
                    <a:cubicBezTo>
                      <a:pt x="0" y="106"/>
                      <a:pt x="107" y="0"/>
                      <a:pt x="236" y="0"/>
                    </a:cubicBezTo>
                    <a:cubicBezTo>
                      <a:pt x="363" y="0"/>
                      <a:pt x="470" y="106"/>
                      <a:pt x="470" y="235"/>
                    </a:cubicBezTo>
                    <a:cubicBezTo>
                      <a:pt x="470" y="365"/>
                      <a:pt x="363" y="469"/>
                      <a:pt x="236" y="469"/>
                    </a:cubicBezTo>
                  </a:path>
                </a:pathLst>
              </a:custGeom>
              <a:solidFill>
                <a:schemeClr val="accent4"/>
              </a:solidFill>
              <a:ln>
                <a:noFill/>
              </a:ln>
              <a:effectLst/>
            </p:spPr>
            <p:txBody>
              <a:bodyPr wrap="none" anchor="ctr"/>
              <a:lstStyle/>
              <a:p>
                <a:endParaRPr lang="en-US" dirty="0"/>
              </a:p>
            </p:txBody>
          </p:sp>
          <p:sp>
            <p:nvSpPr>
              <p:cNvPr id="223" name="TextBox 222"/>
              <p:cNvSpPr txBox="1"/>
              <p:nvPr/>
            </p:nvSpPr>
            <p:spPr>
              <a:xfrm>
                <a:off x="11470053" y="1334827"/>
                <a:ext cx="925127" cy="830979"/>
              </a:xfrm>
              <a:prstGeom prst="rect">
                <a:avLst/>
              </a:prstGeom>
              <a:noFill/>
            </p:spPr>
            <p:txBody>
              <a:bodyPr wrap="square" lIns="91422" tIns="45711" rIns="91422" bIns="45711" rtlCol="0">
                <a:spAutoFit/>
              </a:bodyPr>
              <a:lstStyle/>
              <a:p>
                <a:pPr algn="ctr"/>
                <a:r>
                  <a:rPr lang="en-US" sz="4800" b="1" dirty="0">
                    <a:solidFill>
                      <a:schemeClr val="bg1"/>
                    </a:solidFill>
                    <a:latin typeface="Lato Regular"/>
                    <a:cs typeface="Lato Regular"/>
                  </a:rPr>
                  <a:t>2</a:t>
                </a:r>
                <a:endParaRPr lang="id-ID" sz="4800" b="1" dirty="0">
                  <a:solidFill>
                    <a:schemeClr val="bg1"/>
                  </a:solidFill>
                  <a:latin typeface="Lato Regular"/>
                  <a:cs typeface="Lato Regular"/>
                </a:endParaRPr>
              </a:p>
            </p:txBody>
          </p:sp>
        </p:grpSp>
      </p:grpSp>
      <p:grpSp>
        <p:nvGrpSpPr>
          <p:cNvPr id="6" name="Group 5"/>
          <p:cNvGrpSpPr/>
          <p:nvPr/>
        </p:nvGrpSpPr>
        <p:grpSpPr>
          <a:xfrm>
            <a:off x="13016546" y="2746865"/>
            <a:ext cx="9263833" cy="7441979"/>
            <a:chOff x="13016546" y="4102117"/>
            <a:chExt cx="6872479" cy="5955637"/>
          </a:xfrm>
        </p:grpSpPr>
        <p:sp>
          <p:nvSpPr>
            <p:cNvPr id="224" name="Freeform 234"/>
            <p:cNvSpPr>
              <a:spLocks noChangeArrowheads="1"/>
            </p:cNvSpPr>
            <p:nvPr/>
          </p:nvSpPr>
          <p:spPr bwMode="auto">
            <a:xfrm>
              <a:off x="17516061" y="9701491"/>
              <a:ext cx="2299019" cy="356263"/>
            </a:xfrm>
            <a:custGeom>
              <a:avLst/>
              <a:gdLst>
                <a:gd name="T0" fmla="*/ 1513 w 1514"/>
                <a:gd name="T1" fmla="*/ 121 h 240"/>
                <a:gd name="T2" fmla="*/ 1513 w 1514"/>
                <a:gd name="T3" fmla="*/ 121 h 240"/>
                <a:gd name="T4" fmla="*/ 757 w 1514"/>
                <a:gd name="T5" fmla="*/ 239 h 240"/>
                <a:gd name="T6" fmla="*/ 0 w 1514"/>
                <a:gd name="T7" fmla="*/ 121 h 240"/>
                <a:gd name="T8" fmla="*/ 757 w 1514"/>
                <a:gd name="T9" fmla="*/ 0 h 240"/>
                <a:gd name="T10" fmla="*/ 1513 w 1514"/>
                <a:gd name="T11" fmla="*/ 121 h 240"/>
              </a:gdLst>
              <a:ahLst/>
              <a:cxnLst>
                <a:cxn ang="0">
                  <a:pos x="T0" y="T1"/>
                </a:cxn>
                <a:cxn ang="0">
                  <a:pos x="T2" y="T3"/>
                </a:cxn>
                <a:cxn ang="0">
                  <a:pos x="T4" y="T5"/>
                </a:cxn>
                <a:cxn ang="0">
                  <a:pos x="T6" y="T7"/>
                </a:cxn>
                <a:cxn ang="0">
                  <a:pos x="T8" y="T9"/>
                </a:cxn>
                <a:cxn ang="0">
                  <a:pos x="T10" y="T11"/>
                </a:cxn>
              </a:cxnLst>
              <a:rect l="0" t="0" r="r" b="b"/>
              <a:pathLst>
                <a:path w="1514" h="240">
                  <a:moveTo>
                    <a:pt x="1513" y="121"/>
                  </a:moveTo>
                  <a:lnTo>
                    <a:pt x="1513" y="121"/>
                  </a:lnTo>
                  <a:cubicBezTo>
                    <a:pt x="1513" y="187"/>
                    <a:pt x="1174" y="239"/>
                    <a:pt x="757" y="239"/>
                  </a:cubicBezTo>
                  <a:cubicBezTo>
                    <a:pt x="340" y="239"/>
                    <a:pt x="0" y="187"/>
                    <a:pt x="0" y="121"/>
                  </a:cubicBezTo>
                  <a:cubicBezTo>
                    <a:pt x="0" y="55"/>
                    <a:pt x="340" y="0"/>
                    <a:pt x="757" y="0"/>
                  </a:cubicBezTo>
                  <a:cubicBezTo>
                    <a:pt x="1174" y="0"/>
                    <a:pt x="1513" y="55"/>
                    <a:pt x="1513" y="121"/>
                  </a:cubicBezTo>
                </a:path>
              </a:pathLst>
            </a:custGeom>
            <a:solidFill>
              <a:srgbClr val="92B7B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5" name="Freeform 235"/>
            <p:cNvSpPr>
              <a:spLocks noChangeArrowheads="1"/>
            </p:cNvSpPr>
            <p:nvPr/>
          </p:nvSpPr>
          <p:spPr bwMode="auto">
            <a:xfrm>
              <a:off x="19284020" y="9714934"/>
              <a:ext cx="107556" cy="114273"/>
            </a:xfrm>
            <a:custGeom>
              <a:avLst/>
              <a:gdLst>
                <a:gd name="T0" fmla="*/ 0 w 75"/>
                <a:gd name="T1" fmla="*/ 78 h 79"/>
                <a:gd name="T2" fmla="*/ 74 w 75"/>
                <a:gd name="T3" fmla="*/ 78 h 79"/>
                <a:gd name="T4" fmla="*/ 74 w 75"/>
                <a:gd name="T5" fmla="*/ 0 h 79"/>
                <a:gd name="T6" fmla="*/ 0 w 75"/>
                <a:gd name="T7" fmla="*/ 0 h 79"/>
                <a:gd name="T8" fmla="*/ 0 w 75"/>
                <a:gd name="T9" fmla="*/ 78 h 79"/>
              </a:gdLst>
              <a:ahLst/>
              <a:cxnLst>
                <a:cxn ang="0">
                  <a:pos x="T0" y="T1"/>
                </a:cxn>
                <a:cxn ang="0">
                  <a:pos x="T2" y="T3"/>
                </a:cxn>
                <a:cxn ang="0">
                  <a:pos x="T4" y="T5"/>
                </a:cxn>
                <a:cxn ang="0">
                  <a:pos x="T6" y="T7"/>
                </a:cxn>
                <a:cxn ang="0">
                  <a:pos x="T8" y="T9"/>
                </a:cxn>
              </a:cxnLst>
              <a:rect l="0" t="0" r="r" b="b"/>
              <a:pathLst>
                <a:path w="75" h="79">
                  <a:moveTo>
                    <a:pt x="0" y="78"/>
                  </a:moveTo>
                  <a:lnTo>
                    <a:pt x="74" y="78"/>
                  </a:lnTo>
                  <a:lnTo>
                    <a:pt x="74" y="0"/>
                  </a:lnTo>
                  <a:lnTo>
                    <a:pt x="0" y="0"/>
                  </a:lnTo>
                  <a:lnTo>
                    <a:pt x="0" y="78"/>
                  </a:ln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6" name="Freeform 236"/>
            <p:cNvSpPr>
              <a:spLocks noChangeArrowheads="1"/>
            </p:cNvSpPr>
            <p:nvPr/>
          </p:nvSpPr>
          <p:spPr bwMode="auto">
            <a:xfrm>
              <a:off x="19257131" y="9788876"/>
              <a:ext cx="282336" cy="100829"/>
            </a:xfrm>
            <a:custGeom>
              <a:avLst/>
              <a:gdLst>
                <a:gd name="T0" fmla="*/ 9 w 191"/>
                <a:gd name="T1" fmla="*/ 35 h 70"/>
                <a:gd name="T2" fmla="*/ 9 w 191"/>
                <a:gd name="T3" fmla="*/ 35 h 70"/>
                <a:gd name="T4" fmla="*/ 47 w 191"/>
                <a:gd name="T5" fmla="*/ 69 h 70"/>
                <a:gd name="T6" fmla="*/ 153 w 191"/>
                <a:gd name="T7" fmla="*/ 69 h 70"/>
                <a:gd name="T8" fmla="*/ 190 w 191"/>
                <a:gd name="T9" fmla="*/ 35 h 70"/>
                <a:gd name="T10" fmla="*/ 190 w 191"/>
                <a:gd name="T11" fmla="*/ 35 h 70"/>
                <a:gd name="T12" fmla="*/ 153 w 191"/>
                <a:gd name="T13" fmla="*/ 0 h 70"/>
                <a:gd name="T14" fmla="*/ 23 w 191"/>
                <a:gd name="T15" fmla="*/ 0 h 70"/>
                <a:gd name="T16" fmla="*/ 9 w 191"/>
                <a:gd name="T17"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70">
                  <a:moveTo>
                    <a:pt x="9" y="35"/>
                  </a:moveTo>
                  <a:lnTo>
                    <a:pt x="9" y="35"/>
                  </a:lnTo>
                  <a:cubicBezTo>
                    <a:pt x="9" y="55"/>
                    <a:pt x="23" y="69"/>
                    <a:pt x="47" y="69"/>
                  </a:cubicBezTo>
                  <a:cubicBezTo>
                    <a:pt x="153" y="69"/>
                    <a:pt x="153" y="69"/>
                    <a:pt x="153" y="69"/>
                  </a:cubicBezTo>
                  <a:cubicBezTo>
                    <a:pt x="173" y="69"/>
                    <a:pt x="190" y="55"/>
                    <a:pt x="190" y="35"/>
                  </a:cubicBezTo>
                  <a:lnTo>
                    <a:pt x="190" y="35"/>
                  </a:lnTo>
                  <a:cubicBezTo>
                    <a:pt x="190" y="18"/>
                    <a:pt x="173" y="0"/>
                    <a:pt x="153" y="0"/>
                  </a:cubicBezTo>
                  <a:cubicBezTo>
                    <a:pt x="23" y="0"/>
                    <a:pt x="23" y="0"/>
                    <a:pt x="23" y="0"/>
                  </a:cubicBezTo>
                  <a:cubicBezTo>
                    <a:pt x="0" y="0"/>
                    <a:pt x="9" y="18"/>
                    <a:pt x="9" y="35"/>
                  </a:cubicBezTo>
                </a:path>
              </a:pathLst>
            </a:custGeom>
            <a:solidFill>
              <a:srgbClr val="03030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7" name="Freeform 237"/>
            <p:cNvSpPr>
              <a:spLocks noChangeArrowheads="1"/>
            </p:cNvSpPr>
            <p:nvPr/>
          </p:nvSpPr>
          <p:spPr bwMode="auto">
            <a:xfrm>
              <a:off x="17959732" y="9714934"/>
              <a:ext cx="107556" cy="114273"/>
            </a:xfrm>
            <a:custGeom>
              <a:avLst/>
              <a:gdLst>
                <a:gd name="T0" fmla="*/ 75 w 76"/>
                <a:gd name="T1" fmla="*/ 78 h 79"/>
                <a:gd name="T2" fmla="*/ 0 w 76"/>
                <a:gd name="T3" fmla="*/ 78 h 79"/>
                <a:gd name="T4" fmla="*/ 0 w 76"/>
                <a:gd name="T5" fmla="*/ 0 h 79"/>
                <a:gd name="T6" fmla="*/ 75 w 76"/>
                <a:gd name="T7" fmla="*/ 0 h 79"/>
                <a:gd name="T8" fmla="*/ 75 w 76"/>
                <a:gd name="T9" fmla="*/ 78 h 79"/>
              </a:gdLst>
              <a:ahLst/>
              <a:cxnLst>
                <a:cxn ang="0">
                  <a:pos x="T0" y="T1"/>
                </a:cxn>
                <a:cxn ang="0">
                  <a:pos x="T2" y="T3"/>
                </a:cxn>
                <a:cxn ang="0">
                  <a:pos x="T4" y="T5"/>
                </a:cxn>
                <a:cxn ang="0">
                  <a:pos x="T6" y="T7"/>
                </a:cxn>
                <a:cxn ang="0">
                  <a:pos x="T8" y="T9"/>
                </a:cxn>
              </a:cxnLst>
              <a:rect l="0" t="0" r="r" b="b"/>
              <a:pathLst>
                <a:path w="76" h="79">
                  <a:moveTo>
                    <a:pt x="75" y="78"/>
                  </a:moveTo>
                  <a:lnTo>
                    <a:pt x="0" y="78"/>
                  </a:lnTo>
                  <a:lnTo>
                    <a:pt x="0" y="0"/>
                  </a:lnTo>
                  <a:lnTo>
                    <a:pt x="75" y="0"/>
                  </a:lnTo>
                  <a:lnTo>
                    <a:pt x="75" y="78"/>
                  </a:ln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8" name="Freeform 238"/>
            <p:cNvSpPr>
              <a:spLocks noChangeArrowheads="1"/>
            </p:cNvSpPr>
            <p:nvPr/>
          </p:nvSpPr>
          <p:spPr bwMode="auto">
            <a:xfrm>
              <a:off x="17811842" y="9788876"/>
              <a:ext cx="282336" cy="100829"/>
            </a:xfrm>
            <a:custGeom>
              <a:avLst/>
              <a:gdLst>
                <a:gd name="T0" fmla="*/ 184 w 191"/>
                <a:gd name="T1" fmla="*/ 35 h 70"/>
                <a:gd name="T2" fmla="*/ 184 w 191"/>
                <a:gd name="T3" fmla="*/ 35 h 70"/>
                <a:gd name="T4" fmla="*/ 144 w 191"/>
                <a:gd name="T5" fmla="*/ 69 h 70"/>
                <a:gd name="T6" fmla="*/ 37 w 191"/>
                <a:gd name="T7" fmla="*/ 69 h 70"/>
                <a:gd name="T8" fmla="*/ 0 w 191"/>
                <a:gd name="T9" fmla="*/ 35 h 70"/>
                <a:gd name="T10" fmla="*/ 0 w 191"/>
                <a:gd name="T11" fmla="*/ 35 h 70"/>
                <a:gd name="T12" fmla="*/ 37 w 191"/>
                <a:gd name="T13" fmla="*/ 0 h 70"/>
                <a:gd name="T14" fmla="*/ 167 w 191"/>
                <a:gd name="T15" fmla="*/ 0 h 70"/>
                <a:gd name="T16" fmla="*/ 184 w 191"/>
                <a:gd name="T17"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70">
                  <a:moveTo>
                    <a:pt x="184" y="35"/>
                  </a:moveTo>
                  <a:lnTo>
                    <a:pt x="184" y="35"/>
                  </a:lnTo>
                  <a:cubicBezTo>
                    <a:pt x="184" y="55"/>
                    <a:pt x="167" y="69"/>
                    <a:pt x="144" y="69"/>
                  </a:cubicBezTo>
                  <a:cubicBezTo>
                    <a:pt x="37" y="69"/>
                    <a:pt x="37" y="69"/>
                    <a:pt x="37" y="69"/>
                  </a:cubicBezTo>
                  <a:cubicBezTo>
                    <a:pt x="17" y="69"/>
                    <a:pt x="0" y="55"/>
                    <a:pt x="0" y="35"/>
                  </a:cubicBezTo>
                  <a:lnTo>
                    <a:pt x="0" y="35"/>
                  </a:lnTo>
                  <a:cubicBezTo>
                    <a:pt x="0" y="18"/>
                    <a:pt x="17" y="0"/>
                    <a:pt x="37" y="0"/>
                  </a:cubicBezTo>
                  <a:cubicBezTo>
                    <a:pt x="167" y="0"/>
                    <a:pt x="167" y="0"/>
                    <a:pt x="167" y="0"/>
                  </a:cubicBezTo>
                  <a:cubicBezTo>
                    <a:pt x="190" y="0"/>
                    <a:pt x="184" y="18"/>
                    <a:pt x="184" y="35"/>
                  </a:cubicBezTo>
                </a:path>
              </a:pathLst>
            </a:custGeom>
            <a:solidFill>
              <a:srgbClr val="03030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9" name="Freeform 239"/>
            <p:cNvSpPr>
              <a:spLocks noChangeArrowheads="1"/>
            </p:cNvSpPr>
            <p:nvPr/>
          </p:nvSpPr>
          <p:spPr bwMode="auto">
            <a:xfrm>
              <a:off x="17448839" y="5675050"/>
              <a:ext cx="2151129" cy="1922474"/>
            </a:xfrm>
            <a:custGeom>
              <a:avLst/>
              <a:gdLst>
                <a:gd name="T0" fmla="*/ 296 w 1414"/>
                <a:gd name="T1" fmla="*/ 1041 h 1267"/>
                <a:gd name="T2" fmla="*/ 296 w 1414"/>
                <a:gd name="T3" fmla="*/ 1041 h 1267"/>
                <a:gd name="T4" fmla="*/ 282 w 1414"/>
                <a:gd name="T5" fmla="*/ 998 h 1267"/>
                <a:gd name="T6" fmla="*/ 276 w 1414"/>
                <a:gd name="T7" fmla="*/ 549 h 1267"/>
                <a:gd name="T8" fmla="*/ 219 w 1414"/>
                <a:gd name="T9" fmla="*/ 0 h 1267"/>
                <a:gd name="T10" fmla="*/ 408 w 1414"/>
                <a:gd name="T11" fmla="*/ 181 h 1267"/>
                <a:gd name="T12" fmla="*/ 1073 w 1414"/>
                <a:gd name="T13" fmla="*/ 97 h 1267"/>
                <a:gd name="T14" fmla="*/ 1393 w 1414"/>
                <a:gd name="T15" fmla="*/ 492 h 1267"/>
                <a:gd name="T16" fmla="*/ 1320 w 1414"/>
                <a:gd name="T17" fmla="*/ 1196 h 1267"/>
                <a:gd name="T18" fmla="*/ 463 w 1414"/>
                <a:gd name="T19" fmla="*/ 1139 h 1267"/>
                <a:gd name="T20" fmla="*/ 296 w 1414"/>
                <a:gd name="T21" fmla="*/ 1041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4" h="1267">
                  <a:moveTo>
                    <a:pt x="296" y="1041"/>
                  </a:moveTo>
                  <a:lnTo>
                    <a:pt x="296" y="1041"/>
                  </a:lnTo>
                  <a:cubicBezTo>
                    <a:pt x="296" y="1041"/>
                    <a:pt x="282" y="1039"/>
                    <a:pt x="282" y="998"/>
                  </a:cubicBezTo>
                  <a:cubicBezTo>
                    <a:pt x="282" y="958"/>
                    <a:pt x="276" y="549"/>
                    <a:pt x="276" y="549"/>
                  </a:cubicBezTo>
                  <a:cubicBezTo>
                    <a:pt x="276" y="549"/>
                    <a:pt x="0" y="305"/>
                    <a:pt x="219" y="0"/>
                  </a:cubicBezTo>
                  <a:cubicBezTo>
                    <a:pt x="219" y="0"/>
                    <a:pt x="239" y="210"/>
                    <a:pt x="408" y="181"/>
                  </a:cubicBezTo>
                  <a:cubicBezTo>
                    <a:pt x="579" y="152"/>
                    <a:pt x="958" y="92"/>
                    <a:pt x="1073" y="97"/>
                  </a:cubicBezTo>
                  <a:cubicBezTo>
                    <a:pt x="1191" y="103"/>
                    <a:pt x="1413" y="190"/>
                    <a:pt x="1393" y="492"/>
                  </a:cubicBezTo>
                  <a:cubicBezTo>
                    <a:pt x="1369" y="791"/>
                    <a:pt x="1341" y="1142"/>
                    <a:pt x="1320" y="1196"/>
                  </a:cubicBezTo>
                  <a:cubicBezTo>
                    <a:pt x="1300" y="1266"/>
                    <a:pt x="463" y="1139"/>
                    <a:pt x="463" y="1139"/>
                  </a:cubicBezTo>
                  <a:lnTo>
                    <a:pt x="296" y="1041"/>
                  </a:lnTo>
                </a:path>
              </a:pathLst>
            </a:custGeom>
            <a:solidFill>
              <a:srgbClr val="614C3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0" name="Freeform 240"/>
            <p:cNvSpPr>
              <a:spLocks noChangeArrowheads="1"/>
            </p:cNvSpPr>
            <p:nvPr/>
          </p:nvSpPr>
          <p:spPr bwMode="auto">
            <a:xfrm>
              <a:off x="19310909" y="7147154"/>
              <a:ext cx="208391" cy="275599"/>
            </a:xfrm>
            <a:custGeom>
              <a:avLst/>
              <a:gdLst>
                <a:gd name="T0" fmla="*/ 0 w 142"/>
                <a:gd name="T1" fmla="*/ 141 h 185"/>
                <a:gd name="T2" fmla="*/ 0 w 142"/>
                <a:gd name="T3" fmla="*/ 141 h 185"/>
                <a:gd name="T4" fmla="*/ 43 w 142"/>
                <a:gd name="T5" fmla="*/ 184 h 185"/>
                <a:gd name="T6" fmla="*/ 97 w 142"/>
                <a:gd name="T7" fmla="*/ 184 h 185"/>
                <a:gd name="T8" fmla="*/ 141 w 142"/>
                <a:gd name="T9" fmla="*/ 141 h 185"/>
                <a:gd name="T10" fmla="*/ 141 w 142"/>
                <a:gd name="T11" fmla="*/ 46 h 185"/>
                <a:gd name="T12" fmla="*/ 97 w 142"/>
                <a:gd name="T13" fmla="*/ 0 h 185"/>
                <a:gd name="T14" fmla="*/ 43 w 142"/>
                <a:gd name="T15" fmla="*/ 0 h 185"/>
                <a:gd name="T16" fmla="*/ 0 w 142"/>
                <a:gd name="T17" fmla="*/ 46 h 185"/>
                <a:gd name="T18" fmla="*/ 0 w 142"/>
                <a:gd name="T19" fmla="*/ 14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85">
                  <a:moveTo>
                    <a:pt x="0" y="141"/>
                  </a:moveTo>
                  <a:lnTo>
                    <a:pt x="0" y="141"/>
                  </a:lnTo>
                  <a:cubicBezTo>
                    <a:pt x="0" y="164"/>
                    <a:pt x="17" y="184"/>
                    <a:pt x="43" y="184"/>
                  </a:cubicBezTo>
                  <a:cubicBezTo>
                    <a:pt x="97" y="184"/>
                    <a:pt x="97" y="184"/>
                    <a:pt x="97" y="184"/>
                  </a:cubicBezTo>
                  <a:cubicBezTo>
                    <a:pt x="121" y="184"/>
                    <a:pt x="141" y="164"/>
                    <a:pt x="141" y="141"/>
                  </a:cubicBezTo>
                  <a:cubicBezTo>
                    <a:pt x="141" y="46"/>
                    <a:pt x="141" y="46"/>
                    <a:pt x="141" y="46"/>
                  </a:cubicBezTo>
                  <a:cubicBezTo>
                    <a:pt x="141" y="20"/>
                    <a:pt x="121" y="0"/>
                    <a:pt x="97" y="0"/>
                  </a:cubicBezTo>
                  <a:cubicBezTo>
                    <a:pt x="43" y="0"/>
                    <a:pt x="43" y="0"/>
                    <a:pt x="43" y="0"/>
                  </a:cubicBezTo>
                  <a:cubicBezTo>
                    <a:pt x="17" y="0"/>
                    <a:pt x="0" y="20"/>
                    <a:pt x="0" y="46"/>
                  </a:cubicBezTo>
                  <a:lnTo>
                    <a:pt x="0" y="141"/>
                  </a:lnTo>
                </a:path>
              </a:pathLst>
            </a:custGeom>
            <a:solidFill>
              <a:srgbClr val="E8AB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1" name="Freeform 241"/>
            <p:cNvSpPr>
              <a:spLocks noChangeArrowheads="1"/>
            </p:cNvSpPr>
            <p:nvPr/>
          </p:nvSpPr>
          <p:spPr bwMode="auto">
            <a:xfrm>
              <a:off x="17845453" y="7147154"/>
              <a:ext cx="208391" cy="275599"/>
            </a:xfrm>
            <a:custGeom>
              <a:avLst/>
              <a:gdLst>
                <a:gd name="T0" fmla="*/ 0 w 142"/>
                <a:gd name="T1" fmla="*/ 141 h 185"/>
                <a:gd name="T2" fmla="*/ 0 w 142"/>
                <a:gd name="T3" fmla="*/ 141 h 185"/>
                <a:gd name="T4" fmla="*/ 43 w 142"/>
                <a:gd name="T5" fmla="*/ 184 h 185"/>
                <a:gd name="T6" fmla="*/ 98 w 142"/>
                <a:gd name="T7" fmla="*/ 184 h 185"/>
                <a:gd name="T8" fmla="*/ 141 w 142"/>
                <a:gd name="T9" fmla="*/ 141 h 185"/>
                <a:gd name="T10" fmla="*/ 141 w 142"/>
                <a:gd name="T11" fmla="*/ 46 h 185"/>
                <a:gd name="T12" fmla="*/ 98 w 142"/>
                <a:gd name="T13" fmla="*/ 0 h 185"/>
                <a:gd name="T14" fmla="*/ 43 w 142"/>
                <a:gd name="T15" fmla="*/ 0 h 185"/>
                <a:gd name="T16" fmla="*/ 0 w 142"/>
                <a:gd name="T17" fmla="*/ 46 h 185"/>
                <a:gd name="T18" fmla="*/ 0 w 142"/>
                <a:gd name="T19" fmla="*/ 14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85">
                  <a:moveTo>
                    <a:pt x="0" y="141"/>
                  </a:moveTo>
                  <a:lnTo>
                    <a:pt x="0" y="141"/>
                  </a:lnTo>
                  <a:cubicBezTo>
                    <a:pt x="0" y="164"/>
                    <a:pt x="20" y="184"/>
                    <a:pt x="43" y="184"/>
                  </a:cubicBezTo>
                  <a:cubicBezTo>
                    <a:pt x="98" y="184"/>
                    <a:pt x="98" y="184"/>
                    <a:pt x="98" y="184"/>
                  </a:cubicBezTo>
                  <a:cubicBezTo>
                    <a:pt x="121" y="184"/>
                    <a:pt x="141" y="164"/>
                    <a:pt x="141" y="141"/>
                  </a:cubicBezTo>
                  <a:cubicBezTo>
                    <a:pt x="141" y="46"/>
                    <a:pt x="141" y="46"/>
                    <a:pt x="141" y="46"/>
                  </a:cubicBezTo>
                  <a:cubicBezTo>
                    <a:pt x="141" y="20"/>
                    <a:pt x="121" y="0"/>
                    <a:pt x="98" y="0"/>
                  </a:cubicBezTo>
                  <a:cubicBezTo>
                    <a:pt x="43" y="0"/>
                    <a:pt x="43" y="0"/>
                    <a:pt x="43" y="0"/>
                  </a:cubicBezTo>
                  <a:cubicBezTo>
                    <a:pt x="20" y="0"/>
                    <a:pt x="0" y="20"/>
                    <a:pt x="0" y="46"/>
                  </a:cubicBezTo>
                  <a:lnTo>
                    <a:pt x="0" y="141"/>
                  </a:lnTo>
                </a:path>
              </a:pathLst>
            </a:custGeom>
            <a:solidFill>
              <a:srgbClr val="E8AB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2" name="Freeform 242"/>
            <p:cNvSpPr>
              <a:spLocks noChangeArrowheads="1"/>
            </p:cNvSpPr>
            <p:nvPr/>
          </p:nvSpPr>
          <p:spPr bwMode="auto">
            <a:xfrm>
              <a:off x="19559633" y="8612537"/>
              <a:ext cx="121001" cy="423482"/>
            </a:xfrm>
            <a:custGeom>
              <a:avLst/>
              <a:gdLst>
                <a:gd name="T0" fmla="*/ 0 w 82"/>
                <a:gd name="T1" fmla="*/ 242 h 283"/>
                <a:gd name="T2" fmla="*/ 0 w 82"/>
                <a:gd name="T3" fmla="*/ 242 h 283"/>
                <a:gd name="T4" fmla="*/ 40 w 82"/>
                <a:gd name="T5" fmla="*/ 282 h 283"/>
                <a:gd name="T6" fmla="*/ 40 w 82"/>
                <a:gd name="T7" fmla="*/ 282 h 283"/>
                <a:gd name="T8" fmla="*/ 81 w 82"/>
                <a:gd name="T9" fmla="*/ 242 h 283"/>
                <a:gd name="T10" fmla="*/ 81 w 82"/>
                <a:gd name="T11" fmla="*/ 40 h 283"/>
                <a:gd name="T12" fmla="*/ 40 w 82"/>
                <a:gd name="T13" fmla="*/ 0 h 283"/>
                <a:gd name="T14" fmla="*/ 40 w 82"/>
                <a:gd name="T15" fmla="*/ 0 h 283"/>
                <a:gd name="T16" fmla="*/ 0 w 82"/>
                <a:gd name="T17" fmla="*/ 40 h 283"/>
                <a:gd name="T18" fmla="*/ 0 w 82"/>
                <a:gd name="T19" fmla="*/ 24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283">
                  <a:moveTo>
                    <a:pt x="0" y="242"/>
                  </a:moveTo>
                  <a:lnTo>
                    <a:pt x="0" y="242"/>
                  </a:lnTo>
                  <a:cubicBezTo>
                    <a:pt x="0" y="265"/>
                    <a:pt x="17" y="282"/>
                    <a:pt x="40" y="282"/>
                  </a:cubicBezTo>
                  <a:lnTo>
                    <a:pt x="40" y="282"/>
                  </a:lnTo>
                  <a:cubicBezTo>
                    <a:pt x="63" y="282"/>
                    <a:pt x="81" y="265"/>
                    <a:pt x="81" y="242"/>
                  </a:cubicBezTo>
                  <a:cubicBezTo>
                    <a:pt x="81" y="40"/>
                    <a:pt x="81" y="40"/>
                    <a:pt x="81" y="40"/>
                  </a:cubicBezTo>
                  <a:cubicBezTo>
                    <a:pt x="81" y="21"/>
                    <a:pt x="63" y="0"/>
                    <a:pt x="40" y="0"/>
                  </a:cubicBezTo>
                  <a:lnTo>
                    <a:pt x="40" y="0"/>
                  </a:lnTo>
                  <a:cubicBezTo>
                    <a:pt x="17" y="0"/>
                    <a:pt x="0" y="21"/>
                    <a:pt x="0" y="40"/>
                  </a:cubicBezTo>
                  <a:lnTo>
                    <a:pt x="0" y="242"/>
                  </a:lnTo>
                </a:path>
              </a:pathLst>
            </a:custGeom>
            <a:solidFill>
              <a:srgbClr val="FCDBB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3" name="Freeform 243"/>
            <p:cNvSpPr>
              <a:spLocks noChangeArrowheads="1"/>
            </p:cNvSpPr>
            <p:nvPr/>
          </p:nvSpPr>
          <p:spPr bwMode="auto">
            <a:xfrm>
              <a:off x="17677396" y="8612537"/>
              <a:ext cx="114279" cy="423482"/>
            </a:xfrm>
            <a:custGeom>
              <a:avLst/>
              <a:gdLst>
                <a:gd name="T0" fmla="*/ 0 w 81"/>
                <a:gd name="T1" fmla="*/ 242 h 283"/>
                <a:gd name="T2" fmla="*/ 0 w 81"/>
                <a:gd name="T3" fmla="*/ 242 h 283"/>
                <a:gd name="T4" fmla="*/ 40 w 81"/>
                <a:gd name="T5" fmla="*/ 282 h 283"/>
                <a:gd name="T6" fmla="*/ 40 w 81"/>
                <a:gd name="T7" fmla="*/ 282 h 283"/>
                <a:gd name="T8" fmla="*/ 80 w 81"/>
                <a:gd name="T9" fmla="*/ 242 h 283"/>
                <a:gd name="T10" fmla="*/ 80 w 81"/>
                <a:gd name="T11" fmla="*/ 40 h 283"/>
                <a:gd name="T12" fmla="*/ 40 w 81"/>
                <a:gd name="T13" fmla="*/ 0 h 283"/>
                <a:gd name="T14" fmla="*/ 40 w 81"/>
                <a:gd name="T15" fmla="*/ 0 h 283"/>
                <a:gd name="T16" fmla="*/ 0 w 81"/>
                <a:gd name="T17" fmla="*/ 40 h 283"/>
                <a:gd name="T18" fmla="*/ 0 w 81"/>
                <a:gd name="T19" fmla="*/ 24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283">
                  <a:moveTo>
                    <a:pt x="0" y="242"/>
                  </a:moveTo>
                  <a:lnTo>
                    <a:pt x="0" y="242"/>
                  </a:lnTo>
                  <a:cubicBezTo>
                    <a:pt x="0" y="265"/>
                    <a:pt x="17" y="282"/>
                    <a:pt x="40" y="282"/>
                  </a:cubicBezTo>
                  <a:lnTo>
                    <a:pt x="40" y="282"/>
                  </a:lnTo>
                  <a:cubicBezTo>
                    <a:pt x="63" y="282"/>
                    <a:pt x="80" y="265"/>
                    <a:pt x="80" y="242"/>
                  </a:cubicBezTo>
                  <a:cubicBezTo>
                    <a:pt x="80" y="40"/>
                    <a:pt x="80" y="40"/>
                    <a:pt x="80" y="40"/>
                  </a:cubicBezTo>
                  <a:cubicBezTo>
                    <a:pt x="80" y="21"/>
                    <a:pt x="63" y="0"/>
                    <a:pt x="40" y="0"/>
                  </a:cubicBezTo>
                  <a:lnTo>
                    <a:pt x="40" y="0"/>
                  </a:lnTo>
                  <a:cubicBezTo>
                    <a:pt x="17" y="0"/>
                    <a:pt x="0" y="21"/>
                    <a:pt x="0" y="40"/>
                  </a:cubicBezTo>
                  <a:lnTo>
                    <a:pt x="0" y="242"/>
                  </a:lnTo>
                </a:path>
              </a:pathLst>
            </a:custGeom>
            <a:solidFill>
              <a:srgbClr val="FCDBB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4" name="Freeform 244"/>
            <p:cNvSpPr>
              <a:spLocks noChangeArrowheads="1"/>
            </p:cNvSpPr>
            <p:nvPr/>
          </p:nvSpPr>
          <p:spPr bwMode="auto">
            <a:xfrm>
              <a:off x="17953009" y="9009131"/>
              <a:ext cx="1445289" cy="766301"/>
            </a:xfrm>
            <a:custGeom>
              <a:avLst/>
              <a:gdLst>
                <a:gd name="T0" fmla="*/ 132 w 953"/>
                <a:gd name="T1" fmla="*/ 0 h 508"/>
                <a:gd name="T2" fmla="*/ 132 w 953"/>
                <a:gd name="T3" fmla="*/ 0 h 508"/>
                <a:gd name="T4" fmla="*/ 820 w 953"/>
                <a:gd name="T5" fmla="*/ 0 h 508"/>
                <a:gd name="T6" fmla="*/ 952 w 953"/>
                <a:gd name="T7" fmla="*/ 0 h 508"/>
                <a:gd name="T8" fmla="*/ 952 w 953"/>
                <a:gd name="T9" fmla="*/ 133 h 508"/>
                <a:gd name="T10" fmla="*/ 952 w 953"/>
                <a:gd name="T11" fmla="*/ 507 h 508"/>
                <a:gd name="T12" fmla="*/ 863 w 953"/>
                <a:gd name="T13" fmla="*/ 507 h 508"/>
                <a:gd name="T14" fmla="*/ 863 w 953"/>
                <a:gd name="T15" fmla="*/ 230 h 508"/>
                <a:gd name="T16" fmla="*/ 765 w 953"/>
                <a:gd name="T17" fmla="*/ 133 h 508"/>
                <a:gd name="T18" fmla="*/ 187 w 953"/>
                <a:gd name="T19" fmla="*/ 133 h 508"/>
                <a:gd name="T20" fmla="*/ 89 w 953"/>
                <a:gd name="T21" fmla="*/ 228 h 508"/>
                <a:gd name="T22" fmla="*/ 89 w 953"/>
                <a:gd name="T23" fmla="*/ 507 h 508"/>
                <a:gd name="T24" fmla="*/ 0 w 953"/>
                <a:gd name="T25" fmla="*/ 507 h 508"/>
                <a:gd name="T26" fmla="*/ 0 w 953"/>
                <a:gd name="T27" fmla="*/ 133 h 508"/>
                <a:gd name="T28" fmla="*/ 0 w 953"/>
                <a:gd name="T29" fmla="*/ 0 h 508"/>
                <a:gd name="T30" fmla="*/ 132 w 953"/>
                <a:gd name="T31"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3" h="508">
                  <a:moveTo>
                    <a:pt x="132" y="0"/>
                  </a:moveTo>
                  <a:lnTo>
                    <a:pt x="132" y="0"/>
                  </a:lnTo>
                  <a:cubicBezTo>
                    <a:pt x="820" y="0"/>
                    <a:pt x="820" y="0"/>
                    <a:pt x="820" y="0"/>
                  </a:cubicBezTo>
                  <a:cubicBezTo>
                    <a:pt x="952" y="0"/>
                    <a:pt x="952" y="0"/>
                    <a:pt x="952" y="0"/>
                  </a:cubicBezTo>
                  <a:cubicBezTo>
                    <a:pt x="952" y="133"/>
                    <a:pt x="952" y="133"/>
                    <a:pt x="952" y="133"/>
                  </a:cubicBezTo>
                  <a:cubicBezTo>
                    <a:pt x="952" y="507"/>
                    <a:pt x="952" y="507"/>
                    <a:pt x="952" y="507"/>
                  </a:cubicBezTo>
                  <a:cubicBezTo>
                    <a:pt x="863" y="507"/>
                    <a:pt x="863" y="507"/>
                    <a:pt x="863" y="507"/>
                  </a:cubicBezTo>
                  <a:cubicBezTo>
                    <a:pt x="863" y="230"/>
                    <a:pt x="863" y="230"/>
                    <a:pt x="863" y="230"/>
                  </a:cubicBezTo>
                  <a:cubicBezTo>
                    <a:pt x="860" y="178"/>
                    <a:pt x="817" y="135"/>
                    <a:pt x="765" y="133"/>
                  </a:cubicBezTo>
                  <a:cubicBezTo>
                    <a:pt x="187" y="133"/>
                    <a:pt x="187" y="133"/>
                    <a:pt x="187" y="133"/>
                  </a:cubicBezTo>
                  <a:cubicBezTo>
                    <a:pt x="135" y="135"/>
                    <a:pt x="95" y="176"/>
                    <a:pt x="89" y="228"/>
                  </a:cubicBezTo>
                  <a:cubicBezTo>
                    <a:pt x="89" y="507"/>
                    <a:pt x="89" y="507"/>
                    <a:pt x="89" y="507"/>
                  </a:cubicBezTo>
                  <a:cubicBezTo>
                    <a:pt x="0" y="507"/>
                    <a:pt x="0" y="507"/>
                    <a:pt x="0" y="507"/>
                  </a:cubicBezTo>
                  <a:cubicBezTo>
                    <a:pt x="0" y="133"/>
                    <a:pt x="0" y="133"/>
                    <a:pt x="0" y="133"/>
                  </a:cubicBezTo>
                  <a:cubicBezTo>
                    <a:pt x="0" y="0"/>
                    <a:pt x="0" y="0"/>
                    <a:pt x="0" y="0"/>
                  </a:cubicBezTo>
                  <a:lnTo>
                    <a:pt x="132" y="0"/>
                  </a:lnTo>
                </a:path>
              </a:pathLst>
            </a:custGeom>
            <a:solidFill>
              <a:schemeClr val="tx2"/>
            </a:solidFill>
            <a:ln>
              <a:noFill/>
            </a:ln>
            <a:effectLst/>
          </p:spPr>
          <p:txBody>
            <a:bodyPr wrap="none" anchor="ctr"/>
            <a:lstStyle/>
            <a:p>
              <a:endParaRPr lang="en-US" dirty="0"/>
            </a:p>
          </p:txBody>
        </p:sp>
        <p:sp>
          <p:nvSpPr>
            <p:cNvPr id="235" name="Freeform 245"/>
            <p:cNvSpPr>
              <a:spLocks noChangeArrowheads="1"/>
            </p:cNvSpPr>
            <p:nvPr/>
          </p:nvSpPr>
          <p:spPr bwMode="auto">
            <a:xfrm>
              <a:off x="17663951" y="7570637"/>
              <a:ext cx="2023405" cy="1498992"/>
            </a:xfrm>
            <a:custGeom>
              <a:avLst/>
              <a:gdLst>
                <a:gd name="T0" fmla="*/ 69 w 1333"/>
                <a:gd name="T1" fmla="*/ 49 h 988"/>
                <a:gd name="T2" fmla="*/ 69 w 1333"/>
                <a:gd name="T3" fmla="*/ 49 h 988"/>
                <a:gd name="T4" fmla="*/ 187 w 1333"/>
                <a:gd name="T5" fmla="*/ 0 h 988"/>
                <a:gd name="T6" fmla="*/ 1148 w 1333"/>
                <a:gd name="T7" fmla="*/ 0 h 988"/>
                <a:gd name="T8" fmla="*/ 1266 w 1333"/>
                <a:gd name="T9" fmla="*/ 49 h 988"/>
                <a:gd name="T10" fmla="*/ 1332 w 1333"/>
                <a:gd name="T11" fmla="*/ 224 h 988"/>
                <a:gd name="T12" fmla="*/ 1332 w 1333"/>
                <a:gd name="T13" fmla="*/ 897 h 988"/>
                <a:gd name="T14" fmla="*/ 1234 w 1333"/>
                <a:gd name="T15" fmla="*/ 897 h 988"/>
                <a:gd name="T16" fmla="*/ 1234 w 1333"/>
                <a:gd name="T17" fmla="*/ 224 h 988"/>
                <a:gd name="T18" fmla="*/ 1200 w 1333"/>
                <a:gd name="T19" fmla="*/ 124 h 988"/>
                <a:gd name="T20" fmla="*/ 1163 w 1333"/>
                <a:gd name="T21" fmla="*/ 103 h 988"/>
                <a:gd name="T22" fmla="*/ 1163 w 1333"/>
                <a:gd name="T23" fmla="*/ 963 h 988"/>
                <a:gd name="T24" fmla="*/ 1136 w 1333"/>
                <a:gd name="T25" fmla="*/ 987 h 988"/>
                <a:gd name="T26" fmla="*/ 196 w 1333"/>
                <a:gd name="T27" fmla="*/ 987 h 988"/>
                <a:gd name="T28" fmla="*/ 173 w 1333"/>
                <a:gd name="T29" fmla="*/ 963 h 988"/>
                <a:gd name="T30" fmla="*/ 173 w 1333"/>
                <a:gd name="T31" fmla="*/ 103 h 988"/>
                <a:gd name="T32" fmla="*/ 135 w 1333"/>
                <a:gd name="T33" fmla="*/ 124 h 988"/>
                <a:gd name="T34" fmla="*/ 101 w 1333"/>
                <a:gd name="T35" fmla="*/ 224 h 988"/>
                <a:gd name="T36" fmla="*/ 101 w 1333"/>
                <a:gd name="T37" fmla="*/ 897 h 988"/>
                <a:gd name="T38" fmla="*/ 0 w 1333"/>
                <a:gd name="T39" fmla="*/ 897 h 988"/>
                <a:gd name="T40" fmla="*/ 0 w 1333"/>
                <a:gd name="T41" fmla="*/ 224 h 988"/>
                <a:gd name="T42" fmla="*/ 69 w 1333"/>
                <a:gd name="T43" fmla="*/ 49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3" h="988">
                  <a:moveTo>
                    <a:pt x="69" y="49"/>
                  </a:moveTo>
                  <a:lnTo>
                    <a:pt x="69" y="49"/>
                  </a:lnTo>
                  <a:cubicBezTo>
                    <a:pt x="110" y="14"/>
                    <a:pt x="155" y="2"/>
                    <a:pt x="187" y="0"/>
                  </a:cubicBezTo>
                  <a:cubicBezTo>
                    <a:pt x="190" y="0"/>
                    <a:pt x="1145" y="0"/>
                    <a:pt x="1148" y="0"/>
                  </a:cubicBezTo>
                  <a:cubicBezTo>
                    <a:pt x="1179" y="2"/>
                    <a:pt x="1226" y="14"/>
                    <a:pt x="1266" y="49"/>
                  </a:cubicBezTo>
                  <a:cubicBezTo>
                    <a:pt x="1309" y="89"/>
                    <a:pt x="1332" y="149"/>
                    <a:pt x="1332" y="224"/>
                  </a:cubicBezTo>
                  <a:cubicBezTo>
                    <a:pt x="1332" y="897"/>
                    <a:pt x="1332" y="897"/>
                    <a:pt x="1332" y="897"/>
                  </a:cubicBezTo>
                  <a:cubicBezTo>
                    <a:pt x="1234" y="897"/>
                    <a:pt x="1234" y="897"/>
                    <a:pt x="1234" y="897"/>
                  </a:cubicBezTo>
                  <a:cubicBezTo>
                    <a:pt x="1234" y="224"/>
                    <a:pt x="1234" y="224"/>
                    <a:pt x="1234" y="224"/>
                  </a:cubicBezTo>
                  <a:cubicBezTo>
                    <a:pt x="1234" y="178"/>
                    <a:pt x="1223" y="144"/>
                    <a:pt x="1200" y="124"/>
                  </a:cubicBezTo>
                  <a:cubicBezTo>
                    <a:pt x="1189" y="112"/>
                    <a:pt x="1174" y="106"/>
                    <a:pt x="1163" y="103"/>
                  </a:cubicBezTo>
                  <a:cubicBezTo>
                    <a:pt x="1163" y="963"/>
                    <a:pt x="1163" y="963"/>
                    <a:pt x="1163" y="963"/>
                  </a:cubicBezTo>
                  <a:cubicBezTo>
                    <a:pt x="1163" y="975"/>
                    <a:pt x="1151" y="987"/>
                    <a:pt x="1136" y="987"/>
                  </a:cubicBezTo>
                  <a:cubicBezTo>
                    <a:pt x="196" y="987"/>
                    <a:pt x="196" y="987"/>
                    <a:pt x="196" y="987"/>
                  </a:cubicBezTo>
                  <a:cubicBezTo>
                    <a:pt x="184" y="987"/>
                    <a:pt x="173" y="975"/>
                    <a:pt x="173" y="963"/>
                  </a:cubicBezTo>
                  <a:cubicBezTo>
                    <a:pt x="173" y="103"/>
                    <a:pt x="173" y="103"/>
                    <a:pt x="173" y="103"/>
                  </a:cubicBezTo>
                  <a:cubicBezTo>
                    <a:pt x="158" y="106"/>
                    <a:pt x="147" y="112"/>
                    <a:pt x="135" y="124"/>
                  </a:cubicBezTo>
                  <a:cubicBezTo>
                    <a:pt x="112" y="144"/>
                    <a:pt x="101" y="178"/>
                    <a:pt x="101" y="224"/>
                  </a:cubicBezTo>
                  <a:cubicBezTo>
                    <a:pt x="101" y="897"/>
                    <a:pt x="101" y="897"/>
                    <a:pt x="101" y="897"/>
                  </a:cubicBezTo>
                  <a:cubicBezTo>
                    <a:pt x="0" y="897"/>
                    <a:pt x="0" y="897"/>
                    <a:pt x="0" y="897"/>
                  </a:cubicBezTo>
                  <a:cubicBezTo>
                    <a:pt x="0" y="224"/>
                    <a:pt x="0" y="224"/>
                    <a:pt x="0" y="224"/>
                  </a:cubicBezTo>
                  <a:cubicBezTo>
                    <a:pt x="0" y="149"/>
                    <a:pt x="23" y="89"/>
                    <a:pt x="69" y="49"/>
                  </a:cubicBezTo>
                </a:path>
              </a:pathLst>
            </a:custGeom>
            <a:solidFill>
              <a:schemeClr val="accent4"/>
            </a:solidFill>
            <a:ln>
              <a:noFill/>
            </a:ln>
            <a:effectLst/>
          </p:spPr>
          <p:txBody>
            <a:bodyPr wrap="none" anchor="ctr"/>
            <a:lstStyle/>
            <a:p>
              <a:endParaRPr lang="en-US" dirty="0"/>
            </a:p>
          </p:txBody>
        </p:sp>
        <p:sp>
          <p:nvSpPr>
            <p:cNvPr id="236" name="Freeform 246"/>
            <p:cNvSpPr>
              <a:spLocks noChangeArrowheads="1"/>
            </p:cNvSpPr>
            <p:nvPr/>
          </p:nvSpPr>
          <p:spPr bwMode="auto">
            <a:xfrm>
              <a:off x="18578181" y="8014284"/>
              <a:ext cx="181501" cy="625140"/>
            </a:xfrm>
            <a:custGeom>
              <a:avLst/>
              <a:gdLst>
                <a:gd name="T0" fmla="*/ 0 w 125"/>
                <a:gd name="T1" fmla="*/ 371 h 416"/>
                <a:gd name="T2" fmla="*/ 61 w 125"/>
                <a:gd name="T3" fmla="*/ 415 h 416"/>
                <a:gd name="T4" fmla="*/ 124 w 125"/>
                <a:gd name="T5" fmla="*/ 371 h 416"/>
                <a:gd name="T6" fmla="*/ 98 w 125"/>
                <a:gd name="T7" fmla="*/ 0 h 416"/>
                <a:gd name="T8" fmla="*/ 26 w 125"/>
                <a:gd name="T9" fmla="*/ 0 h 416"/>
                <a:gd name="T10" fmla="*/ 0 w 125"/>
                <a:gd name="T11" fmla="*/ 371 h 416"/>
              </a:gdLst>
              <a:ahLst/>
              <a:cxnLst>
                <a:cxn ang="0">
                  <a:pos x="T0" y="T1"/>
                </a:cxn>
                <a:cxn ang="0">
                  <a:pos x="T2" y="T3"/>
                </a:cxn>
                <a:cxn ang="0">
                  <a:pos x="T4" y="T5"/>
                </a:cxn>
                <a:cxn ang="0">
                  <a:pos x="T6" y="T7"/>
                </a:cxn>
                <a:cxn ang="0">
                  <a:pos x="T8" y="T9"/>
                </a:cxn>
                <a:cxn ang="0">
                  <a:pos x="T10" y="T11"/>
                </a:cxn>
              </a:cxnLst>
              <a:rect l="0" t="0" r="r" b="b"/>
              <a:pathLst>
                <a:path w="125" h="416">
                  <a:moveTo>
                    <a:pt x="0" y="371"/>
                  </a:moveTo>
                  <a:lnTo>
                    <a:pt x="61" y="415"/>
                  </a:lnTo>
                  <a:lnTo>
                    <a:pt x="124" y="371"/>
                  </a:lnTo>
                  <a:lnTo>
                    <a:pt x="98" y="0"/>
                  </a:lnTo>
                  <a:lnTo>
                    <a:pt x="26" y="0"/>
                  </a:lnTo>
                  <a:lnTo>
                    <a:pt x="0" y="371"/>
                  </a:lnTo>
                </a:path>
              </a:pathLst>
            </a:custGeom>
            <a:solidFill>
              <a:srgbClr val="03030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7" name="Freeform 247"/>
            <p:cNvSpPr>
              <a:spLocks noChangeArrowheads="1"/>
            </p:cNvSpPr>
            <p:nvPr/>
          </p:nvSpPr>
          <p:spPr bwMode="auto">
            <a:xfrm>
              <a:off x="17973176" y="6555624"/>
              <a:ext cx="1425123" cy="1505714"/>
            </a:xfrm>
            <a:custGeom>
              <a:avLst/>
              <a:gdLst>
                <a:gd name="T0" fmla="*/ 0 w 941"/>
                <a:gd name="T1" fmla="*/ 900 h 991"/>
                <a:gd name="T2" fmla="*/ 0 w 941"/>
                <a:gd name="T3" fmla="*/ 900 h 991"/>
                <a:gd name="T4" fmla="*/ 100 w 941"/>
                <a:gd name="T5" fmla="*/ 990 h 991"/>
                <a:gd name="T6" fmla="*/ 840 w 941"/>
                <a:gd name="T7" fmla="*/ 990 h 991"/>
                <a:gd name="T8" fmla="*/ 940 w 941"/>
                <a:gd name="T9" fmla="*/ 900 h 991"/>
                <a:gd name="T10" fmla="*/ 940 w 941"/>
                <a:gd name="T11" fmla="*/ 86 h 991"/>
                <a:gd name="T12" fmla="*/ 840 w 941"/>
                <a:gd name="T13" fmla="*/ 0 h 991"/>
                <a:gd name="T14" fmla="*/ 100 w 941"/>
                <a:gd name="T15" fmla="*/ 0 h 991"/>
                <a:gd name="T16" fmla="*/ 0 w 941"/>
                <a:gd name="T17" fmla="*/ 86 h 991"/>
                <a:gd name="T18" fmla="*/ 0 w 941"/>
                <a:gd name="T19" fmla="*/ 90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1" h="991">
                  <a:moveTo>
                    <a:pt x="0" y="900"/>
                  </a:moveTo>
                  <a:lnTo>
                    <a:pt x="0" y="900"/>
                  </a:lnTo>
                  <a:cubicBezTo>
                    <a:pt x="0" y="949"/>
                    <a:pt x="43" y="990"/>
                    <a:pt x="100" y="990"/>
                  </a:cubicBezTo>
                  <a:cubicBezTo>
                    <a:pt x="840" y="990"/>
                    <a:pt x="840" y="990"/>
                    <a:pt x="840" y="990"/>
                  </a:cubicBezTo>
                  <a:cubicBezTo>
                    <a:pt x="894" y="990"/>
                    <a:pt x="940" y="949"/>
                    <a:pt x="940" y="900"/>
                  </a:cubicBezTo>
                  <a:cubicBezTo>
                    <a:pt x="940" y="86"/>
                    <a:pt x="940" y="86"/>
                    <a:pt x="940" y="86"/>
                  </a:cubicBezTo>
                  <a:cubicBezTo>
                    <a:pt x="940" y="40"/>
                    <a:pt x="894" y="0"/>
                    <a:pt x="840" y="0"/>
                  </a:cubicBezTo>
                  <a:cubicBezTo>
                    <a:pt x="100" y="0"/>
                    <a:pt x="100" y="0"/>
                    <a:pt x="100" y="0"/>
                  </a:cubicBezTo>
                  <a:cubicBezTo>
                    <a:pt x="43" y="0"/>
                    <a:pt x="0" y="40"/>
                    <a:pt x="0" y="86"/>
                  </a:cubicBezTo>
                  <a:lnTo>
                    <a:pt x="0" y="900"/>
                  </a:lnTo>
                </a:path>
              </a:pathLst>
            </a:custGeom>
            <a:solidFill>
              <a:srgbClr val="FCDBB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8" name="Freeform 248"/>
            <p:cNvSpPr>
              <a:spLocks noChangeArrowheads="1"/>
            </p:cNvSpPr>
            <p:nvPr/>
          </p:nvSpPr>
          <p:spPr bwMode="auto">
            <a:xfrm>
              <a:off x="19042018" y="7335369"/>
              <a:ext cx="141168" cy="141161"/>
            </a:xfrm>
            <a:custGeom>
              <a:avLst/>
              <a:gdLst>
                <a:gd name="T0" fmla="*/ 0 w 98"/>
                <a:gd name="T1" fmla="*/ 49 h 99"/>
                <a:gd name="T2" fmla="*/ 0 w 98"/>
                <a:gd name="T3" fmla="*/ 49 h 99"/>
                <a:gd name="T4" fmla="*/ 49 w 98"/>
                <a:gd name="T5" fmla="*/ 98 h 99"/>
                <a:gd name="T6" fmla="*/ 97 w 98"/>
                <a:gd name="T7" fmla="*/ 49 h 99"/>
                <a:gd name="T8" fmla="*/ 49 w 98"/>
                <a:gd name="T9" fmla="*/ 0 h 99"/>
                <a:gd name="T10" fmla="*/ 0 w 98"/>
                <a:gd name="T11" fmla="*/ 49 h 99"/>
              </a:gdLst>
              <a:ahLst/>
              <a:cxnLst>
                <a:cxn ang="0">
                  <a:pos x="T0" y="T1"/>
                </a:cxn>
                <a:cxn ang="0">
                  <a:pos x="T2" y="T3"/>
                </a:cxn>
                <a:cxn ang="0">
                  <a:pos x="T4" y="T5"/>
                </a:cxn>
                <a:cxn ang="0">
                  <a:pos x="T6" y="T7"/>
                </a:cxn>
                <a:cxn ang="0">
                  <a:pos x="T8" y="T9"/>
                </a:cxn>
                <a:cxn ang="0">
                  <a:pos x="T10" y="T11"/>
                </a:cxn>
              </a:cxnLst>
              <a:rect l="0" t="0" r="r" b="b"/>
              <a:pathLst>
                <a:path w="98" h="99">
                  <a:moveTo>
                    <a:pt x="0" y="49"/>
                  </a:moveTo>
                  <a:lnTo>
                    <a:pt x="0" y="49"/>
                  </a:lnTo>
                  <a:cubicBezTo>
                    <a:pt x="0" y="75"/>
                    <a:pt x="22" y="98"/>
                    <a:pt x="49" y="98"/>
                  </a:cubicBezTo>
                  <a:cubicBezTo>
                    <a:pt x="74" y="98"/>
                    <a:pt x="97" y="75"/>
                    <a:pt x="97" y="49"/>
                  </a:cubicBezTo>
                  <a:cubicBezTo>
                    <a:pt x="97" y="23"/>
                    <a:pt x="74" y="0"/>
                    <a:pt x="49" y="0"/>
                  </a:cubicBezTo>
                  <a:cubicBezTo>
                    <a:pt x="22" y="0"/>
                    <a:pt x="0" y="23"/>
                    <a:pt x="0" y="49"/>
                  </a:cubicBezTo>
                </a:path>
              </a:pathLst>
            </a:custGeom>
            <a:solidFill>
              <a:srgbClr val="130A0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9" name="Freeform 249"/>
            <p:cNvSpPr>
              <a:spLocks noChangeArrowheads="1"/>
            </p:cNvSpPr>
            <p:nvPr/>
          </p:nvSpPr>
          <p:spPr bwMode="auto">
            <a:xfrm>
              <a:off x="19122686" y="7375700"/>
              <a:ext cx="33611" cy="26888"/>
            </a:xfrm>
            <a:custGeom>
              <a:avLst/>
              <a:gdLst>
                <a:gd name="T0" fmla="*/ 0 w 27"/>
                <a:gd name="T1" fmla="*/ 11 h 24"/>
                <a:gd name="T2" fmla="*/ 0 w 27"/>
                <a:gd name="T3" fmla="*/ 11 h 24"/>
                <a:gd name="T4" fmla="*/ 15 w 27"/>
                <a:gd name="T5" fmla="*/ 23 h 24"/>
                <a:gd name="T6" fmla="*/ 26 w 27"/>
                <a:gd name="T7" fmla="*/ 11 h 24"/>
                <a:gd name="T8" fmla="*/ 15 w 27"/>
                <a:gd name="T9" fmla="*/ 0 h 24"/>
                <a:gd name="T10" fmla="*/ 0 w 27"/>
                <a:gd name="T11" fmla="*/ 11 h 24"/>
              </a:gdLst>
              <a:ahLst/>
              <a:cxnLst>
                <a:cxn ang="0">
                  <a:pos x="T0" y="T1"/>
                </a:cxn>
                <a:cxn ang="0">
                  <a:pos x="T2" y="T3"/>
                </a:cxn>
                <a:cxn ang="0">
                  <a:pos x="T4" y="T5"/>
                </a:cxn>
                <a:cxn ang="0">
                  <a:pos x="T6" y="T7"/>
                </a:cxn>
                <a:cxn ang="0">
                  <a:pos x="T8" y="T9"/>
                </a:cxn>
                <a:cxn ang="0">
                  <a:pos x="T10" y="T11"/>
                </a:cxn>
              </a:cxnLst>
              <a:rect l="0" t="0" r="r" b="b"/>
              <a:pathLst>
                <a:path w="27" h="24">
                  <a:moveTo>
                    <a:pt x="0" y="11"/>
                  </a:moveTo>
                  <a:lnTo>
                    <a:pt x="0" y="11"/>
                  </a:lnTo>
                  <a:cubicBezTo>
                    <a:pt x="0" y="17"/>
                    <a:pt x="6" y="23"/>
                    <a:pt x="15" y="23"/>
                  </a:cubicBezTo>
                  <a:cubicBezTo>
                    <a:pt x="20" y="23"/>
                    <a:pt x="26" y="17"/>
                    <a:pt x="26" y="11"/>
                  </a:cubicBezTo>
                  <a:cubicBezTo>
                    <a:pt x="26" y="6"/>
                    <a:pt x="20" y="0"/>
                    <a:pt x="15" y="0"/>
                  </a:cubicBezTo>
                  <a:cubicBezTo>
                    <a:pt x="6" y="0"/>
                    <a:pt x="0" y="6"/>
                    <a:pt x="0" y="11"/>
                  </a:cubicBez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0" name="Freeform 250"/>
            <p:cNvSpPr>
              <a:spLocks noChangeArrowheads="1"/>
            </p:cNvSpPr>
            <p:nvPr/>
          </p:nvSpPr>
          <p:spPr bwMode="auto">
            <a:xfrm>
              <a:off x="18174845" y="7335369"/>
              <a:ext cx="141168" cy="141161"/>
            </a:xfrm>
            <a:custGeom>
              <a:avLst/>
              <a:gdLst>
                <a:gd name="T0" fmla="*/ 0 w 96"/>
                <a:gd name="T1" fmla="*/ 49 h 99"/>
                <a:gd name="T2" fmla="*/ 0 w 96"/>
                <a:gd name="T3" fmla="*/ 49 h 99"/>
                <a:gd name="T4" fmla="*/ 46 w 96"/>
                <a:gd name="T5" fmla="*/ 98 h 99"/>
                <a:gd name="T6" fmla="*/ 95 w 96"/>
                <a:gd name="T7" fmla="*/ 49 h 99"/>
                <a:gd name="T8" fmla="*/ 46 w 96"/>
                <a:gd name="T9" fmla="*/ 0 h 99"/>
                <a:gd name="T10" fmla="*/ 0 w 96"/>
                <a:gd name="T11" fmla="*/ 49 h 99"/>
              </a:gdLst>
              <a:ahLst/>
              <a:cxnLst>
                <a:cxn ang="0">
                  <a:pos x="T0" y="T1"/>
                </a:cxn>
                <a:cxn ang="0">
                  <a:pos x="T2" y="T3"/>
                </a:cxn>
                <a:cxn ang="0">
                  <a:pos x="T4" y="T5"/>
                </a:cxn>
                <a:cxn ang="0">
                  <a:pos x="T6" y="T7"/>
                </a:cxn>
                <a:cxn ang="0">
                  <a:pos x="T8" y="T9"/>
                </a:cxn>
                <a:cxn ang="0">
                  <a:pos x="T10" y="T11"/>
                </a:cxn>
              </a:cxnLst>
              <a:rect l="0" t="0" r="r" b="b"/>
              <a:pathLst>
                <a:path w="96" h="99">
                  <a:moveTo>
                    <a:pt x="0" y="49"/>
                  </a:moveTo>
                  <a:lnTo>
                    <a:pt x="0" y="49"/>
                  </a:lnTo>
                  <a:cubicBezTo>
                    <a:pt x="0" y="75"/>
                    <a:pt x="20" y="98"/>
                    <a:pt x="46" y="98"/>
                  </a:cubicBezTo>
                  <a:cubicBezTo>
                    <a:pt x="75" y="98"/>
                    <a:pt x="95" y="75"/>
                    <a:pt x="95" y="49"/>
                  </a:cubicBezTo>
                  <a:cubicBezTo>
                    <a:pt x="95" y="23"/>
                    <a:pt x="75" y="0"/>
                    <a:pt x="46" y="0"/>
                  </a:cubicBezTo>
                  <a:cubicBezTo>
                    <a:pt x="20" y="0"/>
                    <a:pt x="0" y="23"/>
                    <a:pt x="0" y="49"/>
                  </a:cubicBezTo>
                </a:path>
              </a:pathLst>
            </a:custGeom>
            <a:solidFill>
              <a:srgbClr val="130A0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1" name="Freeform 251"/>
            <p:cNvSpPr>
              <a:spLocks noChangeArrowheads="1"/>
            </p:cNvSpPr>
            <p:nvPr/>
          </p:nvSpPr>
          <p:spPr bwMode="auto">
            <a:xfrm>
              <a:off x="18504236" y="7684909"/>
              <a:ext cx="356281" cy="181492"/>
            </a:xfrm>
            <a:custGeom>
              <a:avLst/>
              <a:gdLst>
                <a:gd name="T0" fmla="*/ 4 w 240"/>
                <a:gd name="T1" fmla="*/ 8 h 124"/>
                <a:gd name="T2" fmla="*/ 4 w 240"/>
                <a:gd name="T3" fmla="*/ 8 h 124"/>
                <a:gd name="T4" fmla="*/ 18 w 240"/>
                <a:gd name="T5" fmla="*/ 0 h 124"/>
                <a:gd name="T6" fmla="*/ 222 w 240"/>
                <a:gd name="T7" fmla="*/ 0 h 124"/>
                <a:gd name="T8" fmla="*/ 236 w 240"/>
                <a:gd name="T9" fmla="*/ 8 h 124"/>
                <a:gd name="T10" fmla="*/ 236 w 240"/>
                <a:gd name="T11" fmla="*/ 25 h 124"/>
                <a:gd name="T12" fmla="*/ 116 w 240"/>
                <a:gd name="T13" fmla="*/ 123 h 124"/>
                <a:gd name="T14" fmla="*/ 0 w 240"/>
                <a:gd name="T15" fmla="*/ 23 h 124"/>
                <a:gd name="T16" fmla="*/ 4 w 240"/>
                <a:gd name="T17" fmla="*/ 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24">
                  <a:moveTo>
                    <a:pt x="4" y="8"/>
                  </a:moveTo>
                  <a:lnTo>
                    <a:pt x="4" y="8"/>
                  </a:lnTo>
                  <a:cubicBezTo>
                    <a:pt x="6" y="2"/>
                    <a:pt x="12" y="0"/>
                    <a:pt x="18" y="0"/>
                  </a:cubicBezTo>
                  <a:cubicBezTo>
                    <a:pt x="222" y="0"/>
                    <a:pt x="222" y="0"/>
                    <a:pt x="222" y="0"/>
                  </a:cubicBezTo>
                  <a:cubicBezTo>
                    <a:pt x="228" y="0"/>
                    <a:pt x="234" y="2"/>
                    <a:pt x="236" y="8"/>
                  </a:cubicBezTo>
                  <a:cubicBezTo>
                    <a:pt x="239" y="14"/>
                    <a:pt x="239" y="19"/>
                    <a:pt x="236" y="25"/>
                  </a:cubicBezTo>
                  <a:cubicBezTo>
                    <a:pt x="236" y="28"/>
                    <a:pt x="187" y="123"/>
                    <a:pt x="116" y="123"/>
                  </a:cubicBezTo>
                  <a:cubicBezTo>
                    <a:pt x="41" y="123"/>
                    <a:pt x="4" y="28"/>
                    <a:pt x="0" y="23"/>
                  </a:cubicBezTo>
                  <a:cubicBezTo>
                    <a:pt x="0" y="17"/>
                    <a:pt x="0" y="11"/>
                    <a:pt x="4" y="8"/>
                  </a:cubicBezTo>
                </a:path>
              </a:pathLst>
            </a:custGeom>
            <a:solidFill>
              <a:srgbClr val="F47E5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2" name="Freeform 252"/>
            <p:cNvSpPr>
              <a:spLocks noChangeArrowheads="1"/>
            </p:cNvSpPr>
            <p:nvPr/>
          </p:nvSpPr>
          <p:spPr bwMode="auto">
            <a:xfrm>
              <a:off x="18376513" y="6522014"/>
              <a:ext cx="605005" cy="268877"/>
            </a:xfrm>
            <a:custGeom>
              <a:avLst/>
              <a:gdLst>
                <a:gd name="T0" fmla="*/ 0 w 401"/>
                <a:gd name="T1" fmla="*/ 0 h 182"/>
                <a:gd name="T2" fmla="*/ 400 w 401"/>
                <a:gd name="T3" fmla="*/ 0 h 182"/>
                <a:gd name="T4" fmla="*/ 201 w 401"/>
                <a:gd name="T5" fmla="*/ 181 h 182"/>
                <a:gd name="T6" fmla="*/ 0 w 401"/>
                <a:gd name="T7" fmla="*/ 0 h 182"/>
              </a:gdLst>
              <a:ahLst/>
              <a:cxnLst>
                <a:cxn ang="0">
                  <a:pos x="T0" y="T1"/>
                </a:cxn>
                <a:cxn ang="0">
                  <a:pos x="T2" y="T3"/>
                </a:cxn>
                <a:cxn ang="0">
                  <a:pos x="T4" y="T5"/>
                </a:cxn>
                <a:cxn ang="0">
                  <a:pos x="T6" y="T7"/>
                </a:cxn>
              </a:cxnLst>
              <a:rect l="0" t="0" r="r" b="b"/>
              <a:pathLst>
                <a:path w="401" h="182">
                  <a:moveTo>
                    <a:pt x="0" y="0"/>
                  </a:moveTo>
                  <a:lnTo>
                    <a:pt x="400" y="0"/>
                  </a:lnTo>
                  <a:lnTo>
                    <a:pt x="201" y="181"/>
                  </a:lnTo>
                  <a:lnTo>
                    <a:pt x="0" y="0"/>
                  </a:lnTo>
                </a:path>
              </a:pathLst>
            </a:custGeom>
            <a:solidFill>
              <a:srgbClr val="614C3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3" name="Freeform 253"/>
            <p:cNvSpPr>
              <a:spLocks noChangeArrowheads="1"/>
            </p:cNvSpPr>
            <p:nvPr/>
          </p:nvSpPr>
          <p:spPr bwMode="auto">
            <a:xfrm>
              <a:off x="18248790" y="7375700"/>
              <a:ext cx="33611" cy="26888"/>
            </a:xfrm>
            <a:custGeom>
              <a:avLst/>
              <a:gdLst>
                <a:gd name="T0" fmla="*/ 0 w 27"/>
                <a:gd name="T1" fmla="*/ 11 h 24"/>
                <a:gd name="T2" fmla="*/ 0 w 27"/>
                <a:gd name="T3" fmla="*/ 11 h 24"/>
                <a:gd name="T4" fmla="*/ 12 w 27"/>
                <a:gd name="T5" fmla="*/ 23 h 24"/>
                <a:gd name="T6" fmla="*/ 26 w 27"/>
                <a:gd name="T7" fmla="*/ 11 h 24"/>
                <a:gd name="T8" fmla="*/ 12 w 27"/>
                <a:gd name="T9" fmla="*/ 0 h 24"/>
                <a:gd name="T10" fmla="*/ 0 w 27"/>
                <a:gd name="T11" fmla="*/ 11 h 24"/>
              </a:gdLst>
              <a:ahLst/>
              <a:cxnLst>
                <a:cxn ang="0">
                  <a:pos x="T0" y="T1"/>
                </a:cxn>
                <a:cxn ang="0">
                  <a:pos x="T2" y="T3"/>
                </a:cxn>
                <a:cxn ang="0">
                  <a:pos x="T4" y="T5"/>
                </a:cxn>
                <a:cxn ang="0">
                  <a:pos x="T6" y="T7"/>
                </a:cxn>
                <a:cxn ang="0">
                  <a:pos x="T8" y="T9"/>
                </a:cxn>
                <a:cxn ang="0">
                  <a:pos x="T10" y="T11"/>
                </a:cxn>
              </a:cxnLst>
              <a:rect l="0" t="0" r="r" b="b"/>
              <a:pathLst>
                <a:path w="27" h="24">
                  <a:moveTo>
                    <a:pt x="0" y="11"/>
                  </a:moveTo>
                  <a:lnTo>
                    <a:pt x="0" y="11"/>
                  </a:lnTo>
                  <a:cubicBezTo>
                    <a:pt x="0" y="17"/>
                    <a:pt x="6" y="23"/>
                    <a:pt x="12" y="23"/>
                  </a:cubicBezTo>
                  <a:cubicBezTo>
                    <a:pt x="21" y="23"/>
                    <a:pt x="26" y="17"/>
                    <a:pt x="26" y="11"/>
                  </a:cubicBezTo>
                  <a:cubicBezTo>
                    <a:pt x="26" y="6"/>
                    <a:pt x="21" y="0"/>
                    <a:pt x="12" y="0"/>
                  </a:cubicBezTo>
                  <a:cubicBezTo>
                    <a:pt x="6" y="0"/>
                    <a:pt x="0" y="6"/>
                    <a:pt x="0" y="11"/>
                  </a:cubicBez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4" name="Freeform 254"/>
            <p:cNvSpPr>
              <a:spLocks noChangeArrowheads="1"/>
            </p:cNvSpPr>
            <p:nvPr/>
          </p:nvSpPr>
          <p:spPr bwMode="auto">
            <a:xfrm>
              <a:off x="17462283" y="4391160"/>
              <a:ext cx="934396" cy="927627"/>
            </a:xfrm>
            <a:custGeom>
              <a:avLst/>
              <a:gdLst>
                <a:gd name="T0" fmla="*/ 615 w 616"/>
                <a:gd name="T1" fmla="*/ 304 h 614"/>
                <a:gd name="T2" fmla="*/ 615 w 616"/>
                <a:gd name="T3" fmla="*/ 304 h 614"/>
                <a:gd name="T4" fmla="*/ 308 w 616"/>
                <a:gd name="T5" fmla="*/ 0 h 614"/>
                <a:gd name="T6" fmla="*/ 0 w 616"/>
                <a:gd name="T7" fmla="*/ 308 h 614"/>
                <a:gd name="T8" fmla="*/ 308 w 616"/>
                <a:gd name="T9" fmla="*/ 613 h 614"/>
                <a:gd name="T10" fmla="*/ 615 w 616"/>
                <a:gd name="T11" fmla="*/ 304 h 614"/>
              </a:gdLst>
              <a:ahLst/>
              <a:cxnLst>
                <a:cxn ang="0">
                  <a:pos x="T0" y="T1"/>
                </a:cxn>
                <a:cxn ang="0">
                  <a:pos x="T2" y="T3"/>
                </a:cxn>
                <a:cxn ang="0">
                  <a:pos x="T4" y="T5"/>
                </a:cxn>
                <a:cxn ang="0">
                  <a:pos x="T6" y="T7"/>
                </a:cxn>
                <a:cxn ang="0">
                  <a:pos x="T8" y="T9"/>
                </a:cxn>
                <a:cxn ang="0">
                  <a:pos x="T10" y="T11"/>
                </a:cxn>
              </a:cxnLst>
              <a:rect l="0" t="0" r="r" b="b"/>
              <a:pathLst>
                <a:path w="616" h="614">
                  <a:moveTo>
                    <a:pt x="615" y="304"/>
                  </a:moveTo>
                  <a:lnTo>
                    <a:pt x="615" y="304"/>
                  </a:lnTo>
                  <a:cubicBezTo>
                    <a:pt x="613" y="135"/>
                    <a:pt x="477" y="0"/>
                    <a:pt x="308" y="0"/>
                  </a:cubicBezTo>
                  <a:cubicBezTo>
                    <a:pt x="138" y="0"/>
                    <a:pt x="0" y="138"/>
                    <a:pt x="0" y="308"/>
                  </a:cubicBezTo>
                  <a:cubicBezTo>
                    <a:pt x="0" y="474"/>
                    <a:pt x="138" y="613"/>
                    <a:pt x="308" y="613"/>
                  </a:cubicBezTo>
                  <a:cubicBezTo>
                    <a:pt x="477" y="613"/>
                    <a:pt x="615" y="474"/>
                    <a:pt x="615" y="304"/>
                  </a:cubicBezTo>
                </a:path>
              </a:pathLst>
            </a:custGeom>
            <a:solidFill>
              <a:srgbClr val="FFF8E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5" name="Freeform 255"/>
            <p:cNvSpPr>
              <a:spLocks noChangeArrowheads="1"/>
            </p:cNvSpPr>
            <p:nvPr/>
          </p:nvSpPr>
          <p:spPr bwMode="auto">
            <a:xfrm>
              <a:off x="17502617" y="4424770"/>
              <a:ext cx="853729" cy="853686"/>
            </a:xfrm>
            <a:custGeom>
              <a:avLst/>
              <a:gdLst>
                <a:gd name="T0" fmla="*/ 564 w 565"/>
                <a:gd name="T1" fmla="*/ 282 h 564"/>
                <a:gd name="T2" fmla="*/ 564 w 565"/>
                <a:gd name="T3" fmla="*/ 282 h 564"/>
                <a:gd name="T4" fmla="*/ 282 w 565"/>
                <a:gd name="T5" fmla="*/ 3 h 564"/>
                <a:gd name="T6" fmla="*/ 0 w 565"/>
                <a:gd name="T7" fmla="*/ 282 h 564"/>
                <a:gd name="T8" fmla="*/ 282 w 565"/>
                <a:gd name="T9" fmla="*/ 563 h 564"/>
                <a:gd name="T10" fmla="*/ 564 w 565"/>
                <a:gd name="T11" fmla="*/ 282 h 564"/>
              </a:gdLst>
              <a:ahLst/>
              <a:cxnLst>
                <a:cxn ang="0">
                  <a:pos x="T0" y="T1"/>
                </a:cxn>
                <a:cxn ang="0">
                  <a:pos x="T2" y="T3"/>
                </a:cxn>
                <a:cxn ang="0">
                  <a:pos x="T4" y="T5"/>
                </a:cxn>
                <a:cxn ang="0">
                  <a:pos x="T6" y="T7"/>
                </a:cxn>
                <a:cxn ang="0">
                  <a:pos x="T8" y="T9"/>
                </a:cxn>
                <a:cxn ang="0">
                  <a:pos x="T10" y="T11"/>
                </a:cxn>
              </a:cxnLst>
              <a:rect l="0" t="0" r="r" b="b"/>
              <a:pathLst>
                <a:path w="565" h="564">
                  <a:moveTo>
                    <a:pt x="564" y="282"/>
                  </a:moveTo>
                  <a:lnTo>
                    <a:pt x="564" y="282"/>
                  </a:lnTo>
                  <a:cubicBezTo>
                    <a:pt x="561" y="127"/>
                    <a:pt x="437" y="0"/>
                    <a:pt x="282" y="3"/>
                  </a:cubicBezTo>
                  <a:cubicBezTo>
                    <a:pt x="126" y="3"/>
                    <a:pt x="0" y="127"/>
                    <a:pt x="0" y="282"/>
                  </a:cubicBezTo>
                  <a:cubicBezTo>
                    <a:pt x="0" y="437"/>
                    <a:pt x="126" y="563"/>
                    <a:pt x="282" y="563"/>
                  </a:cubicBezTo>
                  <a:cubicBezTo>
                    <a:pt x="437" y="563"/>
                    <a:pt x="564" y="437"/>
                    <a:pt x="564" y="282"/>
                  </a:cubicBezTo>
                </a:path>
              </a:pathLst>
            </a:custGeom>
            <a:solidFill>
              <a:srgbClr val="FFCD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6" name="Freeform 256"/>
            <p:cNvSpPr>
              <a:spLocks noChangeArrowheads="1"/>
            </p:cNvSpPr>
            <p:nvPr/>
          </p:nvSpPr>
          <p:spPr bwMode="auto">
            <a:xfrm>
              <a:off x="17522784" y="4686925"/>
              <a:ext cx="719284" cy="557921"/>
            </a:xfrm>
            <a:custGeom>
              <a:avLst/>
              <a:gdLst>
                <a:gd name="T0" fmla="*/ 20 w 476"/>
                <a:gd name="T1" fmla="*/ 0 h 372"/>
                <a:gd name="T2" fmla="*/ 20 w 476"/>
                <a:gd name="T3" fmla="*/ 0 h 372"/>
                <a:gd name="T4" fmla="*/ 17 w 476"/>
                <a:gd name="T5" fmla="*/ 46 h 372"/>
                <a:gd name="T6" fmla="*/ 314 w 476"/>
                <a:gd name="T7" fmla="*/ 311 h 372"/>
                <a:gd name="T8" fmla="*/ 475 w 476"/>
                <a:gd name="T9" fmla="*/ 268 h 372"/>
                <a:gd name="T10" fmla="*/ 265 w 476"/>
                <a:gd name="T11" fmla="*/ 371 h 372"/>
                <a:gd name="T12" fmla="*/ 0 w 476"/>
                <a:gd name="T13" fmla="*/ 107 h 372"/>
                <a:gd name="T14" fmla="*/ 20 w 476"/>
                <a:gd name="T15" fmla="*/ 0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372">
                  <a:moveTo>
                    <a:pt x="20" y="0"/>
                  </a:moveTo>
                  <a:lnTo>
                    <a:pt x="20" y="0"/>
                  </a:lnTo>
                  <a:cubicBezTo>
                    <a:pt x="17" y="15"/>
                    <a:pt x="17" y="29"/>
                    <a:pt x="17" y="46"/>
                  </a:cubicBezTo>
                  <a:cubicBezTo>
                    <a:pt x="17" y="193"/>
                    <a:pt x="150" y="311"/>
                    <a:pt x="314" y="311"/>
                  </a:cubicBezTo>
                  <a:cubicBezTo>
                    <a:pt x="374" y="311"/>
                    <a:pt x="429" y="294"/>
                    <a:pt x="475" y="268"/>
                  </a:cubicBezTo>
                  <a:cubicBezTo>
                    <a:pt x="426" y="331"/>
                    <a:pt x="351" y="371"/>
                    <a:pt x="265" y="371"/>
                  </a:cubicBezTo>
                  <a:cubicBezTo>
                    <a:pt x="118" y="371"/>
                    <a:pt x="0" y="253"/>
                    <a:pt x="0" y="107"/>
                  </a:cubicBezTo>
                  <a:cubicBezTo>
                    <a:pt x="0" y="70"/>
                    <a:pt x="6" y="32"/>
                    <a:pt x="20" y="0"/>
                  </a:cubicBezTo>
                </a:path>
              </a:pathLst>
            </a:custGeom>
            <a:solidFill>
              <a:srgbClr val="EFB75F"/>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7" name="Freeform 257"/>
            <p:cNvSpPr>
              <a:spLocks noChangeArrowheads="1"/>
            </p:cNvSpPr>
            <p:nvPr/>
          </p:nvSpPr>
          <p:spPr bwMode="auto">
            <a:xfrm>
              <a:off x="17845453" y="4727257"/>
              <a:ext cx="168057" cy="712525"/>
            </a:xfrm>
            <a:custGeom>
              <a:avLst/>
              <a:gdLst>
                <a:gd name="T0" fmla="*/ 37 w 113"/>
                <a:gd name="T1" fmla="*/ 0 h 470"/>
                <a:gd name="T2" fmla="*/ 37 w 113"/>
                <a:gd name="T3" fmla="*/ 0 h 470"/>
                <a:gd name="T4" fmla="*/ 32 w 113"/>
                <a:gd name="T5" fmla="*/ 3 h 470"/>
                <a:gd name="T6" fmla="*/ 3 w 113"/>
                <a:gd name="T7" fmla="*/ 32 h 470"/>
                <a:gd name="T8" fmla="*/ 0 w 113"/>
                <a:gd name="T9" fmla="*/ 38 h 470"/>
                <a:gd name="T10" fmla="*/ 0 w 113"/>
                <a:gd name="T11" fmla="*/ 464 h 470"/>
                <a:gd name="T12" fmla="*/ 6 w 113"/>
                <a:gd name="T13" fmla="*/ 469 h 470"/>
                <a:gd name="T14" fmla="*/ 14 w 113"/>
                <a:gd name="T15" fmla="*/ 464 h 470"/>
                <a:gd name="T16" fmla="*/ 11 w 113"/>
                <a:gd name="T17" fmla="*/ 41 h 470"/>
                <a:gd name="T18" fmla="*/ 29 w 113"/>
                <a:gd name="T19" fmla="*/ 23 h 470"/>
                <a:gd name="T20" fmla="*/ 29 w 113"/>
                <a:gd name="T21" fmla="*/ 38 h 470"/>
                <a:gd name="T22" fmla="*/ 34 w 113"/>
                <a:gd name="T23" fmla="*/ 47 h 470"/>
                <a:gd name="T24" fmla="*/ 40 w 113"/>
                <a:gd name="T25" fmla="*/ 43 h 470"/>
                <a:gd name="T26" fmla="*/ 63 w 113"/>
                <a:gd name="T27" fmla="*/ 23 h 470"/>
                <a:gd name="T28" fmla="*/ 63 w 113"/>
                <a:gd name="T29" fmla="*/ 38 h 470"/>
                <a:gd name="T30" fmla="*/ 69 w 113"/>
                <a:gd name="T31" fmla="*/ 47 h 470"/>
                <a:gd name="T32" fmla="*/ 75 w 113"/>
                <a:gd name="T33" fmla="*/ 43 h 470"/>
                <a:gd name="T34" fmla="*/ 98 w 113"/>
                <a:gd name="T35" fmla="*/ 23 h 470"/>
                <a:gd name="T36" fmla="*/ 101 w 113"/>
                <a:gd name="T37" fmla="*/ 461 h 470"/>
                <a:gd name="T38" fmla="*/ 107 w 113"/>
                <a:gd name="T39" fmla="*/ 469 h 470"/>
                <a:gd name="T40" fmla="*/ 112 w 113"/>
                <a:gd name="T41" fmla="*/ 461 h 470"/>
                <a:gd name="T42" fmla="*/ 112 w 113"/>
                <a:gd name="T43" fmla="*/ 9 h 470"/>
                <a:gd name="T44" fmla="*/ 109 w 113"/>
                <a:gd name="T45" fmla="*/ 3 h 470"/>
                <a:gd name="T46" fmla="*/ 101 w 113"/>
                <a:gd name="T47" fmla="*/ 3 h 470"/>
                <a:gd name="T48" fmla="*/ 77 w 113"/>
                <a:gd name="T49" fmla="*/ 23 h 470"/>
                <a:gd name="T50" fmla="*/ 77 w 113"/>
                <a:gd name="T51" fmla="*/ 9 h 470"/>
                <a:gd name="T52" fmla="*/ 72 w 113"/>
                <a:gd name="T53" fmla="*/ 3 h 470"/>
                <a:gd name="T54" fmla="*/ 66 w 113"/>
                <a:gd name="T55" fmla="*/ 3 h 470"/>
                <a:gd name="T56" fmla="*/ 43 w 113"/>
                <a:gd name="T57" fmla="*/ 23 h 470"/>
                <a:gd name="T58" fmla="*/ 43 w 113"/>
                <a:gd name="T59" fmla="*/ 9 h 470"/>
                <a:gd name="T60" fmla="*/ 37 w 113"/>
                <a:gd name="T61" fmla="*/ 3 h 470"/>
                <a:gd name="T62" fmla="*/ 37 w 113"/>
                <a:gd name="T63"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470">
                  <a:moveTo>
                    <a:pt x="37" y="0"/>
                  </a:moveTo>
                  <a:lnTo>
                    <a:pt x="37" y="0"/>
                  </a:lnTo>
                  <a:cubicBezTo>
                    <a:pt x="34" y="0"/>
                    <a:pt x="32" y="3"/>
                    <a:pt x="32" y="3"/>
                  </a:cubicBezTo>
                  <a:cubicBezTo>
                    <a:pt x="3" y="32"/>
                    <a:pt x="3" y="32"/>
                    <a:pt x="3" y="32"/>
                  </a:cubicBezTo>
                  <a:cubicBezTo>
                    <a:pt x="0" y="35"/>
                    <a:pt x="0" y="35"/>
                    <a:pt x="0" y="38"/>
                  </a:cubicBezTo>
                  <a:cubicBezTo>
                    <a:pt x="0" y="464"/>
                    <a:pt x="0" y="464"/>
                    <a:pt x="0" y="464"/>
                  </a:cubicBezTo>
                  <a:cubicBezTo>
                    <a:pt x="0" y="466"/>
                    <a:pt x="3" y="469"/>
                    <a:pt x="6" y="469"/>
                  </a:cubicBezTo>
                  <a:cubicBezTo>
                    <a:pt x="11" y="469"/>
                    <a:pt x="14" y="466"/>
                    <a:pt x="14" y="464"/>
                  </a:cubicBezTo>
                  <a:cubicBezTo>
                    <a:pt x="11" y="41"/>
                    <a:pt x="11" y="41"/>
                    <a:pt x="11" y="41"/>
                  </a:cubicBezTo>
                  <a:cubicBezTo>
                    <a:pt x="29" y="23"/>
                    <a:pt x="29" y="23"/>
                    <a:pt x="29" y="23"/>
                  </a:cubicBezTo>
                  <a:cubicBezTo>
                    <a:pt x="29" y="38"/>
                    <a:pt x="29" y="38"/>
                    <a:pt x="29" y="38"/>
                  </a:cubicBezTo>
                  <a:cubicBezTo>
                    <a:pt x="29" y="41"/>
                    <a:pt x="32" y="43"/>
                    <a:pt x="34" y="47"/>
                  </a:cubicBezTo>
                  <a:cubicBezTo>
                    <a:pt x="37" y="47"/>
                    <a:pt x="37" y="47"/>
                    <a:pt x="40" y="43"/>
                  </a:cubicBezTo>
                  <a:cubicBezTo>
                    <a:pt x="63" y="23"/>
                    <a:pt x="63" y="23"/>
                    <a:pt x="63" y="23"/>
                  </a:cubicBezTo>
                  <a:cubicBezTo>
                    <a:pt x="63" y="38"/>
                    <a:pt x="63" y="38"/>
                    <a:pt x="63" y="38"/>
                  </a:cubicBezTo>
                  <a:cubicBezTo>
                    <a:pt x="63" y="41"/>
                    <a:pt x="66" y="43"/>
                    <a:pt x="69" y="47"/>
                  </a:cubicBezTo>
                  <a:cubicBezTo>
                    <a:pt x="69" y="47"/>
                    <a:pt x="72" y="47"/>
                    <a:pt x="75" y="43"/>
                  </a:cubicBezTo>
                  <a:cubicBezTo>
                    <a:pt x="98" y="23"/>
                    <a:pt x="98" y="23"/>
                    <a:pt x="98" y="23"/>
                  </a:cubicBezTo>
                  <a:cubicBezTo>
                    <a:pt x="101" y="461"/>
                    <a:pt x="101" y="461"/>
                    <a:pt x="101" y="461"/>
                  </a:cubicBezTo>
                  <a:cubicBezTo>
                    <a:pt x="101" y="466"/>
                    <a:pt x="103" y="469"/>
                    <a:pt x="107" y="469"/>
                  </a:cubicBezTo>
                  <a:cubicBezTo>
                    <a:pt x="109" y="469"/>
                    <a:pt x="112" y="466"/>
                    <a:pt x="112" y="461"/>
                  </a:cubicBezTo>
                  <a:cubicBezTo>
                    <a:pt x="112" y="9"/>
                    <a:pt x="112" y="9"/>
                    <a:pt x="112" y="9"/>
                  </a:cubicBezTo>
                  <a:cubicBezTo>
                    <a:pt x="112" y="6"/>
                    <a:pt x="112" y="3"/>
                    <a:pt x="109" y="3"/>
                  </a:cubicBezTo>
                  <a:cubicBezTo>
                    <a:pt x="107" y="0"/>
                    <a:pt x="103" y="0"/>
                    <a:pt x="101" y="3"/>
                  </a:cubicBezTo>
                  <a:cubicBezTo>
                    <a:pt x="77" y="23"/>
                    <a:pt x="77" y="23"/>
                    <a:pt x="77" y="23"/>
                  </a:cubicBezTo>
                  <a:cubicBezTo>
                    <a:pt x="77" y="9"/>
                    <a:pt x="77" y="9"/>
                    <a:pt x="77" y="9"/>
                  </a:cubicBezTo>
                  <a:cubicBezTo>
                    <a:pt x="77" y="6"/>
                    <a:pt x="75" y="3"/>
                    <a:pt x="72" y="3"/>
                  </a:cubicBezTo>
                  <a:cubicBezTo>
                    <a:pt x="72" y="0"/>
                    <a:pt x="69" y="0"/>
                    <a:pt x="66" y="3"/>
                  </a:cubicBezTo>
                  <a:cubicBezTo>
                    <a:pt x="43" y="23"/>
                    <a:pt x="43" y="23"/>
                    <a:pt x="43" y="23"/>
                  </a:cubicBezTo>
                  <a:cubicBezTo>
                    <a:pt x="43" y="9"/>
                    <a:pt x="43" y="9"/>
                    <a:pt x="43" y="9"/>
                  </a:cubicBezTo>
                  <a:cubicBezTo>
                    <a:pt x="43" y="6"/>
                    <a:pt x="40" y="3"/>
                    <a:pt x="37" y="3"/>
                  </a:cubicBezTo>
                  <a:cubicBezTo>
                    <a:pt x="37" y="0"/>
                    <a:pt x="37" y="0"/>
                    <a:pt x="37" y="0"/>
                  </a:cubicBezTo>
                </a:path>
              </a:pathLst>
            </a:custGeom>
            <a:solidFill>
              <a:srgbClr val="8E663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8" name="Freeform 258"/>
            <p:cNvSpPr>
              <a:spLocks noChangeArrowheads="1"/>
            </p:cNvSpPr>
            <p:nvPr/>
          </p:nvSpPr>
          <p:spPr bwMode="auto">
            <a:xfrm>
              <a:off x="17771508" y="5500280"/>
              <a:ext cx="329392" cy="53775"/>
            </a:xfrm>
            <a:custGeom>
              <a:avLst/>
              <a:gdLst>
                <a:gd name="T0" fmla="*/ 219 w 220"/>
                <a:gd name="T1" fmla="*/ 2 h 41"/>
                <a:gd name="T2" fmla="*/ 219 w 220"/>
                <a:gd name="T3" fmla="*/ 2 h 41"/>
                <a:gd name="T4" fmla="*/ 193 w 220"/>
                <a:gd name="T5" fmla="*/ 0 h 41"/>
                <a:gd name="T6" fmla="*/ 26 w 220"/>
                <a:gd name="T7" fmla="*/ 0 h 41"/>
                <a:gd name="T8" fmla="*/ 0 w 220"/>
                <a:gd name="T9" fmla="*/ 2 h 41"/>
                <a:gd name="T10" fmla="*/ 43 w 220"/>
                <a:gd name="T11" fmla="*/ 31 h 41"/>
                <a:gd name="T12" fmla="*/ 69 w 220"/>
                <a:gd name="T13" fmla="*/ 40 h 41"/>
                <a:gd name="T14" fmla="*/ 153 w 220"/>
                <a:gd name="T15" fmla="*/ 40 h 41"/>
                <a:gd name="T16" fmla="*/ 176 w 220"/>
                <a:gd name="T17" fmla="*/ 31 h 41"/>
                <a:gd name="T18" fmla="*/ 219 w 220"/>
                <a:gd name="T19"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41">
                  <a:moveTo>
                    <a:pt x="219" y="2"/>
                  </a:moveTo>
                  <a:lnTo>
                    <a:pt x="219" y="2"/>
                  </a:lnTo>
                  <a:cubicBezTo>
                    <a:pt x="219" y="0"/>
                    <a:pt x="208" y="0"/>
                    <a:pt x="193" y="0"/>
                  </a:cubicBezTo>
                  <a:cubicBezTo>
                    <a:pt x="26" y="0"/>
                    <a:pt x="26" y="0"/>
                    <a:pt x="26" y="0"/>
                  </a:cubicBezTo>
                  <a:cubicBezTo>
                    <a:pt x="11" y="0"/>
                    <a:pt x="0" y="0"/>
                    <a:pt x="0" y="2"/>
                  </a:cubicBezTo>
                  <a:cubicBezTo>
                    <a:pt x="43" y="31"/>
                    <a:pt x="43" y="31"/>
                    <a:pt x="43" y="31"/>
                  </a:cubicBezTo>
                  <a:cubicBezTo>
                    <a:pt x="49" y="37"/>
                    <a:pt x="55" y="40"/>
                    <a:pt x="69" y="40"/>
                  </a:cubicBezTo>
                  <a:cubicBezTo>
                    <a:pt x="153" y="40"/>
                    <a:pt x="153" y="40"/>
                    <a:pt x="153" y="40"/>
                  </a:cubicBezTo>
                  <a:cubicBezTo>
                    <a:pt x="164" y="40"/>
                    <a:pt x="170" y="37"/>
                    <a:pt x="176" y="31"/>
                  </a:cubicBezTo>
                  <a:lnTo>
                    <a:pt x="219" y="2"/>
                  </a:lnTo>
                </a:path>
              </a:pathLst>
            </a:custGeom>
            <a:solidFill>
              <a:srgbClr val="45444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9" name="Freeform 259"/>
            <p:cNvSpPr>
              <a:spLocks noChangeArrowheads="1"/>
            </p:cNvSpPr>
            <p:nvPr/>
          </p:nvSpPr>
          <p:spPr bwMode="auto">
            <a:xfrm>
              <a:off x="17717730" y="5278456"/>
              <a:ext cx="423503" cy="33610"/>
            </a:xfrm>
            <a:custGeom>
              <a:avLst/>
              <a:gdLst>
                <a:gd name="T0" fmla="*/ 0 w 282"/>
                <a:gd name="T1" fmla="*/ 26 h 27"/>
                <a:gd name="T2" fmla="*/ 0 w 282"/>
                <a:gd name="T3" fmla="*/ 26 h 27"/>
                <a:gd name="T4" fmla="*/ 0 w 282"/>
                <a:gd name="T5" fmla="*/ 10 h 27"/>
                <a:gd name="T6" fmla="*/ 8 w 282"/>
                <a:gd name="T7" fmla="*/ 0 h 27"/>
                <a:gd name="T8" fmla="*/ 276 w 282"/>
                <a:gd name="T9" fmla="*/ 0 h 27"/>
                <a:gd name="T10" fmla="*/ 281 w 282"/>
                <a:gd name="T11" fmla="*/ 10 h 27"/>
                <a:gd name="T12" fmla="*/ 281 w 282"/>
                <a:gd name="T13" fmla="*/ 26 h 27"/>
                <a:gd name="T14" fmla="*/ 0 w 282"/>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 h="27">
                  <a:moveTo>
                    <a:pt x="0" y="26"/>
                  </a:moveTo>
                  <a:lnTo>
                    <a:pt x="0" y="26"/>
                  </a:lnTo>
                  <a:cubicBezTo>
                    <a:pt x="0" y="10"/>
                    <a:pt x="0" y="10"/>
                    <a:pt x="0" y="10"/>
                  </a:cubicBezTo>
                  <a:cubicBezTo>
                    <a:pt x="0" y="6"/>
                    <a:pt x="2" y="0"/>
                    <a:pt x="8" y="0"/>
                  </a:cubicBezTo>
                  <a:cubicBezTo>
                    <a:pt x="276" y="0"/>
                    <a:pt x="276" y="0"/>
                    <a:pt x="276" y="0"/>
                  </a:cubicBezTo>
                  <a:cubicBezTo>
                    <a:pt x="279" y="0"/>
                    <a:pt x="281" y="6"/>
                    <a:pt x="281" y="10"/>
                  </a:cubicBezTo>
                  <a:cubicBezTo>
                    <a:pt x="281" y="26"/>
                    <a:pt x="281" y="26"/>
                    <a:pt x="281" y="26"/>
                  </a:cubicBezTo>
                  <a:lnTo>
                    <a:pt x="0" y="26"/>
                  </a:lnTo>
                </a:path>
              </a:pathLst>
            </a:custGeom>
            <a:solidFill>
              <a:srgbClr val="89868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0" name="Freeform 260"/>
            <p:cNvSpPr>
              <a:spLocks noChangeArrowheads="1"/>
            </p:cNvSpPr>
            <p:nvPr/>
          </p:nvSpPr>
          <p:spPr bwMode="auto">
            <a:xfrm>
              <a:off x="17717730" y="5318788"/>
              <a:ext cx="423503" cy="26888"/>
            </a:xfrm>
            <a:custGeom>
              <a:avLst/>
              <a:gdLst>
                <a:gd name="T0" fmla="*/ 0 w 282"/>
                <a:gd name="T1" fmla="*/ 0 h 24"/>
                <a:gd name="T2" fmla="*/ 0 w 282"/>
                <a:gd name="T3" fmla="*/ 0 h 24"/>
                <a:gd name="T4" fmla="*/ 0 w 282"/>
                <a:gd name="T5" fmla="*/ 15 h 24"/>
                <a:gd name="T6" fmla="*/ 8 w 282"/>
                <a:gd name="T7" fmla="*/ 23 h 24"/>
                <a:gd name="T8" fmla="*/ 276 w 282"/>
                <a:gd name="T9" fmla="*/ 23 h 24"/>
                <a:gd name="T10" fmla="*/ 281 w 282"/>
                <a:gd name="T11" fmla="*/ 15 h 24"/>
                <a:gd name="T12" fmla="*/ 281 w 282"/>
                <a:gd name="T13" fmla="*/ 0 h 24"/>
                <a:gd name="T14" fmla="*/ 0 w 282"/>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 h="24">
                  <a:moveTo>
                    <a:pt x="0" y="0"/>
                  </a:moveTo>
                  <a:lnTo>
                    <a:pt x="0" y="0"/>
                  </a:lnTo>
                  <a:cubicBezTo>
                    <a:pt x="0" y="15"/>
                    <a:pt x="0" y="15"/>
                    <a:pt x="0" y="15"/>
                  </a:cubicBezTo>
                  <a:cubicBezTo>
                    <a:pt x="0" y="21"/>
                    <a:pt x="2" y="23"/>
                    <a:pt x="8" y="23"/>
                  </a:cubicBezTo>
                  <a:cubicBezTo>
                    <a:pt x="276" y="23"/>
                    <a:pt x="276" y="23"/>
                    <a:pt x="276" y="23"/>
                  </a:cubicBezTo>
                  <a:cubicBezTo>
                    <a:pt x="279" y="23"/>
                    <a:pt x="281" y="21"/>
                    <a:pt x="281" y="15"/>
                  </a:cubicBezTo>
                  <a:cubicBezTo>
                    <a:pt x="281" y="0"/>
                    <a:pt x="281" y="0"/>
                    <a:pt x="281" y="0"/>
                  </a:cubicBezTo>
                  <a:lnTo>
                    <a:pt x="0" y="0"/>
                  </a:lnTo>
                </a:path>
              </a:pathLst>
            </a:custGeom>
            <a:solidFill>
              <a:srgbClr val="B7B7B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1" name="Freeform 261"/>
            <p:cNvSpPr>
              <a:spLocks noChangeArrowheads="1"/>
            </p:cNvSpPr>
            <p:nvPr/>
          </p:nvSpPr>
          <p:spPr bwMode="auto">
            <a:xfrm>
              <a:off x="17717730" y="5359119"/>
              <a:ext cx="423503" cy="33610"/>
            </a:xfrm>
            <a:custGeom>
              <a:avLst/>
              <a:gdLst>
                <a:gd name="T0" fmla="*/ 0 w 282"/>
                <a:gd name="T1" fmla="*/ 24 h 25"/>
                <a:gd name="T2" fmla="*/ 0 w 282"/>
                <a:gd name="T3" fmla="*/ 24 h 25"/>
                <a:gd name="T4" fmla="*/ 0 w 282"/>
                <a:gd name="T5" fmla="*/ 9 h 25"/>
                <a:gd name="T6" fmla="*/ 8 w 282"/>
                <a:gd name="T7" fmla="*/ 0 h 25"/>
                <a:gd name="T8" fmla="*/ 276 w 282"/>
                <a:gd name="T9" fmla="*/ 0 h 25"/>
                <a:gd name="T10" fmla="*/ 281 w 282"/>
                <a:gd name="T11" fmla="*/ 9 h 25"/>
                <a:gd name="T12" fmla="*/ 281 w 282"/>
                <a:gd name="T13" fmla="*/ 24 h 25"/>
                <a:gd name="T14" fmla="*/ 0 w 282"/>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 h="25">
                  <a:moveTo>
                    <a:pt x="0" y="24"/>
                  </a:moveTo>
                  <a:lnTo>
                    <a:pt x="0" y="24"/>
                  </a:lnTo>
                  <a:cubicBezTo>
                    <a:pt x="0" y="9"/>
                    <a:pt x="0" y="9"/>
                    <a:pt x="0" y="9"/>
                  </a:cubicBezTo>
                  <a:cubicBezTo>
                    <a:pt x="0" y="4"/>
                    <a:pt x="2" y="0"/>
                    <a:pt x="8" y="0"/>
                  </a:cubicBezTo>
                  <a:cubicBezTo>
                    <a:pt x="276" y="0"/>
                    <a:pt x="276" y="0"/>
                    <a:pt x="276" y="0"/>
                  </a:cubicBezTo>
                  <a:cubicBezTo>
                    <a:pt x="279" y="0"/>
                    <a:pt x="281" y="4"/>
                    <a:pt x="281" y="9"/>
                  </a:cubicBezTo>
                  <a:cubicBezTo>
                    <a:pt x="281" y="24"/>
                    <a:pt x="281" y="24"/>
                    <a:pt x="281" y="24"/>
                  </a:cubicBezTo>
                  <a:lnTo>
                    <a:pt x="0" y="24"/>
                  </a:lnTo>
                </a:path>
              </a:pathLst>
            </a:custGeom>
            <a:solidFill>
              <a:srgbClr val="89868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2" name="Freeform 262"/>
            <p:cNvSpPr>
              <a:spLocks noChangeArrowheads="1"/>
            </p:cNvSpPr>
            <p:nvPr/>
          </p:nvSpPr>
          <p:spPr bwMode="auto">
            <a:xfrm>
              <a:off x="17717730" y="5392729"/>
              <a:ext cx="423503" cy="33610"/>
            </a:xfrm>
            <a:custGeom>
              <a:avLst/>
              <a:gdLst>
                <a:gd name="T0" fmla="*/ 0 w 282"/>
                <a:gd name="T1" fmla="*/ 0 h 27"/>
                <a:gd name="T2" fmla="*/ 0 w 282"/>
                <a:gd name="T3" fmla="*/ 0 h 27"/>
                <a:gd name="T4" fmla="*/ 0 w 282"/>
                <a:gd name="T5" fmla="*/ 17 h 27"/>
                <a:gd name="T6" fmla="*/ 8 w 282"/>
                <a:gd name="T7" fmla="*/ 26 h 27"/>
                <a:gd name="T8" fmla="*/ 276 w 282"/>
                <a:gd name="T9" fmla="*/ 26 h 27"/>
                <a:gd name="T10" fmla="*/ 281 w 282"/>
                <a:gd name="T11" fmla="*/ 17 h 27"/>
                <a:gd name="T12" fmla="*/ 281 w 282"/>
                <a:gd name="T13" fmla="*/ 0 h 27"/>
                <a:gd name="T14" fmla="*/ 0 w 282"/>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 h="27">
                  <a:moveTo>
                    <a:pt x="0" y="0"/>
                  </a:moveTo>
                  <a:lnTo>
                    <a:pt x="0" y="0"/>
                  </a:lnTo>
                  <a:cubicBezTo>
                    <a:pt x="0" y="17"/>
                    <a:pt x="0" y="17"/>
                    <a:pt x="0" y="17"/>
                  </a:cubicBezTo>
                  <a:cubicBezTo>
                    <a:pt x="0" y="20"/>
                    <a:pt x="2" y="26"/>
                    <a:pt x="8" y="26"/>
                  </a:cubicBezTo>
                  <a:cubicBezTo>
                    <a:pt x="276" y="26"/>
                    <a:pt x="276" y="26"/>
                    <a:pt x="276" y="26"/>
                  </a:cubicBezTo>
                  <a:cubicBezTo>
                    <a:pt x="279" y="26"/>
                    <a:pt x="281" y="20"/>
                    <a:pt x="281" y="17"/>
                  </a:cubicBezTo>
                  <a:cubicBezTo>
                    <a:pt x="281" y="0"/>
                    <a:pt x="281" y="0"/>
                    <a:pt x="281" y="0"/>
                  </a:cubicBezTo>
                  <a:lnTo>
                    <a:pt x="0" y="0"/>
                  </a:lnTo>
                </a:path>
              </a:pathLst>
            </a:custGeom>
            <a:solidFill>
              <a:srgbClr val="B7B7B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3" name="Freeform 263"/>
            <p:cNvSpPr>
              <a:spLocks noChangeArrowheads="1"/>
            </p:cNvSpPr>
            <p:nvPr/>
          </p:nvSpPr>
          <p:spPr bwMode="auto">
            <a:xfrm>
              <a:off x="17717730" y="5433060"/>
              <a:ext cx="423503" cy="26888"/>
            </a:xfrm>
            <a:custGeom>
              <a:avLst/>
              <a:gdLst>
                <a:gd name="T0" fmla="*/ 0 w 282"/>
                <a:gd name="T1" fmla="*/ 23 h 24"/>
                <a:gd name="T2" fmla="*/ 0 w 282"/>
                <a:gd name="T3" fmla="*/ 23 h 24"/>
                <a:gd name="T4" fmla="*/ 0 w 282"/>
                <a:gd name="T5" fmla="*/ 8 h 24"/>
                <a:gd name="T6" fmla="*/ 8 w 282"/>
                <a:gd name="T7" fmla="*/ 0 h 24"/>
                <a:gd name="T8" fmla="*/ 276 w 282"/>
                <a:gd name="T9" fmla="*/ 0 h 24"/>
                <a:gd name="T10" fmla="*/ 281 w 282"/>
                <a:gd name="T11" fmla="*/ 8 h 24"/>
                <a:gd name="T12" fmla="*/ 281 w 282"/>
                <a:gd name="T13" fmla="*/ 23 h 24"/>
                <a:gd name="T14" fmla="*/ 0 w 282"/>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 h="24">
                  <a:moveTo>
                    <a:pt x="0" y="23"/>
                  </a:moveTo>
                  <a:lnTo>
                    <a:pt x="0" y="23"/>
                  </a:lnTo>
                  <a:cubicBezTo>
                    <a:pt x="0" y="8"/>
                    <a:pt x="0" y="8"/>
                    <a:pt x="0" y="8"/>
                  </a:cubicBezTo>
                  <a:cubicBezTo>
                    <a:pt x="0" y="2"/>
                    <a:pt x="2" y="0"/>
                    <a:pt x="8" y="0"/>
                  </a:cubicBezTo>
                  <a:cubicBezTo>
                    <a:pt x="276" y="0"/>
                    <a:pt x="276" y="0"/>
                    <a:pt x="276" y="0"/>
                  </a:cubicBezTo>
                  <a:cubicBezTo>
                    <a:pt x="279" y="0"/>
                    <a:pt x="281" y="2"/>
                    <a:pt x="281" y="8"/>
                  </a:cubicBezTo>
                  <a:cubicBezTo>
                    <a:pt x="281" y="23"/>
                    <a:pt x="281" y="23"/>
                    <a:pt x="281" y="23"/>
                  </a:cubicBezTo>
                  <a:lnTo>
                    <a:pt x="0" y="23"/>
                  </a:lnTo>
                </a:path>
              </a:pathLst>
            </a:custGeom>
            <a:solidFill>
              <a:srgbClr val="89868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4" name="Freeform 264"/>
            <p:cNvSpPr>
              <a:spLocks noChangeArrowheads="1"/>
            </p:cNvSpPr>
            <p:nvPr/>
          </p:nvSpPr>
          <p:spPr bwMode="auto">
            <a:xfrm>
              <a:off x="17717730" y="5466670"/>
              <a:ext cx="423503" cy="26888"/>
            </a:xfrm>
            <a:custGeom>
              <a:avLst/>
              <a:gdLst>
                <a:gd name="T0" fmla="*/ 0 w 282"/>
                <a:gd name="T1" fmla="*/ 0 h 23"/>
                <a:gd name="T2" fmla="*/ 0 w 282"/>
                <a:gd name="T3" fmla="*/ 0 h 23"/>
                <a:gd name="T4" fmla="*/ 0 w 282"/>
                <a:gd name="T5" fmla="*/ 14 h 23"/>
                <a:gd name="T6" fmla="*/ 8 w 282"/>
                <a:gd name="T7" fmla="*/ 22 h 23"/>
                <a:gd name="T8" fmla="*/ 276 w 282"/>
                <a:gd name="T9" fmla="*/ 22 h 23"/>
                <a:gd name="T10" fmla="*/ 281 w 282"/>
                <a:gd name="T11" fmla="*/ 14 h 23"/>
                <a:gd name="T12" fmla="*/ 281 w 282"/>
                <a:gd name="T13" fmla="*/ 0 h 23"/>
                <a:gd name="T14" fmla="*/ 0 w 28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 h="23">
                  <a:moveTo>
                    <a:pt x="0" y="0"/>
                  </a:moveTo>
                  <a:lnTo>
                    <a:pt x="0" y="0"/>
                  </a:lnTo>
                  <a:cubicBezTo>
                    <a:pt x="0" y="14"/>
                    <a:pt x="0" y="14"/>
                    <a:pt x="0" y="14"/>
                  </a:cubicBezTo>
                  <a:cubicBezTo>
                    <a:pt x="0" y="20"/>
                    <a:pt x="2" y="22"/>
                    <a:pt x="8" y="22"/>
                  </a:cubicBezTo>
                  <a:cubicBezTo>
                    <a:pt x="276" y="22"/>
                    <a:pt x="276" y="22"/>
                    <a:pt x="276" y="22"/>
                  </a:cubicBezTo>
                  <a:cubicBezTo>
                    <a:pt x="279" y="22"/>
                    <a:pt x="281" y="20"/>
                    <a:pt x="281" y="14"/>
                  </a:cubicBezTo>
                  <a:cubicBezTo>
                    <a:pt x="281" y="0"/>
                    <a:pt x="281" y="0"/>
                    <a:pt x="281" y="0"/>
                  </a:cubicBezTo>
                  <a:lnTo>
                    <a:pt x="0" y="0"/>
                  </a:lnTo>
                </a:path>
              </a:pathLst>
            </a:custGeom>
            <a:solidFill>
              <a:srgbClr val="B7B7B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5" name="Freeform 265"/>
            <p:cNvSpPr>
              <a:spLocks noChangeArrowheads="1"/>
            </p:cNvSpPr>
            <p:nvPr/>
          </p:nvSpPr>
          <p:spPr bwMode="auto">
            <a:xfrm>
              <a:off x="17173225" y="4828086"/>
              <a:ext cx="181501" cy="67219"/>
            </a:xfrm>
            <a:custGeom>
              <a:avLst/>
              <a:gdLst>
                <a:gd name="T0" fmla="*/ 100 w 124"/>
                <a:gd name="T1" fmla="*/ 46 h 47"/>
                <a:gd name="T2" fmla="*/ 100 w 124"/>
                <a:gd name="T3" fmla="*/ 46 h 47"/>
                <a:gd name="T4" fmla="*/ 23 w 124"/>
                <a:gd name="T5" fmla="*/ 46 h 47"/>
                <a:gd name="T6" fmla="*/ 0 w 124"/>
                <a:gd name="T7" fmla="*/ 24 h 47"/>
                <a:gd name="T8" fmla="*/ 23 w 124"/>
                <a:gd name="T9" fmla="*/ 0 h 47"/>
                <a:gd name="T10" fmla="*/ 100 w 124"/>
                <a:gd name="T11" fmla="*/ 0 h 47"/>
                <a:gd name="T12" fmla="*/ 123 w 124"/>
                <a:gd name="T13" fmla="*/ 24 h 47"/>
                <a:gd name="T14" fmla="*/ 100 w 124"/>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47">
                  <a:moveTo>
                    <a:pt x="100" y="46"/>
                  </a:moveTo>
                  <a:lnTo>
                    <a:pt x="100" y="46"/>
                  </a:lnTo>
                  <a:cubicBezTo>
                    <a:pt x="23" y="46"/>
                    <a:pt x="23" y="46"/>
                    <a:pt x="23" y="46"/>
                  </a:cubicBezTo>
                  <a:cubicBezTo>
                    <a:pt x="11" y="46"/>
                    <a:pt x="0" y="38"/>
                    <a:pt x="0" y="24"/>
                  </a:cubicBezTo>
                  <a:cubicBezTo>
                    <a:pt x="0" y="12"/>
                    <a:pt x="11" y="0"/>
                    <a:pt x="23" y="0"/>
                  </a:cubicBezTo>
                  <a:cubicBezTo>
                    <a:pt x="100" y="0"/>
                    <a:pt x="100" y="0"/>
                    <a:pt x="100" y="0"/>
                  </a:cubicBezTo>
                  <a:cubicBezTo>
                    <a:pt x="112" y="0"/>
                    <a:pt x="123" y="12"/>
                    <a:pt x="123" y="24"/>
                  </a:cubicBezTo>
                  <a:cubicBezTo>
                    <a:pt x="123" y="38"/>
                    <a:pt x="112" y="46"/>
                    <a:pt x="100" y="46"/>
                  </a:cubicBezTo>
                </a:path>
              </a:pathLst>
            </a:custGeom>
            <a:solidFill>
              <a:srgbClr val="FFCD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6" name="Freeform 266"/>
            <p:cNvSpPr>
              <a:spLocks noChangeArrowheads="1"/>
            </p:cNvSpPr>
            <p:nvPr/>
          </p:nvSpPr>
          <p:spPr bwMode="auto">
            <a:xfrm>
              <a:off x="17381616" y="5244846"/>
              <a:ext cx="154612" cy="154605"/>
            </a:xfrm>
            <a:custGeom>
              <a:avLst/>
              <a:gdLst>
                <a:gd name="T0" fmla="*/ 98 w 108"/>
                <a:gd name="T1" fmla="*/ 43 h 107"/>
                <a:gd name="T2" fmla="*/ 98 w 108"/>
                <a:gd name="T3" fmla="*/ 43 h 107"/>
                <a:gd name="T4" fmla="*/ 43 w 108"/>
                <a:gd name="T5" fmla="*/ 95 h 107"/>
                <a:gd name="T6" fmla="*/ 9 w 108"/>
                <a:gd name="T7" fmla="*/ 95 h 107"/>
                <a:gd name="T8" fmla="*/ 9 w 108"/>
                <a:gd name="T9" fmla="*/ 63 h 107"/>
                <a:gd name="T10" fmla="*/ 63 w 108"/>
                <a:gd name="T11" fmla="*/ 8 h 107"/>
                <a:gd name="T12" fmla="*/ 98 w 108"/>
                <a:gd name="T13" fmla="*/ 8 h 107"/>
                <a:gd name="T14" fmla="*/ 98 w 108"/>
                <a:gd name="T15" fmla="*/ 4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7">
                  <a:moveTo>
                    <a:pt x="98" y="43"/>
                  </a:moveTo>
                  <a:lnTo>
                    <a:pt x="98" y="43"/>
                  </a:lnTo>
                  <a:cubicBezTo>
                    <a:pt x="43" y="95"/>
                    <a:pt x="43" y="95"/>
                    <a:pt x="43" y="95"/>
                  </a:cubicBezTo>
                  <a:cubicBezTo>
                    <a:pt x="34" y="106"/>
                    <a:pt x="20" y="106"/>
                    <a:pt x="9" y="95"/>
                  </a:cubicBezTo>
                  <a:cubicBezTo>
                    <a:pt x="0" y="86"/>
                    <a:pt x="0" y="71"/>
                    <a:pt x="9" y="63"/>
                  </a:cubicBezTo>
                  <a:cubicBezTo>
                    <a:pt x="63" y="8"/>
                    <a:pt x="63" y="8"/>
                    <a:pt x="63" y="8"/>
                  </a:cubicBezTo>
                  <a:cubicBezTo>
                    <a:pt x="72" y="0"/>
                    <a:pt x="86" y="0"/>
                    <a:pt x="98" y="8"/>
                  </a:cubicBezTo>
                  <a:cubicBezTo>
                    <a:pt x="107" y="17"/>
                    <a:pt x="107" y="32"/>
                    <a:pt x="98" y="43"/>
                  </a:cubicBezTo>
                </a:path>
              </a:pathLst>
            </a:custGeom>
            <a:solidFill>
              <a:srgbClr val="FFCD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7" name="Freeform 267"/>
            <p:cNvSpPr>
              <a:spLocks noChangeArrowheads="1"/>
            </p:cNvSpPr>
            <p:nvPr/>
          </p:nvSpPr>
          <p:spPr bwMode="auto">
            <a:xfrm>
              <a:off x="18316012" y="5238124"/>
              <a:ext cx="154612" cy="154605"/>
            </a:xfrm>
            <a:custGeom>
              <a:avLst/>
              <a:gdLst>
                <a:gd name="T0" fmla="*/ 43 w 107"/>
                <a:gd name="T1" fmla="*/ 11 h 108"/>
                <a:gd name="T2" fmla="*/ 43 w 107"/>
                <a:gd name="T3" fmla="*/ 11 h 108"/>
                <a:gd name="T4" fmla="*/ 95 w 107"/>
                <a:gd name="T5" fmla="*/ 63 h 108"/>
                <a:gd name="T6" fmla="*/ 95 w 107"/>
                <a:gd name="T7" fmla="*/ 98 h 108"/>
                <a:gd name="T8" fmla="*/ 63 w 107"/>
                <a:gd name="T9" fmla="*/ 98 h 108"/>
                <a:gd name="T10" fmla="*/ 9 w 107"/>
                <a:gd name="T11" fmla="*/ 43 h 108"/>
                <a:gd name="T12" fmla="*/ 9 w 107"/>
                <a:gd name="T13" fmla="*/ 11 h 108"/>
                <a:gd name="T14" fmla="*/ 43 w 107"/>
                <a:gd name="T15" fmla="*/ 11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8">
                  <a:moveTo>
                    <a:pt x="43" y="11"/>
                  </a:moveTo>
                  <a:lnTo>
                    <a:pt x="43" y="11"/>
                  </a:lnTo>
                  <a:cubicBezTo>
                    <a:pt x="95" y="63"/>
                    <a:pt x="95" y="63"/>
                    <a:pt x="95" y="63"/>
                  </a:cubicBezTo>
                  <a:cubicBezTo>
                    <a:pt x="106" y="75"/>
                    <a:pt x="106" y="89"/>
                    <a:pt x="95" y="98"/>
                  </a:cubicBezTo>
                  <a:cubicBezTo>
                    <a:pt x="86" y="107"/>
                    <a:pt x="72" y="107"/>
                    <a:pt x="63" y="98"/>
                  </a:cubicBezTo>
                  <a:cubicBezTo>
                    <a:pt x="9" y="43"/>
                    <a:pt x="9" y="43"/>
                    <a:pt x="9" y="43"/>
                  </a:cubicBezTo>
                  <a:cubicBezTo>
                    <a:pt x="0" y="34"/>
                    <a:pt x="0" y="20"/>
                    <a:pt x="9" y="11"/>
                  </a:cubicBezTo>
                  <a:cubicBezTo>
                    <a:pt x="17" y="0"/>
                    <a:pt x="34" y="0"/>
                    <a:pt x="43" y="11"/>
                  </a:cubicBezTo>
                </a:path>
              </a:pathLst>
            </a:custGeom>
            <a:solidFill>
              <a:srgbClr val="FFCD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8" name="Freeform 268"/>
            <p:cNvSpPr>
              <a:spLocks noChangeArrowheads="1"/>
            </p:cNvSpPr>
            <p:nvPr/>
          </p:nvSpPr>
          <p:spPr bwMode="auto">
            <a:xfrm>
              <a:off x="18490792" y="4821364"/>
              <a:ext cx="181501" cy="67219"/>
            </a:xfrm>
            <a:custGeom>
              <a:avLst/>
              <a:gdLst>
                <a:gd name="T0" fmla="*/ 23 w 125"/>
                <a:gd name="T1" fmla="*/ 0 h 47"/>
                <a:gd name="T2" fmla="*/ 23 w 125"/>
                <a:gd name="T3" fmla="*/ 0 h 47"/>
                <a:gd name="T4" fmla="*/ 100 w 125"/>
                <a:gd name="T5" fmla="*/ 0 h 47"/>
                <a:gd name="T6" fmla="*/ 124 w 125"/>
                <a:gd name="T7" fmla="*/ 23 h 47"/>
                <a:gd name="T8" fmla="*/ 100 w 125"/>
                <a:gd name="T9" fmla="*/ 46 h 47"/>
                <a:gd name="T10" fmla="*/ 23 w 125"/>
                <a:gd name="T11" fmla="*/ 46 h 47"/>
                <a:gd name="T12" fmla="*/ 0 w 125"/>
                <a:gd name="T13" fmla="*/ 23 h 47"/>
                <a:gd name="T14" fmla="*/ 23 w 125"/>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47">
                  <a:moveTo>
                    <a:pt x="23" y="0"/>
                  </a:moveTo>
                  <a:lnTo>
                    <a:pt x="23" y="0"/>
                  </a:lnTo>
                  <a:cubicBezTo>
                    <a:pt x="100" y="0"/>
                    <a:pt x="100" y="0"/>
                    <a:pt x="100" y="0"/>
                  </a:cubicBezTo>
                  <a:cubicBezTo>
                    <a:pt x="112" y="0"/>
                    <a:pt x="124" y="11"/>
                    <a:pt x="124" y="23"/>
                  </a:cubicBezTo>
                  <a:cubicBezTo>
                    <a:pt x="124" y="37"/>
                    <a:pt x="112" y="46"/>
                    <a:pt x="100" y="46"/>
                  </a:cubicBezTo>
                  <a:cubicBezTo>
                    <a:pt x="23" y="46"/>
                    <a:pt x="23" y="46"/>
                    <a:pt x="23" y="46"/>
                  </a:cubicBezTo>
                  <a:cubicBezTo>
                    <a:pt x="12" y="46"/>
                    <a:pt x="0" y="37"/>
                    <a:pt x="0" y="23"/>
                  </a:cubicBezTo>
                  <a:cubicBezTo>
                    <a:pt x="0" y="11"/>
                    <a:pt x="12" y="0"/>
                    <a:pt x="23" y="0"/>
                  </a:cubicBezTo>
                </a:path>
              </a:pathLst>
            </a:custGeom>
            <a:solidFill>
              <a:srgbClr val="FFCD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9" name="Freeform 269"/>
            <p:cNvSpPr>
              <a:spLocks noChangeArrowheads="1"/>
            </p:cNvSpPr>
            <p:nvPr/>
          </p:nvSpPr>
          <p:spPr bwMode="auto">
            <a:xfrm>
              <a:off x="18316012" y="4310497"/>
              <a:ext cx="154612" cy="154605"/>
            </a:xfrm>
            <a:custGeom>
              <a:avLst/>
              <a:gdLst>
                <a:gd name="T0" fmla="*/ 8 w 105"/>
                <a:gd name="T1" fmla="*/ 60 h 105"/>
                <a:gd name="T2" fmla="*/ 8 w 105"/>
                <a:gd name="T3" fmla="*/ 60 h 105"/>
                <a:gd name="T4" fmla="*/ 63 w 105"/>
                <a:gd name="T5" fmla="*/ 9 h 105"/>
                <a:gd name="T6" fmla="*/ 95 w 105"/>
                <a:gd name="T7" fmla="*/ 9 h 105"/>
                <a:gd name="T8" fmla="*/ 95 w 105"/>
                <a:gd name="T9" fmla="*/ 41 h 105"/>
                <a:gd name="T10" fmla="*/ 40 w 105"/>
                <a:gd name="T11" fmla="*/ 95 h 105"/>
                <a:gd name="T12" fmla="*/ 8 w 105"/>
                <a:gd name="T13" fmla="*/ 95 h 105"/>
                <a:gd name="T14" fmla="*/ 8 w 105"/>
                <a:gd name="T15" fmla="*/ 6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5">
                  <a:moveTo>
                    <a:pt x="8" y="60"/>
                  </a:moveTo>
                  <a:lnTo>
                    <a:pt x="8" y="60"/>
                  </a:lnTo>
                  <a:cubicBezTo>
                    <a:pt x="63" y="9"/>
                    <a:pt x="63" y="9"/>
                    <a:pt x="63" y="9"/>
                  </a:cubicBezTo>
                  <a:cubicBezTo>
                    <a:pt x="72" y="0"/>
                    <a:pt x="86" y="0"/>
                    <a:pt x="95" y="9"/>
                  </a:cubicBezTo>
                  <a:cubicBezTo>
                    <a:pt x="104" y="17"/>
                    <a:pt x="104" y="32"/>
                    <a:pt x="95" y="41"/>
                  </a:cubicBezTo>
                  <a:cubicBezTo>
                    <a:pt x="40" y="95"/>
                    <a:pt x="40" y="95"/>
                    <a:pt x="40" y="95"/>
                  </a:cubicBezTo>
                  <a:cubicBezTo>
                    <a:pt x="32" y="104"/>
                    <a:pt x="17" y="104"/>
                    <a:pt x="8" y="95"/>
                  </a:cubicBezTo>
                  <a:cubicBezTo>
                    <a:pt x="0" y="86"/>
                    <a:pt x="0" y="72"/>
                    <a:pt x="8" y="60"/>
                  </a:cubicBezTo>
                </a:path>
              </a:pathLst>
            </a:custGeom>
            <a:solidFill>
              <a:srgbClr val="FFCD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0" name="Freeform 270"/>
            <p:cNvSpPr>
              <a:spLocks noChangeArrowheads="1"/>
            </p:cNvSpPr>
            <p:nvPr/>
          </p:nvSpPr>
          <p:spPr bwMode="auto">
            <a:xfrm>
              <a:off x="17885787" y="4102117"/>
              <a:ext cx="67223" cy="181492"/>
            </a:xfrm>
            <a:custGeom>
              <a:avLst/>
              <a:gdLst>
                <a:gd name="T0" fmla="*/ 0 w 47"/>
                <a:gd name="T1" fmla="*/ 101 h 124"/>
                <a:gd name="T2" fmla="*/ 0 w 47"/>
                <a:gd name="T3" fmla="*/ 101 h 124"/>
                <a:gd name="T4" fmla="*/ 0 w 47"/>
                <a:gd name="T5" fmla="*/ 23 h 124"/>
                <a:gd name="T6" fmla="*/ 23 w 47"/>
                <a:gd name="T7" fmla="*/ 0 h 124"/>
                <a:gd name="T8" fmla="*/ 46 w 47"/>
                <a:gd name="T9" fmla="*/ 23 h 124"/>
                <a:gd name="T10" fmla="*/ 46 w 47"/>
                <a:gd name="T11" fmla="*/ 101 h 124"/>
                <a:gd name="T12" fmla="*/ 23 w 47"/>
                <a:gd name="T13" fmla="*/ 123 h 124"/>
                <a:gd name="T14" fmla="*/ 0 w 47"/>
                <a:gd name="T15" fmla="*/ 101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4">
                  <a:moveTo>
                    <a:pt x="0" y="101"/>
                  </a:moveTo>
                  <a:lnTo>
                    <a:pt x="0" y="101"/>
                  </a:lnTo>
                  <a:cubicBezTo>
                    <a:pt x="0" y="23"/>
                    <a:pt x="0" y="23"/>
                    <a:pt x="0" y="23"/>
                  </a:cubicBezTo>
                  <a:cubicBezTo>
                    <a:pt x="0" y="11"/>
                    <a:pt x="11" y="0"/>
                    <a:pt x="23" y="0"/>
                  </a:cubicBezTo>
                  <a:cubicBezTo>
                    <a:pt x="37" y="0"/>
                    <a:pt x="46" y="11"/>
                    <a:pt x="46" y="23"/>
                  </a:cubicBezTo>
                  <a:cubicBezTo>
                    <a:pt x="46" y="101"/>
                    <a:pt x="46" y="101"/>
                    <a:pt x="46" y="101"/>
                  </a:cubicBezTo>
                  <a:cubicBezTo>
                    <a:pt x="46" y="112"/>
                    <a:pt x="37" y="123"/>
                    <a:pt x="23" y="123"/>
                  </a:cubicBezTo>
                  <a:cubicBezTo>
                    <a:pt x="11" y="123"/>
                    <a:pt x="0" y="112"/>
                    <a:pt x="0" y="101"/>
                  </a:cubicBezTo>
                </a:path>
              </a:pathLst>
            </a:custGeom>
            <a:solidFill>
              <a:srgbClr val="FFCD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1" name="Freeform 271"/>
            <p:cNvSpPr>
              <a:spLocks noChangeArrowheads="1"/>
            </p:cNvSpPr>
            <p:nvPr/>
          </p:nvSpPr>
          <p:spPr bwMode="auto">
            <a:xfrm>
              <a:off x="17381616" y="4310497"/>
              <a:ext cx="154612" cy="154605"/>
            </a:xfrm>
            <a:custGeom>
              <a:avLst/>
              <a:gdLst>
                <a:gd name="T0" fmla="*/ 61 w 105"/>
                <a:gd name="T1" fmla="*/ 95 h 107"/>
                <a:gd name="T2" fmla="*/ 61 w 105"/>
                <a:gd name="T3" fmla="*/ 95 h 107"/>
                <a:gd name="T4" fmla="*/ 9 w 105"/>
                <a:gd name="T5" fmla="*/ 43 h 107"/>
                <a:gd name="T6" fmla="*/ 9 w 105"/>
                <a:gd name="T7" fmla="*/ 8 h 107"/>
                <a:gd name="T8" fmla="*/ 40 w 105"/>
                <a:gd name="T9" fmla="*/ 8 h 107"/>
                <a:gd name="T10" fmla="*/ 95 w 105"/>
                <a:gd name="T11" fmla="*/ 63 h 107"/>
                <a:gd name="T12" fmla="*/ 95 w 105"/>
                <a:gd name="T13" fmla="*/ 95 h 107"/>
                <a:gd name="T14" fmla="*/ 61 w 105"/>
                <a:gd name="T15" fmla="*/ 95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7">
                  <a:moveTo>
                    <a:pt x="61" y="95"/>
                  </a:moveTo>
                  <a:lnTo>
                    <a:pt x="61" y="95"/>
                  </a:lnTo>
                  <a:cubicBezTo>
                    <a:pt x="9" y="43"/>
                    <a:pt x="9" y="43"/>
                    <a:pt x="9" y="43"/>
                  </a:cubicBezTo>
                  <a:cubicBezTo>
                    <a:pt x="0" y="32"/>
                    <a:pt x="0" y="17"/>
                    <a:pt x="9" y="8"/>
                  </a:cubicBezTo>
                  <a:cubicBezTo>
                    <a:pt x="17" y="0"/>
                    <a:pt x="32" y="0"/>
                    <a:pt x="40" y="8"/>
                  </a:cubicBezTo>
                  <a:cubicBezTo>
                    <a:pt x="95" y="63"/>
                    <a:pt x="95" y="63"/>
                    <a:pt x="95" y="63"/>
                  </a:cubicBezTo>
                  <a:cubicBezTo>
                    <a:pt x="104" y="72"/>
                    <a:pt x="104" y="86"/>
                    <a:pt x="95" y="95"/>
                  </a:cubicBezTo>
                  <a:cubicBezTo>
                    <a:pt x="86" y="106"/>
                    <a:pt x="72" y="106"/>
                    <a:pt x="61" y="95"/>
                  </a:cubicBezTo>
                </a:path>
              </a:pathLst>
            </a:custGeom>
            <a:solidFill>
              <a:srgbClr val="FFCD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2" name="Freeform 272"/>
            <p:cNvSpPr>
              <a:spLocks noChangeArrowheads="1"/>
            </p:cNvSpPr>
            <p:nvPr/>
          </p:nvSpPr>
          <p:spPr bwMode="auto">
            <a:xfrm>
              <a:off x="18968073" y="4391160"/>
              <a:ext cx="920952" cy="920905"/>
            </a:xfrm>
            <a:custGeom>
              <a:avLst/>
              <a:gdLst>
                <a:gd name="T0" fmla="*/ 609 w 610"/>
                <a:gd name="T1" fmla="*/ 304 h 610"/>
                <a:gd name="T2" fmla="*/ 609 w 610"/>
                <a:gd name="T3" fmla="*/ 304 h 610"/>
                <a:gd name="T4" fmla="*/ 304 w 610"/>
                <a:gd name="T5" fmla="*/ 0 h 610"/>
                <a:gd name="T6" fmla="*/ 0 w 610"/>
                <a:gd name="T7" fmla="*/ 304 h 610"/>
                <a:gd name="T8" fmla="*/ 304 w 610"/>
                <a:gd name="T9" fmla="*/ 609 h 610"/>
                <a:gd name="T10" fmla="*/ 609 w 610"/>
                <a:gd name="T11" fmla="*/ 304 h 610"/>
              </a:gdLst>
              <a:ahLst/>
              <a:cxnLst>
                <a:cxn ang="0">
                  <a:pos x="T0" y="T1"/>
                </a:cxn>
                <a:cxn ang="0">
                  <a:pos x="T2" y="T3"/>
                </a:cxn>
                <a:cxn ang="0">
                  <a:pos x="T4" y="T5"/>
                </a:cxn>
                <a:cxn ang="0">
                  <a:pos x="T6" y="T7"/>
                </a:cxn>
                <a:cxn ang="0">
                  <a:pos x="T8" y="T9"/>
                </a:cxn>
                <a:cxn ang="0">
                  <a:pos x="T10" y="T11"/>
                </a:cxn>
              </a:cxnLst>
              <a:rect l="0" t="0" r="r" b="b"/>
              <a:pathLst>
                <a:path w="610" h="610">
                  <a:moveTo>
                    <a:pt x="609" y="304"/>
                  </a:moveTo>
                  <a:lnTo>
                    <a:pt x="609" y="304"/>
                  </a:lnTo>
                  <a:cubicBezTo>
                    <a:pt x="609" y="135"/>
                    <a:pt x="474" y="0"/>
                    <a:pt x="304" y="0"/>
                  </a:cubicBezTo>
                  <a:cubicBezTo>
                    <a:pt x="135" y="0"/>
                    <a:pt x="0" y="135"/>
                    <a:pt x="0" y="304"/>
                  </a:cubicBezTo>
                  <a:cubicBezTo>
                    <a:pt x="0" y="471"/>
                    <a:pt x="137" y="609"/>
                    <a:pt x="304" y="609"/>
                  </a:cubicBezTo>
                  <a:cubicBezTo>
                    <a:pt x="474" y="609"/>
                    <a:pt x="609" y="471"/>
                    <a:pt x="609" y="304"/>
                  </a:cubicBezTo>
                </a:path>
              </a:pathLst>
            </a:custGeom>
            <a:solidFill>
              <a:srgbClr val="FFFFF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3" name="Freeform 273"/>
            <p:cNvSpPr>
              <a:spLocks noChangeArrowheads="1"/>
            </p:cNvSpPr>
            <p:nvPr/>
          </p:nvSpPr>
          <p:spPr bwMode="auto">
            <a:xfrm>
              <a:off x="19008407" y="4424770"/>
              <a:ext cx="847007" cy="846964"/>
            </a:xfrm>
            <a:custGeom>
              <a:avLst/>
              <a:gdLst>
                <a:gd name="T0" fmla="*/ 559 w 560"/>
                <a:gd name="T1" fmla="*/ 279 h 562"/>
                <a:gd name="T2" fmla="*/ 559 w 560"/>
                <a:gd name="T3" fmla="*/ 279 h 562"/>
                <a:gd name="T4" fmla="*/ 279 w 560"/>
                <a:gd name="T5" fmla="*/ 0 h 562"/>
                <a:gd name="T6" fmla="*/ 0 w 560"/>
                <a:gd name="T7" fmla="*/ 282 h 562"/>
                <a:gd name="T8" fmla="*/ 279 w 560"/>
                <a:gd name="T9" fmla="*/ 561 h 562"/>
                <a:gd name="T10" fmla="*/ 559 w 560"/>
                <a:gd name="T11" fmla="*/ 279 h 562"/>
              </a:gdLst>
              <a:ahLst/>
              <a:cxnLst>
                <a:cxn ang="0">
                  <a:pos x="T0" y="T1"/>
                </a:cxn>
                <a:cxn ang="0">
                  <a:pos x="T2" y="T3"/>
                </a:cxn>
                <a:cxn ang="0">
                  <a:pos x="T4" y="T5"/>
                </a:cxn>
                <a:cxn ang="0">
                  <a:pos x="T6" y="T7"/>
                </a:cxn>
                <a:cxn ang="0">
                  <a:pos x="T8" y="T9"/>
                </a:cxn>
                <a:cxn ang="0">
                  <a:pos x="T10" y="T11"/>
                </a:cxn>
              </a:cxnLst>
              <a:rect l="0" t="0" r="r" b="b"/>
              <a:pathLst>
                <a:path w="560" h="562">
                  <a:moveTo>
                    <a:pt x="559" y="279"/>
                  </a:moveTo>
                  <a:lnTo>
                    <a:pt x="559" y="279"/>
                  </a:lnTo>
                  <a:cubicBezTo>
                    <a:pt x="559" y="127"/>
                    <a:pt x="435" y="0"/>
                    <a:pt x="279" y="0"/>
                  </a:cubicBezTo>
                  <a:cubicBezTo>
                    <a:pt x="124" y="3"/>
                    <a:pt x="0" y="127"/>
                    <a:pt x="0" y="282"/>
                  </a:cubicBezTo>
                  <a:cubicBezTo>
                    <a:pt x="0" y="434"/>
                    <a:pt x="124" y="561"/>
                    <a:pt x="279" y="561"/>
                  </a:cubicBezTo>
                  <a:cubicBezTo>
                    <a:pt x="435" y="561"/>
                    <a:pt x="559" y="434"/>
                    <a:pt x="559" y="279"/>
                  </a:cubicBezTo>
                </a:path>
              </a:pathLst>
            </a:custGeom>
            <a:solidFill>
              <a:srgbClr val="FFF8EC"/>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4" name="Freeform 274"/>
            <p:cNvSpPr>
              <a:spLocks noChangeArrowheads="1"/>
            </p:cNvSpPr>
            <p:nvPr/>
          </p:nvSpPr>
          <p:spPr bwMode="auto">
            <a:xfrm>
              <a:off x="19021851" y="4686925"/>
              <a:ext cx="719284" cy="557921"/>
            </a:xfrm>
            <a:custGeom>
              <a:avLst/>
              <a:gdLst>
                <a:gd name="T0" fmla="*/ 23 w 476"/>
                <a:gd name="T1" fmla="*/ 0 h 370"/>
                <a:gd name="T2" fmla="*/ 23 w 476"/>
                <a:gd name="T3" fmla="*/ 0 h 370"/>
                <a:gd name="T4" fmla="*/ 18 w 476"/>
                <a:gd name="T5" fmla="*/ 44 h 370"/>
                <a:gd name="T6" fmla="*/ 313 w 476"/>
                <a:gd name="T7" fmla="*/ 308 h 370"/>
                <a:gd name="T8" fmla="*/ 475 w 476"/>
                <a:gd name="T9" fmla="*/ 265 h 370"/>
                <a:gd name="T10" fmla="*/ 265 w 476"/>
                <a:gd name="T11" fmla="*/ 369 h 370"/>
                <a:gd name="T12" fmla="*/ 0 w 476"/>
                <a:gd name="T13" fmla="*/ 104 h 370"/>
                <a:gd name="T14" fmla="*/ 23 w 476"/>
                <a:gd name="T15" fmla="*/ 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370">
                  <a:moveTo>
                    <a:pt x="23" y="0"/>
                  </a:moveTo>
                  <a:lnTo>
                    <a:pt x="23" y="0"/>
                  </a:lnTo>
                  <a:cubicBezTo>
                    <a:pt x="20" y="15"/>
                    <a:pt x="18" y="29"/>
                    <a:pt x="18" y="44"/>
                  </a:cubicBezTo>
                  <a:cubicBezTo>
                    <a:pt x="18" y="190"/>
                    <a:pt x="150" y="308"/>
                    <a:pt x="313" y="308"/>
                  </a:cubicBezTo>
                  <a:cubicBezTo>
                    <a:pt x="374" y="308"/>
                    <a:pt x="429" y="291"/>
                    <a:pt x="475" y="265"/>
                  </a:cubicBezTo>
                  <a:cubicBezTo>
                    <a:pt x="426" y="328"/>
                    <a:pt x="351" y="369"/>
                    <a:pt x="265" y="369"/>
                  </a:cubicBezTo>
                  <a:cubicBezTo>
                    <a:pt x="118" y="369"/>
                    <a:pt x="0" y="251"/>
                    <a:pt x="0" y="104"/>
                  </a:cubicBezTo>
                  <a:cubicBezTo>
                    <a:pt x="0" y="66"/>
                    <a:pt x="8" y="32"/>
                    <a:pt x="23" y="0"/>
                  </a:cubicBezTo>
                </a:path>
              </a:pathLst>
            </a:custGeom>
            <a:solidFill>
              <a:srgbClr val="EEE6DB"/>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5" name="Freeform 275"/>
            <p:cNvSpPr>
              <a:spLocks noChangeArrowheads="1"/>
            </p:cNvSpPr>
            <p:nvPr/>
          </p:nvSpPr>
          <p:spPr bwMode="auto">
            <a:xfrm>
              <a:off x="19351243" y="4727257"/>
              <a:ext cx="168057" cy="705803"/>
            </a:xfrm>
            <a:custGeom>
              <a:avLst/>
              <a:gdLst>
                <a:gd name="T0" fmla="*/ 37 w 113"/>
                <a:gd name="T1" fmla="*/ 0 h 467"/>
                <a:gd name="T2" fmla="*/ 37 w 113"/>
                <a:gd name="T3" fmla="*/ 0 h 467"/>
                <a:gd name="T4" fmla="*/ 31 w 113"/>
                <a:gd name="T5" fmla="*/ 3 h 467"/>
                <a:gd name="T6" fmla="*/ 3 w 113"/>
                <a:gd name="T7" fmla="*/ 32 h 467"/>
                <a:gd name="T8" fmla="*/ 0 w 113"/>
                <a:gd name="T9" fmla="*/ 35 h 467"/>
                <a:gd name="T10" fmla="*/ 0 w 113"/>
                <a:gd name="T11" fmla="*/ 458 h 467"/>
                <a:gd name="T12" fmla="*/ 9 w 113"/>
                <a:gd name="T13" fmla="*/ 466 h 467"/>
                <a:gd name="T14" fmla="*/ 14 w 113"/>
                <a:gd name="T15" fmla="*/ 458 h 467"/>
                <a:gd name="T16" fmla="*/ 14 w 113"/>
                <a:gd name="T17" fmla="*/ 38 h 467"/>
                <a:gd name="T18" fmla="*/ 31 w 113"/>
                <a:gd name="T19" fmla="*/ 23 h 467"/>
                <a:gd name="T20" fmla="*/ 31 w 113"/>
                <a:gd name="T21" fmla="*/ 38 h 467"/>
                <a:gd name="T22" fmla="*/ 35 w 113"/>
                <a:gd name="T23" fmla="*/ 43 h 467"/>
                <a:gd name="T24" fmla="*/ 40 w 113"/>
                <a:gd name="T25" fmla="*/ 43 h 467"/>
                <a:gd name="T26" fmla="*/ 63 w 113"/>
                <a:gd name="T27" fmla="*/ 21 h 467"/>
                <a:gd name="T28" fmla="*/ 63 w 113"/>
                <a:gd name="T29" fmla="*/ 38 h 467"/>
                <a:gd name="T30" fmla="*/ 69 w 113"/>
                <a:gd name="T31" fmla="*/ 43 h 467"/>
                <a:gd name="T32" fmla="*/ 74 w 113"/>
                <a:gd name="T33" fmla="*/ 43 h 467"/>
                <a:gd name="T34" fmla="*/ 100 w 113"/>
                <a:gd name="T35" fmla="*/ 21 h 467"/>
                <a:gd name="T36" fmla="*/ 100 w 113"/>
                <a:gd name="T37" fmla="*/ 458 h 467"/>
                <a:gd name="T38" fmla="*/ 106 w 113"/>
                <a:gd name="T39" fmla="*/ 464 h 467"/>
                <a:gd name="T40" fmla="*/ 112 w 113"/>
                <a:gd name="T41" fmla="*/ 458 h 467"/>
                <a:gd name="T42" fmla="*/ 112 w 113"/>
                <a:gd name="T43" fmla="*/ 6 h 467"/>
                <a:gd name="T44" fmla="*/ 109 w 113"/>
                <a:gd name="T45" fmla="*/ 0 h 467"/>
                <a:gd name="T46" fmla="*/ 100 w 113"/>
                <a:gd name="T47" fmla="*/ 0 h 467"/>
                <a:gd name="T48" fmla="*/ 78 w 113"/>
                <a:gd name="T49" fmla="*/ 23 h 467"/>
                <a:gd name="T50" fmla="*/ 78 w 113"/>
                <a:gd name="T51" fmla="*/ 6 h 467"/>
                <a:gd name="T52" fmla="*/ 74 w 113"/>
                <a:gd name="T53" fmla="*/ 0 h 467"/>
                <a:gd name="T54" fmla="*/ 66 w 113"/>
                <a:gd name="T55" fmla="*/ 0 h 467"/>
                <a:gd name="T56" fmla="*/ 43 w 113"/>
                <a:gd name="T57" fmla="*/ 23 h 467"/>
                <a:gd name="T58" fmla="*/ 43 w 113"/>
                <a:gd name="T59" fmla="*/ 6 h 467"/>
                <a:gd name="T60" fmla="*/ 40 w 113"/>
                <a:gd name="T61" fmla="*/ 0 h 467"/>
                <a:gd name="T62" fmla="*/ 37 w 113"/>
                <a:gd name="T63"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467">
                  <a:moveTo>
                    <a:pt x="37" y="0"/>
                  </a:moveTo>
                  <a:lnTo>
                    <a:pt x="37" y="0"/>
                  </a:lnTo>
                  <a:cubicBezTo>
                    <a:pt x="35" y="0"/>
                    <a:pt x="35" y="0"/>
                    <a:pt x="31" y="3"/>
                  </a:cubicBezTo>
                  <a:cubicBezTo>
                    <a:pt x="3" y="32"/>
                    <a:pt x="3" y="32"/>
                    <a:pt x="3" y="32"/>
                  </a:cubicBezTo>
                  <a:cubicBezTo>
                    <a:pt x="0" y="32"/>
                    <a:pt x="0" y="35"/>
                    <a:pt x="0" y="35"/>
                  </a:cubicBezTo>
                  <a:cubicBezTo>
                    <a:pt x="0" y="458"/>
                    <a:pt x="0" y="458"/>
                    <a:pt x="0" y="458"/>
                  </a:cubicBezTo>
                  <a:cubicBezTo>
                    <a:pt x="0" y="464"/>
                    <a:pt x="3" y="466"/>
                    <a:pt x="9" y="466"/>
                  </a:cubicBezTo>
                  <a:cubicBezTo>
                    <a:pt x="11" y="466"/>
                    <a:pt x="14" y="464"/>
                    <a:pt x="14" y="458"/>
                  </a:cubicBezTo>
                  <a:cubicBezTo>
                    <a:pt x="14" y="38"/>
                    <a:pt x="14" y="38"/>
                    <a:pt x="14" y="38"/>
                  </a:cubicBezTo>
                  <a:cubicBezTo>
                    <a:pt x="31" y="23"/>
                    <a:pt x="31" y="23"/>
                    <a:pt x="31" y="23"/>
                  </a:cubicBezTo>
                  <a:cubicBezTo>
                    <a:pt x="31" y="38"/>
                    <a:pt x="31" y="38"/>
                    <a:pt x="31" y="38"/>
                  </a:cubicBezTo>
                  <a:cubicBezTo>
                    <a:pt x="31" y="41"/>
                    <a:pt x="31" y="43"/>
                    <a:pt x="35" y="43"/>
                  </a:cubicBezTo>
                  <a:cubicBezTo>
                    <a:pt x="37" y="43"/>
                    <a:pt x="40" y="43"/>
                    <a:pt x="40" y="43"/>
                  </a:cubicBezTo>
                  <a:cubicBezTo>
                    <a:pt x="63" y="21"/>
                    <a:pt x="63" y="21"/>
                    <a:pt x="63" y="21"/>
                  </a:cubicBezTo>
                  <a:cubicBezTo>
                    <a:pt x="63" y="38"/>
                    <a:pt x="63" y="38"/>
                    <a:pt x="63" y="38"/>
                  </a:cubicBezTo>
                  <a:cubicBezTo>
                    <a:pt x="63" y="41"/>
                    <a:pt x="66" y="43"/>
                    <a:pt x="69" y="43"/>
                  </a:cubicBezTo>
                  <a:cubicBezTo>
                    <a:pt x="72" y="43"/>
                    <a:pt x="74" y="43"/>
                    <a:pt x="74" y="43"/>
                  </a:cubicBezTo>
                  <a:cubicBezTo>
                    <a:pt x="100" y="21"/>
                    <a:pt x="100" y="21"/>
                    <a:pt x="100" y="21"/>
                  </a:cubicBezTo>
                  <a:cubicBezTo>
                    <a:pt x="100" y="458"/>
                    <a:pt x="100" y="458"/>
                    <a:pt x="100" y="458"/>
                  </a:cubicBezTo>
                  <a:cubicBezTo>
                    <a:pt x="100" y="461"/>
                    <a:pt x="104" y="464"/>
                    <a:pt x="106" y="464"/>
                  </a:cubicBezTo>
                  <a:cubicBezTo>
                    <a:pt x="109" y="464"/>
                    <a:pt x="112" y="461"/>
                    <a:pt x="112" y="458"/>
                  </a:cubicBezTo>
                  <a:cubicBezTo>
                    <a:pt x="112" y="6"/>
                    <a:pt x="112" y="6"/>
                    <a:pt x="112" y="6"/>
                  </a:cubicBezTo>
                  <a:cubicBezTo>
                    <a:pt x="112" y="3"/>
                    <a:pt x="112" y="0"/>
                    <a:pt x="109" y="0"/>
                  </a:cubicBezTo>
                  <a:cubicBezTo>
                    <a:pt x="106" y="0"/>
                    <a:pt x="104" y="0"/>
                    <a:pt x="100" y="0"/>
                  </a:cubicBezTo>
                  <a:cubicBezTo>
                    <a:pt x="78" y="23"/>
                    <a:pt x="78" y="23"/>
                    <a:pt x="78" y="23"/>
                  </a:cubicBezTo>
                  <a:cubicBezTo>
                    <a:pt x="78" y="6"/>
                    <a:pt x="78" y="6"/>
                    <a:pt x="78" y="6"/>
                  </a:cubicBezTo>
                  <a:cubicBezTo>
                    <a:pt x="78" y="3"/>
                    <a:pt x="74" y="0"/>
                    <a:pt x="74" y="0"/>
                  </a:cubicBezTo>
                  <a:cubicBezTo>
                    <a:pt x="72" y="0"/>
                    <a:pt x="69" y="0"/>
                    <a:pt x="66" y="0"/>
                  </a:cubicBezTo>
                  <a:cubicBezTo>
                    <a:pt x="43" y="23"/>
                    <a:pt x="43" y="23"/>
                    <a:pt x="43" y="23"/>
                  </a:cubicBezTo>
                  <a:cubicBezTo>
                    <a:pt x="43" y="6"/>
                    <a:pt x="43" y="6"/>
                    <a:pt x="43" y="6"/>
                  </a:cubicBezTo>
                  <a:cubicBezTo>
                    <a:pt x="43" y="3"/>
                    <a:pt x="43" y="0"/>
                    <a:pt x="40" y="0"/>
                  </a:cubicBezTo>
                  <a:cubicBezTo>
                    <a:pt x="37" y="0"/>
                    <a:pt x="37" y="0"/>
                    <a:pt x="37" y="0"/>
                  </a:cubicBezTo>
                </a:path>
              </a:pathLst>
            </a:custGeom>
            <a:solidFill>
              <a:srgbClr val="8E8882"/>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6" name="Freeform 276"/>
            <p:cNvSpPr>
              <a:spLocks noChangeArrowheads="1"/>
            </p:cNvSpPr>
            <p:nvPr/>
          </p:nvSpPr>
          <p:spPr bwMode="auto">
            <a:xfrm>
              <a:off x="19277298" y="5486836"/>
              <a:ext cx="322669" cy="53775"/>
            </a:xfrm>
            <a:custGeom>
              <a:avLst/>
              <a:gdLst>
                <a:gd name="T0" fmla="*/ 213 w 214"/>
                <a:gd name="T1" fmla="*/ 6 h 41"/>
                <a:gd name="T2" fmla="*/ 213 w 214"/>
                <a:gd name="T3" fmla="*/ 6 h 41"/>
                <a:gd name="T4" fmla="*/ 190 w 214"/>
                <a:gd name="T5" fmla="*/ 3 h 41"/>
                <a:gd name="T6" fmla="*/ 23 w 214"/>
                <a:gd name="T7" fmla="*/ 3 h 41"/>
                <a:gd name="T8" fmla="*/ 0 w 214"/>
                <a:gd name="T9" fmla="*/ 6 h 41"/>
                <a:gd name="T10" fmla="*/ 40 w 214"/>
                <a:gd name="T11" fmla="*/ 35 h 41"/>
                <a:gd name="T12" fmla="*/ 66 w 214"/>
                <a:gd name="T13" fmla="*/ 40 h 41"/>
                <a:gd name="T14" fmla="*/ 149 w 214"/>
                <a:gd name="T15" fmla="*/ 40 h 41"/>
                <a:gd name="T16" fmla="*/ 172 w 214"/>
                <a:gd name="T17" fmla="*/ 35 h 41"/>
                <a:gd name="T18" fmla="*/ 213 w 214"/>
                <a:gd name="T19"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1">
                  <a:moveTo>
                    <a:pt x="213" y="6"/>
                  </a:moveTo>
                  <a:lnTo>
                    <a:pt x="213" y="6"/>
                  </a:lnTo>
                  <a:cubicBezTo>
                    <a:pt x="213" y="0"/>
                    <a:pt x="204" y="3"/>
                    <a:pt x="190" y="3"/>
                  </a:cubicBezTo>
                  <a:cubicBezTo>
                    <a:pt x="23" y="3"/>
                    <a:pt x="23" y="3"/>
                    <a:pt x="23" y="3"/>
                  </a:cubicBezTo>
                  <a:cubicBezTo>
                    <a:pt x="11" y="3"/>
                    <a:pt x="0" y="0"/>
                    <a:pt x="0" y="6"/>
                  </a:cubicBezTo>
                  <a:cubicBezTo>
                    <a:pt x="40" y="35"/>
                    <a:pt x="40" y="35"/>
                    <a:pt x="40" y="35"/>
                  </a:cubicBezTo>
                  <a:cubicBezTo>
                    <a:pt x="49" y="37"/>
                    <a:pt x="52" y="40"/>
                    <a:pt x="66" y="40"/>
                  </a:cubicBezTo>
                  <a:cubicBezTo>
                    <a:pt x="149" y="40"/>
                    <a:pt x="149" y="40"/>
                    <a:pt x="149" y="40"/>
                  </a:cubicBezTo>
                  <a:cubicBezTo>
                    <a:pt x="164" y="40"/>
                    <a:pt x="167" y="37"/>
                    <a:pt x="172" y="35"/>
                  </a:cubicBezTo>
                  <a:lnTo>
                    <a:pt x="213" y="6"/>
                  </a:lnTo>
                </a:path>
              </a:pathLst>
            </a:custGeom>
            <a:solidFill>
              <a:srgbClr val="45454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7" name="Freeform 277"/>
            <p:cNvSpPr>
              <a:spLocks noChangeArrowheads="1"/>
            </p:cNvSpPr>
            <p:nvPr/>
          </p:nvSpPr>
          <p:spPr bwMode="auto">
            <a:xfrm>
              <a:off x="19223520" y="5278456"/>
              <a:ext cx="416781" cy="26888"/>
            </a:xfrm>
            <a:custGeom>
              <a:avLst/>
              <a:gdLst>
                <a:gd name="T0" fmla="*/ 0 w 280"/>
                <a:gd name="T1" fmla="*/ 23 h 24"/>
                <a:gd name="T2" fmla="*/ 0 w 280"/>
                <a:gd name="T3" fmla="*/ 23 h 24"/>
                <a:gd name="T4" fmla="*/ 0 w 280"/>
                <a:gd name="T5" fmla="*/ 8 h 24"/>
                <a:gd name="T6" fmla="*/ 5 w 280"/>
                <a:gd name="T7" fmla="*/ 0 h 24"/>
                <a:gd name="T8" fmla="*/ 273 w 280"/>
                <a:gd name="T9" fmla="*/ 0 h 24"/>
                <a:gd name="T10" fmla="*/ 279 w 280"/>
                <a:gd name="T11" fmla="*/ 8 h 24"/>
                <a:gd name="T12" fmla="*/ 279 w 280"/>
                <a:gd name="T13" fmla="*/ 23 h 24"/>
                <a:gd name="T14" fmla="*/ 0 w 280"/>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4">
                  <a:moveTo>
                    <a:pt x="0" y="23"/>
                  </a:moveTo>
                  <a:lnTo>
                    <a:pt x="0" y="23"/>
                  </a:lnTo>
                  <a:cubicBezTo>
                    <a:pt x="0" y="8"/>
                    <a:pt x="0" y="8"/>
                    <a:pt x="0" y="8"/>
                  </a:cubicBezTo>
                  <a:cubicBezTo>
                    <a:pt x="0" y="2"/>
                    <a:pt x="2" y="0"/>
                    <a:pt x="5" y="0"/>
                  </a:cubicBezTo>
                  <a:cubicBezTo>
                    <a:pt x="273" y="0"/>
                    <a:pt x="273" y="0"/>
                    <a:pt x="273" y="0"/>
                  </a:cubicBezTo>
                  <a:cubicBezTo>
                    <a:pt x="275" y="0"/>
                    <a:pt x="279" y="2"/>
                    <a:pt x="279" y="8"/>
                  </a:cubicBezTo>
                  <a:cubicBezTo>
                    <a:pt x="279" y="23"/>
                    <a:pt x="279" y="23"/>
                    <a:pt x="279" y="23"/>
                  </a:cubicBezTo>
                  <a:lnTo>
                    <a:pt x="0" y="23"/>
                  </a:lnTo>
                </a:path>
              </a:pathLst>
            </a:custGeom>
            <a:solidFill>
              <a:srgbClr val="89898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8" name="Freeform 278"/>
            <p:cNvSpPr>
              <a:spLocks noChangeArrowheads="1"/>
            </p:cNvSpPr>
            <p:nvPr/>
          </p:nvSpPr>
          <p:spPr bwMode="auto">
            <a:xfrm>
              <a:off x="19223520" y="5312066"/>
              <a:ext cx="416781" cy="33610"/>
            </a:xfrm>
            <a:custGeom>
              <a:avLst/>
              <a:gdLst>
                <a:gd name="T0" fmla="*/ 0 w 280"/>
                <a:gd name="T1" fmla="*/ 0 h 27"/>
                <a:gd name="T2" fmla="*/ 0 w 280"/>
                <a:gd name="T3" fmla="*/ 0 h 27"/>
                <a:gd name="T4" fmla="*/ 0 w 280"/>
                <a:gd name="T5" fmla="*/ 17 h 27"/>
                <a:gd name="T6" fmla="*/ 5 w 280"/>
                <a:gd name="T7" fmla="*/ 26 h 27"/>
                <a:gd name="T8" fmla="*/ 273 w 280"/>
                <a:gd name="T9" fmla="*/ 26 h 27"/>
                <a:gd name="T10" fmla="*/ 279 w 280"/>
                <a:gd name="T11" fmla="*/ 17 h 27"/>
                <a:gd name="T12" fmla="*/ 279 w 280"/>
                <a:gd name="T13" fmla="*/ 0 h 27"/>
                <a:gd name="T14" fmla="*/ 0 w 280"/>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7">
                  <a:moveTo>
                    <a:pt x="0" y="0"/>
                  </a:moveTo>
                  <a:lnTo>
                    <a:pt x="0" y="0"/>
                  </a:lnTo>
                  <a:cubicBezTo>
                    <a:pt x="0" y="17"/>
                    <a:pt x="0" y="17"/>
                    <a:pt x="0" y="17"/>
                  </a:cubicBezTo>
                  <a:cubicBezTo>
                    <a:pt x="0" y="20"/>
                    <a:pt x="2" y="26"/>
                    <a:pt x="5" y="26"/>
                  </a:cubicBezTo>
                  <a:cubicBezTo>
                    <a:pt x="273" y="26"/>
                    <a:pt x="273" y="26"/>
                    <a:pt x="273" y="26"/>
                  </a:cubicBezTo>
                  <a:cubicBezTo>
                    <a:pt x="275" y="26"/>
                    <a:pt x="279" y="20"/>
                    <a:pt x="279" y="17"/>
                  </a:cubicBezTo>
                  <a:cubicBezTo>
                    <a:pt x="279" y="0"/>
                    <a:pt x="279" y="0"/>
                    <a:pt x="279" y="0"/>
                  </a:cubicBezTo>
                  <a:lnTo>
                    <a:pt x="0" y="0"/>
                  </a:lnTo>
                </a:path>
              </a:pathLst>
            </a:custGeom>
            <a:solidFill>
              <a:srgbClr val="B7B7B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9" name="Freeform 279"/>
            <p:cNvSpPr>
              <a:spLocks noChangeArrowheads="1"/>
            </p:cNvSpPr>
            <p:nvPr/>
          </p:nvSpPr>
          <p:spPr bwMode="auto">
            <a:xfrm>
              <a:off x="19223520" y="5352397"/>
              <a:ext cx="416781" cy="26888"/>
            </a:xfrm>
            <a:custGeom>
              <a:avLst/>
              <a:gdLst>
                <a:gd name="T0" fmla="*/ 0 w 280"/>
                <a:gd name="T1" fmla="*/ 23 h 24"/>
                <a:gd name="T2" fmla="*/ 0 w 280"/>
                <a:gd name="T3" fmla="*/ 23 h 24"/>
                <a:gd name="T4" fmla="*/ 0 w 280"/>
                <a:gd name="T5" fmla="*/ 8 h 24"/>
                <a:gd name="T6" fmla="*/ 5 w 280"/>
                <a:gd name="T7" fmla="*/ 0 h 24"/>
                <a:gd name="T8" fmla="*/ 273 w 280"/>
                <a:gd name="T9" fmla="*/ 0 h 24"/>
                <a:gd name="T10" fmla="*/ 279 w 280"/>
                <a:gd name="T11" fmla="*/ 8 h 24"/>
                <a:gd name="T12" fmla="*/ 279 w 280"/>
                <a:gd name="T13" fmla="*/ 23 h 24"/>
                <a:gd name="T14" fmla="*/ 0 w 280"/>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4">
                  <a:moveTo>
                    <a:pt x="0" y="23"/>
                  </a:moveTo>
                  <a:lnTo>
                    <a:pt x="0" y="23"/>
                  </a:lnTo>
                  <a:cubicBezTo>
                    <a:pt x="0" y="8"/>
                    <a:pt x="0" y="8"/>
                    <a:pt x="0" y="8"/>
                  </a:cubicBezTo>
                  <a:cubicBezTo>
                    <a:pt x="0" y="2"/>
                    <a:pt x="2" y="0"/>
                    <a:pt x="5" y="0"/>
                  </a:cubicBezTo>
                  <a:cubicBezTo>
                    <a:pt x="273" y="0"/>
                    <a:pt x="273" y="0"/>
                    <a:pt x="273" y="0"/>
                  </a:cubicBezTo>
                  <a:cubicBezTo>
                    <a:pt x="275" y="0"/>
                    <a:pt x="279" y="2"/>
                    <a:pt x="279" y="8"/>
                  </a:cubicBezTo>
                  <a:cubicBezTo>
                    <a:pt x="279" y="23"/>
                    <a:pt x="279" y="23"/>
                    <a:pt x="279" y="23"/>
                  </a:cubicBezTo>
                  <a:lnTo>
                    <a:pt x="0" y="23"/>
                  </a:lnTo>
                </a:path>
              </a:pathLst>
            </a:custGeom>
            <a:solidFill>
              <a:srgbClr val="89898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0" name="Freeform 280"/>
            <p:cNvSpPr>
              <a:spLocks noChangeArrowheads="1"/>
            </p:cNvSpPr>
            <p:nvPr/>
          </p:nvSpPr>
          <p:spPr bwMode="auto">
            <a:xfrm>
              <a:off x="19223520" y="5386007"/>
              <a:ext cx="416781" cy="26888"/>
            </a:xfrm>
            <a:custGeom>
              <a:avLst/>
              <a:gdLst>
                <a:gd name="T0" fmla="*/ 0 w 280"/>
                <a:gd name="T1" fmla="*/ 0 h 24"/>
                <a:gd name="T2" fmla="*/ 0 w 280"/>
                <a:gd name="T3" fmla="*/ 0 h 24"/>
                <a:gd name="T4" fmla="*/ 0 w 280"/>
                <a:gd name="T5" fmla="*/ 14 h 24"/>
                <a:gd name="T6" fmla="*/ 5 w 280"/>
                <a:gd name="T7" fmla="*/ 23 h 24"/>
                <a:gd name="T8" fmla="*/ 273 w 280"/>
                <a:gd name="T9" fmla="*/ 23 h 24"/>
                <a:gd name="T10" fmla="*/ 279 w 280"/>
                <a:gd name="T11" fmla="*/ 14 h 24"/>
                <a:gd name="T12" fmla="*/ 279 w 280"/>
                <a:gd name="T13" fmla="*/ 0 h 24"/>
                <a:gd name="T14" fmla="*/ 0 w 280"/>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4">
                  <a:moveTo>
                    <a:pt x="0" y="0"/>
                  </a:moveTo>
                  <a:lnTo>
                    <a:pt x="0" y="0"/>
                  </a:lnTo>
                  <a:cubicBezTo>
                    <a:pt x="0" y="14"/>
                    <a:pt x="0" y="14"/>
                    <a:pt x="0" y="14"/>
                  </a:cubicBezTo>
                  <a:cubicBezTo>
                    <a:pt x="0" y="20"/>
                    <a:pt x="2" y="23"/>
                    <a:pt x="5" y="23"/>
                  </a:cubicBezTo>
                  <a:cubicBezTo>
                    <a:pt x="273" y="23"/>
                    <a:pt x="273" y="23"/>
                    <a:pt x="273" y="23"/>
                  </a:cubicBezTo>
                  <a:cubicBezTo>
                    <a:pt x="275" y="23"/>
                    <a:pt x="279" y="20"/>
                    <a:pt x="279" y="14"/>
                  </a:cubicBezTo>
                  <a:cubicBezTo>
                    <a:pt x="279" y="0"/>
                    <a:pt x="279" y="0"/>
                    <a:pt x="279" y="0"/>
                  </a:cubicBezTo>
                  <a:lnTo>
                    <a:pt x="0" y="0"/>
                  </a:lnTo>
                </a:path>
              </a:pathLst>
            </a:custGeom>
            <a:solidFill>
              <a:srgbClr val="B7B7B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1" name="Freeform 281"/>
            <p:cNvSpPr>
              <a:spLocks noChangeArrowheads="1"/>
            </p:cNvSpPr>
            <p:nvPr/>
          </p:nvSpPr>
          <p:spPr bwMode="auto">
            <a:xfrm>
              <a:off x="19223520" y="5426339"/>
              <a:ext cx="416781" cy="33610"/>
            </a:xfrm>
            <a:custGeom>
              <a:avLst/>
              <a:gdLst>
                <a:gd name="T0" fmla="*/ 0 w 280"/>
                <a:gd name="T1" fmla="*/ 25 h 26"/>
                <a:gd name="T2" fmla="*/ 0 w 280"/>
                <a:gd name="T3" fmla="*/ 25 h 26"/>
                <a:gd name="T4" fmla="*/ 0 w 280"/>
                <a:gd name="T5" fmla="*/ 8 h 26"/>
                <a:gd name="T6" fmla="*/ 5 w 280"/>
                <a:gd name="T7" fmla="*/ 0 h 26"/>
                <a:gd name="T8" fmla="*/ 273 w 280"/>
                <a:gd name="T9" fmla="*/ 0 h 26"/>
                <a:gd name="T10" fmla="*/ 279 w 280"/>
                <a:gd name="T11" fmla="*/ 8 h 26"/>
                <a:gd name="T12" fmla="*/ 279 w 280"/>
                <a:gd name="T13" fmla="*/ 23 h 26"/>
                <a:gd name="T14" fmla="*/ 0 w 280"/>
                <a:gd name="T15" fmla="*/ 25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6">
                  <a:moveTo>
                    <a:pt x="0" y="25"/>
                  </a:moveTo>
                  <a:lnTo>
                    <a:pt x="0" y="25"/>
                  </a:lnTo>
                  <a:cubicBezTo>
                    <a:pt x="0" y="8"/>
                    <a:pt x="0" y="8"/>
                    <a:pt x="0" y="8"/>
                  </a:cubicBezTo>
                  <a:cubicBezTo>
                    <a:pt x="0" y="6"/>
                    <a:pt x="2" y="0"/>
                    <a:pt x="5" y="0"/>
                  </a:cubicBezTo>
                  <a:cubicBezTo>
                    <a:pt x="273" y="0"/>
                    <a:pt x="273" y="0"/>
                    <a:pt x="273" y="0"/>
                  </a:cubicBezTo>
                  <a:cubicBezTo>
                    <a:pt x="275" y="0"/>
                    <a:pt x="279" y="3"/>
                    <a:pt x="279" y="8"/>
                  </a:cubicBezTo>
                  <a:cubicBezTo>
                    <a:pt x="279" y="23"/>
                    <a:pt x="279" y="23"/>
                    <a:pt x="279" y="23"/>
                  </a:cubicBezTo>
                  <a:lnTo>
                    <a:pt x="0" y="25"/>
                  </a:lnTo>
                </a:path>
              </a:pathLst>
            </a:custGeom>
            <a:solidFill>
              <a:srgbClr val="89898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2" name="Freeform 282"/>
            <p:cNvSpPr>
              <a:spLocks noChangeArrowheads="1"/>
            </p:cNvSpPr>
            <p:nvPr/>
          </p:nvSpPr>
          <p:spPr bwMode="auto">
            <a:xfrm>
              <a:off x="19223520" y="5459948"/>
              <a:ext cx="416781" cy="33610"/>
            </a:xfrm>
            <a:custGeom>
              <a:avLst/>
              <a:gdLst>
                <a:gd name="T0" fmla="*/ 0 w 280"/>
                <a:gd name="T1" fmla="*/ 2 h 27"/>
                <a:gd name="T2" fmla="*/ 0 w 280"/>
                <a:gd name="T3" fmla="*/ 2 h 27"/>
                <a:gd name="T4" fmla="*/ 0 w 280"/>
                <a:gd name="T5" fmla="*/ 17 h 27"/>
                <a:gd name="T6" fmla="*/ 5 w 280"/>
                <a:gd name="T7" fmla="*/ 26 h 27"/>
                <a:gd name="T8" fmla="*/ 273 w 280"/>
                <a:gd name="T9" fmla="*/ 26 h 27"/>
                <a:gd name="T10" fmla="*/ 279 w 280"/>
                <a:gd name="T11" fmla="*/ 17 h 27"/>
                <a:gd name="T12" fmla="*/ 279 w 280"/>
                <a:gd name="T13" fmla="*/ 0 h 27"/>
                <a:gd name="T14" fmla="*/ 0 w 280"/>
                <a:gd name="T15" fmla="*/ 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7">
                  <a:moveTo>
                    <a:pt x="0" y="2"/>
                  </a:moveTo>
                  <a:lnTo>
                    <a:pt x="0" y="2"/>
                  </a:lnTo>
                  <a:cubicBezTo>
                    <a:pt x="0" y="17"/>
                    <a:pt x="0" y="17"/>
                    <a:pt x="0" y="17"/>
                  </a:cubicBezTo>
                  <a:cubicBezTo>
                    <a:pt x="0" y="23"/>
                    <a:pt x="2" y="26"/>
                    <a:pt x="5" y="26"/>
                  </a:cubicBezTo>
                  <a:cubicBezTo>
                    <a:pt x="273" y="26"/>
                    <a:pt x="273" y="26"/>
                    <a:pt x="273" y="26"/>
                  </a:cubicBezTo>
                  <a:cubicBezTo>
                    <a:pt x="275" y="26"/>
                    <a:pt x="279" y="20"/>
                    <a:pt x="279" y="17"/>
                  </a:cubicBezTo>
                  <a:cubicBezTo>
                    <a:pt x="279" y="0"/>
                    <a:pt x="279" y="0"/>
                    <a:pt x="279" y="0"/>
                  </a:cubicBezTo>
                  <a:lnTo>
                    <a:pt x="0" y="2"/>
                  </a:lnTo>
                </a:path>
              </a:pathLst>
            </a:custGeom>
            <a:solidFill>
              <a:srgbClr val="B7B7B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3" name="Freeform 283"/>
            <p:cNvSpPr>
              <a:spLocks noChangeArrowheads="1"/>
            </p:cNvSpPr>
            <p:nvPr/>
          </p:nvSpPr>
          <p:spPr bwMode="auto">
            <a:xfrm>
              <a:off x="13016546" y="6121192"/>
              <a:ext cx="1532679" cy="631862"/>
            </a:xfrm>
            <a:custGeom>
              <a:avLst/>
              <a:gdLst>
                <a:gd name="T0" fmla="*/ 1007 w 1008"/>
                <a:gd name="T1" fmla="*/ 417 h 418"/>
                <a:gd name="T2" fmla="*/ 1007 w 1008"/>
                <a:gd name="T3" fmla="*/ 417 h 418"/>
                <a:gd name="T4" fmla="*/ 736 w 1008"/>
                <a:gd name="T5" fmla="*/ 239 h 418"/>
                <a:gd name="T6" fmla="*/ 707 w 1008"/>
                <a:gd name="T7" fmla="*/ 239 h 418"/>
                <a:gd name="T8" fmla="*/ 460 w 1008"/>
                <a:gd name="T9" fmla="*/ 0 h 418"/>
                <a:gd name="T10" fmla="*/ 216 w 1008"/>
                <a:gd name="T11" fmla="*/ 193 h 418"/>
                <a:gd name="T12" fmla="*/ 210 w 1008"/>
                <a:gd name="T13" fmla="*/ 193 h 418"/>
                <a:gd name="T14" fmla="*/ 0 w 1008"/>
                <a:gd name="T15" fmla="*/ 406 h 418"/>
                <a:gd name="T16" fmla="*/ 0 w 1008"/>
                <a:gd name="T17" fmla="*/ 417 h 418"/>
                <a:gd name="T18" fmla="*/ 1007 w 1008"/>
                <a:gd name="T19" fmla="*/ 41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8" h="418">
                  <a:moveTo>
                    <a:pt x="1007" y="417"/>
                  </a:moveTo>
                  <a:lnTo>
                    <a:pt x="1007" y="417"/>
                  </a:lnTo>
                  <a:cubicBezTo>
                    <a:pt x="972" y="316"/>
                    <a:pt x="863" y="239"/>
                    <a:pt x="736" y="239"/>
                  </a:cubicBezTo>
                  <a:cubicBezTo>
                    <a:pt x="728" y="239"/>
                    <a:pt x="719" y="239"/>
                    <a:pt x="707" y="239"/>
                  </a:cubicBezTo>
                  <a:cubicBezTo>
                    <a:pt x="705" y="106"/>
                    <a:pt x="592" y="0"/>
                    <a:pt x="460" y="0"/>
                  </a:cubicBezTo>
                  <a:cubicBezTo>
                    <a:pt x="339" y="0"/>
                    <a:pt x="241" y="84"/>
                    <a:pt x="216" y="193"/>
                  </a:cubicBezTo>
                  <a:cubicBezTo>
                    <a:pt x="212" y="193"/>
                    <a:pt x="212" y="193"/>
                    <a:pt x="210" y="193"/>
                  </a:cubicBezTo>
                  <a:cubicBezTo>
                    <a:pt x="95" y="193"/>
                    <a:pt x="0" y="290"/>
                    <a:pt x="0" y="406"/>
                  </a:cubicBezTo>
                  <a:cubicBezTo>
                    <a:pt x="0" y="408"/>
                    <a:pt x="0" y="414"/>
                    <a:pt x="0" y="417"/>
                  </a:cubicBezTo>
                  <a:lnTo>
                    <a:pt x="1007" y="417"/>
                  </a:lnTo>
                </a:path>
              </a:pathLst>
            </a:custGeom>
            <a:solidFill>
              <a:srgbClr val="E0EAE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4" name="Freeform 284"/>
            <p:cNvSpPr>
              <a:spLocks noChangeArrowheads="1"/>
            </p:cNvSpPr>
            <p:nvPr/>
          </p:nvSpPr>
          <p:spPr bwMode="auto">
            <a:xfrm>
              <a:off x="14724004" y="6847161"/>
              <a:ext cx="1525957" cy="631862"/>
            </a:xfrm>
            <a:custGeom>
              <a:avLst/>
              <a:gdLst>
                <a:gd name="T0" fmla="*/ 1004 w 1005"/>
                <a:gd name="T1" fmla="*/ 420 h 421"/>
                <a:gd name="T2" fmla="*/ 1004 w 1005"/>
                <a:gd name="T3" fmla="*/ 420 h 421"/>
                <a:gd name="T4" fmla="*/ 736 w 1005"/>
                <a:gd name="T5" fmla="*/ 241 h 421"/>
                <a:gd name="T6" fmla="*/ 705 w 1005"/>
                <a:gd name="T7" fmla="*/ 241 h 421"/>
                <a:gd name="T8" fmla="*/ 457 w 1005"/>
                <a:gd name="T9" fmla="*/ 0 h 421"/>
                <a:gd name="T10" fmla="*/ 213 w 1005"/>
                <a:gd name="T11" fmla="*/ 195 h 421"/>
                <a:gd name="T12" fmla="*/ 210 w 1005"/>
                <a:gd name="T13" fmla="*/ 195 h 421"/>
                <a:gd name="T14" fmla="*/ 0 w 1005"/>
                <a:gd name="T15" fmla="*/ 408 h 421"/>
                <a:gd name="T16" fmla="*/ 0 w 1005"/>
                <a:gd name="T17" fmla="*/ 420 h 421"/>
                <a:gd name="T18" fmla="*/ 1004 w 1005"/>
                <a:gd name="T19" fmla="*/ 42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5" h="421">
                  <a:moveTo>
                    <a:pt x="1004" y="420"/>
                  </a:moveTo>
                  <a:lnTo>
                    <a:pt x="1004" y="420"/>
                  </a:lnTo>
                  <a:cubicBezTo>
                    <a:pt x="970" y="319"/>
                    <a:pt x="863" y="241"/>
                    <a:pt x="736" y="241"/>
                  </a:cubicBezTo>
                  <a:cubicBezTo>
                    <a:pt x="725" y="241"/>
                    <a:pt x="716" y="241"/>
                    <a:pt x="705" y="241"/>
                  </a:cubicBezTo>
                  <a:cubicBezTo>
                    <a:pt x="702" y="109"/>
                    <a:pt x="593" y="0"/>
                    <a:pt x="457" y="0"/>
                  </a:cubicBezTo>
                  <a:cubicBezTo>
                    <a:pt x="337" y="0"/>
                    <a:pt x="239" y="83"/>
                    <a:pt x="213" y="195"/>
                  </a:cubicBezTo>
                  <a:lnTo>
                    <a:pt x="210" y="195"/>
                  </a:lnTo>
                  <a:cubicBezTo>
                    <a:pt x="92" y="195"/>
                    <a:pt x="0" y="290"/>
                    <a:pt x="0" y="408"/>
                  </a:cubicBezTo>
                  <a:cubicBezTo>
                    <a:pt x="0" y="411"/>
                    <a:pt x="0" y="414"/>
                    <a:pt x="0" y="420"/>
                  </a:cubicBezTo>
                  <a:lnTo>
                    <a:pt x="1004" y="420"/>
                  </a:lnTo>
                </a:path>
              </a:pathLst>
            </a:custGeom>
            <a:solidFill>
              <a:srgbClr val="E0EAE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5" name="Freeform 285"/>
            <p:cNvSpPr>
              <a:spLocks noChangeArrowheads="1"/>
            </p:cNvSpPr>
            <p:nvPr/>
          </p:nvSpPr>
          <p:spPr bwMode="auto">
            <a:xfrm>
              <a:off x="15093729" y="5973309"/>
              <a:ext cx="678950" cy="282321"/>
            </a:xfrm>
            <a:custGeom>
              <a:avLst/>
              <a:gdLst>
                <a:gd name="T0" fmla="*/ 450 w 451"/>
                <a:gd name="T1" fmla="*/ 187 h 188"/>
                <a:gd name="T2" fmla="*/ 450 w 451"/>
                <a:gd name="T3" fmla="*/ 187 h 188"/>
                <a:gd name="T4" fmla="*/ 328 w 451"/>
                <a:gd name="T5" fmla="*/ 106 h 188"/>
                <a:gd name="T6" fmla="*/ 317 w 451"/>
                <a:gd name="T7" fmla="*/ 110 h 188"/>
                <a:gd name="T8" fmla="*/ 205 w 451"/>
                <a:gd name="T9" fmla="*/ 0 h 188"/>
                <a:gd name="T10" fmla="*/ 96 w 451"/>
                <a:gd name="T11" fmla="*/ 86 h 188"/>
                <a:gd name="T12" fmla="*/ 92 w 451"/>
                <a:gd name="T13" fmla="*/ 86 h 188"/>
                <a:gd name="T14" fmla="*/ 0 w 451"/>
                <a:gd name="T15" fmla="*/ 181 h 188"/>
                <a:gd name="T16" fmla="*/ 0 w 451"/>
                <a:gd name="T17" fmla="*/ 187 h 188"/>
                <a:gd name="T18" fmla="*/ 450 w 451"/>
                <a:gd name="T19" fmla="*/ 18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1" h="188">
                  <a:moveTo>
                    <a:pt x="450" y="187"/>
                  </a:moveTo>
                  <a:lnTo>
                    <a:pt x="450" y="187"/>
                  </a:lnTo>
                  <a:cubicBezTo>
                    <a:pt x="435" y="141"/>
                    <a:pt x="386" y="106"/>
                    <a:pt x="328" y="106"/>
                  </a:cubicBezTo>
                  <a:cubicBezTo>
                    <a:pt x="326" y="106"/>
                    <a:pt x="320" y="106"/>
                    <a:pt x="317" y="110"/>
                  </a:cubicBezTo>
                  <a:cubicBezTo>
                    <a:pt x="314" y="49"/>
                    <a:pt x="265" y="0"/>
                    <a:pt x="205" y="0"/>
                  </a:cubicBezTo>
                  <a:cubicBezTo>
                    <a:pt x="150" y="0"/>
                    <a:pt x="107" y="37"/>
                    <a:pt x="96" y="86"/>
                  </a:cubicBezTo>
                  <a:lnTo>
                    <a:pt x="92" y="86"/>
                  </a:lnTo>
                  <a:cubicBezTo>
                    <a:pt x="41" y="86"/>
                    <a:pt x="0" y="130"/>
                    <a:pt x="0" y="181"/>
                  </a:cubicBezTo>
                  <a:cubicBezTo>
                    <a:pt x="0" y="184"/>
                    <a:pt x="0" y="187"/>
                    <a:pt x="0" y="187"/>
                  </a:cubicBezTo>
                  <a:lnTo>
                    <a:pt x="450" y="187"/>
                  </a:lnTo>
                </a:path>
              </a:pathLst>
            </a:custGeom>
            <a:solidFill>
              <a:srgbClr val="E0EAE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6" name="Freeform 286"/>
            <p:cNvSpPr>
              <a:spLocks noChangeArrowheads="1"/>
            </p:cNvSpPr>
            <p:nvPr/>
          </p:nvSpPr>
          <p:spPr bwMode="auto">
            <a:xfrm>
              <a:off x="14670226" y="5953143"/>
              <a:ext cx="168057" cy="1861977"/>
            </a:xfrm>
            <a:custGeom>
              <a:avLst/>
              <a:gdLst>
                <a:gd name="T0" fmla="*/ 52 w 114"/>
                <a:gd name="T1" fmla="*/ 1226 h 1227"/>
                <a:gd name="T2" fmla="*/ 52 w 114"/>
                <a:gd name="T3" fmla="*/ 1226 h 1227"/>
                <a:gd name="T4" fmla="*/ 50 w 114"/>
                <a:gd name="T5" fmla="*/ 1226 h 1227"/>
                <a:gd name="T6" fmla="*/ 46 w 114"/>
                <a:gd name="T7" fmla="*/ 1221 h 1227"/>
                <a:gd name="T8" fmla="*/ 44 w 114"/>
                <a:gd name="T9" fmla="*/ 513 h 1227"/>
                <a:gd name="T10" fmla="*/ 35 w 114"/>
                <a:gd name="T11" fmla="*/ 4 h 1227"/>
                <a:gd name="T12" fmla="*/ 38 w 114"/>
                <a:gd name="T13" fmla="*/ 0 h 1227"/>
                <a:gd name="T14" fmla="*/ 44 w 114"/>
                <a:gd name="T15" fmla="*/ 4 h 1227"/>
                <a:gd name="T16" fmla="*/ 52 w 114"/>
                <a:gd name="T17" fmla="*/ 513 h 1227"/>
                <a:gd name="T18" fmla="*/ 55 w 114"/>
                <a:gd name="T19" fmla="*/ 1221 h 1227"/>
                <a:gd name="T20" fmla="*/ 52 w 114"/>
                <a:gd name="T21" fmla="*/ 1226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227">
                  <a:moveTo>
                    <a:pt x="52" y="1226"/>
                  </a:moveTo>
                  <a:lnTo>
                    <a:pt x="52" y="1226"/>
                  </a:lnTo>
                  <a:lnTo>
                    <a:pt x="50" y="1226"/>
                  </a:lnTo>
                  <a:cubicBezTo>
                    <a:pt x="50" y="1226"/>
                    <a:pt x="46" y="1223"/>
                    <a:pt x="46" y="1221"/>
                  </a:cubicBezTo>
                  <a:cubicBezTo>
                    <a:pt x="78" y="1025"/>
                    <a:pt x="93" y="737"/>
                    <a:pt x="44" y="513"/>
                  </a:cubicBezTo>
                  <a:cubicBezTo>
                    <a:pt x="0" y="297"/>
                    <a:pt x="32" y="6"/>
                    <a:pt x="35" y="4"/>
                  </a:cubicBezTo>
                  <a:cubicBezTo>
                    <a:pt x="35" y="0"/>
                    <a:pt x="35" y="0"/>
                    <a:pt x="38" y="0"/>
                  </a:cubicBezTo>
                  <a:cubicBezTo>
                    <a:pt x="40" y="0"/>
                    <a:pt x="44" y="4"/>
                    <a:pt x="44" y="4"/>
                  </a:cubicBezTo>
                  <a:cubicBezTo>
                    <a:pt x="40" y="6"/>
                    <a:pt x="9" y="297"/>
                    <a:pt x="52" y="513"/>
                  </a:cubicBezTo>
                  <a:cubicBezTo>
                    <a:pt x="113" y="794"/>
                    <a:pt x="69" y="1126"/>
                    <a:pt x="55" y="1221"/>
                  </a:cubicBezTo>
                  <a:cubicBezTo>
                    <a:pt x="55" y="1223"/>
                    <a:pt x="52" y="1226"/>
                    <a:pt x="52" y="1226"/>
                  </a:cubicBezTo>
                </a:path>
              </a:pathLst>
            </a:custGeom>
            <a:solidFill>
              <a:srgbClr val="78787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7" name="Freeform 287"/>
            <p:cNvSpPr>
              <a:spLocks noChangeArrowheads="1"/>
            </p:cNvSpPr>
            <p:nvPr/>
          </p:nvSpPr>
          <p:spPr bwMode="auto">
            <a:xfrm>
              <a:off x="14253445" y="4823858"/>
              <a:ext cx="934396" cy="927627"/>
            </a:xfrm>
            <a:custGeom>
              <a:avLst/>
              <a:gdLst>
                <a:gd name="T0" fmla="*/ 616 w 617"/>
                <a:gd name="T1" fmla="*/ 305 h 614"/>
                <a:gd name="T2" fmla="*/ 616 w 617"/>
                <a:gd name="T3" fmla="*/ 305 h 614"/>
                <a:gd name="T4" fmla="*/ 308 w 617"/>
                <a:gd name="T5" fmla="*/ 0 h 614"/>
                <a:gd name="T6" fmla="*/ 0 w 617"/>
                <a:gd name="T7" fmla="*/ 308 h 614"/>
                <a:gd name="T8" fmla="*/ 308 w 617"/>
                <a:gd name="T9" fmla="*/ 613 h 614"/>
                <a:gd name="T10" fmla="*/ 616 w 617"/>
                <a:gd name="T11" fmla="*/ 305 h 614"/>
              </a:gdLst>
              <a:ahLst/>
              <a:cxnLst>
                <a:cxn ang="0">
                  <a:pos x="T0" y="T1"/>
                </a:cxn>
                <a:cxn ang="0">
                  <a:pos x="T2" y="T3"/>
                </a:cxn>
                <a:cxn ang="0">
                  <a:pos x="T4" y="T5"/>
                </a:cxn>
                <a:cxn ang="0">
                  <a:pos x="T6" y="T7"/>
                </a:cxn>
                <a:cxn ang="0">
                  <a:pos x="T8" y="T9"/>
                </a:cxn>
                <a:cxn ang="0">
                  <a:pos x="T10" y="T11"/>
                </a:cxn>
              </a:cxnLst>
              <a:rect l="0" t="0" r="r" b="b"/>
              <a:pathLst>
                <a:path w="617" h="614">
                  <a:moveTo>
                    <a:pt x="616" y="305"/>
                  </a:moveTo>
                  <a:lnTo>
                    <a:pt x="616" y="305"/>
                  </a:lnTo>
                  <a:cubicBezTo>
                    <a:pt x="616" y="135"/>
                    <a:pt x="478" y="0"/>
                    <a:pt x="308" y="0"/>
                  </a:cubicBezTo>
                  <a:cubicBezTo>
                    <a:pt x="138" y="0"/>
                    <a:pt x="0" y="138"/>
                    <a:pt x="0" y="308"/>
                  </a:cubicBezTo>
                  <a:cubicBezTo>
                    <a:pt x="3" y="475"/>
                    <a:pt x="138" y="613"/>
                    <a:pt x="308" y="613"/>
                  </a:cubicBezTo>
                  <a:cubicBezTo>
                    <a:pt x="478" y="613"/>
                    <a:pt x="616" y="475"/>
                    <a:pt x="616" y="305"/>
                  </a:cubicBezTo>
                </a:path>
              </a:pathLst>
            </a:custGeom>
            <a:solidFill>
              <a:srgbClr val="FFF8E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8" name="Freeform 288"/>
            <p:cNvSpPr>
              <a:spLocks noChangeArrowheads="1"/>
            </p:cNvSpPr>
            <p:nvPr/>
          </p:nvSpPr>
          <p:spPr bwMode="auto">
            <a:xfrm>
              <a:off x="14293778" y="4857467"/>
              <a:ext cx="853729" cy="853686"/>
            </a:xfrm>
            <a:custGeom>
              <a:avLst/>
              <a:gdLst>
                <a:gd name="T0" fmla="*/ 564 w 565"/>
                <a:gd name="T1" fmla="*/ 281 h 565"/>
                <a:gd name="T2" fmla="*/ 564 w 565"/>
                <a:gd name="T3" fmla="*/ 281 h 565"/>
                <a:gd name="T4" fmla="*/ 282 w 565"/>
                <a:gd name="T5" fmla="*/ 2 h 565"/>
                <a:gd name="T6" fmla="*/ 0 w 565"/>
                <a:gd name="T7" fmla="*/ 281 h 565"/>
                <a:gd name="T8" fmla="*/ 282 w 565"/>
                <a:gd name="T9" fmla="*/ 564 h 565"/>
                <a:gd name="T10" fmla="*/ 564 w 565"/>
                <a:gd name="T11" fmla="*/ 281 h 565"/>
              </a:gdLst>
              <a:ahLst/>
              <a:cxnLst>
                <a:cxn ang="0">
                  <a:pos x="T0" y="T1"/>
                </a:cxn>
                <a:cxn ang="0">
                  <a:pos x="T2" y="T3"/>
                </a:cxn>
                <a:cxn ang="0">
                  <a:pos x="T4" y="T5"/>
                </a:cxn>
                <a:cxn ang="0">
                  <a:pos x="T6" y="T7"/>
                </a:cxn>
                <a:cxn ang="0">
                  <a:pos x="T8" y="T9"/>
                </a:cxn>
                <a:cxn ang="0">
                  <a:pos x="T10" y="T11"/>
                </a:cxn>
              </a:cxnLst>
              <a:rect l="0" t="0" r="r" b="b"/>
              <a:pathLst>
                <a:path w="565" h="565">
                  <a:moveTo>
                    <a:pt x="564" y="281"/>
                  </a:moveTo>
                  <a:lnTo>
                    <a:pt x="564" y="281"/>
                  </a:lnTo>
                  <a:cubicBezTo>
                    <a:pt x="564" y="126"/>
                    <a:pt x="437" y="0"/>
                    <a:pt x="282" y="2"/>
                  </a:cubicBezTo>
                  <a:cubicBezTo>
                    <a:pt x="126" y="2"/>
                    <a:pt x="0" y="126"/>
                    <a:pt x="0" y="281"/>
                  </a:cubicBezTo>
                  <a:cubicBezTo>
                    <a:pt x="0" y="437"/>
                    <a:pt x="126" y="564"/>
                    <a:pt x="282" y="564"/>
                  </a:cubicBezTo>
                  <a:cubicBezTo>
                    <a:pt x="437" y="564"/>
                    <a:pt x="564" y="437"/>
                    <a:pt x="564" y="281"/>
                  </a:cubicBezTo>
                </a:path>
              </a:pathLst>
            </a:custGeom>
            <a:solidFill>
              <a:schemeClr val="accent3">
                <a:lumMod val="60000"/>
                <a:lumOff val="40000"/>
              </a:schemeClr>
            </a:solidFill>
            <a:ln>
              <a:noFill/>
            </a:ln>
            <a:effectLst/>
          </p:spPr>
          <p:txBody>
            <a:bodyPr wrap="none" anchor="ctr"/>
            <a:lstStyle/>
            <a:p>
              <a:endParaRPr lang="en-US" dirty="0"/>
            </a:p>
          </p:txBody>
        </p:sp>
        <p:sp>
          <p:nvSpPr>
            <p:cNvPr id="279" name="Freeform 289"/>
            <p:cNvSpPr>
              <a:spLocks noChangeArrowheads="1"/>
            </p:cNvSpPr>
            <p:nvPr/>
          </p:nvSpPr>
          <p:spPr bwMode="auto">
            <a:xfrm>
              <a:off x="14313945" y="5126345"/>
              <a:ext cx="719284" cy="557921"/>
            </a:xfrm>
            <a:custGeom>
              <a:avLst/>
              <a:gdLst>
                <a:gd name="T0" fmla="*/ 20 w 476"/>
                <a:gd name="T1" fmla="*/ 0 h 372"/>
                <a:gd name="T2" fmla="*/ 20 w 476"/>
                <a:gd name="T3" fmla="*/ 0 h 372"/>
                <a:gd name="T4" fmla="*/ 17 w 476"/>
                <a:gd name="T5" fmla="*/ 46 h 372"/>
                <a:gd name="T6" fmla="*/ 314 w 476"/>
                <a:gd name="T7" fmla="*/ 310 h 372"/>
                <a:gd name="T8" fmla="*/ 475 w 476"/>
                <a:gd name="T9" fmla="*/ 267 h 372"/>
                <a:gd name="T10" fmla="*/ 265 w 476"/>
                <a:gd name="T11" fmla="*/ 371 h 372"/>
                <a:gd name="T12" fmla="*/ 0 w 476"/>
                <a:gd name="T13" fmla="*/ 106 h 372"/>
                <a:gd name="T14" fmla="*/ 20 w 476"/>
                <a:gd name="T15" fmla="*/ 0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372">
                  <a:moveTo>
                    <a:pt x="20" y="0"/>
                  </a:moveTo>
                  <a:lnTo>
                    <a:pt x="20" y="0"/>
                  </a:lnTo>
                  <a:cubicBezTo>
                    <a:pt x="17" y="14"/>
                    <a:pt x="17" y="29"/>
                    <a:pt x="17" y="46"/>
                  </a:cubicBezTo>
                  <a:cubicBezTo>
                    <a:pt x="17" y="192"/>
                    <a:pt x="150" y="310"/>
                    <a:pt x="314" y="310"/>
                  </a:cubicBezTo>
                  <a:cubicBezTo>
                    <a:pt x="374" y="310"/>
                    <a:pt x="429" y="296"/>
                    <a:pt x="475" y="267"/>
                  </a:cubicBezTo>
                  <a:cubicBezTo>
                    <a:pt x="426" y="331"/>
                    <a:pt x="351" y="371"/>
                    <a:pt x="265" y="371"/>
                  </a:cubicBezTo>
                  <a:cubicBezTo>
                    <a:pt x="118" y="371"/>
                    <a:pt x="0" y="253"/>
                    <a:pt x="0" y="106"/>
                  </a:cubicBezTo>
                  <a:cubicBezTo>
                    <a:pt x="0" y="69"/>
                    <a:pt x="6" y="31"/>
                    <a:pt x="20" y="0"/>
                  </a:cubicBezTo>
                </a:path>
              </a:pathLst>
            </a:custGeom>
            <a:solidFill>
              <a:schemeClr val="accent3"/>
            </a:solidFill>
            <a:ln>
              <a:noFill/>
            </a:ln>
            <a:effectLst/>
          </p:spPr>
          <p:txBody>
            <a:bodyPr wrap="none" anchor="ctr"/>
            <a:lstStyle/>
            <a:p>
              <a:endParaRPr lang="en-US" dirty="0"/>
            </a:p>
          </p:txBody>
        </p:sp>
        <p:sp>
          <p:nvSpPr>
            <p:cNvPr id="280" name="Freeform 290"/>
            <p:cNvSpPr>
              <a:spLocks noChangeArrowheads="1"/>
            </p:cNvSpPr>
            <p:nvPr/>
          </p:nvSpPr>
          <p:spPr bwMode="auto">
            <a:xfrm>
              <a:off x="14643337" y="5159955"/>
              <a:ext cx="168057" cy="712525"/>
            </a:xfrm>
            <a:custGeom>
              <a:avLst/>
              <a:gdLst>
                <a:gd name="T0" fmla="*/ 38 w 114"/>
                <a:gd name="T1" fmla="*/ 0 h 470"/>
                <a:gd name="T2" fmla="*/ 38 w 114"/>
                <a:gd name="T3" fmla="*/ 0 h 470"/>
                <a:gd name="T4" fmla="*/ 32 w 114"/>
                <a:gd name="T5" fmla="*/ 3 h 470"/>
                <a:gd name="T6" fmla="*/ 3 w 114"/>
                <a:gd name="T7" fmla="*/ 32 h 470"/>
                <a:gd name="T8" fmla="*/ 0 w 114"/>
                <a:gd name="T9" fmla="*/ 37 h 470"/>
                <a:gd name="T10" fmla="*/ 0 w 114"/>
                <a:gd name="T11" fmla="*/ 463 h 470"/>
                <a:gd name="T12" fmla="*/ 6 w 114"/>
                <a:gd name="T13" fmla="*/ 469 h 470"/>
                <a:gd name="T14" fmla="*/ 15 w 114"/>
                <a:gd name="T15" fmla="*/ 463 h 470"/>
                <a:gd name="T16" fmla="*/ 15 w 114"/>
                <a:gd name="T17" fmla="*/ 40 h 470"/>
                <a:gd name="T18" fmla="*/ 29 w 114"/>
                <a:gd name="T19" fmla="*/ 23 h 470"/>
                <a:gd name="T20" fmla="*/ 29 w 114"/>
                <a:gd name="T21" fmla="*/ 37 h 470"/>
                <a:gd name="T22" fmla="*/ 34 w 114"/>
                <a:gd name="T23" fmla="*/ 46 h 470"/>
                <a:gd name="T24" fmla="*/ 40 w 114"/>
                <a:gd name="T25" fmla="*/ 43 h 470"/>
                <a:gd name="T26" fmla="*/ 64 w 114"/>
                <a:gd name="T27" fmla="*/ 23 h 470"/>
                <a:gd name="T28" fmla="*/ 64 w 114"/>
                <a:gd name="T29" fmla="*/ 37 h 470"/>
                <a:gd name="T30" fmla="*/ 70 w 114"/>
                <a:gd name="T31" fmla="*/ 46 h 470"/>
                <a:gd name="T32" fmla="*/ 75 w 114"/>
                <a:gd name="T33" fmla="*/ 43 h 470"/>
                <a:gd name="T34" fmla="*/ 101 w 114"/>
                <a:gd name="T35" fmla="*/ 23 h 470"/>
                <a:gd name="T36" fmla="*/ 101 w 114"/>
                <a:gd name="T37" fmla="*/ 463 h 470"/>
                <a:gd name="T38" fmla="*/ 107 w 114"/>
                <a:gd name="T39" fmla="*/ 469 h 470"/>
                <a:gd name="T40" fmla="*/ 113 w 114"/>
                <a:gd name="T41" fmla="*/ 460 h 470"/>
                <a:gd name="T42" fmla="*/ 113 w 114"/>
                <a:gd name="T43" fmla="*/ 8 h 470"/>
                <a:gd name="T44" fmla="*/ 109 w 114"/>
                <a:gd name="T45" fmla="*/ 3 h 470"/>
                <a:gd name="T46" fmla="*/ 101 w 114"/>
                <a:gd name="T47" fmla="*/ 3 h 470"/>
                <a:gd name="T48" fmla="*/ 78 w 114"/>
                <a:gd name="T49" fmla="*/ 23 h 470"/>
                <a:gd name="T50" fmla="*/ 78 w 114"/>
                <a:gd name="T51" fmla="*/ 8 h 470"/>
                <a:gd name="T52" fmla="*/ 75 w 114"/>
                <a:gd name="T53" fmla="*/ 3 h 470"/>
                <a:gd name="T54" fmla="*/ 66 w 114"/>
                <a:gd name="T55" fmla="*/ 3 h 470"/>
                <a:gd name="T56" fmla="*/ 43 w 114"/>
                <a:gd name="T57" fmla="*/ 23 h 470"/>
                <a:gd name="T58" fmla="*/ 43 w 114"/>
                <a:gd name="T59" fmla="*/ 8 h 470"/>
                <a:gd name="T60" fmla="*/ 40 w 114"/>
                <a:gd name="T61" fmla="*/ 3 h 470"/>
                <a:gd name="T62" fmla="*/ 38 w 114"/>
                <a:gd name="T63"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470">
                  <a:moveTo>
                    <a:pt x="38" y="0"/>
                  </a:moveTo>
                  <a:lnTo>
                    <a:pt x="38" y="0"/>
                  </a:lnTo>
                  <a:cubicBezTo>
                    <a:pt x="34" y="0"/>
                    <a:pt x="34" y="3"/>
                    <a:pt x="32" y="3"/>
                  </a:cubicBezTo>
                  <a:cubicBezTo>
                    <a:pt x="3" y="32"/>
                    <a:pt x="3" y="32"/>
                    <a:pt x="3" y="32"/>
                  </a:cubicBezTo>
                  <a:cubicBezTo>
                    <a:pt x="0" y="34"/>
                    <a:pt x="0" y="34"/>
                    <a:pt x="0" y="37"/>
                  </a:cubicBezTo>
                  <a:cubicBezTo>
                    <a:pt x="0" y="463"/>
                    <a:pt x="0" y="463"/>
                    <a:pt x="0" y="463"/>
                  </a:cubicBezTo>
                  <a:cubicBezTo>
                    <a:pt x="0" y="466"/>
                    <a:pt x="3" y="469"/>
                    <a:pt x="6" y="469"/>
                  </a:cubicBezTo>
                  <a:cubicBezTo>
                    <a:pt x="12" y="469"/>
                    <a:pt x="15" y="466"/>
                    <a:pt x="15" y="463"/>
                  </a:cubicBezTo>
                  <a:cubicBezTo>
                    <a:pt x="15" y="40"/>
                    <a:pt x="15" y="40"/>
                    <a:pt x="15" y="40"/>
                  </a:cubicBezTo>
                  <a:cubicBezTo>
                    <a:pt x="29" y="23"/>
                    <a:pt x="29" y="23"/>
                    <a:pt x="29" y="23"/>
                  </a:cubicBezTo>
                  <a:cubicBezTo>
                    <a:pt x="29" y="37"/>
                    <a:pt x="29" y="37"/>
                    <a:pt x="29" y="37"/>
                  </a:cubicBezTo>
                  <a:cubicBezTo>
                    <a:pt x="29" y="40"/>
                    <a:pt x="32" y="43"/>
                    <a:pt x="34" y="46"/>
                  </a:cubicBezTo>
                  <a:cubicBezTo>
                    <a:pt x="38" y="46"/>
                    <a:pt x="40" y="46"/>
                    <a:pt x="40" y="43"/>
                  </a:cubicBezTo>
                  <a:cubicBezTo>
                    <a:pt x="64" y="23"/>
                    <a:pt x="64" y="23"/>
                    <a:pt x="64" y="23"/>
                  </a:cubicBezTo>
                  <a:cubicBezTo>
                    <a:pt x="64" y="37"/>
                    <a:pt x="64" y="37"/>
                    <a:pt x="64" y="37"/>
                  </a:cubicBezTo>
                  <a:cubicBezTo>
                    <a:pt x="64" y="40"/>
                    <a:pt x="66" y="43"/>
                    <a:pt x="70" y="46"/>
                  </a:cubicBezTo>
                  <a:cubicBezTo>
                    <a:pt x="72" y="46"/>
                    <a:pt x="75" y="46"/>
                    <a:pt x="75" y="43"/>
                  </a:cubicBezTo>
                  <a:cubicBezTo>
                    <a:pt x="101" y="23"/>
                    <a:pt x="101" y="23"/>
                    <a:pt x="101" y="23"/>
                  </a:cubicBezTo>
                  <a:cubicBezTo>
                    <a:pt x="101" y="463"/>
                    <a:pt x="101" y="463"/>
                    <a:pt x="101" y="463"/>
                  </a:cubicBezTo>
                  <a:cubicBezTo>
                    <a:pt x="101" y="466"/>
                    <a:pt x="104" y="469"/>
                    <a:pt x="107" y="469"/>
                  </a:cubicBezTo>
                  <a:cubicBezTo>
                    <a:pt x="109" y="469"/>
                    <a:pt x="113" y="466"/>
                    <a:pt x="113" y="460"/>
                  </a:cubicBezTo>
                  <a:cubicBezTo>
                    <a:pt x="113" y="8"/>
                    <a:pt x="113" y="8"/>
                    <a:pt x="113" y="8"/>
                  </a:cubicBezTo>
                  <a:cubicBezTo>
                    <a:pt x="113" y="6"/>
                    <a:pt x="113" y="3"/>
                    <a:pt x="109" y="3"/>
                  </a:cubicBezTo>
                  <a:cubicBezTo>
                    <a:pt x="107" y="0"/>
                    <a:pt x="104" y="0"/>
                    <a:pt x="101" y="3"/>
                  </a:cubicBezTo>
                  <a:cubicBezTo>
                    <a:pt x="78" y="23"/>
                    <a:pt x="78" y="23"/>
                    <a:pt x="78" y="23"/>
                  </a:cubicBezTo>
                  <a:cubicBezTo>
                    <a:pt x="78" y="8"/>
                    <a:pt x="78" y="8"/>
                    <a:pt x="78" y="8"/>
                  </a:cubicBezTo>
                  <a:cubicBezTo>
                    <a:pt x="78" y="6"/>
                    <a:pt x="75" y="3"/>
                    <a:pt x="75" y="3"/>
                  </a:cubicBezTo>
                  <a:cubicBezTo>
                    <a:pt x="72" y="0"/>
                    <a:pt x="70" y="0"/>
                    <a:pt x="66" y="3"/>
                  </a:cubicBezTo>
                  <a:cubicBezTo>
                    <a:pt x="43" y="23"/>
                    <a:pt x="43" y="23"/>
                    <a:pt x="43" y="23"/>
                  </a:cubicBezTo>
                  <a:cubicBezTo>
                    <a:pt x="43" y="8"/>
                    <a:pt x="43" y="8"/>
                    <a:pt x="43" y="8"/>
                  </a:cubicBezTo>
                  <a:cubicBezTo>
                    <a:pt x="43" y="6"/>
                    <a:pt x="40" y="3"/>
                    <a:pt x="40" y="3"/>
                  </a:cubicBezTo>
                  <a:cubicBezTo>
                    <a:pt x="38" y="0"/>
                    <a:pt x="38" y="0"/>
                    <a:pt x="38" y="0"/>
                  </a:cubicBezTo>
                </a:path>
              </a:pathLst>
            </a:custGeom>
            <a:solidFill>
              <a:srgbClr val="8E663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1" name="Freeform 291"/>
            <p:cNvSpPr>
              <a:spLocks noChangeArrowheads="1"/>
            </p:cNvSpPr>
            <p:nvPr/>
          </p:nvSpPr>
          <p:spPr bwMode="auto">
            <a:xfrm>
              <a:off x="14562669" y="5932977"/>
              <a:ext cx="329392" cy="60497"/>
            </a:xfrm>
            <a:custGeom>
              <a:avLst/>
              <a:gdLst>
                <a:gd name="T0" fmla="*/ 219 w 220"/>
                <a:gd name="T1" fmla="*/ 3 h 42"/>
                <a:gd name="T2" fmla="*/ 219 w 220"/>
                <a:gd name="T3" fmla="*/ 3 h 42"/>
                <a:gd name="T4" fmla="*/ 193 w 220"/>
                <a:gd name="T5" fmla="*/ 0 h 42"/>
                <a:gd name="T6" fmla="*/ 26 w 220"/>
                <a:gd name="T7" fmla="*/ 0 h 42"/>
                <a:gd name="T8" fmla="*/ 0 w 220"/>
                <a:gd name="T9" fmla="*/ 3 h 42"/>
                <a:gd name="T10" fmla="*/ 43 w 220"/>
                <a:gd name="T11" fmla="*/ 32 h 42"/>
                <a:gd name="T12" fmla="*/ 69 w 220"/>
                <a:gd name="T13" fmla="*/ 41 h 42"/>
                <a:gd name="T14" fmla="*/ 153 w 220"/>
                <a:gd name="T15" fmla="*/ 41 h 42"/>
                <a:gd name="T16" fmla="*/ 179 w 220"/>
                <a:gd name="T17" fmla="*/ 32 h 42"/>
                <a:gd name="T18" fmla="*/ 219 w 220"/>
                <a:gd name="T19"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42">
                  <a:moveTo>
                    <a:pt x="219" y="3"/>
                  </a:moveTo>
                  <a:lnTo>
                    <a:pt x="219" y="3"/>
                  </a:lnTo>
                  <a:cubicBezTo>
                    <a:pt x="219" y="0"/>
                    <a:pt x="208" y="0"/>
                    <a:pt x="193" y="0"/>
                  </a:cubicBezTo>
                  <a:cubicBezTo>
                    <a:pt x="26" y="0"/>
                    <a:pt x="26" y="0"/>
                    <a:pt x="26" y="0"/>
                  </a:cubicBezTo>
                  <a:cubicBezTo>
                    <a:pt x="12" y="0"/>
                    <a:pt x="0" y="0"/>
                    <a:pt x="0" y="3"/>
                  </a:cubicBezTo>
                  <a:cubicBezTo>
                    <a:pt x="43" y="32"/>
                    <a:pt x="43" y="32"/>
                    <a:pt x="43" y="32"/>
                  </a:cubicBezTo>
                  <a:cubicBezTo>
                    <a:pt x="52" y="38"/>
                    <a:pt x="55" y="41"/>
                    <a:pt x="69" y="41"/>
                  </a:cubicBezTo>
                  <a:cubicBezTo>
                    <a:pt x="153" y="41"/>
                    <a:pt x="153" y="41"/>
                    <a:pt x="153" y="41"/>
                  </a:cubicBezTo>
                  <a:cubicBezTo>
                    <a:pt x="167" y="41"/>
                    <a:pt x="170" y="38"/>
                    <a:pt x="179" y="32"/>
                  </a:cubicBezTo>
                  <a:lnTo>
                    <a:pt x="219" y="3"/>
                  </a:lnTo>
                </a:path>
              </a:pathLst>
            </a:custGeom>
            <a:solidFill>
              <a:srgbClr val="45444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2" name="Freeform 292"/>
            <p:cNvSpPr>
              <a:spLocks noChangeArrowheads="1"/>
            </p:cNvSpPr>
            <p:nvPr/>
          </p:nvSpPr>
          <p:spPr bwMode="auto">
            <a:xfrm>
              <a:off x="14515614" y="5717875"/>
              <a:ext cx="423503" cy="33610"/>
            </a:xfrm>
            <a:custGeom>
              <a:avLst/>
              <a:gdLst>
                <a:gd name="T0" fmla="*/ 0 w 283"/>
                <a:gd name="T1" fmla="*/ 25 h 26"/>
                <a:gd name="T2" fmla="*/ 0 w 283"/>
                <a:gd name="T3" fmla="*/ 25 h 26"/>
                <a:gd name="T4" fmla="*/ 0 w 283"/>
                <a:gd name="T5" fmla="*/ 8 h 26"/>
                <a:gd name="T6" fmla="*/ 5 w 283"/>
                <a:gd name="T7" fmla="*/ 0 h 26"/>
                <a:gd name="T8" fmla="*/ 273 w 283"/>
                <a:gd name="T9" fmla="*/ 0 h 26"/>
                <a:gd name="T10" fmla="*/ 279 w 283"/>
                <a:gd name="T11" fmla="*/ 8 h 26"/>
                <a:gd name="T12" fmla="*/ 282 w 283"/>
                <a:gd name="T13" fmla="*/ 25 h 26"/>
                <a:gd name="T14" fmla="*/ 0 w 283"/>
                <a:gd name="T15" fmla="*/ 25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6">
                  <a:moveTo>
                    <a:pt x="0" y="25"/>
                  </a:moveTo>
                  <a:lnTo>
                    <a:pt x="0" y="25"/>
                  </a:lnTo>
                  <a:cubicBezTo>
                    <a:pt x="0" y="8"/>
                    <a:pt x="0" y="8"/>
                    <a:pt x="0" y="8"/>
                  </a:cubicBezTo>
                  <a:cubicBezTo>
                    <a:pt x="0" y="5"/>
                    <a:pt x="3" y="0"/>
                    <a:pt x="5" y="0"/>
                  </a:cubicBezTo>
                  <a:cubicBezTo>
                    <a:pt x="273" y="0"/>
                    <a:pt x="273" y="0"/>
                    <a:pt x="273" y="0"/>
                  </a:cubicBezTo>
                  <a:cubicBezTo>
                    <a:pt x="276" y="0"/>
                    <a:pt x="279" y="5"/>
                    <a:pt x="279" y="8"/>
                  </a:cubicBezTo>
                  <a:cubicBezTo>
                    <a:pt x="282" y="25"/>
                    <a:pt x="282" y="25"/>
                    <a:pt x="282" y="25"/>
                  </a:cubicBezTo>
                  <a:lnTo>
                    <a:pt x="0" y="25"/>
                  </a:lnTo>
                </a:path>
              </a:pathLst>
            </a:custGeom>
            <a:solidFill>
              <a:srgbClr val="89868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3" name="Freeform 293"/>
            <p:cNvSpPr>
              <a:spLocks noChangeArrowheads="1"/>
            </p:cNvSpPr>
            <p:nvPr/>
          </p:nvSpPr>
          <p:spPr bwMode="auto">
            <a:xfrm>
              <a:off x="14515614" y="5758207"/>
              <a:ext cx="423503" cy="26888"/>
            </a:xfrm>
            <a:custGeom>
              <a:avLst/>
              <a:gdLst>
                <a:gd name="T0" fmla="*/ 0 w 283"/>
                <a:gd name="T1" fmla="*/ 0 h 24"/>
                <a:gd name="T2" fmla="*/ 0 w 283"/>
                <a:gd name="T3" fmla="*/ 0 h 24"/>
                <a:gd name="T4" fmla="*/ 0 w 283"/>
                <a:gd name="T5" fmla="*/ 14 h 24"/>
                <a:gd name="T6" fmla="*/ 5 w 283"/>
                <a:gd name="T7" fmla="*/ 23 h 24"/>
                <a:gd name="T8" fmla="*/ 273 w 283"/>
                <a:gd name="T9" fmla="*/ 23 h 24"/>
                <a:gd name="T10" fmla="*/ 282 w 283"/>
                <a:gd name="T11" fmla="*/ 14 h 24"/>
                <a:gd name="T12" fmla="*/ 282 w 283"/>
                <a:gd name="T13" fmla="*/ 0 h 24"/>
                <a:gd name="T14" fmla="*/ 0 w 28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4">
                  <a:moveTo>
                    <a:pt x="0" y="0"/>
                  </a:moveTo>
                  <a:lnTo>
                    <a:pt x="0" y="0"/>
                  </a:lnTo>
                  <a:cubicBezTo>
                    <a:pt x="0" y="14"/>
                    <a:pt x="0" y="14"/>
                    <a:pt x="0" y="14"/>
                  </a:cubicBezTo>
                  <a:cubicBezTo>
                    <a:pt x="0" y="20"/>
                    <a:pt x="3" y="23"/>
                    <a:pt x="5" y="23"/>
                  </a:cubicBezTo>
                  <a:cubicBezTo>
                    <a:pt x="273" y="23"/>
                    <a:pt x="273" y="23"/>
                    <a:pt x="273" y="23"/>
                  </a:cubicBezTo>
                  <a:cubicBezTo>
                    <a:pt x="276" y="23"/>
                    <a:pt x="282" y="20"/>
                    <a:pt x="282" y="14"/>
                  </a:cubicBezTo>
                  <a:cubicBezTo>
                    <a:pt x="282" y="0"/>
                    <a:pt x="282" y="0"/>
                    <a:pt x="282" y="0"/>
                  </a:cubicBezTo>
                  <a:lnTo>
                    <a:pt x="0" y="0"/>
                  </a:lnTo>
                </a:path>
              </a:pathLst>
            </a:custGeom>
            <a:solidFill>
              <a:srgbClr val="B7B7B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4" name="Freeform 294"/>
            <p:cNvSpPr>
              <a:spLocks noChangeArrowheads="1"/>
            </p:cNvSpPr>
            <p:nvPr/>
          </p:nvSpPr>
          <p:spPr bwMode="auto">
            <a:xfrm>
              <a:off x="14515614" y="5791817"/>
              <a:ext cx="423503" cy="26888"/>
            </a:xfrm>
            <a:custGeom>
              <a:avLst/>
              <a:gdLst>
                <a:gd name="T0" fmla="*/ 0 w 283"/>
                <a:gd name="T1" fmla="*/ 23 h 24"/>
                <a:gd name="T2" fmla="*/ 0 w 283"/>
                <a:gd name="T3" fmla="*/ 23 h 24"/>
                <a:gd name="T4" fmla="*/ 0 w 283"/>
                <a:gd name="T5" fmla="*/ 9 h 24"/>
                <a:gd name="T6" fmla="*/ 5 w 283"/>
                <a:gd name="T7" fmla="*/ 0 h 24"/>
                <a:gd name="T8" fmla="*/ 273 w 283"/>
                <a:gd name="T9" fmla="*/ 0 h 24"/>
                <a:gd name="T10" fmla="*/ 282 w 283"/>
                <a:gd name="T11" fmla="*/ 9 h 24"/>
                <a:gd name="T12" fmla="*/ 282 w 283"/>
                <a:gd name="T13" fmla="*/ 23 h 24"/>
                <a:gd name="T14" fmla="*/ 0 w 283"/>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4">
                  <a:moveTo>
                    <a:pt x="0" y="23"/>
                  </a:moveTo>
                  <a:lnTo>
                    <a:pt x="0" y="23"/>
                  </a:lnTo>
                  <a:cubicBezTo>
                    <a:pt x="0" y="9"/>
                    <a:pt x="0" y="9"/>
                    <a:pt x="0" y="9"/>
                  </a:cubicBezTo>
                  <a:cubicBezTo>
                    <a:pt x="0" y="3"/>
                    <a:pt x="3" y="0"/>
                    <a:pt x="5" y="0"/>
                  </a:cubicBezTo>
                  <a:cubicBezTo>
                    <a:pt x="273" y="0"/>
                    <a:pt x="273" y="0"/>
                    <a:pt x="273" y="0"/>
                  </a:cubicBezTo>
                  <a:cubicBezTo>
                    <a:pt x="276" y="0"/>
                    <a:pt x="282" y="3"/>
                    <a:pt x="282" y="9"/>
                  </a:cubicBezTo>
                  <a:cubicBezTo>
                    <a:pt x="282" y="23"/>
                    <a:pt x="282" y="23"/>
                    <a:pt x="282" y="23"/>
                  </a:cubicBezTo>
                  <a:lnTo>
                    <a:pt x="0" y="23"/>
                  </a:lnTo>
                </a:path>
              </a:pathLst>
            </a:custGeom>
            <a:solidFill>
              <a:srgbClr val="89868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5" name="Freeform 295"/>
            <p:cNvSpPr>
              <a:spLocks noChangeArrowheads="1"/>
            </p:cNvSpPr>
            <p:nvPr/>
          </p:nvSpPr>
          <p:spPr bwMode="auto">
            <a:xfrm>
              <a:off x="14515614" y="5825426"/>
              <a:ext cx="423503" cy="33610"/>
            </a:xfrm>
            <a:custGeom>
              <a:avLst/>
              <a:gdLst>
                <a:gd name="T0" fmla="*/ 0 w 283"/>
                <a:gd name="T1" fmla="*/ 0 h 27"/>
                <a:gd name="T2" fmla="*/ 0 w 283"/>
                <a:gd name="T3" fmla="*/ 0 h 27"/>
                <a:gd name="T4" fmla="*/ 0 w 283"/>
                <a:gd name="T5" fmla="*/ 17 h 27"/>
                <a:gd name="T6" fmla="*/ 5 w 283"/>
                <a:gd name="T7" fmla="*/ 26 h 27"/>
                <a:gd name="T8" fmla="*/ 273 w 283"/>
                <a:gd name="T9" fmla="*/ 26 h 27"/>
                <a:gd name="T10" fmla="*/ 282 w 283"/>
                <a:gd name="T11" fmla="*/ 17 h 27"/>
                <a:gd name="T12" fmla="*/ 282 w 283"/>
                <a:gd name="T13" fmla="*/ 0 h 27"/>
                <a:gd name="T14" fmla="*/ 0 w 283"/>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7">
                  <a:moveTo>
                    <a:pt x="0" y="0"/>
                  </a:moveTo>
                  <a:lnTo>
                    <a:pt x="0" y="0"/>
                  </a:lnTo>
                  <a:cubicBezTo>
                    <a:pt x="0" y="17"/>
                    <a:pt x="0" y="17"/>
                    <a:pt x="0" y="17"/>
                  </a:cubicBezTo>
                  <a:cubicBezTo>
                    <a:pt x="0" y="20"/>
                    <a:pt x="3" y="26"/>
                    <a:pt x="5" y="26"/>
                  </a:cubicBezTo>
                  <a:cubicBezTo>
                    <a:pt x="273" y="26"/>
                    <a:pt x="273" y="26"/>
                    <a:pt x="273" y="26"/>
                  </a:cubicBezTo>
                  <a:cubicBezTo>
                    <a:pt x="276" y="26"/>
                    <a:pt x="282" y="20"/>
                    <a:pt x="282" y="17"/>
                  </a:cubicBezTo>
                  <a:cubicBezTo>
                    <a:pt x="282" y="0"/>
                    <a:pt x="282" y="0"/>
                    <a:pt x="282" y="0"/>
                  </a:cubicBezTo>
                  <a:lnTo>
                    <a:pt x="0" y="0"/>
                  </a:lnTo>
                </a:path>
              </a:pathLst>
            </a:custGeom>
            <a:solidFill>
              <a:srgbClr val="B7B7B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6" name="Freeform 296"/>
            <p:cNvSpPr>
              <a:spLocks noChangeArrowheads="1"/>
            </p:cNvSpPr>
            <p:nvPr/>
          </p:nvSpPr>
          <p:spPr bwMode="auto">
            <a:xfrm>
              <a:off x="14515614" y="5865758"/>
              <a:ext cx="423503" cy="26888"/>
            </a:xfrm>
            <a:custGeom>
              <a:avLst/>
              <a:gdLst>
                <a:gd name="T0" fmla="*/ 0 w 283"/>
                <a:gd name="T1" fmla="*/ 23 h 24"/>
                <a:gd name="T2" fmla="*/ 0 w 283"/>
                <a:gd name="T3" fmla="*/ 23 h 24"/>
                <a:gd name="T4" fmla="*/ 0 w 283"/>
                <a:gd name="T5" fmla="*/ 9 h 24"/>
                <a:gd name="T6" fmla="*/ 5 w 283"/>
                <a:gd name="T7" fmla="*/ 0 h 24"/>
                <a:gd name="T8" fmla="*/ 273 w 283"/>
                <a:gd name="T9" fmla="*/ 0 h 24"/>
                <a:gd name="T10" fmla="*/ 282 w 283"/>
                <a:gd name="T11" fmla="*/ 9 h 24"/>
                <a:gd name="T12" fmla="*/ 282 w 283"/>
                <a:gd name="T13" fmla="*/ 23 h 24"/>
                <a:gd name="T14" fmla="*/ 0 w 283"/>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4">
                  <a:moveTo>
                    <a:pt x="0" y="23"/>
                  </a:moveTo>
                  <a:lnTo>
                    <a:pt x="0" y="23"/>
                  </a:lnTo>
                  <a:cubicBezTo>
                    <a:pt x="0" y="9"/>
                    <a:pt x="0" y="9"/>
                    <a:pt x="0" y="9"/>
                  </a:cubicBezTo>
                  <a:cubicBezTo>
                    <a:pt x="0" y="3"/>
                    <a:pt x="3" y="0"/>
                    <a:pt x="5" y="0"/>
                  </a:cubicBezTo>
                  <a:cubicBezTo>
                    <a:pt x="273" y="0"/>
                    <a:pt x="273" y="0"/>
                    <a:pt x="273" y="0"/>
                  </a:cubicBezTo>
                  <a:cubicBezTo>
                    <a:pt x="276" y="0"/>
                    <a:pt x="282" y="3"/>
                    <a:pt x="282" y="9"/>
                  </a:cubicBezTo>
                  <a:cubicBezTo>
                    <a:pt x="282" y="23"/>
                    <a:pt x="282" y="23"/>
                    <a:pt x="282" y="23"/>
                  </a:cubicBezTo>
                  <a:lnTo>
                    <a:pt x="0" y="23"/>
                  </a:lnTo>
                </a:path>
              </a:pathLst>
            </a:custGeom>
            <a:solidFill>
              <a:srgbClr val="89868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7" name="Freeform 297"/>
            <p:cNvSpPr>
              <a:spLocks noChangeArrowheads="1"/>
            </p:cNvSpPr>
            <p:nvPr/>
          </p:nvSpPr>
          <p:spPr bwMode="auto">
            <a:xfrm>
              <a:off x="14515614" y="5899368"/>
              <a:ext cx="423503" cy="26888"/>
            </a:xfrm>
            <a:custGeom>
              <a:avLst/>
              <a:gdLst>
                <a:gd name="T0" fmla="*/ 0 w 283"/>
                <a:gd name="T1" fmla="*/ 0 h 24"/>
                <a:gd name="T2" fmla="*/ 0 w 283"/>
                <a:gd name="T3" fmla="*/ 0 h 24"/>
                <a:gd name="T4" fmla="*/ 0 w 283"/>
                <a:gd name="T5" fmla="*/ 17 h 24"/>
                <a:gd name="T6" fmla="*/ 5 w 283"/>
                <a:gd name="T7" fmla="*/ 23 h 24"/>
                <a:gd name="T8" fmla="*/ 273 w 283"/>
                <a:gd name="T9" fmla="*/ 23 h 24"/>
                <a:gd name="T10" fmla="*/ 282 w 283"/>
                <a:gd name="T11" fmla="*/ 15 h 24"/>
                <a:gd name="T12" fmla="*/ 282 w 283"/>
                <a:gd name="T13" fmla="*/ 0 h 24"/>
                <a:gd name="T14" fmla="*/ 0 w 28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4">
                  <a:moveTo>
                    <a:pt x="0" y="0"/>
                  </a:moveTo>
                  <a:lnTo>
                    <a:pt x="0" y="0"/>
                  </a:lnTo>
                  <a:cubicBezTo>
                    <a:pt x="0" y="17"/>
                    <a:pt x="0" y="17"/>
                    <a:pt x="0" y="17"/>
                  </a:cubicBezTo>
                  <a:cubicBezTo>
                    <a:pt x="0" y="20"/>
                    <a:pt x="3" y="23"/>
                    <a:pt x="5" y="23"/>
                  </a:cubicBezTo>
                  <a:cubicBezTo>
                    <a:pt x="273" y="23"/>
                    <a:pt x="273" y="23"/>
                    <a:pt x="273" y="23"/>
                  </a:cubicBezTo>
                  <a:cubicBezTo>
                    <a:pt x="279" y="23"/>
                    <a:pt x="282" y="20"/>
                    <a:pt x="282" y="15"/>
                  </a:cubicBezTo>
                  <a:cubicBezTo>
                    <a:pt x="282" y="0"/>
                    <a:pt x="282" y="0"/>
                    <a:pt x="282" y="0"/>
                  </a:cubicBezTo>
                  <a:lnTo>
                    <a:pt x="0" y="0"/>
                  </a:lnTo>
                </a:path>
              </a:pathLst>
            </a:custGeom>
            <a:solidFill>
              <a:srgbClr val="B7B7B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9" name="TextBox 8">
            <a:extLst>
              <a:ext uri="{FF2B5EF4-FFF2-40B4-BE49-F238E27FC236}">
                <a16:creationId xmlns:a16="http://schemas.microsoft.com/office/drawing/2014/main" id="{E2D4B62E-1A05-9DF6-434F-72FA04C945DA}"/>
              </a:ext>
            </a:extLst>
          </p:cNvPr>
          <p:cNvSpPr txBox="1"/>
          <p:nvPr/>
        </p:nvSpPr>
        <p:spPr>
          <a:xfrm>
            <a:off x="3628492" y="9899892"/>
            <a:ext cx="11513727" cy="2862322"/>
          </a:xfrm>
          <a:prstGeom prst="rect">
            <a:avLst/>
          </a:prstGeom>
          <a:noFill/>
        </p:spPr>
        <p:txBody>
          <a:bodyPr wrap="square" rtlCol="0">
            <a:spAutoFit/>
          </a:bodyPr>
          <a:lstStyle/>
          <a:p>
            <a:r>
              <a:rPr lang="en-US" sz="18000" b="1" dirty="0">
                <a:latin typeface="+mj-lt"/>
              </a:rPr>
              <a:t>OUTLINE</a:t>
            </a:r>
          </a:p>
        </p:txBody>
      </p:sp>
    </p:spTree>
    <p:extLst>
      <p:ext uri="{BB962C8B-B14F-4D97-AF65-F5344CB8AC3E}">
        <p14:creationId xmlns:p14="http://schemas.microsoft.com/office/powerpoint/2010/main" val="28192686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wipe(down)">
                                      <p:cBhvr>
                                        <p:cTn id="7" dur="500"/>
                                        <p:tgtEl>
                                          <p:spTgt spid="28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288"/>
                                        </p:tgtEl>
                                        <p:attrNameLst>
                                          <p:attrName>style.visibility</p:attrName>
                                        </p:attrNameLst>
                                      </p:cBhvr>
                                      <p:to>
                                        <p:strVal val="visible"/>
                                      </p:to>
                                    </p:set>
                                    <p:animEffect transition="in" filter="wipe(down)">
                                      <p:cBhvr>
                                        <p:cTn id="25" dur="500"/>
                                        <p:tgtEl>
                                          <p:spTgt spid="288"/>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218"/>
                                        </p:tgtEl>
                                        <p:attrNameLst>
                                          <p:attrName>style.visibility</p:attrName>
                                        </p:attrNameLst>
                                      </p:cBhvr>
                                      <p:to>
                                        <p:strVal val="visible"/>
                                      </p:to>
                                    </p:set>
                                    <p:animEffect transition="in" filter="wipe(right)">
                                      <p:cBhvr>
                                        <p:cTn id="29" dur="500"/>
                                        <p:tgtEl>
                                          <p:spTgt spid="218"/>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childTnLst>
                          </p:cTn>
                        </p:par>
                        <p:par>
                          <p:cTn id="40" fill="hold">
                            <p:stCondLst>
                              <p:cond delay="4000"/>
                            </p:stCondLst>
                            <p:childTnLst>
                              <p:par>
                                <p:cTn id="41" presetID="22" presetClass="entr" presetSubtype="4" fill="hold" grpId="0" nodeType="afterEffect">
                                  <p:stCondLst>
                                    <p:cond delay="0"/>
                                  </p:stCondLst>
                                  <p:childTnLst>
                                    <p:set>
                                      <p:cBhvr>
                                        <p:cTn id="42" dur="1" fill="hold">
                                          <p:stCondLst>
                                            <p:cond delay="0"/>
                                          </p:stCondLst>
                                        </p:cTn>
                                        <p:tgtEl>
                                          <p:spTgt spid="290"/>
                                        </p:tgtEl>
                                        <p:attrNameLst>
                                          <p:attrName>style.visibility</p:attrName>
                                        </p:attrNameLst>
                                      </p:cBhvr>
                                      <p:to>
                                        <p:strVal val="visible"/>
                                      </p:to>
                                    </p:set>
                                    <p:animEffect transition="in" filter="wipe(down)">
                                      <p:cBhvr>
                                        <p:cTn id="43" dur="5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animBg="1"/>
      <p:bldP spid="29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702001" y="0"/>
            <a:ext cx="8675649" cy="13716000"/>
          </a:xfrm>
          <a:prstGeom prst="rect">
            <a:avLst/>
          </a:prstGeom>
          <a:solidFill>
            <a:srgbClr val="19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7649738" y="4230800"/>
            <a:ext cx="4780176" cy="4833952"/>
          </a:xfrm>
          <a:prstGeom prst="rect">
            <a:avLst/>
          </a:prstGeom>
          <a:noFill/>
        </p:spPr>
        <p:txBody>
          <a:bodyPr wrap="square" rtlCol="0">
            <a:spAutoFit/>
          </a:bodyPr>
          <a:lstStyle/>
          <a:p>
            <a:pPr algn="ctr">
              <a:lnSpc>
                <a:spcPts val="5180"/>
              </a:lnSpc>
            </a:pPr>
            <a:r>
              <a:rPr lang="en-US" sz="8800" b="1" dirty="0">
                <a:solidFill>
                  <a:schemeClr val="bg1"/>
                </a:solidFill>
                <a:latin typeface="Lato" charset="0"/>
                <a:ea typeface="Lato" charset="0"/>
                <a:cs typeface="Lato" charset="0"/>
              </a:rPr>
              <a:t>What</a:t>
            </a:r>
          </a:p>
          <a:p>
            <a:pPr algn="ctr">
              <a:lnSpc>
                <a:spcPts val="5180"/>
              </a:lnSpc>
            </a:pPr>
            <a:endParaRPr lang="en-US" sz="8800" b="1" dirty="0">
              <a:solidFill>
                <a:schemeClr val="bg1"/>
              </a:solidFill>
              <a:latin typeface="Lato" charset="0"/>
              <a:ea typeface="Lato" charset="0"/>
              <a:cs typeface="Lato" charset="0"/>
            </a:endParaRPr>
          </a:p>
          <a:p>
            <a:pPr algn="ctr">
              <a:lnSpc>
                <a:spcPts val="5180"/>
              </a:lnSpc>
            </a:pPr>
            <a:endParaRPr lang="en-US" sz="8800" b="1" dirty="0">
              <a:solidFill>
                <a:schemeClr val="bg1"/>
              </a:solidFill>
              <a:latin typeface="Lato" charset="0"/>
              <a:ea typeface="Lato" charset="0"/>
              <a:cs typeface="Lato" charset="0"/>
            </a:endParaRPr>
          </a:p>
          <a:p>
            <a:pPr algn="ctr">
              <a:lnSpc>
                <a:spcPts val="5180"/>
              </a:lnSpc>
            </a:pPr>
            <a:r>
              <a:rPr lang="en-US" sz="8800" b="1" dirty="0">
                <a:solidFill>
                  <a:schemeClr val="bg1"/>
                </a:solidFill>
                <a:latin typeface="Lato" charset="0"/>
                <a:ea typeface="Lato" charset="0"/>
                <a:cs typeface="Lato" charset="0"/>
              </a:rPr>
              <a:t> is</a:t>
            </a:r>
          </a:p>
          <a:p>
            <a:pPr algn="ctr">
              <a:lnSpc>
                <a:spcPts val="5180"/>
              </a:lnSpc>
            </a:pPr>
            <a:endParaRPr lang="en-US" sz="8800" b="1" dirty="0">
              <a:solidFill>
                <a:schemeClr val="bg1"/>
              </a:solidFill>
              <a:latin typeface="Lato" charset="0"/>
              <a:ea typeface="Lato" charset="0"/>
              <a:cs typeface="Lato" charset="0"/>
            </a:endParaRPr>
          </a:p>
          <a:p>
            <a:pPr algn="ctr">
              <a:lnSpc>
                <a:spcPts val="5180"/>
              </a:lnSpc>
            </a:pPr>
            <a:r>
              <a:rPr lang="en-US" sz="8800" b="1" dirty="0">
                <a:solidFill>
                  <a:schemeClr val="bg1"/>
                </a:solidFill>
                <a:latin typeface="Lato" charset="0"/>
                <a:ea typeface="Lato" charset="0"/>
                <a:cs typeface="Lato" charset="0"/>
              </a:rPr>
              <a:t> </a:t>
            </a:r>
          </a:p>
          <a:p>
            <a:pPr algn="ctr">
              <a:lnSpc>
                <a:spcPts val="5180"/>
              </a:lnSpc>
            </a:pPr>
            <a:r>
              <a:rPr lang="en-US" sz="8800" b="1" dirty="0">
                <a:solidFill>
                  <a:schemeClr val="bg1"/>
                </a:solidFill>
                <a:latin typeface="Lato" charset="0"/>
                <a:ea typeface="Lato" charset="0"/>
                <a:cs typeface="Lato" charset="0"/>
              </a:rPr>
              <a:t>Money?</a:t>
            </a:r>
          </a:p>
        </p:txBody>
      </p:sp>
      <p:sp>
        <p:nvSpPr>
          <p:cNvPr id="27" name="Freeform 71"/>
          <p:cNvSpPr>
            <a:spLocks noChangeArrowheads="1"/>
          </p:cNvSpPr>
          <p:nvPr/>
        </p:nvSpPr>
        <p:spPr bwMode="auto">
          <a:xfrm>
            <a:off x="22325625" y="9064752"/>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71"/>
          <p:cNvSpPr>
            <a:spLocks noChangeArrowheads="1"/>
          </p:cNvSpPr>
          <p:nvPr/>
        </p:nvSpPr>
        <p:spPr bwMode="auto">
          <a:xfrm rot="11131217">
            <a:off x="16709346" y="2970776"/>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pic>
        <p:nvPicPr>
          <p:cNvPr id="8" name="Picture Placeholder 7" descr="A rock with a bitcoin symbol on it&#10;&#10;Description automatically generated">
            <a:extLst>
              <a:ext uri="{FF2B5EF4-FFF2-40B4-BE49-F238E27FC236}">
                <a16:creationId xmlns:a16="http://schemas.microsoft.com/office/drawing/2014/main" id="{F1321085-55C4-519D-5073-AB4039252A73}"/>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t="25575" b="25575"/>
          <a:stretch>
            <a:fillRect/>
          </a:stretch>
        </p:blipFill>
        <p:spPr>
          <a:xfrm>
            <a:off x="0" y="2501900"/>
            <a:ext cx="15701963" cy="11214100"/>
          </a:xfrm>
        </p:spPr>
      </p:pic>
      <p:grpSp>
        <p:nvGrpSpPr>
          <p:cNvPr id="3" name="Group 2">
            <a:extLst>
              <a:ext uri="{FF2B5EF4-FFF2-40B4-BE49-F238E27FC236}">
                <a16:creationId xmlns:a16="http://schemas.microsoft.com/office/drawing/2014/main" id="{84939D45-56F0-7BAB-28A7-8273B94FAE98}"/>
              </a:ext>
            </a:extLst>
          </p:cNvPr>
          <p:cNvGrpSpPr/>
          <p:nvPr/>
        </p:nvGrpSpPr>
        <p:grpSpPr>
          <a:xfrm>
            <a:off x="978937" y="0"/>
            <a:ext cx="14723064" cy="2043153"/>
            <a:chOff x="5988388" y="483017"/>
            <a:chExt cx="12359700" cy="2079087"/>
          </a:xfrm>
        </p:grpSpPr>
        <p:sp>
          <p:nvSpPr>
            <p:cNvPr id="4" name="TextBox 3">
              <a:extLst>
                <a:ext uri="{FF2B5EF4-FFF2-40B4-BE49-F238E27FC236}">
                  <a16:creationId xmlns:a16="http://schemas.microsoft.com/office/drawing/2014/main" id="{0D8D31C5-9CD4-A186-1455-BED1596D156D}"/>
                </a:ext>
              </a:extLst>
            </p:cNvPr>
            <p:cNvSpPr txBox="1"/>
            <p:nvPr/>
          </p:nvSpPr>
          <p:spPr>
            <a:xfrm>
              <a:off x="5988388" y="483017"/>
              <a:ext cx="12359700" cy="1519433"/>
            </a:xfrm>
            <a:prstGeom prst="rect">
              <a:avLst/>
            </a:prstGeom>
            <a:noFill/>
          </p:spPr>
          <p:txBody>
            <a:bodyPr wrap="square" lIns="91422" tIns="45711" rIns="91422" bIns="45711" rtlCol="0">
              <a:spAutoFit/>
            </a:bodyPr>
            <a:lstStyle/>
            <a:p>
              <a:pPr algn="ctr"/>
              <a:r>
                <a:rPr lang="id-ID" sz="8800" b="1" dirty="0">
                  <a:solidFill>
                    <a:schemeClr val="accent6"/>
                  </a:solidFill>
                  <a:latin typeface="Lato Regular"/>
                  <a:cs typeface="Lato Regular"/>
                </a:rPr>
                <a:t>Is Bitcoin Money?</a:t>
              </a:r>
            </a:p>
          </p:txBody>
        </p:sp>
        <p:sp>
          <p:nvSpPr>
            <p:cNvPr id="5" name="Rectangle 4">
              <a:extLst>
                <a:ext uri="{FF2B5EF4-FFF2-40B4-BE49-F238E27FC236}">
                  <a16:creationId xmlns:a16="http://schemas.microsoft.com/office/drawing/2014/main" id="{054B8F2A-AD37-A57F-2149-A87A4A11B95A}"/>
                </a:ext>
              </a:extLst>
            </p:cNvPr>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6" name="Subtitle 2">
              <a:extLst>
                <a:ext uri="{FF2B5EF4-FFF2-40B4-BE49-F238E27FC236}">
                  <a16:creationId xmlns:a16="http://schemas.microsoft.com/office/drawing/2014/main" id="{1EFB2B63-DA50-8640-2679-826955F95F38}"/>
                </a:ext>
              </a:extLst>
            </p:cNvPr>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solidFill>
                    <a:schemeClr val="accent6"/>
                  </a:solidFill>
                  <a:latin typeface="Lato Light"/>
                  <a:cs typeface="Lato Light"/>
                </a:rPr>
                <a:t>Bitcoin Is A Cryptocurrency, But Is It Money?</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2038401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err="1">
                  <a:solidFill>
                    <a:schemeClr val="accent6"/>
                  </a:solidFill>
                  <a:latin typeface="Lato Regular"/>
                  <a:cs typeface="Lato Regular"/>
                </a:rPr>
                <a:t>What</a:t>
              </a:r>
              <a:r>
                <a:rPr lang="id-ID" sz="8800" b="1" dirty="0">
                  <a:solidFill>
                    <a:schemeClr val="accent6"/>
                  </a:solidFill>
                  <a:latin typeface="Lato Regular"/>
                  <a:cs typeface="Lato Regular"/>
                </a:rPr>
                <a:t> </a:t>
              </a:r>
              <a:r>
                <a:rPr lang="id-ID" sz="8800" b="1" dirty="0" err="1">
                  <a:solidFill>
                    <a:schemeClr val="accent6"/>
                  </a:solidFill>
                  <a:latin typeface="Lato Regular"/>
                  <a:cs typeface="Lato Regular"/>
                </a:rPr>
                <a:t>is</a:t>
              </a:r>
              <a:r>
                <a:rPr lang="id-ID" sz="8800" b="1" dirty="0">
                  <a:solidFill>
                    <a:schemeClr val="accent6"/>
                  </a:solidFill>
                  <a:latin typeface="Lato Regular"/>
                  <a:cs typeface="Lato Regular"/>
                </a:rPr>
                <a:t> Money</a:t>
              </a: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9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solidFill>
                  <a:schemeClr val="accent1"/>
                </a:solidFill>
                <a:latin typeface="Lato Light"/>
                <a:cs typeface="Lato Light"/>
              </a:endParaRPr>
            </a:p>
          </p:txBody>
        </p:sp>
      </p:grpSp>
      <p:pic>
        <p:nvPicPr>
          <p:cNvPr id="14" name="Picture Placeholder 13">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103" r="27103"/>
          <a:stretch/>
        </p:blipFill>
        <p:spPr>
          <a:xfrm>
            <a:off x="-22225" y="44450"/>
            <a:ext cx="9451975" cy="13716000"/>
          </a:xfrm>
        </p:spPr>
      </p:pic>
      <p:sp>
        <p:nvSpPr>
          <p:cNvPr id="20" name="TextBox 19">
            <a:extLst>
              <a:ext uri="{FF2B5EF4-FFF2-40B4-BE49-F238E27FC236}">
                <a16:creationId xmlns:a16="http://schemas.microsoft.com/office/drawing/2014/main" id="{A0A0D724-70AF-620F-09DF-E4E0280A4A6A}"/>
              </a:ext>
            </a:extLst>
          </p:cNvPr>
          <p:cNvSpPr txBox="1"/>
          <p:nvPr/>
        </p:nvSpPr>
        <p:spPr>
          <a:xfrm>
            <a:off x="11314034" y="3631490"/>
            <a:ext cx="11913571" cy="1883556"/>
          </a:xfrm>
          <a:prstGeom prst="rect">
            <a:avLst/>
          </a:prstGeom>
          <a:noFill/>
        </p:spPr>
        <p:txBody>
          <a:bodyPr wrap="square" lIns="219419" tIns="109710" rIns="219419" bIns="109710" rtlCol="0">
            <a:spAutoFit/>
          </a:bodyPr>
          <a:lstStyle/>
          <a:p>
            <a:pPr algn="just"/>
            <a:r>
              <a:rPr lang="en-GB" dirty="0"/>
              <a:t>Money acts as an intermediary in transactions, allowing people to exchange goods and services without the need for barter (direct exchange of one good for another).</a:t>
            </a:r>
            <a:endParaRPr lang="en-US" sz="2400" dirty="0">
              <a:ea typeface="Open Sans Light" panose="020B0306030504020204" pitchFamily="34" charset="0"/>
              <a:cs typeface="Lato Light"/>
            </a:endParaRPr>
          </a:p>
        </p:txBody>
      </p:sp>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1264451" y="3217394"/>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8" name="TextBox 27">
            <a:extLst>
              <a:ext uri="{FF2B5EF4-FFF2-40B4-BE49-F238E27FC236}">
                <a16:creationId xmlns:a16="http://schemas.microsoft.com/office/drawing/2014/main" id="{4EBAED17-5AF3-EB0B-80D3-51A2EB8905D8}"/>
              </a:ext>
            </a:extLst>
          </p:cNvPr>
          <p:cNvSpPr txBox="1"/>
          <p:nvPr/>
        </p:nvSpPr>
        <p:spPr>
          <a:xfrm>
            <a:off x="10000671" y="285517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1</a:t>
            </a:r>
          </a:p>
        </p:txBody>
      </p:sp>
      <p:sp>
        <p:nvSpPr>
          <p:cNvPr id="29" name="TextBox 28">
            <a:extLst>
              <a:ext uri="{FF2B5EF4-FFF2-40B4-BE49-F238E27FC236}">
                <a16:creationId xmlns:a16="http://schemas.microsoft.com/office/drawing/2014/main" id="{1ACB08F5-9450-A9BF-3062-728C85628C30}"/>
              </a:ext>
            </a:extLst>
          </p:cNvPr>
          <p:cNvSpPr txBox="1"/>
          <p:nvPr/>
        </p:nvSpPr>
        <p:spPr>
          <a:xfrm>
            <a:off x="11426921" y="3160295"/>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Medium of Exchange</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30" name="TextBox 29">
            <a:extLst>
              <a:ext uri="{FF2B5EF4-FFF2-40B4-BE49-F238E27FC236}">
                <a16:creationId xmlns:a16="http://schemas.microsoft.com/office/drawing/2014/main" id="{84E3DAF5-DB19-7137-1760-7821C07C8B74}"/>
              </a:ext>
            </a:extLst>
          </p:cNvPr>
          <p:cNvSpPr txBox="1"/>
          <p:nvPr/>
        </p:nvSpPr>
        <p:spPr>
          <a:xfrm>
            <a:off x="11254379" y="6863510"/>
            <a:ext cx="11800684" cy="2991552"/>
          </a:xfrm>
          <a:prstGeom prst="rect">
            <a:avLst/>
          </a:prstGeom>
          <a:noFill/>
        </p:spPr>
        <p:txBody>
          <a:bodyPr wrap="square" lIns="219419" tIns="109710" rIns="219419" bIns="109710" rtlCol="0">
            <a:spAutoFit/>
          </a:bodyPr>
          <a:lstStyle/>
          <a:p>
            <a:pPr algn="just"/>
            <a:r>
              <a:rPr lang="en-GB" dirty="0"/>
              <a:t>Money provides a common unit of measurement for pricing goods and services. It enables easy comparison of the value of different products and allows for a standardized way of expressing prices, wages, and other financial transactions.</a:t>
            </a:r>
            <a:endParaRPr lang="en-US" sz="2400" dirty="0">
              <a:ea typeface="Open Sans Light" panose="020B0306030504020204" pitchFamily="34" charset="0"/>
              <a:cs typeface="Lato Light"/>
            </a:endParaRPr>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1230747" y="6545923"/>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1367266" y="6392315"/>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Unit of Account</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33" name="TextBox 32">
            <a:extLst>
              <a:ext uri="{FF2B5EF4-FFF2-40B4-BE49-F238E27FC236}">
                <a16:creationId xmlns:a16="http://schemas.microsoft.com/office/drawing/2014/main" id="{03877CCF-805F-6846-D3A5-DD35C390DB6C}"/>
              </a:ext>
            </a:extLst>
          </p:cNvPr>
          <p:cNvSpPr txBox="1"/>
          <p:nvPr/>
        </p:nvSpPr>
        <p:spPr>
          <a:xfrm>
            <a:off x="11295189" y="10856732"/>
            <a:ext cx="12125449" cy="1883556"/>
          </a:xfrm>
          <a:prstGeom prst="rect">
            <a:avLst/>
          </a:prstGeom>
          <a:noFill/>
        </p:spPr>
        <p:txBody>
          <a:bodyPr wrap="square" lIns="219419" tIns="109710" rIns="219419" bIns="109710" rtlCol="0">
            <a:spAutoFit/>
          </a:bodyPr>
          <a:lstStyle/>
          <a:p>
            <a:pPr algn="just"/>
            <a:r>
              <a:rPr lang="en-GB" dirty="0"/>
              <a:t>Money can be held and saved to be used in the future. It serves as a store of value because people can use it to preserve purchasing power over time.</a:t>
            </a:r>
            <a:endParaRPr lang="en-US" sz="2400" dirty="0">
              <a:ea typeface="Open Sans Light" panose="020B0306030504020204" pitchFamily="34" charset="0"/>
              <a:cs typeface="Lato Light"/>
            </a:endParaRP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1166193" y="10498607"/>
            <a:ext cx="143625"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1408076" y="10385537"/>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Store of Value</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42" name="TextBox 41">
            <a:extLst>
              <a:ext uri="{FF2B5EF4-FFF2-40B4-BE49-F238E27FC236}">
                <a16:creationId xmlns:a16="http://schemas.microsoft.com/office/drawing/2014/main" id="{F27196CA-A9FE-37CC-C833-2D7FC2D8114F}"/>
              </a:ext>
            </a:extLst>
          </p:cNvPr>
          <p:cNvSpPr txBox="1"/>
          <p:nvPr/>
        </p:nvSpPr>
        <p:spPr>
          <a:xfrm>
            <a:off x="9921701" y="611705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2</a:t>
            </a:r>
          </a:p>
        </p:txBody>
      </p:sp>
      <p:sp>
        <p:nvSpPr>
          <p:cNvPr id="43" name="TextBox 42">
            <a:extLst>
              <a:ext uri="{FF2B5EF4-FFF2-40B4-BE49-F238E27FC236}">
                <a16:creationId xmlns:a16="http://schemas.microsoft.com/office/drawing/2014/main" id="{BFF904B2-70D5-9674-BCB8-BC59E1B59B7E}"/>
              </a:ext>
            </a:extLst>
          </p:cNvPr>
          <p:cNvSpPr txBox="1"/>
          <p:nvPr/>
        </p:nvSpPr>
        <p:spPr>
          <a:xfrm>
            <a:off x="9955405" y="10068200"/>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3</a:t>
            </a:r>
          </a:p>
        </p:txBody>
      </p:sp>
    </p:spTree>
    <p:extLst>
      <p:ext uri="{BB962C8B-B14F-4D97-AF65-F5344CB8AC3E}">
        <p14:creationId xmlns:p14="http://schemas.microsoft.com/office/powerpoint/2010/main" val="172864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11" presetID="53" presetClass="entr" presetSubtype="16"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Effect transition="in" filter="fade">
                                      <p:cBhvr>
                                        <p:cTn id="47" dur="500"/>
                                        <p:tgtEl>
                                          <p:spTgt spid="43"/>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28" grpId="0"/>
      <p:bldP spid="29" grpId="0"/>
      <p:bldP spid="30" grpId="0"/>
      <p:bldP spid="31" grpId="0" animBg="1"/>
      <p:bldP spid="32" grpId="0"/>
      <p:bldP spid="33" grpId="0"/>
      <p:bldP spid="34" grpId="0" animBg="1"/>
      <p:bldP spid="35" grpId="0"/>
      <p:bldP spid="42" grpId="0"/>
      <p:bldP spid="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A71955-404B-2AB1-CDCF-9074282F05D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643" b="6643"/>
          <a:stretch/>
        </p:blipFill>
        <p:spPr>
          <a:xfrm>
            <a:off x="0" y="-6540"/>
            <a:ext cx="24377649" cy="13729078"/>
          </a:xfrm>
          <a:prstGeom prst="rect">
            <a:avLst/>
          </a:prstGeom>
          <a:ln>
            <a:noFill/>
          </a:ln>
        </p:spPr>
      </p:pic>
    </p:spTree>
    <p:extLst>
      <p:ext uri="{BB962C8B-B14F-4D97-AF65-F5344CB8AC3E}">
        <p14:creationId xmlns:p14="http://schemas.microsoft.com/office/powerpoint/2010/main" val="4112628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A71955-404B-2AB1-CDCF-9074282F05D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496" b="3496"/>
          <a:stretch/>
        </p:blipFill>
        <p:spPr>
          <a:xfrm>
            <a:off x="0" y="-6540"/>
            <a:ext cx="24377649" cy="13729078"/>
          </a:xfrm>
          <a:prstGeom prst="rect">
            <a:avLst/>
          </a:prstGeom>
          <a:ln>
            <a:noFill/>
          </a:ln>
        </p:spPr>
      </p:pic>
    </p:spTree>
    <p:extLst>
      <p:ext uri="{BB962C8B-B14F-4D97-AF65-F5344CB8AC3E}">
        <p14:creationId xmlns:p14="http://schemas.microsoft.com/office/powerpoint/2010/main" val="2865426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err="1">
                  <a:solidFill>
                    <a:schemeClr val="accent6"/>
                  </a:solidFill>
                  <a:latin typeface="Lato Regular"/>
                  <a:cs typeface="Lato Regular"/>
                </a:rPr>
                <a:t>Textbook</a:t>
              </a:r>
              <a:r>
                <a:rPr lang="id-ID" sz="8800" b="1" dirty="0">
                  <a:solidFill>
                    <a:schemeClr val="accent6"/>
                  </a:solidFill>
                  <a:latin typeface="Lato Regular"/>
                  <a:cs typeface="Lato Regular"/>
                </a:rPr>
                <a:t>:</a:t>
              </a: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9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solidFill>
                  <a:schemeClr val="accent1"/>
                </a:solidFill>
                <a:latin typeface="Lato Light"/>
                <a:cs typeface="Lato Light"/>
              </a:endParaRPr>
            </a:p>
          </p:txBody>
        </p:sp>
      </p:grpSp>
      <p:pic>
        <p:nvPicPr>
          <p:cNvPr id="14" name="Picture Placeholder 13">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91" r="6991"/>
          <a:stretch/>
        </p:blipFill>
        <p:spPr>
          <a:xfrm>
            <a:off x="-22225" y="44450"/>
            <a:ext cx="9451975" cy="13716000"/>
          </a:xfrm>
        </p:spPr>
      </p:pic>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1264451" y="3217394"/>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8" name="TextBox 27">
            <a:extLst>
              <a:ext uri="{FF2B5EF4-FFF2-40B4-BE49-F238E27FC236}">
                <a16:creationId xmlns:a16="http://schemas.microsoft.com/office/drawing/2014/main" id="{4EBAED17-5AF3-EB0B-80D3-51A2EB8905D8}"/>
              </a:ext>
            </a:extLst>
          </p:cNvPr>
          <p:cNvSpPr txBox="1"/>
          <p:nvPr/>
        </p:nvSpPr>
        <p:spPr>
          <a:xfrm>
            <a:off x="10000671" y="285517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1</a:t>
            </a:r>
          </a:p>
        </p:txBody>
      </p:sp>
      <p:sp>
        <p:nvSpPr>
          <p:cNvPr id="29" name="TextBox 28">
            <a:extLst>
              <a:ext uri="{FF2B5EF4-FFF2-40B4-BE49-F238E27FC236}">
                <a16:creationId xmlns:a16="http://schemas.microsoft.com/office/drawing/2014/main" id="{1ACB08F5-9450-A9BF-3062-728C85628C30}"/>
              </a:ext>
            </a:extLst>
          </p:cNvPr>
          <p:cNvSpPr txBox="1"/>
          <p:nvPr/>
        </p:nvSpPr>
        <p:spPr>
          <a:xfrm>
            <a:off x="11426921" y="3160295"/>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Medium of Exchange: YES</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30" name="TextBox 29">
            <a:extLst>
              <a:ext uri="{FF2B5EF4-FFF2-40B4-BE49-F238E27FC236}">
                <a16:creationId xmlns:a16="http://schemas.microsoft.com/office/drawing/2014/main" id="{84E3DAF5-DB19-7137-1760-7821C07C8B74}"/>
              </a:ext>
            </a:extLst>
          </p:cNvPr>
          <p:cNvSpPr txBox="1"/>
          <p:nvPr/>
        </p:nvSpPr>
        <p:spPr>
          <a:xfrm>
            <a:off x="11238005" y="5120761"/>
            <a:ext cx="12639064" cy="3360884"/>
          </a:xfrm>
          <a:prstGeom prst="rect">
            <a:avLst/>
          </a:prstGeom>
          <a:noFill/>
        </p:spPr>
        <p:txBody>
          <a:bodyPr wrap="square" lIns="219419" tIns="109710" rIns="219419" bIns="109710" rtlCol="0">
            <a:spAutoFit/>
          </a:bodyPr>
          <a:lstStyle/>
          <a:p>
            <a:r>
              <a:rPr lang="en-GB" sz="3400" i="1" dirty="0">
                <a:ea typeface="Lato" panose="020F0502020204030203" pitchFamily="34" charset="0"/>
                <a:cs typeface="Lato" panose="020F0502020204030203" pitchFamily="34" charset="0"/>
              </a:rPr>
              <a:t>“The price of Bitcoin has been extremely volatile, with its volatility estimated to be over seven times that of the price of gold and over eight times that of stock market indexes such as the S&amp;P 500. </a:t>
            </a:r>
            <a:r>
              <a:rPr lang="en-GB" sz="3400" b="1" i="1" dirty="0"/>
              <a:t>Not surprisingly, no cryptocurrency has become a unit of account:</a:t>
            </a:r>
            <a:r>
              <a:rPr lang="en-GB" sz="3400" i="1" dirty="0"/>
              <a:t> Almost no one quotes the prices of their products in terms of bitcoins or any other cryptocurrency.</a:t>
            </a:r>
            <a:r>
              <a:rPr lang="en-GB" sz="3400" i="1" dirty="0">
                <a:ea typeface="Lato" panose="020F0502020204030203" pitchFamily="34" charset="0"/>
                <a:cs typeface="Lato" panose="020F0502020204030203" pitchFamily="34" charset="0"/>
              </a:rPr>
              <a:t> </a:t>
            </a:r>
            <a:endParaRPr lang="en-GB" sz="3400" dirty="0">
              <a:ea typeface="Lato" panose="020F0502020204030203" pitchFamily="34" charset="0"/>
              <a:cs typeface="Lato" panose="020F0502020204030203" pitchFamily="34" charset="0"/>
            </a:endParaRPr>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1254378" y="4812992"/>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1426921" y="4644045"/>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Unit of Account: NO</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33" name="TextBox 32">
            <a:extLst>
              <a:ext uri="{FF2B5EF4-FFF2-40B4-BE49-F238E27FC236}">
                <a16:creationId xmlns:a16="http://schemas.microsoft.com/office/drawing/2014/main" id="{03877CCF-805F-6846-D3A5-DD35C390DB6C}"/>
              </a:ext>
            </a:extLst>
          </p:cNvPr>
          <p:cNvSpPr txBox="1"/>
          <p:nvPr/>
        </p:nvSpPr>
        <p:spPr>
          <a:xfrm>
            <a:off x="11264451" y="9119840"/>
            <a:ext cx="13034151" cy="4930544"/>
          </a:xfrm>
          <a:prstGeom prst="rect">
            <a:avLst/>
          </a:prstGeom>
          <a:noFill/>
        </p:spPr>
        <p:txBody>
          <a:bodyPr wrap="square" lIns="219419" tIns="109710" rIns="219419" bIns="109710" rtlCol="0">
            <a:spAutoFit/>
          </a:bodyPr>
          <a:lstStyle/>
          <a:p>
            <a:r>
              <a:rPr lang="en-GB" sz="3300" i="1" dirty="0">
                <a:ea typeface="Lato" panose="020F0502020204030203" pitchFamily="34" charset="0"/>
                <a:cs typeface="Lato" panose="020F0502020204030203" pitchFamily="34" charset="0"/>
              </a:rPr>
              <a:t>In 2011, the price of a Bitcoin fluctuated between 30 cents and $32. It then rose to a peak of $255 on April 10, 2013, only to fall back down to $55 on April 17. On November 30, 2013, the price of a Bitcoin peaked at $1,125, but it fell to around $200 by June 2015, and then took off to a peak value of nearly $20,000 in December 2017. By 2020, it had fallen to a value below $7,000.” </a:t>
            </a:r>
            <a:r>
              <a:rPr lang="en-GB" b="1" i="1" dirty="0"/>
              <a:t>The high volatility of the value of the cryptocurrencies means that they do not function well as a store of value</a:t>
            </a:r>
            <a:endParaRPr lang="en-GB" b="1" dirty="0"/>
          </a:p>
          <a:p>
            <a:endParaRPr lang="en-GB" sz="3300" dirty="0"/>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1195987" y="8610954"/>
            <a:ext cx="143625"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1398003" y="8610954"/>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Store of Value: NO</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42" name="TextBox 41">
            <a:extLst>
              <a:ext uri="{FF2B5EF4-FFF2-40B4-BE49-F238E27FC236}">
                <a16:creationId xmlns:a16="http://schemas.microsoft.com/office/drawing/2014/main" id="{F27196CA-A9FE-37CC-C833-2D7FC2D8114F}"/>
              </a:ext>
            </a:extLst>
          </p:cNvPr>
          <p:cNvSpPr txBox="1"/>
          <p:nvPr/>
        </p:nvSpPr>
        <p:spPr>
          <a:xfrm>
            <a:off x="10014892" y="446241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2</a:t>
            </a:r>
          </a:p>
        </p:txBody>
      </p:sp>
      <p:sp>
        <p:nvSpPr>
          <p:cNvPr id="43" name="TextBox 42">
            <a:extLst>
              <a:ext uri="{FF2B5EF4-FFF2-40B4-BE49-F238E27FC236}">
                <a16:creationId xmlns:a16="http://schemas.microsoft.com/office/drawing/2014/main" id="{BFF904B2-70D5-9674-BCB8-BC59E1B59B7E}"/>
              </a:ext>
            </a:extLst>
          </p:cNvPr>
          <p:cNvSpPr txBox="1"/>
          <p:nvPr/>
        </p:nvSpPr>
        <p:spPr>
          <a:xfrm>
            <a:off x="10009608" y="8270261"/>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3</a:t>
            </a:r>
          </a:p>
        </p:txBody>
      </p:sp>
    </p:spTree>
    <p:extLst>
      <p:ext uri="{BB962C8B-B14F-4D97-AF65-F5344CB8AC3E}">
        <p14:creationId xmlns:p14="http://schemas.microsoft.com/office/powerpoint/2010/main" val="42196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11" presetID="53" presetClass="entr" presetSubtype="16"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p:cTn id="42" dur="500" fill="hold"/>
                                        <p:tgtEl>
                                          <p:spTgt spid="43"/>
                                        </p:tgtEl>
                                        <p:attrNameLst>
                                          <p:attrName>ppt_w</p:attrName>
                                        </p:attrNameLst>
                                      </p:cBhvr>
                                      <p:tavLst>
                                        <p:tav tm="0">
                                          <p:val>
                                            <p:fltVal val="0"/>
                                          </p:val>
                                        </p:tav>
                                        <p:tav tm="100000">
                                          <p:val>
                                            <p:strVal val="#ppt_w"/>
                                          </p:val>
                                        </p:tav>
                                      </p:tavLst>
                                    </p:anim>
                                    <p:anim calcmode="lin" valueType="num">
                                      <p:cBhvr>
                                        <p:cTn id="43" dur="500" fill="hold"/>
                                        <p:tgtEl>
                                          <p:spTgt spid="43"/>
                                        </p:tgtEl>
                                        <p:attrNameLst>
                                          <p:attrName>ppt_h</p:attrName>
                                        </p:attrNameLst>
                                      </p:cBhvr>
                                      <p:tavLst>
                                        <p:tav tm="0">
                                          <p:val>
                                            <p:fltVal val="0"/>
                                          </p:val>
                                        </p:tav>
                                        <p:tav tm="100000">
                                          <p:val>
                                            <p:strVal val="#ppt_h"/>
                                          </p:val>
                                        </p:tav>
                                      </p:tavLst>
                                    </p:anim>
                                    <p:animEffect transition="in" filter="fade">
                                      <p:cBhvr>
                                        <p:cTn id="44" dur="500"/>
                                        <p:tgtEl>
                                          <p:spTgt spid="43"/>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0" grpId="0"/>
      <p:bldP spid="31" grpId="0" animBg="1"/>
      <p:bldP spid="32" grpId="0"/>
      <p:bldP spid="33" grpId="0"/>
      <p:bldP spid="34" grpId="0" animBg="1"/>
      <p:bldP spid="35" grpId="0"/>
      <p:bldP spid="42" grpId="0"/>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330059" y="-5329201"/>
            <a:ext cx="13716000" cy="24376116"/>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620" y="0"/>
            <a:ext cx="18136966" cy="13715144"/>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295807" y="-3368505"/>
            <a:ext cx="9789128" cy="24380741"/>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background with green and blue text&#10;&#10;Description automatically generated">
            <a:extLst>
              <a:ext uri="{FF2B5EF4-FFF2-40B4-BE49-F238E27FC236}">
                <a16:creationId xmlns:a16="http://schemas.microsoft.com/office/drawing/2014/main" id="{8ECEEE4D-54C6-9035-788E-9FD5C5BC7DF4}"/>
              </a:ext>
            </a:extLst>
          </p:cNvPr>
          <p:cNvPicPr>
            <a:picLocks noChangeAspect="1"/>
          </p:cNvPicPr>
          <p:nvPr/>
        </p:nvPicPr>
        <p:blipFill rotWithShape="1">
          <a:blip r:embed="rId3">
            <a:extLst>
              <a:ext uri="{28A0092B-C50C-407E-A947-70E740481C1C}">
                <a14:useLocalDpi xmlns:a14="http://schemas.microsoft.com/office/drawing/2010/main" val="0"/>
              </a:ext>
            </a:extLst>
          </a:blip>
          <a:srcRect r="-1" b="5017"/>
          <a:stretch/>
        </p:blipFill>
        <p:spPr>
          <a:xfrm>
            <a:off x="4989215" y="914400"/>
            <a:ext cx="14399218" cy="11887200"/>
          </a:xfrm>
          <a:prstGeom prst="rect">
            <a:avLst/>
          </a:prstGeom>
        </p:spPr>
      </p:pic>
    </p:spTree>
    <p:extLst>
      <p:ext uri="{BB962C8B-B14F-4D97-AF65-F5344CB8AC3E}">
        <p14:creationId xmlns:p14="http://schemas.microsoft.com/office/powerpoint/2010/main" val="2122900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330059" y="-5329201"/>
            <a:ext cx="13716000" cy="24376116"/>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620" y="0"/>
            <a:ext cx="18136966" cy="13715144"/>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295807" y="-3368505"/>
            <a:ext cx="9789128" cy="24380741"/>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news page&#10;&#10;Description automatically generated">
            <a:extLst>
              <a:ext uri="{FF2B5EF4-FFF2-40B4-BE49-F238E27FC236}">
                <a16:creationId xmlns:a16="http://schemas.microsoft.com/office/drawing/2014/main" id="{2E5811D0-A5A5-B5D7-AB9A-8B870B53088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6411" r="-1" b="25347"/>
          <a:stretch/>
        </p:blipFill>
        <p:spPr>
          <a:xfrm>
            <a:off x="914161" y="914400"/>
            <a:ext cx="22549327" cy="11887200"/>
          </a:xfrm>
          <a:prstGeom prst="rect">
            <a:avLst/>
          </a:prstGeom>
        </p:spPr>
      </p:pic>
    </p:spTree>
    <p:extLst>
      <p:ext uri="{BB962C8B-B14F-4D97-AF65-F5344CB8AC3E}">
        <p14:creationId xmlns:p14="http://schemas.microsoft.com/office/powerpoint/2010/main" val="2256895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48" cy="13714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24377650" cy="103742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2617" y="1103922"/>
            <a:ext cx="21992415" cy="1079990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ECEEE4D-54C6-9035-788E-9FD5C5BC7DF4}"/>
              </a:ext>
            </a:extLst>
          </p:cNvPr>
          <p:cNvPicPr>
            <a:picLocks noChangeAspect="1"/>
          </p:cNvPicPr>
          <p:nvPr/>
        </p:nvPicPr>
        <p:blipFill rotWithShape="1">
          <a:blip r:embed="rId3">
            <a:extLst>
              <a:ext uri="{28A0092B-C50C-407E-A947-70E740481C1C}">
                <a14:useLocalDpi xmlns:a14="http://schemas.microsoft.com/office/drawing/2010/main" val="0"/>
              </a:ext>
            </a:extLst>
          </a:blip>
          <a:srcRect r="2144"/>
          <a:stretch/>
        </p:blipFill>
        <p:spPr>
          <a:xfrm>
            <a:off x="1675963" y="1508296"/>
            <a:ext cx="21025723" cy="9991150"/>
          </a:xfrm>
          <a:prstGeom prst="rect">
            <a:avLst/>
          </a:prstGeom>
        </p:spPr>
      </p:pic>
      <p:cxnSp>
        <p:nvCxnSpPr>
          <p:cNvPr id="22" name="Straight Connector 21">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92617" y="12659538"/>
            <a:ext cx="21994735"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09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48" cy="13714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24377650" cy="103742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2617" y="1103922"/>
            <a:ext cx="21992415" cy="1079990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ECEEE4D-54C6-9035-788E-9FD5C5BC7DF4}"/>
              </a:ext>
            </a:extLst>
          </p:cNvPr>
          <p:cNvPicPr>
            <a:picLocks noChangeAspect="1"/>
          </p:cNvPicPr>
          <p:nvPr/>
        </p:nvPicPr>
        <p:blipFill rotWithShape="1">
          <a:blip r:embed="rId3">
            <a:extLst>
              <a:ext uri="{28A0092B-C50C-407E-A947-70E740481C1C}">
                <a14:useLocalDpi xmlns:a14="http://schemas.microsoft.com/office/drawing/2010/main" val="0"/>
              </a:ext>
            </a:extLst>
          </a:blip>
          <a:srcRect r="2144"/>
          <a:stretch/>
        </p:blipFill>
        <p:spPr>
          <a:xfrm>
            <a:off x="1675963" y="1508296"/>
            <a:ext cx="21025723" cy="9991150"/>
          </a:xfrm>
          <a:prstGeom prst="rect">
            <a:avLst/>
          </a:prstGeom>
        </p:spPr>
      </p:pic>
      <p:cxnSp>
        <p:nvCxnSpPr>
          <p:cNvPr id="22" name="Straight Connector 21">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92617" y="12659538"/>
            <a:ext cx="21994735"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60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rgbClr val="907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775" y="960120"/>
            <a:ext cx="22470099" cy="11795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lines&#10;&#10;Description automatically generated">
            <a:extLst>
              <a:ext uri="{FF2B5EF4-FFF2-40B4-BE49-F238E27FC236}">
                <a16:creationId xmlns:a16="http://schemas.microsoft.com/office/drawing/2014/main" id="{C7681444-F2D4-4519-89CB-E13F792CE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98" y="1461397"/>
            <a:ext cx="21804453" cy="10793205"/>
          </a:xfrm>
          <a:prstGeom prst="rect">
            <a:avLst/>
          </a:prstGeom>
        </p:spPr>
      </p:pic>
    </p:spTree>
    <p:extLst>
      <p:ext uri="{BB962C8B-B14F-4D97-AF65-F5344CB8AC3E}">
        <p14:creationId xmlns:p14="http://schemas.microsoft.com/office/powerpoint/2010/main" val="450558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9"/>
          <p:cNvSpPr>
            <a:spLocks noChangeArrowheads="1"/>
          </p:cNvSpPr>
          <p:nvPr/>
        </p:nvSpPr>
        <p:spPr bwMode="auto">
          <a:xfrm>
            <a:off x="11798466" y="1871503"/>
            <a:ext cx="302502" cy="6456317"/>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sp>
        <p:nvSpPr>
          <p:cNvPr id="328" name="Freeform 9"/>
          <p:cNvSpPr>
            <a:spLocks noChangeArrowheads="1"/>
          </p:cNvSpPr>
          <p:nvPr/>
        </p:nvSpPr>
        <p:spPr bwMode="auto">
          <a:xfrm>
            <a:off x="11798466" y="8327820"/>
            <a:ext cx="302502" cy="5388180"/>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grpSp>
        <p:nvGrpSpPr>
          <p:cNvPr id="8" name="Group 7"/>
          <p:cNvGrpSpPr/>
          <p:nvPr/>
        </p:nvGrpSpPr>
        <p:grpSpPr>
          <a:xfrm>
            <a:off x="13020889" y="7896076"/>
            <a:ext cx="9640328" cy="1909152"/>
            <a:chOff x="13020889" y="7896075"/>
            <a:chExt cx="5289154" cy="1446532"/>
          </a:xfrm>
        </p:grpSpPr>
        <p:sp>
          <p:nvSpPr>
            <p:cNvPr id="1056" name="TextBox 1055"/>
            <p:cNvSpPr txBox="1"/>
            <p:nvPr/>
          </p:nvSpPr>
          <p:spPr>
            <a:xfrm>
              <a:off x="13021107" y="8623523"/>
              <a:ext cx="4450012" cy="641875"/>
            </a:xfrm>
            <a:prstGeom prst="rect">
              <a:avLst/>
            </a:prstGeom>
            <a:noFill/>
          </p:spPr>
          <p:txBody>
            <a:bodyPr wrap="square" rtlCol="0">
              <a:spAutoFit/>
            </a:bodyPr>
            <a:lstStyle/>
            <a:p>
              <a:pPr>
                <a:lnSpc>
                  <a:spcPct val="130000"/>
                </a:lnSpc>
              </a:pPr>
              <a:r>
                <a:rPr lang="en-GB" sz="2000" b="0" i="0" dirty="0">
                  <a:solidFill>
                    <a:schemeClr val="tx2">
                      <a:lumMod val="50000"/>
                    </a:schemeClr>
                  </a:solidFill>
                  <a:effectLst/>
                  <a:latin typeface="+mj-lt"/>
                </a:rPr>
                <a:t>To be considered money, Bitcoin needs to function as a medium of exchange, a store of value, and a unit of account</a:t>
              </a:r>
              <a:endParaRPr lang="en-US" sz="2000" dirty="0">
                <a:solidFill>
                  <a:schemeClr val="tx2">
                    <a:lumMod val="50000"/>
                  </a:schemeClr>
                </a:solidFill>
                <a:latin typeface="+mj-lt"/>
                <a:cs typeface="Lato Light"/>
              </a:endParaRPr>
            </a:p>
          </p:txBody>
        </p:sp>
        <p:sp>
          <p:nvSpPr>
            <p:cNvPr id="1058" name="TextBox 1057"/>
            <p:cNvSpPr txBox="1"/>
            <p:nvPr/>
          </p:nvSpPr>
          <p:spPr>
            <a:xfrm>
              <a:off x="13020889" y="7896075"/>
              <a:ext cx="5289154" cy="1446532"/>
            </a:xfrm>
            <a:prstGeom prst="rect">
              <a:avLst/>
            </a:prstGeom>
            <a:noFill/>
          </p:spPr>
          <p:txBody>
            <a:bodyPr wrap="square" lIns="91422" tIns="45711" rIns="91422" bIns="45711" rtlCol="0">
              <a:spAutoFit/>
            </a:bodyPr>
            <a:lstStyle/>
            <a:p>
              <a:r>
                <a:rPr lang="en-US" sz="4400" b="1" dirty="0">
                  <a:solidFill>
                    <a:schemeClr val="tx2"/>
                  </a:solidFill>
                  <a:latin typeface="Lato Regular"/>
                  <a:cs typeface="Lato Regular"/>
                </a:rPr>
                <a:t>Is Bitcoin Money or Bubble? </a:t>
              </a:r>
              <a:endParaRPr lang="id-ID" sz="4400" b="1" dirty="0">
                <a:solidFill>
                  <a:schemeClr val="tx2"/>
                </a:solidFill>
                <a:latin typeface="Lato Regular"/>
                <a:cs typeface="Lato Regular"/>
              </a:endParaRPr>
            </a:p>
          </p:txBody>
        </p:sp>
      </p:grpSp>
      <p:grpSp>
        <p:nvGrpSpPr>
          <p:cNvPr id="9" name="Group 8"/>
          <p:cNvGrpSpPr/>
          <p:nvPr/>
        </p:nvGrpSpPr>
        <p:grpSpPr>
          <a:xfrm>
            <a:off x="2026691" y="1448378"/>
            <a:ext cx="8690210" cy="2774932"/>
            <a:chOff x="2026691" y="1448378"/>
            <a:chExt cx="8690210" cy="2774932"/>
          </a:xfrm>
        </p:grpSpPr>
        <p:sp>
          <p:nvSpPr>
            <p:cNvPr id="1061" name="TextBox 1060"/>
            <p:cNvSpPr txBox="1"/>
            <p:nvPr/>
          </p:nvSpPr>
          <p:spPr>
            <a:xfrm>
              <a:off x="6253371" y="2175826"/>
              <a:ext cx="4450012" cy="2047484"/>
            </a:xfrm>
            <a:prstGeom prst="rect">
              <a:avLst/>
            </a:prstGeom>
            <a:noFill/>
          </p:spPr>
          <p:txBody>
            <a:bodyPr wrap="square" rtlCol="0">
              <a:spAutoFit/>
            </a:bodyPr>
            <a:lstStyle/>
            <a:p>
              <a:pPr algn="r">
                <a:lnSpc>
                  <a:spcPct val="130000"/>
                </a:lnSpc>
              </a:pPr>
              <a:r>
                <a:rPr lang="en-GB" sz="2000" b="0" i="0" dirty="0">
                  <a:solidFill>
                    <a:schemeClr val="tx2">
                      <a:lumMod val="50000"/>
                    </a:schemeClr>
                  </a:solidFill>
                  <a:effectLst/>
                  <a:latin typeface="+mj-lt"/>
                </a:rPr>
                <a:t>Blockchain reduces dependency on central financial institutions for transactions, increasing peer-to-peer transactions and democratizing finance.</a:t>
              </a:r>
              <a:r>
                <a:rPr lang="pt-BR" sz="2000" dirty="0">
                  <a:solidFill>
                    <a:schemeClr val="tx2">
                      <a:lumMod val="50000"/>
                    </a:schemeClr>
                  </a:solidFill>
                  <a:latin typeface="+mj-lt"/>
                  <a:cs typeface="Lato Light"/>
                </a:rPr>
                <a:t>.</a:t>
              </a:r>
              <a:endParaRPr lang="en-US" sz="2000" dirty="0">
                <a:solidFill>
                  <a:schemeClr val="tx2">
                    <a:lumMod val="50000"/>
                  </a:schemeClr>
                </a:solidFill>
                <a:latin typeface="+mj-lt"/>
                <a:cs typeface="Lato Light"/>
              </a:endParaRPr>
            </a:p>
          </p:txBody>
        </p:sp>
        <p:sp>
          <p:nvSpPr>
            <p:cNvPr id="1062" name="TextBox 1061"/>
            <p:cNvSpPr txBox="1"/>
            <p:nvPr/>
          </p:nvSpPr>
          <p:spPr>
            <a:xfrm>
              <a:off x="2026691" y="1448378"/>
              <a:ext cx="8690210" cy="769423"/>
            </a:xfrm>
            <a:prstGeom prst="rect">
              <a:avLst/>
            </a:prstGeom>
            <a:noFill/>
          </p:spPr>
          <p:txBody>
            <a:bodyPr wrap="square" lIns="91422" tIns="45711" rIns="91422" bIns="45711" rtlCol="0">
              <a:spAutoFit/>
            </a:bodyPr>
            <a:lstStyle/>
            <a:p>
              <a:pPr algn="r"/>
              <a:r>
                <a:rPr lang="en-US" sz="4400" b="1" dirty="0">
                  <a:solidFill>
                    <a:schemeClr val="tx2"/>
                  </a:solidFill>
                  <a:latin typeface="Lato Regular"/>
                  <a:cs typeface="Lato Regular"/>
                </a:rPr>
                <a:t>Blockchain and Finance </a:t>
              </a:r>
              <a:endParaRPr lang="id-ID" sz="4400" b="1" dirty="0">
                <a:solidFill>
                  <a:schemeClr val="tx2"/>
                </a:solidFill>
                <a:latin typeface="Lato Regular"/>
                <a:cs typeface="Lato Regular"/>
              </a:endParaRPr>
            </a:p>
          </p:txBody>
        </p:sp>
      </p:grpSp>
      <p:grpSp>
        <p:nvGrpSpPr>
          <p:cNvPr id="2" name="Group 1"/>
          <p:cNvGrpSpPr/>
          <p:nvPr/>
        </p:nvGrpSpPr>
        <p:grpSpPr>
          <a:xfrm>
            <a:off x="1676579" y="2403099"/>
            <a:ext cx="4617260" cy="3959138"/>
            <a:chOff x="17225181" y="672895"/>
            <a:chExt cx="3326533" cy="2852385"/>
          </a:xfrm>
        </p:grpSpPr>
        <p:sp>
          <p:nvSpPr>
            <p:cNvPr id="89" name="Freeform 2"/>
            <p:cNvSpPr>
              <a:spLocks noChangeArrowheads="1"/>
            </p:cNvSpPr>
            <p:nvPr/>
          </p:nvSpPr>
          <p:spPr bwMode="auto">
            <a:xfrm>
              <a:off x="17275966" y="672895"/>
              <a:ext cx="3199567" cy="732139"/>
            </a:xfrm>
            <a:custGeom>
              <a:avLst/>
              <a:gdLst>
                <a:gd name="T0" fmla="*/ 3332 w 3333"/>
                <a:gd name="T1" fmla="*/ 704 h 764"/>
                <a:gd name="T2" fmla="*/ 3332 w 3333"/>
                <a:gd name="T3" fmla="*/ 704 h 764"/>
                <a:gd name="T4" fmla="*/ 3249 w 3333"/>
                <a:gd name="T5" fmla="*/ 763 h 764"/>
                <a:gd name="T6" fmla="*/ 83 w 3333"/>
                <a:gd name="T7" fmla="*/ 763 h 764"/>
                <a:gd name="T8" fmla="*/ 0 w 3333"/>
                <a:gd name="T9" fmla="*/ 704 h 764"/>
                <a:gd name="T10" fmla="*/ 175 w 3333"/>
                <a:gd name="T11" fmla="*/ 60 h 764"/>
                <a:gd name="T12" fmla="*/ 257 w 3333"/>
                <a:gd name="T13" fmla="*/ 0 h 764"/>
                <a:gd name="T14" fmla="*/ 3152 w 3333"/>
                <a:gd name="T15" fmla="*/ 0 h 764"/>
                <a:gd name="T16" fmla="*/ 3235 w 3333"/>
                <a:gd name="T17" fmla="*/ 60 h 764"/>
                <a:gd name="T18" fmla="*/ 3332 w 3333"/>
                <a:gd name="T19" fmla="*/ 70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33" h="764">
                  <a:moveTo>
                    <a:pt x="3332" y="704"/>
                  </a:moveTo>
                  <a:lnTo>
                    <a:pt x="3332" y="704"/>
                  </a:lnTo>
                  <a:cubicBezTo>
                    <a:pt x="3332" y="735"/>
                    <a:pt x="3295" y="763"/>
                    <a:pt x="3249" y="763"/>
                  </a:cubicBezTo>
                  <a:cubicBezTo>
                    <a:pt x="83" y="763"/>
                    <a:pt x="83" y="763"/>
                    <a:pt x="83" y="763"/>
                  </a:cubicBezTo>
                  <a:cubicBezTo>
                    <a:pt x="37" y="763"/>
                    <a:pt x="0" y="735"/>
                    <a:pt x="0" y="704"/>
                  </a:cubicBezTo>
                  <a:cubicBezTo>
                    <a:pt x="175" y="60"/>
                    <a:pt x="175" y="60"/>
                    <a:pt x="175" y="60"/>
                  </a:cubicBezTo>
                  <a:cubicBezTo>
                    <a:pt x="175" y="28"/>
                    <a:pt x="211" y="0"/>
                    <a:pt x="257" y="0"/>
                  </a:cubicBezTo>
                  <a:cubicBezTo>
                    <a:pt x="3152" y="0"/>
                    <a:pt x="3152" y="0"/>
                    <a:pt x="3152" y="0"/>
                  </a:cubicBezTo>
                  <a:cubicBezTo>
                    <a:pt x="3198" y="0"/>
                    <a:pt x="3235" y="28"/>
                    <a:pt x="3235" y="60"/>
                  </a:cubicBezTo>
                  <a:lnTo>
                    <a:pt x="3332" y="704"/>
                  </a:lnTo>
                </a:path>
              </a:pathLst>
            </a:custGeom>
            <a:solidFill>
              <a:srgbClr val="E4583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90" name="Freeform 3"/>
            <p:cNvSpPr>
              <a:spLocks noChangeArrowheads="1"/>
            </p:cNvSpPr>
            <p:nvPr/>
          </p:nvSpPr>
          <p:spPr bwMode="auto">
            <a:xfrm>
              <a:off x="17390239" y="1963661"/>
              <a:ext cx="2971026" cy="1561619"/>
            </a:xfrm>
            <a:custGeom>
              <a:avLst/>
              <a:gdLst>
                <a:gd name="T0" fmla="*/ 3093 w 3094"/>
                <a:gd name="T1" fmla="*/ 1627 h 1628"/>
                <a:gd name="T2" fmla="*/ 0 w 3094"/>
                <a:gd name="T3" fmla="*/ 1627 h 1628"/>
                <a:gd name="T4" fmla="*/ 0 w 3094"/>
                <a:gd name="T5" fmla="*/ 0 h 1628"/>
                <a:gd name="T6" fmla="*/ 3093 w 3094"/>
                <a:gd name="T7" fmla="*/ 0 h 1628"/>
                <a:gd name="T8" fmla="*/ 3093 w 3094"/>
                <a:gd name="T9" fmla="*/ 1627 h 1628"/>
              </a:gdLst>
              <a:ahLst/>
              <a:cxnLst>
                <a:cxn ang="0">
                  <a:pos x="T0" y="T1"/>
                </a:cxn>
                <a:cxn ang="0">
                  <a:pos x="T2" y="T3"/>
                </a:cxn>
                <a:cxn ang="0">
                  <a:pos x="T4" y="T5"/>
                </a:cxn>
                <a:cxn ang="0">
                  <a:pos x="T6" y="T7"/>
                </a:cxn>
                <a:cxn ang="0">
                  <a:pos x="T8" y="T9"/>
                </a:cxn>
              </a:cxnLst>
              <a:rect l="0" t="0" r="r" b="b"/>
              <a:pathLst>
                <a:path w="3094" h="1628">
                  <a:moveTo>
                    <a:pt x="3093" y="1627"/>
                  </a:moveTo>
                  <a:lnTo>
                    <a:pt x="0" y="1627"/>
                  </a:lnTo>
                  <a:lnTo>
                    <a:pt x="0" y="0"/>
                  </a:lnTo>
                  <a:lnTo>
                    <a:pt x="3093" y="0"/>
                  </a:lnTo>
                  <a:lnTo>
                    <a:pt x="3093" y="1627"/>
                  </a:lnTo>
                </a:path>
              </a:pathLst>
            </a:custGeom>
            <a:solidFill>
              <a:srgbClr val="F89521"/>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91" name="Freeform 4"/>
            <p:cNvSpPr>
              <a:spLocks noChangeArrowheads="1"/>
            </p:cNvSpPr>
            <p:nvPr/>
          </p:nvSpPr>
          <p:spPr bwMode="auto">
            <a:xfrm>
              <a:off x="17623011" y="2251438"/>
              <a:ext cx="842215" cy="1218824"/>
            </a:xfrm>
            <a:custGeom>
              <a:avLst/>
              <a:gdLst>
                <a:gd name="T0" fmla="*/ 878 w 879"/>
                <a:gd name="T1" fmla="*/ 1237 h 1270"/>
                <a:gd name="T2" fmla="*/ 878 w 879"/>
                <a:gd name="T3" fmla="*/ 1237 h 1270"/>
                <a:gd name="T4" fmla="*/ 850 w 879"/>
                <a:gd name="T5" fmla="*/ 1269 h 1270"/>
                <a:gd name="T6" fmla="*/ 28 w 879"/>
                <a:gd name="T7" fmla="*/ 1269 h 1270"/>
                <a:gd name="T8" fmla="*/ 0 w 879"/>
                <a:gd name="T9" fmla="*/ 1237 h 1270"/>
                <a:gd name="T10" fmla="*/ 0 w 879"/>
                <a:gd name="T11" fmla="*/ 33 h 1270"/>
                <a:gd name="T12" fmla="*/ 28 w 879"/>
                <a:gd name="T13" fmla="*/ 0 h 1270"/>
                <a:gd name="T14" fmla="*/ 850 w 879"/>
                <a:gd name="T15" fmla="*/ 0 h 1270"/>
                <a:gd name="T16" fmla="*/ 878 w 879"/>
                <a:gd name="T17" fmla="*/ 33 h 1270"/>
                <a:gd name="T18" fmla="*/ 878 w 879"/>
                <a:gd name="T19" fmla="*/ 1237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9" h="1270">
                  <a:moveTo>
                    <a:pt x="878" y="1237"/>
                  </a:moveTo>
                  <a:lnTo>
                    <a:pt x="878" y="1237"/>
                  </a:lnTo>
                  <a:cubicBezTo>
                    <a:pt x="878" y="1255"/>
                    <a:pt x="864" y="1269"/>
                    <a:pt x="850" y="1269"/>
                  </a:cubicBezTo>
                  <a:cubicBezTo>
                    <a:pt x="28" y="1269"/>
                    <a:pt x="28" y="1269"/>
                    <a:pt x="28" y="1269"/>
                  </a:cubicBezTo>
                  <a:cubicBezTo>
                    <a:pt x="14" y="1269"/>
                    <a:pt x="0" y="1255"/>
                    <a:pt x="0" y="1237"/>
                  </a:cubicBezTo>
                  <a:cubicBezTo>
                    <a:pt x="0" y="33"/>
                    <a:pt x="0" y="33"/>
                    <a:pt x="0" y="33"/>
                  </a:cubicBezTo>
                  <a:cubicBezTo>
                    <a:pt x="0" y="14"/>
                    <a:pt x="14" y="0"/>
                    <a:pt x="28" y="0"/>
                  </a:cubicBezTo>
                  <a:cubicBezTo>
                    <a:pt x="850" y="0"/>
                    <a:pt x="850" y="0"/>
                    <a:pt x="850" y="0"/>
                  </a:cubicBezTo>
                  <a:cubicBezTo>
                    <a:pt x="864" y="0"/>
                    <a:pt x="878" y="14"/>
                    <a:pt x="878" y="33"/>
                  </a:cubicBezTo>
                  <a:lnTo>
                    <a:pt x="878" y="123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92" name="Freeform 5"/>
            <p:cNvSpPr>
              <a:spLocks noChangeArrowheads="1"/>
            </p:cNvSpPr>
            <p:nvPr/>
          </p:nvSpPr>
          <p:spPr bwMode="auto">
            <a:xfrm>
              <a:off x="17678031" y="2331849"/>
              <a:ext cx="736408" cy="1058007"/>
            </a:xfrm>
            <a:custGeom>
              <a:avLst/>
              <a:gdLst>
                <a:gd name="T0" fmla="*/ 768 w 769"/>
                <a:gd name="T1" fmla="*/ 1076 h 1104"/>
                <a:gd name="T2" fmla="*/ 768 w 769"/>
                <a:gd name="T3" fmla="*/ 1076 h 1104"/>
                <a:gd name="T4" fmla="*/ 740 w 769"/>
                <a:gd name="T5" fmla="*/ 1103 h 1104"/>
                <a:gd name="T6" fmla="*/ 28 w 769"/>
                <a:gd name="T7" fmla="*/ 1103 h 1104"/>
                <a:gd name="T8" fmla="*/ 0 w 769"/>
                <a:gd name="T9" fmla="*/ 1076 h 1104"/>
                <a:gd name="T10" fmla="*/ 0 w 769"/>
                <a:gd name="T11" fmla="*/ 28 h 1104"/>
                <a:gd name="T12" fmla="*/ 28 w 769"/>
                <a:gd name="T13" fmla="*/ 0 h 1104"/>
                <a:gd name="T14" fmla="*/ 740 w 769"/>
                <a:gd name="T15" fmla="*/ 0 h 1104"/>
                <a:gd name="T16" fmla="*/ 768 w 769"/>
                <a:gd name="T17" fmla="*/ 28 h 1104"/>
                <a:gd name="T18" fmla="*/ 768 w 769"/>
                <a:gd name="T19" fmla="*/ 107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9" h="1104">
                  <a:moveTo>
                    <a:pt x="768" y="1076"/>
                  </a:moveTo>
                  <a:lnTo>
                    <a:pt x="768" y="1076"/>
                  </a:lnTo>
                  <a:cubicBezTo>
                    <a:pt x="768" y="1094"/>
                    <a:pt x="754" y="1103"/>
                    <a:pt x="740" y="1103"/>
                  </a:cubicBezTo>
                  <a:cubicBezTo>
                    <a:pt x="28" y="1103"/>
                    <a:pt x="28" y="1103"/>
                    <a:pt x="28" y="1103"/>
                  </a:cubicBezTo>
                  <a:cubicBezTo>
                    <a:pt x="14" y="1103"/>
                    <a:pt x="0" y="1094"/>
                    <a:pt x="0" y="1076"/>
                  </a:cubicBezTo>
                  <a:cubicBezTo>
                    <a:pt x="0" y="28"/>
                    <a:pt x="0" y="28"/>
                    <a:pt x="0" y="28"/>
                  </a:cubicBezTo>
                  <a:cubicBezTo>
                    <a:pt x="0" y="14"/>
                    <a:pt x="14" y="0"/>
                    <a:pt x="28" y="0"/>
                  </a:cubicBezTo>
                  <a:cubicBezTo>
                    <a:pt x="740" y="0"/>
                    <a:pt x="740" y="0"/>
                    <a:pt x="740" y="0"/>
                  </a:cubicBezTo>
                  <a:cubicBezTo>
                    <a:pt x="754" y="0"/>
                    <a:pt x="768" y="14"/>
                    <a:pt x="768" y="28"/>
                  </a:cubicBezTo>
                  <a:lnTo>
                    <a:pt x="768" y="1076"/>
                  </a:lnTo>
                </a:path>
              </a:pathLst>
            </a:custGeom>
            <a:solidFill>
              <a:srgbClr val="AC422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93" name="Freeform 6"/>
            <p:cNvSpPr>
              <a:spLocks noChangeArrowheads="1"/>
            </p:cNvSpPr>
            <p:nvPr/>
          </p:nvSpPr>
          <p:spPr bwMode="auto">
            <a:xfrm>
              <a:off x="17678031" y="2331849"/>
              <a:ext cx="736408" cy="1058007"/>
            </a:xfrm>
            <a:custGeom>
              <a:avLst/>
              <a:gdLst>
                <a:gd name="T0" fmla="*/ 768 w 769"/>
                <a:gd name="T1" fmla="*/ 1076 h 1104"/>
                <a:gd name="T2" fmla="*/ 768 w 769"/>
                <a:gd name="T3" fmla="*/ 1076 h 1104"/>
                <a:gd name="T4" fmla="*/ 740 w 769"/>
                <a:gd name="T5" fmla="*/ 1103 h 1104"/>
                <a:gd name="T6" fmla="*/ 28 w 769"/>
                <a:gd name="T7" fmla="*/ 1103 h 1104"/>
                <a:gd name="T8" fmla="*/ 0 w 769"/>
                <a:gd name="T9" fmla="*/ 1076 h 1104"/>
                <a:gd name="T10" fmla="*/ 740 w 769"/>
                <a:gd name="T11" fmla="*/ 0 h 1104"/>
                <a:gd name="T12" fmla="*/ 768 w 769"/>
                <a:gd name="T13" fmla="*/ 28 h 1104"/>
                <a:gd name="T14" fmla="*/ 768 w 769"/>
                <a:gd name="T15" fmla="*/ 1076 h 1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9" h="1104">
                  <a:moveTo>
                    <a:pt x="768" y="1076"/>
                  </a:moveTo>
                  <a:lnTo>
                    <a:pt x="768" y="1076"/>
                  </a:lnTo>
                  <a:cubicBezTo>
                    <a:pt x="768" y="1094"/>
                    <a:pt x="754" y="1103"/>
                    <a:pt x="740" y="1103"/>
                  </a:cubicBezTo>
                  <a:cubicBezTo>
                    <a:pt x="28" y="1103"/>
                    <a:pt x="28" y="1103"/>
                    <a:pt x="28" y="1103"/>
                  </a:cubicBezTo>
                  <a:cubicBezTo>
                    <a:pt x="14" y="1103"/>
                    <a:pt x="0" y="1094"/>
                    <a:pt x="0" y="1076"/>
                  </a:cubicBezTo>
                  <a:cubicBezTo>
                    <a:pt x="740" y="0"/>
                    <a:pt x="740" y="0"/>
                    <a:pt x="740" y="0"/>
                  </a:cubicBezTo>
                  <a:cubicBezTo>
                    <a:pt x="754" y="0"/>
                    <a:pt x="768" y="14"/>
                    <a:pt x="768" y="28"/>
                  </a:cubicBezTo>
                  <a:lnTo>
                    <a:pt x="768" y="1076"/>
                  </a:lnTo>
                </a:path>
              </a:pathLst>
            </a:custGeom>
            <a:solidFill>
              <a:srgbClr val="E4583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94" name="Freeform 7"/>
            <p:cNvSpPr>
              <a:spLocks noChangeArrowheads="1"/>
            </p:cNvSpPr>
            <p:nvPr/>
          </p:nvSpPr>
          <p:spPr bwMode="auto">
            <a:xfrm>
              <a:off x="17915035" y="2467273"/>
              <a:ext cx="114269" cy="220065"/>
            </a:xfrm>
            <a:custGeom>
              <a:avLst/>
              <a:gdLst>
                <a:gd name="T0" fmla="*/ 19 w 117"/>
                <a:gd name="T1" fmla="*/ 230 h 231"/>
                <a:gd name="T2" fmla="*/ 0 w 117"/>
                <a:gd name="T3" fmla="*/ 221 h 231"/>
                <a:gd name="T4" fmla="*/ 101 w 117"/>
                <a:gd name="T5" fmla="*/ 0 h 231"/>
                <a:gd name="T6" fmla="*/ 116 w 117"/>
                <a:gd name="T7" fmla="*/ 10 h 231"/>
                <a:gd name="T8" fmla="*/ 19 w 117"/>
                <a:gd name="T9" fmla="*/ 230 h 231"/>
              </a:gdLst>
              <a:ahLst/>
              <a:cxnLst>
                <a:cxn ang="0">
                  <a:pos x="T0" y="T1"/>
                </a:cxn>
                <a:cxn ang="0">
                  <a:pos x="T2" y="T3"/>
                </a:cxn>
                <a:cxn ang="0">
                  <a:pos x="T4" y="T5"/>
                </a:cxn>
                <a:cxn ang="0">
                  <a:pos x="T6" y="T7"/>
                </a:cxn>
                <a:cxn ang="0">
                  <a:pos x="T8" y="T9"/>
                </a:cxn>
              </a:cxnLst>
              <a:rect l="0" t="0" r="r" b="b"/>
              <a:pathLst>
                <a:path w="117" h="231">
                  <a:moveTo>
                    <a:pt x="19" y="230"/>
                  </a:moveTo>
                  <a:lnTo>
                    <a:pt x="0" y="221"/>
                  </a:lnTo>
                  <a:lnTo>
                    <a:pt x="101" y="0"/>
                  </a:lnTo>
                  <a:lnTo>
                    <a:pt x="116" y="10"/>
                  </a:lnTo>
                  <a:lnTo>
                    <a:pt x="19" y="23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95" name="Freeform 8"/>
            <p:cNvSpPr>
              <a:spLocks noChangeArrowheads="1"/>
            </p:cNvSpPr>
            <p:nvPr/>
          </p:nvSpPr>
          <p:spPr bwMode="auto">
            <a:xfrm>
              <a:off x="18075861" y="2467273"/>
              <a:ext cx="110038" cy="220065"/>
            </a:xfrm>
            <a:custGeom>
              <a:avLst/>
              <a:gdLst>
                <a:gd name="T0" fmla="*/ 101 w 116"/>
                <a:gd name="T1" fmla="*/ 230 h 231"/>
                <a:gd name="T2" fmla="*/ 0 w 116"/>
                <a:gd name="T3" fmla="*/ 10 h 231"/>
                <a:gd name="T4" fmla="*/ 18 w 116"/>
                <a:gd name="T5" fmla="*/ 0 h 231"/>
                <a:gd name="T6" fmla="*/ 115 w 116"/>
                <a:gd name="T7" fmla="*/ 221 h 231"/>
                <a:gd name="T8" fmla="*/ 101 w 116"/>
                <a:gd name="T9" fmla="*/ 230 h 231"/>
              </a:gdLst>
              <a:ahLst/>
              <a:cxnLst>
                <a:cxn ang="0">
                  <a:pos x="T0" y="T1"/>
                </a:cxn>
                <a:cxn ang="0">
                  <a:pos x="T2" y="T3"/>
                </a:cxn>
                <a:cxn ang="0">
                  <a:pos x="T4" y="T5"/>
                </a:cxn>
                <a:cxn ang="0">
                  <a:pos x="T6" y="T7"/>
                </a:cxn>
                <a:cxn ang="0">
                  <a:pos x="T8" y="T9"/>
                </a:cxn>
              </a:cxnLst>
              <a:rect l="0" t="0" r="r" b="b"/>
              <a:pathLst>
                <a:path w="116" h="231">
                  <a:moveTo>
                    <a:pt x="101" y="230"/>
                  </a:moveTo>
                  <a:lnTo>
                    <a:pt x="0" y="10"/>
                  </a:lnTo>
                  <a:lnTo>
                    <a:pt x="18" y="0"/>
                  </a:lnTo>
                  <a:lnTo>
                    <a:pt x="115" y="221"/>
                  </a:lnTo>
                  <a:lnTo>
                    <a:pt x="101" y="23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96" name="Freeform 9"/>
            <p:cNvSpPr>
              <a:spLocks noChangeArrowheads="1"/>
            </p:cNvSpPr>
            <p:nvPr/>
          </p:nvSpPr>
          <p:spPr bwMode="auto">
            <a:xfrm>
              <a:off x="17783834" y="2666178"/>
              <a:ext cx="529030" cy="181978"/>
            </a:xfrm>
            <a:custGeom>
              <a:avLst/>
              <a:gdLst>
                <a:gd name="T0" fmla="*/ 551 w 552"/>
                <a:gd name="T1" fmla="*/ 147 h 189"/>
                <a:gd name="T2" fmla="*/ 551 w 552"/>
                <a:gd name="T3" fmla="*/ 147 h 189"/>
                <a:gd name="T4" fmla="*/ 500 w 552"/>
                <a:gd name="T5" fmla="*/ 188 h 189"/>
                <a:gd name="T6" fmla="*/ 50 w 552"/>
                <a:gd name="T7" fmla="*/ 188 h 189"/>
                <a:gd name="T8" fmla="*/ 0 w 552"/>
                <a:gd name="T9" fmla="*/ 147 h 189"/>
                <a:gd name="T10" fmla="*/ 0 w 552"/>
                <a:gd name="T11" fmla="*/ 46 h 189"/>
                <a:gd name="T12" fmla="*/ 50 w 552"/>
                <a:gd name="T13" fmla="*/ 0 h 189"/>
                <a:gd name="T14" fmla="*/ 500 w 552"/>
                <a:gd name="T15" fmla="*/ 0 h 189"/>
                <a:gd name="T16" fmla="*/ 551 w 552"/>
                <a:gd name="T17" fmla="*/ 46 h 189"/>
                <a:gd name="T18" fmla="*/ 551 w 552"/>
                <a:gd name="T19" fmla="*/ 14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189">
                  <a:moveTo>
                    <a:pt x="551" y="147"/>
                  </a:moveTo>
                  <a:lnTo>
                    <a:pt x="551" y="147"/>
                  </a:lnTo>
                  <a:cubicBezTo>
                    <a:pt x="551" y="170"/>
                    <a:pt x="528" y="188"/>
                    <a:pt x="500" y="188"/>
                  </a:cubicBezTo>
                  <a:cubicBezTo>
                    <a:pt x="50" y="188"/>
                    <a:pt x="50" y="188"/>
                    <a:pt x="50" y="188"/>
                  </a:cubicBezTo>
                  <a:cubicBezTo>
                    <a:pt x="22" y="188"/>
                    <a:pt x="0" y="170"/>
                    <a:pt x="0" y="147"/>
                  </a:cubicBezTo>
                  <a:cubicBezTo>
                    <a:pt x="0" y="46"/>
                    <a:pt x="0" y="46"/>
                    <a:pt x="0" y="46"/>
                  </a:cubicBezTo>
                  <a:cubicBezTo>
                    <a:pt x="0" y="18"/>
                    <a:pt x="22" y="0"/>
                    <a:pt x="50" y="0"/>
                  </a:cubicBezTo>
                  <a:cubicBezTo>
                    <a:pt x="500" y="0"/>
                    <a:pt x="500" y="0"/>
                    <a:pt x="500" y="0"/>
                  </a:cubicBezTo>
                  <a:cubicBezTo>
                    <a:pt x="528" y="0"/>
                    <a:pt x="551" y="18"/>
                    <a:pt x="551" y="46"/>
                  </a:cubicBezTo>
                  <a:lnTo>
                    <a:pt x="551" y="14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97" name="Freeform 10"/>
            <p:cNvSpPr>
              <a:spLocks noChangeArrowheads="1"/>
            </p:cNvSpPr>
            <p:nvPr/>
          </p:nvSpPr>
          <p:spPr bwMode="auto">
            <a:xfrm>
              <a:off x="17991215" y="2412255"/>
              <a:ext cx="114269" cy="105802"/>
            </a:xfrm>
            <a:custGeom>
              <a:avLst/>
              <a:gdLst>
                <a:gd name="T0" fmla="*/ 119 w 120"/>
                <a:gd name="T1" fmla="*/ 55 h 111"/>
                <a:gd name="T2" fmla="*/ 119 w 120"/>
                <a:gd name="T3" fmla="*/ 55 h 111"/>
                <a:gd name="T4" fmla="*/ 59 w 120"/>
                <a:gd name="T5" fmla="*/ 110 h 111"/>
                <a:gd name="T6" fmla="*/ 0 w 120"/>
                <a:gd name="T7" fmla="*/ 55 h 111"/>
                <a:gd name="T8" fmla="*/ 59 w 120"/>
                <a:gd name="T9" fmla="*/ 0 h 111"/>
                <a:gd name="T10" fmla="*/ 119 w 120"/>
                <a:gd name="T11" fmla="*/ 55 h 111"/>
              </a:gdLst>
              <a:ahLst/>
              <a:cxnLst>
                <a:cxn ang="0">
                  <a:pos x="T0" y="T1"/>
                </a:cxn>
                <a:cxn ang="0">
                  <a:pos x="T2" y="T3"/>
                </a:cxn>
                <a:cxn ang="0">
                  <a:pos x="T4" y="T5"/>
                </a:cxn>
                <a:cxn ang="0">
                  <a:pos x="T6" y="T7"/>
                </a:cxn>
                <a:cxn ang="0">
                  <a:pos x="T8" y="T9"/>
                </a:cxn>
                <a:cxn ang="0">
                  <a:pos x="T10" y="T11"/>
                </a:cxn>
              </a:cxnLst>
              <a:rect l="0" t="0" r="r" b="b"/>
              <a:pathLst>
                <a:path w="120" h="111">
                  <a:moveTo>
                    <a:pt x="119" y="55"/>
                  </a:moveTo>
                  <a:lnTo>
                    <a:pt x="119" y="55"/>
                  </a:lnTo>
                  <a:cubicBezTo>
                    <a:pt x="119" y="87"/>
                    <a:pt x="91" y="110"/>
                    <a:pt x="59" y="110"/>
                  </a:cubicBezTo>
                  <a:cubicBezTo>
                    <a:pt x="27" y="110"/>
                    <a:pt x="0" y="87"/>
                    <a:pt x="0" y="55"/>
                  </a:cubicBezTo>
                  <a:cubicBezTo>
                    <a:pt x="0" y="27"/>
                    <a:pt x="27" y="0"/>
                    <a:pt x="59" y="0"/>
                  </a:cubicBezTo>
                  <a:cubicBezTo>
                    <a:pt x="91" y="0"/>
                    <a:pt x="119" y="27"/>
                    <a:pt x="119" y="55"/>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98" name="Freeform 11"/>
            <p:cNvSpPr>
              <a:spLocks noChangeArrowheads="1"/>
            </p:cNvSpPr>
            <p:nvPr/>
          </p:nvSpPr>
          <p:spPr bwMode="auto">
            <a:xfrm>
              <a:off x="17275968" y="1350018"/>
              <a:ext cx="296256" cy="757531"/>
            </a:xfrm>
            <a:custGeom>
              <a:avLst/>
              <a:gdLst>
                <a:gd name="T0" fmla="*/ 308 w 309"/>
                <a:gd name="T1" fmla="*/ 647 h 791"/>
                <a:gd name="T2" fmla="*/ 308 w 309"/>
                <a:gd name="T3" fmla="*/ 647 h 791"/>
                <a:gd name="T4" fmla="*/ 152 w 309"/>
                <a:gd name="T5" fmla="*/ 790 h 791"/>
                <a:gd name="T6" fmla="*/ 152 w 309"/>
                <a:gd name="T7" fmla="*/ 790 h 791"/>
                <a:gd name="T8" fmla="*/ 0 w 309"/>
                <a:gd name="T9" fmla="*/ 647 h 791"/>
                <a:gd name="T10" fmla="*/ 0 w 309"/>
                <a:gd name="T11" fmla="*/ 142 h 791"/>
                <a:gd name="T12" fmla="*/ 152 w 309"/>
                <a:gd name="T13" fmla="*/ 0 h 791"/>
                <a:gd name="T14" fmla="*/ 152 w 309"/>
                <a:gd name="T15" fmla="*/ 0 h 791"/>
                <a:gd name="T16" fmla="*/ 308 w 309"/>
                <a:gd name="T17" fmla="*/ 142 h 791"/>
                <a:gd name="T18" fmla="*/ 308 w 309"/>
                <a:gd name="T19" fmla="*/ 64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791">
                  <a:moveTo>
                    <a:pt x="308" y="647"/>
                  </a:moveTo>
                  <a:lnTo>
                    <a:pt x="308" y="647"/>
                  </a:lnTo>
                  <a:cubicBezTo>
                    <a:pt x="308" y="725"/>
                    <a:pt x="239" y="790"/>
                    <a:pt x="152" y="790"/>
                  </a:cubicBezTo>
                  <a:lnTo>
                    <a:pt x="152" y="790"/>
                  </a:lnTo>
                  <a:cubicBezTo>
                    <a:pt x="69" y="790"/>
                    <a:pt x="0" y="725"/>
                    <a:pt x="0" y="647"/>
                  </a:cubicBezTo>
                  <a:cubicBezTo>
                    <a:pt x="0" y="142"/>
                    <a:pt x="0" y="142"/>
                    <a:pt x="0" y="142"/>
                  </a:cubicBezTo>
                  <a:cubicBezTo>
                    <a:pt x="0" y="64"/>
                    <a:pt x="69" y="0"/>
                    <a:pt x="152" y="0"/>
                  </a:cubicBezTo>
                  <a:lnTo>
                    <a:pt x="152" y="0"/>
                  </a:lnTo>
                  <a:cubicBezTo>
                    <a:pt x="239" y="0"/>
                    <a:pt x="308" y="64"/>
                    <a:pt x="308" y="142"/>
                  </a:cubicBezTo>
                  <a:lnTo>
                    <a:pt x="308" y="647"/>
                  </a:lnTo>
                </a:path>
              </a:pathLst>
            </a:custGeom>
            <a:solidFill>
              <a:srgbClr val="E4583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99" name="Freeform 12"/>
            <p:cNvSpPr>
              <a:spLocks noChangeArrowheads="1"/>
            </p:cNvSpPr>
            <p:nvPr/>
          </p:nvSpPr>
          <p:spPr bwMode="auto">
            <a:xfrm>
              <a:off x="17572223" y="1350018"/>
              <a:ext cx="292025" cy="757531"/>
            </a:xfrm>
            <a:custGeom>
              <a:avLst/>
              <a:gdLst>
                <a:gd name="T0" fmla="*/ 303 w 304"/>
                <a:gd name="T1" fmla="*/ 647 h 791"/>
                <a:gd name="T2" fmla="*/ 303 w 304"/>
                <a:gd name="T3" fmla="*/ 647 h 791"/>
                <a:gd name="T4" fmla="*/ 152 w 304"/>
                <a:gd name="T5" fmla="*/ 790 h 791"/>
                <a:gd name="T6" fmla="*/ 152 w 304"/>
                <a:gd name="T7" fmla="*/ 790 h 791"/>
                <a:gd name="T8" fmla="*/ 0 w 304"/>
                <a:gd name="T9" fmla="*/ 647 h 791"/>
                <a:gd name="T10" fmla="*/ 0 w 304"/>
                <a:gd name="T11" fmla="*/ 142 h 791"/>
                <a:gd name="T12" fmla="*/ 152 w 304"/>
                <a:gd name="T13" fmla="*/ 0 h 791"/>
                <a:gd name="T14" fmla="*/ 152 w 304"/>
                <a:gd name="T15" fmla="*/ 0 h 791"/>
                <a:gd name="T16" fmla="*/ 303 w 304"/>
                <a:gd name="T17" fmla="*/ 142 h 791"/>
                <a:gd name="T18" fmla="*/ 303 w 304"/>
                <a:gd name="T19" fmla="*/ 64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791">
                  <a:moveTo>
                    <a:pt x="303" y="647"/>
                  </a:moveTo>
                  <a:lnTo>
                    <a:pt x="303" y="647"/>
                  </a:lnTo>
                  <a:cubicBezTo>
                    <a:pt x="303" y="725"/>
                    <a:pt x="234" y="790"/>
                    <a:pt x="152" y="790"/>
                  </a:cubicBezTo>
                  <a:lnTo>
                    <a:pt x="152" y="790"/>
                  </a:lnTo>
                  <a:cubicBezTo>
                    <a:pt x="69" y="790"/>
                    <a:pt x="0" y="725"/>
                    <a:pt x="0" y="647"/>
                  </a:cubicBezTo>
                  <a:cubicBezTo>
                    <a:pt x="0" y="142"/>
                    <a:pt x="0" y="142"/>
                    <a:pt x="0" y="142"/>
                  </a:cubicBezTo>
                  <a:cubicBezTo>
                    <a:pt x="0" y="64"/>
                    <a:pt x="69" y="0"/>
                    <a:pt x="152" y="0"/>
                  </a:cubicBezTo>
                  <a:lnTo>
                    <a:pt x="152" y="0"/>
                  </a:lnTo>
                  <a:cubicBezTo>
                    <a:pt x="234" y="0"/>
                    <a:pt x="303" y="64"/>
                    <a:pt x="303" y="142"/>
                  </a:cubicBezTo>
                  <a:lnTo>
                    <a:pt x="303" y="64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0" name="Freeform 13"/>
            <p:cNvSpPr>
              <a:spLocks noChangeArrowheads="1"/>
            </p:cNvSpPr>
            <p:nvPr/>
          </p:nvSpPr>
          <p:spPr bwMode="auto">
            <a:xfrm>
              <a:off x="17864249" y="1350018"/>
              <a:ext cx="292023" cy="757531"/>
            </a:xfrm>
            <a:custGeom>
              <a:avLst/>
              <a:gdLst>
                <a:gd name="T0" fmla="*/ 303 w 304"/>
                <a:gd name="T1" fmla="*/ 647 h 791"/>
                <a:gd name="T2" fmla="*/ 303 w 304"/>
                <a:gd name="T3" fmla="*/ 647 h 791"/>
                <a:gd name="T4" fmla="*/ 152 w 304"/>
                <a:gd name="T5" fmla="*/ 790 h 791"/>
                <a:gd name="T6" fmla="*/ 152 w 304"/>
                <a:gd name="T7" fmla="*/ 790 h 791"/>
                <a:gd name="T8" fmla="*/ 0 w 304"/>
                <a:gd name="T9" fmla="*/ 647 h 791"/>
                <a:gd name="T10" fmla="*/ 0 w 304"/>
                <a:gd name="T11" fmla="*/ 142 h 791"/>
                <a:gd name="T12" fmla="*/ 152 w 304"/>
                <a:gd name="T13" fmla="*/ 0 h 791"/>
                <a:gd name="T14" fmla="*/ 152 w 304"/>
                <a:gd name="T15" fmla="*/ 0 h 791"/>
                <a:gd name="T16" fmla="*/ 303 w 304"/>
                <a:gd name="T17" fmla="*/ 142 h 791"/>
                <a:gd name="T18" fmla="*/ 303 w 304"/>
                <a:gd name="T19" fmla="*/ 64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791">
                  <a:moveTo>
                    <a:pt x="303" y="647"/>
                  </a:moveTo>
                  <a:lnTo>
                    <a:pt x="303" y="647"/>
                  </a:lnTo>
                  <a:cubicBezTo>
                    <a:pt x="303" y="725"/>
                    <a:pt x="239" y="790"/>
                    <a:pt x="152" y="790"/>
                  </a:cubicBezTo>
                  <a:lnTo>
                    <a:pt x="152" y="790"/>
                  </a:lnTo>
                  <a:cubicBezTo>
                    <a:pt x="69" y="790"/>
                    <a:pt x="0" y="725"/>
                    <a:pt x="0" y="647"/>
                  </a:cubicBezTo>
                  <a:cubicBezTo>
                    <a:pt x="0" y="142"/>
                    <a:pt x="0" y="142"/>
                    <a:pt x="0" y="142"/>
                  </a:cubicBezTo>
                  <a:cubicBezTo>
                    <a:pt x="0" y="64"/>
                    <a:pt x="69" y="0"/>
                    <a:pt x="152" y="0"/>
                  </a:cubicBezTo>
                  <a:lnTo>
                    <a:pt x="152" y="0"/>
                  </a:lnTo>
                  <a:cubicBezTo>
                    <a:pt x="239" y="0"/>
                    <a:pt x="303" y="64"/>
                    <a:pt x="303" y="142"/>
                  </a:cubicBezTo>
                  <a:lnTo>
                    <a:pt x="303" y="647"/>
                  </a:lnTo>
                </a:path>
              </a:pathLst>
            </a:custGeom>
            <a:solidFill>
              <a:srgbClr val="E4583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1" name="Freeform 14"/>
            <p:cNvSpPr>
              <a:spLocks noChangeArrowheads="1"/>
            </p:cNvSpPr>
            <p:nvPr/>
          </p:nvSpPr>
          <p:spPr bwMode="auto">
            <a:xfrm>
              <a:off x="18152041" y="1350018"/>
              <a:ext cx="296256" cy="757531"/>
            </a:xfrm>
            <a:custGeom>
              <a:avLst/>
              <a:gdLst>
                <a:gd name="T0" fmla="*/ 309 w 310"/>
                <a:gd name="T1" fmla="*/ 647 h 791"/>
                <a:gd name="T2" fmla="*/ 309 w 310"/>
                <a:gd name="T3" fmla="*/ 647 h 791"/>
                <a:gd name="T4" fmla="*/ 157 w 310"/>
                <a:gd name="T5" fmla="*/ 790 h 791"/>
                <a:gd name="T6" fmla="*/ 157 w 310"/>
                <a:gd name="T7" fmla="*/ 790 h 791"/>
                <a:gd name="T8" fmla="*/ 0 w 310"/>
                <a:gd name="T9" fmla="*/ 647 h 791"/>
                <a:gd name="T10" fmla="*/ 0 w 310"/>
                <a:gd name="T11" fmla="*/ 142 h 791"/>
                <a:gd name="T12" fmla="*/ 157 w 310"/>
                <a:gd name="T13" fmla="*/ 0 h 791"/>
                <a:gd name="T14" fmla="*/ 157 w 310"/>
                <a:gd name="T15" fmla="*/ 0 h 791"/>
                <a:gd name="T16" fmla="*/ 309 w 310"/>
                <a:gd name="T17" fmla="*/ 142 h 791"/>
                <a:gd name="T18" fmla="*/ 309 w 310"/>
                <a:gd name="T19" fmla="*/ 64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791">
                  <a:moveTo>
                    <a:pt x="309" y="647"/>
                  </a:moveTo>
                  <a:lnTo>
                    <a:pt x="309" y="647"/>
                  </a:lnTo>
                  <a:cubicBezTo>
                    <a:pt x="309" y="725"/>
                    <a:pt x="240" y="790"/>
                    <a:pt x="157" y="790"/>
                  </a:cubicBezTo>
                  <a:lnTo>
                    <a:pt x="157" y="790"/>
                  </a:lnTo>
                  <a:cubicBezTo>
                    <a:pt x="69" y="790"/>
                    <a:pt x="0" y="725"/>
                    <a:pt x="0" y="647"/>
                  </a:cubicBezTo>
                  <a:cubicBezTo>
                    <a:pt x="0" y="142"/>
                    <a:pt x="0" y="142"/>
                    <a:pt x="0" y="142"/>
                  </a:cubicBezTo>
                  <a:cubicBezTo>
                    <a:pt x="0" y="64"/>
                    <a:pt x="69" y="0"/>
                    <a:pt x="157" y="0"/>
                  </a:cubicBezTo>
                  <a:lnTo>
                    <a:pt x="157" y="0"/>
                  </a:lnTo>
                  <a:cubicBezTo>
                    <a:pt x="240" y="0"/>
                    <a:pt x="309" y="64"/>
                    <a:pt x="309" y="142"/>
                  </a:cubicBezTo>
                  <a:lnTo>
                    <a:pt x="309" y="64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2" name="Freeform 15"/>
            <p:cNvSpPr>
              <a:spLocks noChangeArrowheads="1"/>
            </p:cNvSpPr>
            <p:nvPr/>
          </p:nvSpPr>
          <p:spPr bwMode="auto">
            <a:xfrm>
              <a:off x="18448297" y="1350018"/>
              <a:ext cx="292023" cy="757531"/>
            </a:xfrm>
            <a:custGeom>
              <a:avLst/>
              <a:gdLst>
                <a:gd name="T0" fmla="*/ 303 w 304"/>
                <a:gd name="T1" fmla="*/ 647 h 791"/>
                <a:gd name="T2" fmla="*/ 303 w 304"/>
                <a:gd name="T3" fmla="*/ 647 h 791"/>
                <a:gd name="T4" fmla="*/ 151 w 304"/>
                <a:gd name="T5" fmla="*/ 790 h 791"/>
                <a:gd name="T6" fmla="*/ 151 w 304"/>
                <a:gd name="T7" fmla="*/ 790 h 791"/>
                <a:gd name="T8" fmla="*/ 0 w 304"/>
                <a:gd name="T9" fmla="*/ 647 h 791"/>
                <a:gd name="T10" fmla="*/ 0 w 304"/>
                <a:gd name="T11" fmla="*/ 142 h 791"/>
                <a:gd name="T12" fmla="*/ 151 w 304"/>
                <a:gd name="T13" fmla="*/ 0 h 791"/>
                <a:gd name="T14" fmla="*/ 151 w 304"/>
                <a:gd name="T15" fmla="*/ 0 h 791"/>
                <a:gd name="T16" fmla="*/ 303 w 304"/>
                <a:gd name="T17" fmla="*/ 142 h 791"/>
                <a:gd name="T18" fmla="*/ 303 w 304"/>
                <a:gd name="T19" fmla="*/ 64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791">
                  <a:moveTo>
                    <a:pt x="303" y="647"/>
                  </a:moveTo>
                  <a:lnTo>
                    <a:pt x="303" y="647"/>
                  </a:lnTo>
                  <a:cubicBezTo>
                    <a:pt x="303" y="725"/>
                    <a:pt x="234" y="790"/>
                    <a:pt x="151" y="790"/>
                  </a:cubicBezTo>
                  <a:lnTo>
                    <a:pt x="151" y="790"/>
                  </a:lnTo>
                  <a:cubicBezTo>
                    <a:pt x="68" y="790"/>
                    <a:pt x="0" y="725"/>
                    <a:pt x="0" y="647"/>
                  </a:cubicBezTo>
                  <a:cubicBezTo>
                    <a:pt x="0" y="142"/>
                    <a:pt x="0" y="142"/>
                    <a:pt x="0" y="142"/>
                  </a:cubicBezTo>
                  <a:cubicBezTo>
                    <a:pt x="0" y="64"/>
                    <a:pt x="68" y="0"/>
                    <a:pt x="151" y="0"/>
                  </a:cubicBezTo>
                  <a:lnTo>
                    <a:pt x="151" y="0"/>
                  </a:lnTo>
                  <a:cubicBezTo>
                    <a:pt x="234" y="0"/>
                    <a:pt x="303" y="64"/>
                    <a:pt x="303" y="142"/>
                  </a:cubicBezTo>
                  <a:lnTo>
                    <a:pt x="303" y="647"/>
                  </a:lnTo>
                </a:path>
              </a:pathLst>
            </a:custGeom>
            <a:solidFill>
              <a:srgbClr val="EA7A5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3" name="Freeform 16"/>
            <p:cNvSpPr>
              <a:spLocks noChangeArrowheads="1"/>
            </p:cNvSpPr>
            <p:nvPr/>
          </p:nvSpPr>
          <p:spPr bwMode="auto">
            <a:xfrm>
              <a:off x="18740320" y="1350018"/>
              <a:ext cx="296256" cy="757531"/>
            </a:xfrm>
            <a:custGeom>
              <a:avLst/>
              <a:gdLst>
                <a:gd name="T0" fmla="*/ 307 w 308"/>
                <a:gd name="T1" fmla="*/ 647 h 791"/>
                <a:gd name="T2" fmla="*/ 307 w 308"/>
                <a:gd name="T3" fmla="*/ 647 h 791"/>
                <a:gd name="T4" fmla="*/ 151 w 308"/>
                <a:gd name="T5" fmla="*/ 790 h 791"/>
                <a:gd name="T6" fmla="*/ 151 w 308"/>
                <a:gd name="T7" fmla="*/ 790 h 791"/>
                <a:gd name="T8" fmla="*/ 0 w 308"/>
                <a:gd name="T9" fmla="*/ 647 h 791"/>
                <a:gd name="T10" fmla="*/ 0 w 308"/>
                <a:gd name="T11" fmla="*/ 142 h 791"/>
                <a:gd name="T12" fmla="*/ 151 w 308"/>
                <a:gd name="T13" fmla="*/ 0 h 791"/>
                <a:gd name="T14" fmla="*/ 151 w 308"/>
                <a:gd name="T15" fmla="*/ 0 h 791"/>
                <a:gd name="T16" fmla="*/ 307 w 308"/>
                <a:gd name="T17" fmla="*/ 142 h 791"/>
                <a:gd name="T18" fmla="*/ 307 w 308"/>
                <a:gd name="T19" fmla="*/ 64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 h="791">
                  <a:moveTo>
                    <a:pt x="307" y="647"/>
                  </a:moveTo>
                  <a:lnTo>
                    <a:pt x="307" y="647"/>
                  </a:lnTo>
                  <a:cubicBezTo>
                    <a:pt x="307" y="725"/>
                    <a:pt x="238" y="790"/>
                    <a:pt x="151" y="790"/>
                  </a:cubicBezTo>
                  <a:lnTo>
                    <a:pt x="151" y="790"/>
                  </a:lnTo>
                  <a:cubicBezTo>
                    <a:pt x="69" y="790"/>
                    <a:pt x="0" y="725"/>
                    <a:pt x="0" y="647"/>
                  </a:cubicBezTo>
                  <a:cubicBezTo>
                    <a:pt x="0" y="142"/>
                    <a:pt x="0" y="142"/>
                    <a:pt x="0" y="142"/>
                  </a:cubicBezTo>
                  <a:cubicBezTo>
                    <a:pt x="0" y="64"/>
                    <a:pt x="69" y="0"/>
                    <a:pt x="151" y="0"/>
                  </a:cubicBezTo>
                  <a:lnTo>
                    <a:pt x="151" y="0"/>
                  </a:lnTo>
                  <a:cubicBezTo>
                    <a:pt x="238" y="0"/>
                    <a:pt x="307" y="64"/>
                    <a:pt x="307" y="142"/>
                  </a:cubicBezTo>
                  <a:lnTo>
                    <a:pt x="307" y="64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4" name="Freeform 17"/>
            <p:cNvSpPr>
              <a:spLocks noChangeArrowheads="1"/>
            </p:cNvSpPr>
            <p:nvPr/>
          </p:nvSpPr>
          <p:spPr bwMode="auto">
            <a:xfrm>
              <a:off x="19036575" y="1350018"/>
              <a:ext cx="292025" cy="757531"/>
            </a:xfrm>
            <a:custGeom>
              <a:avLst/>
              <a:gdLst>
                <a:gd name="T0" fmla="*/ 304 w 305"/>
                <a:gd name="T1" fmla="*/ 647 h 791"/>
                <a:gd name="T2" fmla="*/ 304 w 305"/>
                <a:gd name="T3" fmla="*/ 647 h 791"/>
                <a:gd name="T4" fmla="*/ 152 w 305"/>
                <a:gd name="T5" fmla="*/ 790 h 791"/>
                <a:gd name="T6" fmla="*/ 152 w 305"/>
                <a:gd name="T7" fmla="*/ 790 h 791"/>
                <a:gd name="T8" fmla="*/ 0 w 305"/>
                <a:gd name="T9" fmla="*/ 647 h 791"/>
                <a:gd name="T10" fmla="*/ 0 w 305"/>
                <a:gd name="T11" fmla="*/ 142 h 791"/>
                <a:gd name="T12" fmla="*/ 152 w 305"/>
                <a:gd name="T13" fmla="*/ 0 h 791"/>
                <a:gd name="T14" fmla="*/ 152 w 305"/>
                <a:gd name="T15" fmla="*/ 0 h 791"/>
                <a:gd name="T16" fmla="*/ 304 w 305"/>
                <a:gd name="T17" fmla="*/ 142 h 791"/>
                <a:gd name="T18" fmla="*/ 304 w 305"/>
                <a:gd name="T19" fmla="*/ 64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791">
                  <a:moveTo>
                    <a:pt x="304" y="647"/>
                  </a:moveTo>
                  <a:lnTo>
                    <a:pt x="304" y="647"/>
                  </a:lnTo>
                  <a:cubicBezTo>
                    <a:pt x="304" y="725"/>
                    <a:pt x="235" y="790"/>
                    <a:pt x="152" y="790"/>
                  </a:cubicBezTo>
                  <a:lnTo>
                    <a:pt x="152" y="790"/>
                  </a:lnTo>
                  <a:cubicBezTo>
                    <a:pt x="70" y="790"/>
                    <a:pt x="0" y="725"/>
                    <a:pt x="0" y="647"/>
                  </a:cubicBezTo>
                  <a:cubicBezTo>
                    <a:pt x="0" y="142"/>
                    <a:pt x="0" y="142"/>
                    <a:pt x="0" y="142"/>
                  </a:cubicBezTo>
                  <a:cubicBezTo>
                    <a:pt x="0" y="64"/>
                    <a:pt x="70" y="0"/>
                    <a:pt x="152" y="0"/>
                  </a:cubicBezTo>
                  <a:lnTo>
                    <a:pt x="152" y="0"/>
                  </a:lnTo>
                  <a:cubicBezTo>
                    <a:pt x="235" y="0"/>
                    <a:pt x="304" y="64"/>
                    <a:pt x="304" y="142"/>
                  </a:cubicBezTo>
                  <a:lnTo>
                    <a:pt x="304" y="647"/>
                  </a:lnTo>
                </a:path>
              </a:pathLst>
            </a:custGeom>
            <a:solidFill>
              <a:srgbClr val="E4583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5" name="Freeform 18"/>
            <p:cNvSpPr>
              <a:spLocks noChangeArrowheads="1"/>
            </p:cNvSpPr>
            <p:nvPr/>
          </p:nvSpPr>
          <p:spPr bwMode="auto">
            <a:xfrm>
              <a:off x="19328601" y="1350018"/>
              <a:ext cx="292023" cy="757531"/>
            </a:xfrm>
            <a:custGeom>
              <a:avLst/>
              <a:gdLst>
                <a:gd name="T0" fmla="*/ 304 w 305"/>
                <a:gd name="T1" fmla="*/ 647 h 791"/>
                <a:gd name="T2" fmla="*/ 304 w 305"/>
                <a:gd name="T3" fmla="*/ 647 h 791"/>
                <a:gd name="T4" fmla="*/ 152 w 305"/>
                <a:gd name="T5" fmla="*/ 790 h 791"/>
                <a:gd name="T6" fmla="*/ 152 w 305"/>
                <a:gd name="T7" fmla="*/ 790 h 791"/>
                <a:gd name="T8" fmla="*/ 0 w 305"/>
                <a:gd name="T9" fmla="*/ 647 h 791"/>
                <a:gd name="T10" fmla="*/ 0 w 305"/>
                <a:gd name="T11" fmla="*/ 142 h 791"/>
                <a:gd name="T12" fmla="*/ 152 w 305"/>
                <a:gd name="T13" fmla="*/ 0 h 791"/>
                <a:gd name="T14" fmla="*/ 152 w 305"/>
                <a:gd name="T15" fmla="*/ 0 h 791"/>
                <a:gd name="T16" fmla="*/ 304 w 305"/>
                <a:gd name="T17" fmla="*/ 142 h 791"/>
                <a:gd name="T18" fmla="*/ 304 w 305"/>
                <a:gd name="T19" fmla="*/ 64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791">
                  <a:moveTo>
                    <a:pt x="304" y="647"/>
                  </a:moveTo>
                  <a:lnTo>
                    <a:pt x="304" y="647"/>
                  </a:lnTo>
                  <a:cubicBezTo>
                    <a:pt x="304" y="725"/>
                    <a:pt x="239" y="790"/>
                    <a:pt x="152" y="790"/>
                  </a:cubicBezTo>
                  <a:lnTo>
                    <a:pt x="152" y="790"/>
                  </a:lnTo>
                  <a:cubicBezTo>
                    <a:pt x="69" y="790"/>
                    <a:pt x="0" y="725"/>
                    <a:pt x="0" y="647"/>
                  </a:cubicBezTo>
                  <a:cubicBezTo>
                    <a:pt x="0" y="142"/>
                    <a:pt x="0" y="142"/>
                    <a:pt x="0" y="142"/>
                  </a:cubicBezTo>
                  <a:cubicBezTo>
                    <a:pt x="0" y="64"/>
                    <a:pt x="69" y="0"/>
                    <a:pt x="152" y="0"/>
                  </a:cubicBezTo>
                  <a:lnTo>
                    <a:pt x="152" y="0"/>
                  </a:lnTo>
                  <a:cubicBezTo>
                    <a:pt x="239" y="0"/>
                    <a:pt x="304" y="64"/>
                    <a:pt x="304" y="142"/>
                  </a:cubicBezTo>
                  <a:lnTo>
                    <a:pt x="304" y="64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6" name="Freeform 19"/>
            <p:cNvSpPr>
              <a:spLocks noChangeArrowheads="1"/>
            </p:cNvSpPr>
            <p:nvPr/>
          </p:nvSpPr>
          <p:spPr bwMode="auto">
            <a:xfrm>
              <a:off x="19620624" y="1350018"/>
              <a:ext cx="296256" cy="757531"/>
            </a:xfrm>
            <a:custGeom>
              <a:avLst/>
              <a:gdLst>
                <a:gd name="T0" fmla="*/ 307 w 308"/>
                <a:gd name="T1" fmla="*/ 647 h 791"/>
                <a:gd name="T2" fmla="*/ 307 w 308"/>
                <a:gd name="T3" fmla="*/ 647 h 791"/>
                <a:gd name="T4" fmla="*/ 156 w 308"/>
                <a:gd name="T5" fmla="*/ 790 h 791"/>
                <a:gd name="T6" fmla="*/ 156 w 308"/>
                <a:gd name="T7" fmla="*/ 790 h 791"/>
                <a:gd name="T8" fmla="*/ 0 w 308"/>
                <a:gd name="T9" fmla="*/ 647 h 791"/>
                <a:gd name="T10" fmla="*/ 0 w 308"/>
                <a:gd name="T11" fmla="*/ 142 h 791"/>
                <a:gd name="T12" fmla="*/ 156 w 308"/>
                <a:gd name="T13" fmla="*/ 0 h 791"/>
                <a:gd name="T14" fmla="*/ 156 w 308"/>
                <a:gd name="T15" fmla="*/ 0 h 791"/>
                <a:gd name="T16" fmla="*/ 307 w 308"/>
                <a:gd name="T17" fmla="*/ 142 h 791"/>
                <a:gd name="T18" fmla="*/ 307 w 308"/>
                <a:gd name="T19" fmla="*/ 64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 h="791">
                  <a:moveTo>
                    <a:pt x="307" y="647"/>
                  </a:moveTo>
                  <a:lnTo>
                    <a:pt x="307" y="647"/>
                  </a:lnTo>
                  <a:cubicBezTo>
                    <a:pt x="307" y="725"/>
                    <a:pt x="238" y="790"/>
                    <a:pt x="156" y="790"/>
                  </a:cubicBezTo>
                  <a:lnTo>
                    <a:pt x="156" y="790"/>
                  </a:lnTo>
                  <a:cubicBezTo>
                    <a:pt x="68" y="790"/>
                    <a:pt x="0" y="725"/>
                    <a:pt x="0" y="647"/>
                  </a:cubicBezTo>
                  <a:cubicBezTo>
                    <a:pt x="0" y="142"/>
                    <a:pt x="0" y="142"/>
                    <a:pt x="0" y="142"/>
                  </a:cubicBezTo>
                  <a:cubicBezTo>
                    <a:pt x="0" y="64"/>
                    <a:pt x="68" y="0"/>
                    <a:pt x="156" y="0"/>
                  </a:cubicBezTo>
                  <a:lnTo>
                    <a:pt x="156" y="0"/>
                  </a:lnTo>
                  <a:cubicBezTo>
                    <a:pt x="238" y="0"/>
                    <a:pt x="307" y="64"/>
                    <a:pt x="307" y="142"/>
                  </a:cubicBezTo>
                  <a:lnTo>
                    <a:pt x="307" y="647"/>
                  </a:lnTo>
                </a:path>
              </a:pathLst>
            </a:custGeom>
            <a:solidFill>
              <a:srgbClr val="EA7A5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7" name="Freeform 20"/>
            <p:cNvSpPr>
              <a:spLocks noChangeArrowheads="1"/>
            </p:cNvSpPr>
            <p:nvPr/>
          </p:nvSpPr>
          <p:spPr bwMode="auto">
            <a:xfrm>
              <a:off x="19912649" y="1350018"/>
              <a:ext cx="292023" cy="757531"/>
            </a:xfrm>
            <a:custGeom>
              <a:avLst/>
              <a:gdLst>
                <a:gd name="T0" fmla="*/ 303 w 304"/>
                <a:gd name="T1" fmla="*/ 647 h 791"/>
                <a:gd name="T2" fmla="*/ 303 w 304"/>
                <a:gd name="T3" fmla="*/ 647 h 791"/>
                <a:gd name="T4" fmla="*/ 152 w 304"/>
                <a:gd name="T5" fmla="*/ 790 h 791"/>
                <a:gd name="T6" fmla="*/ 152 w 304"/>
                <a:gd name="T7" fmla="*/ 790 h 791"/>
                <a:gd name="T8" fmla="*/ 0 w 304"/>
                <a:gd name="T9" fmla="*/ 647 h 791"/>
                <a:gd name="T10" fmla="*/ 0 w 304"/>
                <a:gd name="T11" fmla="*/ 142 h 791"/>
                <a:gd name="T12" fmla="*/ 152 w 304"/>
                <a:gd name="T13" fmla="*/ 0 h 791"/>
                <a:gd name="T14" fmla="*/ 152 w 304"/>
                <a:gd name="T15" fmla="*/ 0 h 791"/>
                <a:gd name="T16" fmla="*/ 303 w 304"/>
                <a:gd name="T17" fmla="*/ 142 h 791"/>
                <a:gd name="T18" fmla="*/ 303 w 304"/>
                <a:gd name="T19" fmla="*/ 64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791">
                  <a:moveTo>
                    <a:pt x="303" y="647"/>
                  </a:moveTo>
                  <a:lnTo>
                    <a:pt x="303" y="647"/>
                  </a:lnTo>
                  <a:cubicBezTo>
                    <a:pt x="303" y="725"/>
                    <a:pt x="234" y="790"/>
                    <a:pt x="152" y="790"/>
                  </a:cubicBezTo>
                  <a:lnTo>
                    <a:pt x="152" y="790"/>
                  </a:lnTo>
                  <a:cubicBezTo>
                    <a:pt x="69" y="790"/>
                    <a:pt x="0" y="725"/>
                    <a:pt x="0" y="647"/>
                  </a:cubicBezTo>
                  <a:cubicBezTo>
                    <a:pt x="0" y="142"/>
                    <a:pt x="0" y="142"/>
                    <a:pt x="0" y="142"/>
                  </a:cubicBezTo>
                  <a:cubicBezTo>
                    <a:pt x="0" y="64"/>
                    <a:pt x="69" y="0"/>
                    <a:pt x="152" y="0"/>
                  </a:cubicBezTo>
                  <a:lnTo>
                    <a:pt x="152" y="0"/>
                  </a:lnTo>
                  <a:cubicBezTo>
                    <a:pt x="234" y="0"/>
                    <a:pt x="303" y="64"/>
                    <a:pt x="303" y="142"/>
                  </a:cubicBezTo>
                  <a:lnTo>
                    <a:pt x="303" y="64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8" name="Freeform 21"/>
            <p:cNvSpPr>
              <a:spLocks noChangeArrowheads="1"/>
            </p:cNvSpPr>
            <p:nvPr/>
          </p:nvSpPr>
          <p:spPr bwMode="auto">
            <a:xfrm>
              <a:off x="20204672" y="1350018"/>
              <a:ext cx="296256" cy="757531"/>
            </a:xfrm>
            <a:custGeom>
              <a:avLst/>
              <a:gdLst>
                <a:gd name="T0" fmla="*/ 309 w 310"/>
                <a:gd name="T1" fmla="*/ 647 h 791"/>
                <a:gd name="T2" fmla="*/ 309 w 310"/>
                <a:gd name="T3" fmla="*/ 647 h 791"/>
                <a:gd name="T4" fmla="*/ 152 w 310"/>
                <a:gd name="T5" fmla="*/ 790 h 791"/>
                <a:gd name="T6" fmla="*/ 152 w 310"/>
                <a:gd name="T7" fmla="*/ 790 h 791"/>
                <a:gd name="T8" fmla="*/ 0 w 310"/>
                <a:gd name="T9" fmla="*/ 647 h 791"/>
                <a:gd name="T10" fmla="*/ 0 w 310"/>
                <a:gd name="T11" fmla="*/ 142 h 791"/>
                <a:gd name="T12" fmla="*/ 152 w 310"/>
                <a:gd name="T13" fmla="*/ 0 h 791"/>
                <a:gd name="T14" fmla="*/ 152 w 310"/>
                <a:gd name="T15" fmla="*/ 0 h 791"/>
                <a:gd name="T16" fmla="*/ 309 w 310"/>
                <a:gd name="T17" fmla="*/ 142 h 791"/>
                <a:gd name="T18" fmla="*/ 309 w 310"/>
                <a:gd name="T19" fmla="*/ 647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791">
                  <a:moveTo>
                    <a:pt x="309" y="647"/>
                  </a:moveTo>
                  <a:lnTo>
                    <a:pt x="309" y="647"/>
                  </a:lnTo>
                  <a:cubicBezTo>
                    <a:pt x="309" y="725"/>
                    <a:pt x="240" y="790"/>
                    <a:pt x="152" y="790"/>
                  </a:cubicBezTo>
                  <a:lnTo>
                    <a:pt x="152" y="790"/>
                  </a:lnTo>
                  <a:cubicBezTo>
                    <a:pt x="69" y="790"/>
                    <a:pt x="0" y="725"/>
                    <a:pt x="0" y="647"/>
                  </a:cubicBezTo>
                  <a:cubicBezTo>
                    <a:pt x="0" y="142"/>
                    <a:pt x="0" y="142"/>
                    <a:pt x="0" y="142"/>
                  </a:cubicBezTo>
                  <a:cubicBezTo>
                    <a:pt x="0" y="64"/>
                    <a:pt x="69" y="0"/>
                    <a:pt x="152" y="0"/>
                  </a:cubicBezTo>
                  <a:lnTo>
                    <a:pt x="152" y="0"/>
                  </a:lnTo>
                  <a:cubicBezTo>
                    <a:pt x="240" y="0"/>
                    <a:pt x="309" y="64"/>
                    <a:pt x="309" y="142"/>
                  </a:cubicBezTo>
                  <a:lnTo>
                    <a:pt x="309" y="647"/>
                  </a:lnTo>
                </a:path>
              </a:pathLst>
            </a:custGeom>
            <a:solidFill>
              <a:srgbClr val="E4583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09" name="Freeform 22"/>
            <p:cNvSpPr>
              <a:spLocks noChangeArrowheads="1"/>
            </p:cNvSpPr>
            <p:nvPr/>
          </p:nvSpPr>
          <p:spPr bwMode="auto">
            <a:xfrm>
              <a:off x="17225181" y="1350018"/>
              <a:ext cx="3326533" cy="118497"/>
            </a:xfrm>
            <a:custGeom>
              <a:avLst/>
              <a:gdLst>
                <a:gd name="T0" fmla="*/ 3396 w 3466"/>
                <a:gd name="T1" fmla="*/ 124 h 125"/>
                <a:gd name="T2" fmla="*/ 3396 w 3466"/>
                <a:gd name="T3" fmla="*/ 124 h 125"/>
                <a:gd name="T4" fmla="*/ 69 w 3466"/>
                <a:gd name="T5" fmla="*/ 124 h 125"/>
                <a:gd name="T6" fmla="*/ 0 w 3466"/>
                <a:gd name="T7" fmla="*/ 59 h 125"/>
                <a:gd name="T8" fmla="*/ 69 w 3466"/>
                <a:gd name="T9" fmla="*/ 0 h 125"/>
                <a:gd name="T10" fmla="*/ 3396 w 3466"/>
                <a:gd name="T11" fmla="*/ 0 h 125"/>
                <a:gd name="T12" fmla="*/ 3465 w 3466"/>
                <a:gd name="T13" fmla="*/ 59 h 125"/>
                <a:gd name="T14" fmla="*/ 3396 w 3466"/>
                <a:gd name="T15" fmla="*/ 124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66" h="125">
                  <a:moveTo>
                    <a:pt x="3396" y="124"/>
                  </a:moveTo>
                  <a:lnTo>
                    <a:pt x="3396" y="124"/>
                  </a:lnTo>
                  <a:cubicBezTo>
                    <a:pt x="69" y="124"/>
                    <a:pt x="69" y="124"/>
                    <a:pt x="69" y="124"/>
                  </a:cubicBezTo>
                  <a:cubicBezTo>
                    <a:pt x="32" y="124"/>
                    <a:pt x="0" y="96"/>
                    <a:pt x="0" y="59"/>
                  </a:cubicBezTo>
                  <a:cubicBezTo>
                    <a:pt x="0" y="27"/>
                    <a:pt x="32" y="0"/>
                    <a:pt x="69" y="0"/>
                  </a:cubicBezTo>
                  <a:cubicBezTo>
                    <a:pt x="3396" y="0"/>
                    <a:pt x="3396" y="0"/>
                    <a:pt x="3396" y="0"/>
                  </a:cubicBezTo>
                  <a:cubicBezTo>
                    <a:pt x="3437" y="0"/>
                    <a:pt x="3465" y="27"/>
                    <a:pt x="3465" y="59"/>
                  </a:cubicBezTo>
                  <a:cubicBezTo>
                    <a:pt x="3465" y="96"/>
                    <a:pt x="3437" y="124"/>
                    <a:pt x="3396" y="124"/>
                  </a:cubicBezTo>
                </a:path>
              </a:pathLst>
            </a:custGeom>
            <a:solidFill>
              <a:srgbClr val="AC422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10" name="Freeform 23"/>
            <p:cNvSpPr>
              <a:spLocks noChangeArrowheads="1"/>
            </p:cNvSpPr>
            <p:nvPr/>
          </p:nvSpPr>
          <p:spPr bwMode="auto">
            <a:xfrm>
              <a:off x="18740320" y="2251440"/>
              <a:ext cx="1464352" cy="1113024"/>
            </a:xfrm>
            <a:custGeom>
              <a:avLst/>
              <a:gdLst>
                <a:gd name="T0" fmla="*/ 1525 w 1526"/>
                <a:gd name="T1" fmla="*/ 1080 h 1160"/>
                <a:gd name="T2" fmla="*/ 1525 w 1526"/>
                <a:gd name="T3" fmla="*/ 1080 h 1160"/>
                <a:gd name="T4" fmla="*/ 1443 w 1526"/>
                <a:gd name="T5" fmla="*/ 1159 h 1160"/>
                <a:gd name="T6" fmla="*/ 82 w 1526"/>
                <a:gd name="T7" fmla="*/ 1159 h 1160"/>
                <a:gd name="T8" fmla="*/ 0 w 1526"/>
                <a:gd name="T9" fmla="*/ 1080 h 1160"/>
                <a:gd name="T10" fmla="*/ 0 w 1526"/>
                <a:gd name="T11" fmla="*/ 78 h 1160"/>
                <a:gd name="T12" fmla="*/ 82 w 1526"/>
                <a:gd name="T13" fmla="*/ 0 h 1160"/>
                <a:gd name="T14" fmla="*/ 1443 w 1526"/>
                <a:gd name="T15" fmla="*/ 0 h 1160"/>
                <a:gd name="T16" fmla="*/ 1525 w 1526"/>
                <a:gd name="T17" fmla="*/ 78 h 1160"/>
                <a:gd name="T18" fmla="*/ 1525 w 1526"/>
                <a:gd name="T19" fmla="*/ 108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6" h="1160">
                  <a:moveTo>
                    <a:pt x="1525" y="1080"/>
                  </a:moveTo>
                  <a:lnTo>
                    <a:pt x="1525" y="1080"/>
                  </a:lnTo>
                  <a:cubicBezTo>
                    <a:pt x="1525" y="1122"/>
                    <a:pt x="1488" y="1159"/>
                    <a:pt x="1443" y="1159"/>
                  </a:cubicBezTo>
                  <a:cubicBezTo>
                    <a:pt x="82" y="1159"/>
                    <a:pt x="82" y="1159"/>
                    <a:pt x="82" y="1159"/>
                  </a:cubicBezTo>
                  <a:cubicBezTo>
                    <a:pt x="37" y="1159"/>
                    <a:pt x="0" y="1122"/>
                    <a:pt x="0" y="1080"/>
                  </a:cubicBezTo>
                  <a:cubicBezTo>
                    <a:pt x="0" y="78"/>
                    <a:pt x="0" y="78"/>
                    <a:pt x="0" y="78"/>
                  </a:cubicBezTo>
                  <a:cubicBezTo>
                    <a:pt x="0" y="37"/>
                    <a:pt x="37" y="0"/>
                    <a:pt x="82" y="0"/>
                  </a:cubicBezTo>
                  <a:cubicBezTo>
                    <a:pt x="1443" y="0"/>
                    <a:pt x="1443" y="0"/>
                    <a:pt x="1443" y="0"/>
                  </a:cubicBezTo>
                  <a:cubicBezTo>
                    <a:pt x="1488" y="0"/>
                    <a:pt x="1525" y="37"/>
                    <a:pt x="1525" y="78"/>
                  </a:cubicBezTo>
                  <a:lnTo>
                    <a:pt x="1525" y="1080"/>
                  </a:lnTo>
                </a:path>
              </a:pathLst>
            </a:custGeom>
            <a:solidFill>
              <a:srgbClr val="EDEDE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11" name="Freeform 24"/>
            <p:cNvSpPr>
              <a:spLocks noChangeArrowheads="1"/>
            </p:cNvSpPr>
            <p:nvPr/>
          </p:nvSpPr>
          <p:spPr bwMode="auto">
            <a:xfrm>
              <a:off x="18740320" y="2251440"/>
              <a:ext cx="1464352" cy="1113024"/>
            </a:xfrm>
            <a:custGeom>
              <a:avLst/>
              <a:gdLst>
                <a:gd name="T0" fmla="*/ 1525 w 1526"/>
                <a:gd name="T1" fmla="*/ 1080 h 1160"/>
                <a:gd name="T2" fmla="*/ 1525 w 1526"/>
                <a:gd name="T3" fmla="*/ 1080 h 1160"/>
                <a:gd name="T4" fmla="*/ 1443 w 1526"/>
                <a:gd name="T5" fmla="*/ 1159 h 1160"/>
                <a:gd name="T6" fmla="*/ 82 w 1526"/>
                <a:gd name="T7" fmla="*/ 1159 h 1160"/>
                <a:gd name="T8" fmla="*/ 0 w 1526"/>
                <a:gd name="T9" fmla="*/ 1080 h 1160"/>
                <a:gd name="T10" fmla="*/ 1443 w 1526"/>
                <a:gd name="T11" fmla="*/ 0 h 1160"/>
                <a:gd name="T12" fmla="*/ 1525 w 1526"/>
                <a:gd name="T13" fmla="*/ 78 h 1160"/>
                <a:gd name="T14" fmla="*/ 1525 w 1526"/>
                <a:gd name="T15" fmla="*/ 1080 h 1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6" h="1160">
                  <a:moveTo>
                    <a:pt x="1525" y="1080"/>
                  </a:moveTo>
                  <a:lnTo>
                    <a:pt x="1525" y="1080"/>
                  </a:lnTo>
                  <a:cubicBezTo>
                    <a:pt x="1525" y="1122"/>
                    <a:pt x="1488" y="1159"/>
                    <a:pt x="1443" y="1159"/>
                  </a:cubicBezTo>
                  <a:cubicBezTo>
                    <a:pt x="82" y="1159"/>
                    <a:pt x="82" y="1159"/>
                    <a:pt x="82" y="1159"/>
                  </a:cubicBezTo>
                  <a:cubicBezTo>
                    <a:pt x="37" y="1159"/>
                    <a:pt x="0" y="1122"/>
                    <a:pt x="0" y="1080"/>
                  </a:cubicBezTo>
                  <a:cubicBezTo>
                    <a:pt x="1443" y="0"/>
                    <a:pt x="1443" y="0"/>
                    <a:pt x="1443" y="0"/>
                  </a:cubicBezTo>
                  <a:cubicBezTo>
                    <a:pt x="1488" y="0"/>
                    <a:pt x="1525" y="37"/>
                    <a:pt x="1525" y="78"/>
                  </a:cubicBezTo>
                  <a:lnTo>
                    <a:pt x="1525" y="10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grpSp>
      <p:grpSp>
        <p:nvGrpSpPr>
          <p:cNvPr id="119" name="Group 118"/>
          <p:cNvGrpSpPr/>
          <p:nvPr/>
        </p:nvGrpSpPr>
        <p:grpSpPr>
          <a:xfrm>
            <a:off x="11341351" y="7726163"/>
            <a:ext cx="1660402" cy="1189783"/>
            <a:chOff x="11341351" y="7726163"/>
            <a:chExt cx="1660402" cy="1189783"/>
          </a:xfrm>
        </p:grpSpPr>
        <p:grpSp>
          <p:nvGrpSpPr>
            <p:cNvPr id="120" name="Group 119"/>
            <p:cNvGrpSpPr/>
            <p:nvPr/>
          </p:nvGrpSpPr>
          <p:grpSpPr>
            <a:xfrm>
              <a:off x="11341351" y="7726163"/>
              <a:ext cx="1660402" cy="1189783"/>
              <a:chOff x="11341351" y="8141025"/>
              <a:chExt cx="1660402" cy="1189783"/>
            </a:xfrm>
          </p:grpSpPr>
          <p:sp>
            <p:nvSpPr>
              <p:cNvPr id="122" name="Freeform 298"/>
              <p:cNvSpPr>
                <a:spLocks noChangeArrowheads="1"/>
              </p:cNvSpPr>
              <p:nvPr/>
            </p:nvSpPr>
            <p:spPr bwMode="auto">
              <a:xfrm>
                <a:off x="11341351" y="8141025"/>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rgbClr val="32576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299"/>
              <p:cNvSpPr>
                <a:spLocks noChangeArrowheads="1"/>
              </p:cNvSpPr>
              <p:nvPr/>
            </p:nvSpPr>
            <p:spPr bwMode="auto">
              <a:xfrm>
                <a:off x="11583353" y="8383015"/>
                <a:ext cx="712561" cy="705803"/>
              </a:xfrm>
              <a:custGeom>
                <a:avLst/>
                <a:gdLst>
                  <a:gd name="T0" fmla="*/ 236 w 471"/>
                  <a:gd name="T1" fmla="*/ 466 h 467"/>
                  <a:gd name="T2" fmla="*/ 236 w 471"/>
                  <a:gd name="T3" fmla="*/ 466 h 467"/>
                  <a:gd name="T4" fmla="*/ 0 w 471"/>
                  <a:gd name="T5" fmla="*/ 232 h 467"/>
                  <a:gd name="T6" fmla="*/ 236 w 471"/>
                  <a:gd name="T7" fmla="*/ 0 h 467"/>
                  <a:gd name="T8" fmla="*/ 470 w 471"/>
                  <a:gd name="T9" fmla="*/ 232 h 467"/>
                  <a:gd name="T10" fmla="*/ 236 w 471"/>
                  <a:gd name="T11" fmla="*/ 466 h 467"/>
                </a:gdLst>
                <a:ahLst/>
                <a:cxnLst>
                  <a:cxn ang="0">
                    <a:pos x="T0" y="T1"/>
                  </a:cxn>
                  <a:cxn ang="0">
                    <a:pos x="T2" y="T3"/>
                  </a:cxn>
                  <a:cxn ang="0">
                    <a:pos x="T4" y="T5"/>
                  </a:cxn>
                  <a:cxn ang="0">
                    <a:pos x="T6" y="T7"/>
                  </a:cxn>
                  <a:cxn ang="0">
                    <a:pos x="T8" y="T9"/>
                  </a:cxn>
                  <a:cxn ang="0">
                    <a:pos x="T10" y="T11"/>
                  </a:cxn>
                </a:cxnLst>
                <a:rect l="0" t="0" r="r" b="b"/>
                <a:pathLst>
                  <a:path w="471" h="467">
                    <a:moveTo>
                      <a:pt x="236" y="466"/>
                    </a:moveTo>
                    <a:lnTo>
                      <a:pt x="236" y="466"/>
                    </a:lnTo>
                    <a:cubicBezTo>
                      <a:pt x="107" y="466"/>
                      <a:pt x="0" y="362"/>
                      <a:pt x="0" y="232"/>
                    </a:cubicBezTo>
                    <a:cubicBezTo>
                      <a:pt x="0" y="103"/>
                      <a:pt x="107" y="0"/>
                      <a:pt x="236" y="0"/>
                    </a:cubicBezTo>
                    <a:cubicBezTo>
                      <a:pt x="363" y="0"/>
                      <a:pt x="470" y="103"/>
                      <a:pt x="470" y="232"/>
                    </a:cubicBezTo>
                    <a:cubicBezTo>
                      <a:pt x="470" y="362"/>
                      <a:pt x="363" y="466"/>
                      <a:pt x="236" y="466"/>
                    </a:cubicBezTo>
                  </a:path>
                </a:pathLst>
              </a:custGeom>
              <a:solidFill>
                <a:schemeClr val="accent4"/>
              </a:solidFill>
              <a:ln>
                <a:noFill/>
              </a:ln>
              <a:effectLst/>
            </p:spPr>
            <p:txBody>
              <a:bodyPr wrap="none" anchor="ctr"/>
              <a:lstStyle/>
              <a:p>
                <a:endParaRPr lang="en-US" dirty="0"/>
              </a:p>
            </p:txBody>
          </p:sp>
          <p:sp>
            <p:nvSpPr>
              <p:cNvPr id="124" name="Freeform 734"/>
              <p:cNvSpPr>
                <a:spLocks noChangeArrowheads="1"/>
              </p:cNvSpPr>
              <p:nvPr/>
            </p:nvSpPr>
            <p:spPr bwMode="auto">
              <a:xfrm>
                <a:off x="12605139" y="8497288"/>
                <a:ext cx="396614" cy="53103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4"/>
              </a:solidFill>
              <a:ln>
                <a:noFill/>
              </a:ln>
              <a:effectLst/>
            </p:spPr>
            <p:txBody>
              <a:bodyPr wrap="none" anchor="ctr"/>
              <a:lstStyle/>
              <a:p>
                <a:endParaRPr lang="en-US" dirty="0"/>
              </a:p>
            </p:txBody>
          </p:sp>
        </p:grpSp>
        <p:sp>
          <p:nvSpPr>
            <p:cNvPr id="121" name="TextBox 120"/>
            <p:cNvSpPr txBox="1"/>
            <p:nvPr/>
          </p:nvSpPr>
          <p:spPr>
            <a:xfrm>
              <a:off x="11459907" y="7860924"/>
              <a:ext cx="925127" cy="830979"/>
            </a:xfrm>
            <a:prstGeom prst="rect">
              <a:avLst/>
            </a:prstGeom>
            <a:noFill/>
          </p:spPr>
          <p:txBody>
            <a:bodyPr wrap="square" lIns="91422" tIns="45711" rIns="91422" bIns="45711" rtlCol="0">
              <a:spAutoFit/>
            </a:bodyPr>
            <a:lstStyle/>
            <a:p>
              <a:pPr algn="ctr"/>
              <a:r>
                <a:rPr lang="en-US" sz="4800" b="1" dirty="0">
                  <a:solidFill>
                    <a:schemeClr val="bg1"/>
                  </a:solidFill>
                  <a:latin typeface="Lato Regular"/>
                  <a:cs typeface="Lato Regular"/>
                </a:rPr>
                <a:t>3</a:t>
              </a:r>
              <a:endParaRPr lang="id-ID" sz="4800" b="1" dirty="0">
                <a:solidFill>
                  <a:schemeClr val="bg1"/>
                </a:solidFill>
                <a:latin typeface="Lato Regular"/>
                <a:cs typeface="Lato Regular"/>
              </a:endParaRPr>
            </a:p>
          </p:txBody>
        </p:sp>
      </p:grpSp>
      <p:sp>
        <p:nvSpPr>
          <p:cNvPr id="125" name="Freeform 9"/>
          <p:cNvSpPr>
            <a:spLocks noChangeArrowheads="1"/>
          </p:cNvSpPr>
          <p:nvPr/>
        </p:nvSpPr>
        <p:spPr bwMode="auto">
          <a:xfrm>
            <a:off x="11798466" y="0"/>
            <a:ext cx="302502" cy="1871503"/>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grpSp>
        <p:nvGrpSpPr>
          <p:cNvPr id="126" name="Group 125"/>
          <p:cNvGrpSpPr/>
          <p:nvPr/>
        </p:nvGrpSpPr>
        <p:grpSpPr>
          <a:xfrm>
            <a:off x="10775352" y="1240287"/>
            <a:ext cx="1755842" cy="1189783"/>
            <a:chOff x="10775352" y="1240287"/>
            <a:chExt cx="1755842" cy="1189783"/>
          </a:xfrm>
        </p:grpSpPr>
        <p:sp>
          <p:nvSpPr>
            <p:cNvPr id="127" name="Freeform 301"/>
            <p:cNvSpPr>
              <a:spLocks noChangeArrowheads="1"/>
            </p:cNvSpPr>
            <p:nvPr/>
          </p:nvSpPr>
          <p:spPr bwMode="auto">
            <a:xfrm>
              <a:off x="11341351" y="1240287"/>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chemeClr val="accent5"/>
            </a:solidFill>
            <a:ln>
              <a:noFill/>
            </a:ln>
            <a:effectLst/>
          </p:spPr>
          <p:txBody>
            <a:bodyPr wrap="none" anchor="ctr"/>
            <a:lstStyle/>
            <a:p>
              <a:endParaRPr lang="en-US" dirty="0"/>
            </a:p>
          </p:txBody>
        </p:sp>
        <p:sp>
          <p:nvSpPr>
            <p:cNvPr id="128" name="Freeform 302"/>
            <p:cNvSpPr>
              <a:spLocks noChangeArrowheads="1"/>
            </p:cNvSpPr>
            <p:nvPr/>
          </p:nvSpPr>
          <p:spPr bwMode="auto">
            <a:xfrm>
              <a:off x="11583353" y="1475555"/>
              <a:ext cx="712561" cy="712525"/>
            </a:xfrm>
            <a:custGeom>
              <a:avLst/>
              <a:gdLst>
                <a:gd name="T0" fmla="*/ 236 w 471"/>
                <a:gd name="T1" fmla="*/ 469 h 470"/>
                <a:gd name="T2" fmla="*/ 236 w 471"/>
                <a:gd name="T3" fmla="*/ 469 h 470"/>
                <a:gd name="T4" fmla="*/ 0 w 471"/>
                <a:gd name="T5" fmla="*/ 235 h 470"/>
                <a:gd name="T6" fmla="*/ 236 w 471"/>
                <a:gd name="T7" fmla="*/ 0 h 470"/>
                <a:gd name="T8" fmla="*/ 470 w 471"/>
                <a:gd name="T9" fmla="*/ 235 h 470"/>
                <a:gd name="T10" fmla="*/ 236 w 471"/>
                <a:gd name="T11" fmla="*/ 469 h 470"/>
              </a:gdLst>
              <a:ahLst/>
              <a:cxnLst>
                <a:cxn ang="0">
                  <a:pos x="T0" y="T1"/>
                </a:cxn>
                <a:cxn ang="0">
                  <a:pos x="T2" y="T3"/>
                </a:cxn>
                <a:cxn ang="0">
                  <a:pos x="T4" y="T5"/>
                </a:cxn>
                <a:cxn ang="0">
                  <a:pos x="T6" y="T7"/>
                </a:cxn>
                <a:cxn ang="0">
                  <a:pos x="T8" y="T9"/>
                </a:cxn>
                <a:cxn ang="0">
                  <a:pos x="T10" y="T11"/>
                </a:cxn>
              </a:cxnLst>
              <a:rect l="0" t="0" r="r" b="b"/>
              <a:pathLst>
                <a:path w="471" h="470">
                  <a:moveTo>
                    <a:pt x="236" y="469"/>
                  </a:moveTo>
                  <a:lnTo>
                    <a:pt x="236" y="469"/>
                  </a:lnTo>
                  <a:cubicBezTo>
                    <a:pt x="107" y="469"/>
                    <a:pt x="0" y="365"/>
                    <a:pt x="0" y="235"/>
                  </a:cubicBezTo>
                  <a:cubicBezTo>
                    <a:pt x="0" y="106"/>
                    <a:pt x="107" y="0"/>
                    <a:pt x="236" y="0"/>
                  </a:cubicBezTo>
                  <a:cubicBezTo>
                    <a:pt x="363" y="0"/>
                    <a:pt x="470" y="106"/>
                    <a:pt x="470" y="235"/>
                  </a:cubicBezTo>
                  <a:cubicBezTo>
                    <a:pt x="470" y="365"/>
                    <a:pt x="363" y="469"/>
                    <a:pt x="236" y="469"/>
                  </a:cubicBezTo>
                </a:path>
              </a:pathLst>
            </a:custGeom>
            <a:solidFill>
              <a:schemeClr val="accent4"/>
            </a:solidFill>
            <a:ln>
              <a:noFill/>
            </a:ln>
            <a:effectLst/>
          </p:spPr>
          <p:txBody>
            <a:bodyPr wrap="none" anchor="ctr"/>
            <a:lstStyle/>
            <a:p>
              <a:endParaRPr lang="en-US" dirty="0"/>
            </a:p>
          </p:txBody>
        </p:sp>
        <p:sp>
          <p:nvSpPr>
            <p:cNvPr id="129" name="Freeform 733"/>
            <p:cNvSpPr>
              <a:spLocks noChangeArrowheads="1"/>
            </p:cNvSpPr>
            <p:nvPr/>
          </p:nvSpPr>
          <p:spPr bwMode="auto">
            <a:xfrm>
              <a:off x="10775352" y="1619318"/>
              <a:ext cx="389892" cy="537755"/>
            </a:xfrm>
            <a:custGeom>
              <a:avLst/>
              <a:gdLst>
                <a:gd name="T0" fmla="*/ 218 w 260"/>
                <a:gd name="T1" fmla="*/ 5 h 355"/>
                <a:gd name="T2" fmla="*/ 218 w 260"/>
                <a:gd name="T3" fmla="*/ 5 h 355"/>
                <a:gd name="T4" fmla="*/ 12 w 260"/>
                <a:gd name="T5" fmla="*/ 155 h 355"/>
                <a:gd name="T6" fmla="*/ 0 w 260"/>
                <a:gd name="T7" fmla="*/ 178 h 355"/>
                <a:gd name="T8" fmla="*/ 12 w 260"/>
                <a:gd name="T9" fmla="*/ 198 h 355"/>
                <a:gd name="T10" fmla="*/ 218 w 260"/>
                <a:gd name="T11" fmla="*/ 348 h 355"/>
                <a:gd name="T12" fmla="*/ 244 w 260"/>
                <a:gd name="T13" fmla="*/ 351 h 355"/>
                <a:gd name="T14" fmla="*/ 259 w 260"/>
                <a:gd name="T15" fmla="*/ 325 h 355"/>
                <a:gd name="T16" fmla="*/ 259 w 260"/>
                <a:gd name="T17" fmla="*/ 29 h 355"/>
                <a:gd name="T18" fmla="*/ 244 w 260"/>
                <a:gd name="T19" fmla="*/ 5 h 355"/>
                <a:gd name="T20" fmla="*/ 218 w 260"/>
                <a:gd name="T21" fmla="*/ 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355">
                  <a:moveTo>
                    <a:pt x="218" y="5"/>
                  </a:moveTo>
                  <a:lnTo>
                    <a:pt x="218" y="5"/>
                  </a:lnTo>
                  <a:cubicBezTo>
                    <a:pt x="12" y="155"/>
                    <a:pt x="12" y="155"/>
                    <a:pt x="12" y="155"/>
                  </a:cubicBezTo>
                  <a:cubicBezTo>
                    <a:pt x="3" y="161"/>
                    <a:pt x="0" y="170"/>
                    <a:pt x="0" y="178"/>
                  </a:cubicBezTo>
                  <a:cubicBezTo>
                    <a:pt x="0" y="187"/>
                    <a:pt x="3" y="193"/>
                    <a:pt x="12" y="198"/>
                  </a:cubicBezTo>
                  <a:cubicBezTo>
                    <a:pt x="218" y="348"/>
                    <a:pt x="218" y="348"/>
                    <a:pt x="218" y="348"/>
                  </a:cubicBezTo>
                  <a:cubicBezTo>
                    <a:pt x="227" y="354"/>
                    <a:pt x="236" y="354"/>
                    <a:pt x="244" y="351"/>
                  </a:cubicBezTo>
                  <a:cubicBezTo>
                    <a:pt x="253" y="345"/>
                    <a:pt x="259" y="337"/>
                    <a:pt x="259" y="325"/>
                  </a:cubicBezTo>
                  <a:cubicBezTo>
                    <a:pt x="259" y="29"/>
                    <a:pt x="259" y="29"/>
                    <a:pt x="259" y="29"/>
                  </a:cubicBezTo>
                  <a:cubicBezTo>
                    <a:pt x="259" y="17"/>
                    <a:pt x="253" y="9"/>
                    <a:pt x="244" y="5"/>
                  </a:cubicBezTo>
                  <a:cubicBezTo>
                    <a:pt x="236" y="0"/>
                    <a:pt x="227" y="0"/>
                    <a:pt x="218" y="5"/>
                  </a:cubicBezTo>
                </a:path>
              </a:pathLst>
            </a:custGeom>
            <a:solidFill>
              <a:schemeClr val="accent4"/>
            </a:solidFill>
            <a:ln>
              <a:noFill/>
            </a:ln>
            <a:effectLst/>
          </p:spPr>
          <p:txBody>
            <a:bodyPr wrap="none" anchor="ctr"/>
            <a:lstStyle/>
            <a:p>
              <a:endParaRPr lang="en-US" dirty="0"/>
            </a:p>
          </p:txBody>
        </p:sp>
        <p:sp>
          <p:nvSpPr>
            <p:cNvPr id="130" name="TextBox 129"/>
            <p:cNvSpPr txBox="1"/>
            <p:nvPr/>
          </p:nvSpPr>
          <p:spPr>
            <a:xfrm>
              <a:off x="11447773" y="1379387"/>
              <a:ext cx="925127" cy="830979"/>
            </a:xfrm>
            <a:prstGeom prst="rect">
              <a:avLst/>
            </a:prstGeom>
            <a:noFill/>
          </p:spPr>
          <p:txBody>
            <a:bodyPr wrap="square" lIns="91422" tIns="45711" rIns="91422" bIns="45711" rtlCol="0">
              <a:spAutoFit/>
            </a:bodyPr>
            <a:lstStyle/>
            <a:p>
              <a:pPr algn="ctr"/>
              <a:r>
                <a:rPr lang="en-US" sz="4800" b="1" dirty="0">
                  <a:solidFill>
                    <a:schemeClr val="bg1"/>
                  </a:solidFill>
                  <a:latin typeface="Lato Regular"/>
                  <a:cs typeface="Lato Regular"/>
                </a:rPr>
                <a:t>4</a:t>
              </a:r>
              <a:endParaRPr lang="id-ID" sz="4800" b="1" dirty="0">
                <a:solidFill>
                  <a:schemeClr val="bg1"/>
                </a:solidFill>
                <a:latin typeface="Lato Regular"/>
                <a:cs typeface="Lato Regular"/>
              </a:endParaRPr>
            </a:p>
          </p:txBody>
        </p:sp>
      </p:grpSp>
      <p:grpSp>
        <p:nvGrpSpPr>
          <p:cNvPr id="3" name="Group 2">
            <a:extLst>
              <a:ext uri="{FF2B5EF4-FFF2-40B4-BE49-F238E27FC236}">
                <a16:creationId xmlns:a16="http://schemas.microsoft.com/office/drawing/2014/main" id="{21D95E1C-81DA-556A-6F84-E2520DE994D7}"/>
              </a:ext>
            </a:extLst>
          </p:cNvPr>
          <p:cNvGrpSpPr/>
          <p:nvPr/>
        </p:nvGrpSpPr>
        <p:grpSpPr>
          <a:xfrm>
            <a:off x="15400966" y="5583940"/>
            <a:ext cx="4739107" cy="1690162"/>
            <a:chOff x="13102660" y="7741953"/>
            <a:chExt cx="6947220" cy="3240333"/>
          </a:xfrm>
        </p:grpSpPr>
        <p:sp>
          <p:nvSpPr>
            <p:cNvPr id="6" name="Freeform 1">
              <a:extLst>
                <a:ext uri="{FF2B5EF4-FFF2-40B4-BE49-F238E27FC236}">
                  <a16:creationId xmlns:a16="http://schemas.microsoft.com/office/drawing/2014/main" id="{A872F049-AECD-47B7-7DED-80F540E89226}"/>
                </a:ext>
              </a:extLst>
            </p:cNvPr>
            <p:cNvSpPr>
              <a:spLocks noChangeArrowheads="1"/>
            </p:cNvSpPr>
            <p:nvPr/>
          </p:nvSpPr>
          <p:spPr bwMode="auto">
            <a:xfrm rot="21133775">
              <a:off x="13102660" y="7748014"/>
              <a:ext cx="6866520" cy="3212492"/>
            </a:xfrm>
            <a:custGeom>
              <a:avLst/>
              <a:gdLst>
                <a:gd name="T0" fmla="*/ 610 w 14140"/>
                <a:gd name="T1" fmla="*/ 4685 h 6615"/>
                <a:gd name="T2" fmla="*/ 610 w 14140"/>
                <a:gd name="T3" fmla="*/ 4685 h 6615"/>
                <a:gd name="T4" fmla="*/ 505 w 14140"/>
                <a:gd name="T5" fmla="*/ 5029 h 6615"/>
                <a:gd name="T6" fmla="*/ 1120 w 14140"/>
                <a:gd name="T7" fmla="*/ 5639 h 6615"/>
                <a:gd name="T8" fmla="*/ 1714 w 14140"/>
                <a:gd name="T9" fmla="*/ 5184 h 6615"/>
                <a:gd name="T10" fmla="*/ 2335 w 14140"/>
                <a:gd name="T11" fmla="*/ 4507 h 6615"/>
                <a:gd name="T12" fmla="*/ 2335 w 14140"/>
                <a:gd name="T13" fmla="*/ 4485 h 6615"/>
                <a:gd name="T14" fmla="*/ 3050 w 14140"/>
                <a:gd name="T15" fmla="*/ 3753 h 6615"/>
                <a:gd name="T16" fmla="*/ 4608 w 14140"/>
                <a:gd name="T17" fmla="*/ 3903 h 6615"/>
                <a:gd name="T18" fmla="*/ 6821 w 14140"/>
                <a:gd name="T19" fmla="*/ 3554 h 6615"/>
                <a:gd name="T20" fmla="*/ 7673 w 14140"/>
                <a:gd name="T21" fmla="*/ 3903 h 6615"/>
                <a:gd name="T22" fmla="*/ 8394 w 14140"/>
                <a:gd name="T23" fmla="*/ 3665 h 6615"/>
                <a:gd name="T24" fmla="*/ 9409 w 14140"/>
                <a:gd name="T25" fmla="*/ 3936 h 6615"/>
                <a:gd name="T26" fmla="*/ 10296 w 14140"/>
                <a:gd name="T27" fmla="*/ 3731 h 6615"/>
                <a:gd name="T28" fmla="*/ 11333 w 14140"/>
                <a:gd name="T29" fmla="*/ 4252 h 6615"/>
                <a:gd name="T30" fmla="*/ 11533 w 14140"/>
                <a:gd name="T31" fmla="*/ 4768 h 6615"/>
                <a:gd name="T32" fmla="*/ 11056 w 14140"/>
                <a:gd name="T33" fmla="*/ 5616 h 6615"/>
                <a:gd name="T34" fmla="*/ 12065 w 14140"/>
                <a:gd name="T35" fmla="*/ 6614 h 6615"/>
                <a:gd name="T36" fmla="*/ 13041 w 14140"/>
                <a:gd name="T37" fmla="*/ 5877 h 6615"/>
                <a:gd name="T38" fmla="*/ 13335 w 14140"/>
                <a:gd name="T39" fmla="*/ 5932 h 6615"/>
                <a:gd name="T40" fmla="*/ 14139 w 14140"/>
                <a:gd name="T41" fmla="*/ 5139 h 6615"/>
                <a:gd name="T42" fmla="*/ 13734 w 14140"/>
                <a:gd name="T43" fmla="*/ 4457 h 6615"/>
                <a:gd name="T44" fmla="*/ 13795 w 14140"/>
                <a:gd name="T45" fmla="*/ 4086 h 6615"/>
                <a:gd name="T46" fmla="*/ 13091 w 14140"/>
                <a:gd name="T47" fmla="*/ 2977 h 6615"/>
                <a:gd name="T48" fmla="*/ 13124 w 14140"/>
                <a:gd name="T49" fmla="*/ 2655 h 6615"/>
                <a:gd name="T50" fmla="*/ 11499 w 14140"/>
                <a:gd name="T51" fmla="*/ 1047 h 6615"/>
                <a:gd name="T52" fmla="*/ 11183 w 14140"/>
                <a:gd name="T53" fmla="*/ 1081 h 6615"/>
                <a:gd name="T54" fmla="*/ 9409 w 14140"/>
                <a:gd name="T55" fmla="*/ 0 h 6615"/>
                <a:gd name="T56" fmla="*/ 7475 w 14140"/>
                <a:gd name="T57" fmla="*/ 1513 h 6615"/>
                <a:gd name="T58" fmla="*/ 6471 w 14140"/>
                <a:gd name="T59" fmla="*/ 2539 h 6615"/>
                <a:gd name="T60" fmla="*/ 4608 w 14140"/>
                <a:gd name="T61" fmla="*/ 2317 h 6615"/>
                <a:gd name="T62" fmla="*/ 4536 w 14140"/>
                <a:gd name="T63" fmla="*/ 2317 h 6615"/>
                <a:gd name="T64" fmla="*/ 4192 w 14140"/>
                <a:gd name="T65" fmla="*/ 1996 h 6615"/>
                <a:gd name="T66" fmla="*/ 3543 w 14140"/>
                <a:gd name="T67" fmla="*/ 1369 h 6615"/>
                <a:gd name="T68" fmla="*/ 3399 w 14140"/>
                <a:gd name="T69" fmla="*/ 1386 h 6615"/>
                <a:gd name="T70" fmla="*/ 3089 w 14140"/>
                <a:gd name="T71" fmla="*/ 1314 h 6615"/>
                <a:gd name="T72" fmla="*/ 2806 w 14140"/>
                <a:gd name="T73" fmla="*/ 1375 h 6615"/>
                <a:gd name="T74" fmla="*/ 2806 w 14140"/>
                <a:gd name="T75" fmla="*/ 1369 h 6615"/>
                <a:gd name="T76" fmla="*/ 2279 w 14140"/>
                <a:gd name="T77" fmla="*/ 848 h 6615"/>
                <a:gd name="T78" fmla="*/ 1780 w 14140"/>
                <a:gd name="T79" fmla="*/ 1203 h 6615"/>
                <a:gd name="T80" fmla="*/ 1719 w 14140"/>
                <a:gd name="T81" fmla="*/ 1203 h 6615"/>
                <a:gd name="T82" fmla="*/ 1154 w 14140"/>
                <a:gd name="T83" fmla="*/ 1757 h 6615"/>
                <a:gd name="T84" fmla="*/ 1597 w 14140"/>
                <a:gd name="T85" fmla="*/ 2301 h 6615"/>
                <a:gd name="T86" fmla="*/ 1736 w 14140"/>
                <a:gd name="T87" fmla="*/ 2556 h 6615"/>
                <a:gd name="T88" fmla="*/ 1037 w 14140"/>
                <a:gd name="T89" fmla="*/ 3515 h 6615"/>
                <a:gd name="T90" fmla="*/ 1037 w 14140"/>
                <a:gd name="T91" fmla="*/ 3520 h 6615"/>
                <a:gd name="T92" fmla="*/ 655 w 14140"/>
                <a:gd name="T93" fmla="*/ 3393 h 6615"/>
                <a:gd name="T94" fmla="*/ 0 w 14140"/>
                <a:gd name="T95" fmla="*/ 4042 h 6615"/>
                <a:gd name="T96" fmla="*/ 610 w 14140"/>
                <a:gd name="T97" fmla="*/ 4685 h 6615"/>
                <a:gd name="T98" fmla="*/ 2723 w 14140"/>
                <a:gd name="T99" fmla="*/ 2545 h 6615"/>
                <a:gd name="T100" fmla="*/ 2723 w 14140"/>
                <a:gd name="T101" fmla="*/ 2545 h 6615"/>
                <a:gd name="T102" fmla="*/ 2573 w 14140"/>
                <a:gd name="T103" fmla="*/ 2594 h 6615"/>
                <a:gd name="T104" fmla="*/ 2656 w 14140"/>
                <a:gd name="T105" fmla="*/ 2500 h 6615"/>
                <a:gd name="T106" fmla="*/ 2723 w 14140"/>
                <a:gd name="T107" fmla="*/ 2545 h 6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40" h="6615">
                  <a:moveTo>
                    <a:pt x="610" y="4685"/>
                  </a:moveTo>
                  <a:lnTo>
                    <a:pt x="610" y="4685"/>
                  </a:lnTo>
                  <a:cubicBezTo>
                    <a:pt x="544" y="4785"/>
                    <a:pt x="505" y="4901"/>
                    <a:pt x="505" y="5029"/>
                  </a:cubicBezTo>
                  <a:cubicBezTo>
                    <a:pt x="505" y="5367"/>
                    <a:pt x="777" y="5639"/>
                    <a:pt x="1120" y="5639"/>
                  </a:cubicBezTo>
                  <a:cubicBezTo>
                    <a:pt x="1409" y="5639"/>
                    <a:pt x="1647" y="5444"/>
                    <a:pt x="1714" y="5184"/>
                  </a:cubicBezTo>
                  <a:cubicBezTo>
                    <a:pt x="2063" y="5145"/>
                    <a:pt x="2335" y="4857"/>
                    <a:pt x="2335" y="4507"/>
                  </a:cubicBezTo>
                  <a:cubicBezTo>
                    <a:pt x="2335" y="4496"/>
                    <a:pt x="2335" y="4491"/>
                    <a:pt x="2335" y="4485"/>
                  </a:cubicBezTo>
                  <a:cubicBezTo>
                    <a:pt x="2684" y="4391"/>
                    <a:pt x="2961" y="4108"/>
                    <a:pt x="3050" y="3753"/>
                  </a:cubicBezTo>
                  <a:cubicBezTo>
                    <a:pt x="3488" y="3848"/>
                    <a:pt x="4026" y="3903"/>
                    <a:pt x="4608" y="3903"/>
                  </a:cubicBezTo>
                  <a:cubicBezTo>
                    <a:pt x="5529" y="3903"/>
                    <a:pt x="6338" y="3764"/>
                    <a:pt x="6821" y="3554"/>
                  </a:cubicBezTo>
                  <a:cubicBezTo>
                    <a:pt x="7042" y="3770"/>
                    <a:pt x="7342" y="3903"/>
                    <a:pt x="7673" y="3903"/>
                  </a:cubicBezTo>
                  <a:cubicBezTo>
                    <a:pt x="7945" y="3903"/>
                    <a:pt x="8195" y="3814"/>
                    <a:pt x="8394" y="3665"/>
                  </a:cubicBezTo>
                  <a:cubicBezTo>
                    <a:pt x="8694" y="3836"/>
                    <a:pt x="9037" y="3936"/>
                    <a:pt x="9409" y="3936"/>
                  </a:cubicBezTo>
                  <a:cubicBezTo>
                    <a:pt x="9731" y="3936"/>
                    <a:pt x="10030" y="3864"/>
                    <a:pt x="10296" y="3731"/>
                  </a:cubicBezTo>
                  <a:cubicBezTo>
                    <a:pt x="10562" y="4014"/>
                    <a:pt x="10923" y="4208"/>
                    <a:pt x="11333" y="4252"/>
                  </a:cubicBezTo>
                  <a:cubicBezTo>
                    <a:pt x="11355" y="4441"/>
                    <a:pt x="11427" y="4618"/>
                    <a:pt x="11533" y="4768"/>
                  </a:cubicBezTo>
                  <a:cubicBezTo>
                    <a:pt x="11244" y="4945"/>
                    <a:pt x="11056" y="5262"/>
                    <a:pt x="11056" y="5616"/>
                  </a:cubicBezTo>
                  <a:cubicBezTo>
                    <a:pt x="11056" y="6171"/>
                    <a:pt x="11510" y="6614"/>
                    <a:pt x="12065" y="6614"/>
                  </a:cubicBezTo>
                  <a:cubicBezTo>
                    <a:pt x="12536" y="6614"/>
                    <a:pt x="12924" y="6304"/>
                    <a:pt x="13041" y="5877"/>
                  </a:cubicBezTo>
                  <a:cubicBezTo>
                    <a:pt x="13135" y="5910"/>
                    <a:pt x="13235" y="5932"/>
                    <a:pt x="13335" y="5932"/>
                  </a:cubicBezTo>
                  <a:cubicBezTo>
                    <a:pt x="13778" y="5932"/>
                    <a:pt x="14139" y="5578"/>
                    <a:pt x="14139" y="5139"/>
                  </a:cubicBezTo>
                  <a:cubicBezTo>
                    <a:pt x="14139" y="4851"/>
                    <a:pt x="13978" y="4596"/>
                    <a:pt x="13734" y="4457"/>
                  </a:cubicBezTo>
                  <a:cubicBezTo>
                    <a:pt x="13773" y="4341"/>
                    <a:pt x="13795" y="4213"/>
                    <a:pt x="13795" y="4086"/>
                  </a:cubicBezTo>
                  <a:cubicBezTo>
                    <a:pt x="13795" y="3598"/>
                    <a:pt x="13506" y="3177"/>
                    <a:pt x="13091" y="2977"/>
                  </a:cubicBezTo>
                  <a:cubicBezTo>
                    <a:pt x="13113" y="2872"/>
                    <a:pt x="13124" y="2766"/>
                    <a:pt x="13124" y="2655"/>
                  </a:cubicBezTo>
                  <a:cubicBezTo>
                    <a:pt x="13124" y="1768"/>
                    <a:pt x="12398" y="1047"/>
                    <a:pt x="11499" y="1047"/>
                  </a:cubicBezTo>
                  <a:cubicBezTo>
                    <a:pt x="11394" y="1047"/>
                    <a:pt x="11283" y="1059"/>
                    <a:pt x="11183" y="1081"/>
                  </a:cubicBezTo>
                  <a:cubicBezTo>
                    <a:pt x="10856" y="439"/>
                    <a:pt x="10185" y="0"/>
                    <a:pt x="9409" y="0"/>
                  </a:cubicBezTo>
                  <a:cubicBezTo>
                    <a:pt x="8466" y="0"/>
                    <a:pt x="7679" y="648"/>
                    <a:pt x="7475" y="1513"/>
                  </a:cubicBezTo>
                  <a:cubicBezTo>
                    <a:pt x="6954" y="1602"/>
                    <a:pt x="6543" y="2018"/>
                    <a:pt x="6471" y="2539"/>
                  </a:cubicBezTo>
                  <a:cubicBezTo>
                    <a:pt x="5989" y="2400"/>
                    <a:pt x="5334" y="2317"/>
                    <a:pt x="4608" y="2317"/>
                  </a:cubicBezTo>
                  <a:cubicBezTo>
                    <a:pt x="4586" y="2317"/>
                    <a:pt x="4564" y="2317"/>
                    <a:pt x="4536" y="2317"/>
                  </a:cubicBezTo>
                  <a:cubicBezTo>
                    <a:pt x="4486" y="2162"/>
                    <a:pt x="4353" y="2040"/>
                    <a:pt x="4192" y="1996"/>
                  </a:cubicBezTo>
                  <a:cubicBezTo>
                    <a:pt x="4181" y="1652"/>
                    <a:pt x="3898" y="1369"/>
                    <a:pt x="3543" y="1369"/>
                  </a:cubicBezTo>
                  <a:cubicBezTo>
                    <a:pt x="3494" y="1369"/>
                    <a:pt x="3444" y="1375"/>
                    <a:pt x="3399" y="1386"/>
                  </a:cubicBezTo>
                  <a:cubicBezTo>
                    <a:pt x="3305" y="1341"/>
                    <a:pt x="3200" y="1314"/>
                    <a:pt x="3089" y="1314"/>
                  </a:cubicBezTo>
                  <a:cubicBezTo>
                    <a:pt x="2989" y="1314"/>
                    <a:pt x="2895" y="1336"/>
                    <a:pt x="2806" y="1375"/>
                  </a:cubicBezTo>
                  <a:lnTo>
                    <a:pt x="2806" y="1369"/>
                  </a:lnTo>
                  <a:cubicBezTo>
                    <a:pt x="2806" y="1081"/>
                    <a:pt x="2573" y="848"/>
                    <a:pt x="2279" y="848"/>
                  </a:cubicBezTo>
                  <a:cubicBezTo>
                    <a:pt x="2046" y="848"/>
                    <a:pt x="1852" y="998"/>
                    <a:pt x="1780" y="1203"/>
                  </a:cubicBezTo>
                  <a:cubicBezTo>
                    <a:pt x="1758" y="1203"/>
                    <a:pt x="1741" y="1203"/>
                    <a:pt x="1719" y="1203"/>
                  </a:cubicBezTo>
                  <a:cubicBezTo>
                    <a:pt x="1409" y="1203"/>
                    <a:pt x="1154" y="1452"/>
                    <a:pt x="1154" y="1757"/>
                  </a:cubicBezTo>
                  <a:cubicBezTo>
                    <a:pt x="1154" y="2023"/>
                    <a:pt x="1348" y="2251"/>
                    <a:pt x="1597" y="2301"/>
                  </a:cubicBezTo>
                  <a:cubicBezTo>
                    <a:pt x="1625" y="2400"/>
                    <a:pt x="1669" y="2484"/>
                    <a:pt x="1736" y="2556"/>
                  </a:cubicBezTo>
                  <a:cubicBezTo>
                    <a:pt x="1331" y="2689"/>
                    <a:pt x="1037" y="3066"/>
                    <a:pt x="1037" y="3515"/>
                  </a:cubicBezTo>
                  <a:cubicBezTo>
                    <a:pt x="1037" y="3515"/>
                    <a:pt x="1037" y="3515"/>
                    <a:pt x="1037" y="3520"/>
                  </a:cubicBezTo>
                  <a:cubicBezTo>
                    <a:pt x="932" y="3443"/>
                    <a:pt x="799" y="3393"/>
                    <a:pt x="655" y="3393"/>
                  </a:cubicBezTo>
                  <a:cubicBezTo>
                    <a:pt x="294" y="3393"/>
                    <a:pt x="0" y="3681"/>
                    <a:pt x="0" y="4042"/>
                  </a:cubicBezTo>
                  <a:cubicBezTo>
                    <a:pt x="0" y="4385"/>
                    <a:pt x="266" y="4663"/>
                    <a:pt x="610" y="4685"/>
                  </a:cubicBezTo>
                  <a:close/>
                  <a:moveTo>
                    <a:pt x="2723" y="2545"/>
                  </a:moveTo>
                  <a:lnTo>
                    <a:pt x="2723" y="2545"/>
                  </a:lnTo>
                  <a:cubicBezTo>
                    <a:pt x="2667" y="2561"/>
                    <a:pt x="2623" y="2578"/>
                    <a:pt x="2573" y="2594"/>
                  </a:cubicBezTo>
                  <a:cubicBezTo>
                    <a:pt x="2606" y="2567"/>
                    <a:pt x="2634" y="2534"/>
                    <a:pt x="2656" y="2500"/>
                  </a:cubicBezTo>
                  <a:cubicBezTo>
                    <a:pt x="2678" y="2517"/>
                    <a:pt x="2701" y="2534"/>
                    <a:pt x="2723" y="2545"/>
                  </a:cubicBezTo>
                  <a:close/>
                </a:path>
              </a:pathLst>
            </a:custGeom>
            <a:solidFill>
              <a:schemeClr val="bg1">
                <a:lumMod val="75000"/>
              </a:schemeClr>
            </a:solidFill>
            <a:ln>
              <a:noFill/>
            </a:ln>
            <a:effectLst/>
          </p:spPr>
          <p:txBody>
            <a:bodyPr wrap="none" lIns="152366" tIns="76183" rIns="152366" bIns="76183" anchor="ctr"/>
            <a:lstStyle/>
            <a:p>
              <a:endParaRPr lang="en-US"/>
            </a:p>
          </p:txBody>
        </p:sp>
        <p:sp>
          <p:nvSpPr>
            <p:cNvPr id="7" name="Freeform 2">
              <a:extLst>
                <a:ext uri="{FF2B5EF4-FFF2-40B4-BE49-F238E27FC236}">
                  <a16:creationId xmlns:a16="http://schemas.microsoft.com/office/drawing/2014/main" id="{D1B2D8E0-A223-0403-E710-8F8853DB9EB5}"/>
                </a:ext>
              </a:extLst>
            </p:cNvPr>
            <p:cNvSpPr>
              <a:spLocks noChangeArrowheads="1"/>
            </p:cNvSpPr>
            <p:nvPr/>
          </p:nvSpPr>
          <p:spPr bwMode="auto">
            <a:xfrm rot="21133775">
              <a:off x="13112704" y="7741953"/>
              <a:ext cx="6937176" cy="3240333"/>
            </a:xfrm>
            <a:custGeom>
              <a:avLst/>
              <a:gdLst>
                <a:gd name="T0" fmla="*/ 14288 w 14289"/>
                <a:gd name="T1" fmla="*/ 4069 h 6671"/>
                <a:gd name="T2" fmla="*/ 14288 w 14289"/>
                <a:gd name="T3" fmla="*/ 4069 h 6671"/>
                <a:gd name="T4" fmla="*/ 13628 w 14289"/>
                <a:gd name="T5" fmla="*/ 3421 h 6671"/>
                <a:gd name="T6" fmla="*/ 13240 w 14289"/>
                <a:gd name="T7" fmla="*/ 3548 h 6671"/>
                <a:gd name="T8" fmla="*/ 13240 w 14289"/>
                <a:gd name="T9" fmla="*/ 3537 h 6671"/>
                <a:gd name="T10" fmla="*/ 12536 w 14289"/>
                <a:gd name="T11" fmla="*/ 2572 h 6671"/>
                <a:gd name="T12" fmla="*/ 12675 w 14289"/>
                <a:gd name="T13" fmla="*/ 2323 h 6671"/>
                <a:gd name="T14" fmla="*/ 13124 w 14289"/>
                <a:gd name="T15" fmla="*/ 1774 h 6671"/>
                <a:gd name="T16" fmla="*/ 12552 w 14289"/>
                <a:gd name="T17" fmla="*/ 1208 h 6671"/>
                <a:gd name="T18" fmla="*/ 12491 w 14289"/>
                <a:gd name="T19" fmla="*/ 1214 h 6671"/>
                <a:gd name="T20" fmla="*/ 11987 w 14289"/>
                <a:gd name="T21" fmla="*/ 853 h 6671"/>
                <a:gd name="T22" fmla="*/ 11449 w 14289"/>
                <a:gd name="T23" fmla="*/ 1380 h 6671"/>
                <a:gd name="T24" fmla="*/ 11449 w 14289"/>
                <a:gd name="T25" fmla="*/ 1386 h 6671"/>
                <a:gd name="T26" fmla="*/ 11166 w 14289"/>
                <a:gd name="T27" fmla="*/ 1325 h 6671"/>
                <a:gd name="T28" fmla="*/ 10856 w 14289"/>
                <a:gd name="T29" fmla="*/ 1397 h 6671"/>
                <a:gd name="T30" fmla="*/ 10706 w 14289"/>
                <a:gd name="T31" fmla="*/ 1380 h 6671"/>
                <a:gd name="T32" fmla="*/ 10052 w 14289"/>
                <a:gd name="T33" fmla="*/ 2012 h 6671"/>
                <a:gd name="T34" fmla="*/ 9703 w 14289"/>
                <a:gd name="T35" fmla="*/ 2334 h 6671"/>
                <a:gd name="T36" fmla="*/ 9630 w 14289"/>
                <a:gd name="T37" fmla="*/ 2334 h 6671"/>
                <a:gd name="T38" fmla="*/ 7751 w 14289"/>
                <a:gd name="T39" fmla="*/ 2556 h 6671"/>
                <a:gd name="T40" fmla="*/ 6737 w 14289"/>
                <a:gd name="T41" fmla="*/ 1524 h 6671"/>
                <a:gd name="T42" fmla="*/ 4780 w 14289"/>
                <a:gd name="T43" fmla="*/ 0 h 6671"/>
                <a:gd name="T44" fmla="*/ 2989 w 14289"/>
                <a:gd name="T45" fmla="*/ 1086 h 6671"/>
                <a:gd name="T46" fmla="*/ 2667 w 14289"/>
                <a:gd name="T47" fmla="*/ 1059 h 6671"/>
                <a:gd name="T48" fmla="*/ 1026 w 14289"/>
                <a:gd name="T49" fmla="*/ 2672 h 6671"/>
                <a:gd name="T50" fmla="*/ 1059 w 14289"/>
                <a:gd name="T51" fmla="*/ 3005 h 6671"/>
                <a:gd name="T52" fmla="*/ 349 w 14289"/>
                <a:gd name="T53" fmla="*/ 4119 h 6671"/>
                <a:gd name="T54" fmla="*/ 405 w 14289"/>
                <a:gd name="T55" fmla="*/ 4491 h 6671"/>
                <a:gd name="T56" fmla="*/ 0 w 14289"/>
                <a:gd name="T57" fmla="*/ 5184 h 6671"/>
                <a:gd name="T58" fmla="*/ 810 w 14289"/>
                <a:gd name="T59" fmla="*/ 5977 h 6671"/>
                <a:gd name="T60" fmla="*/ 1109 w 14289"/>
                <a:gd name="T61" fmla="*/ 5921 h 6671"/>
                <a:gd name="T62" fmla="*/ 2096 w 14289"/>
                <a:gd name="T63" fmla="*/ 6670 h 6671"/>
                <a:gd name="T64" fmla="*/ 3116 w 14289"/>
                <a:gd name="T65" fmla="*/ 5661 h 6671"/>
                <a:gd name="T66" fmla="*/ 2634 w 14289"/>
                <a:gd name="T67" fmla="*/ 4807 h 6671"/>
                <a:gd name="T68" fmla="*/ 2839 w 14289"/>
                <a:gd name="T69" fmla="*/ 4286 h 6671"/>
                <a:gd name="T70" fmla="*/ 3881 w 14289"/>
                <a:gd name="T71" fmla="*/ 3759 h 6671"/>
                <a:gd name="T72" fmla="*/ 4780 w 14289"/>
                <a:gd name="T73" fmla="*/ 3970 h 6671"/>
                <a:gd name="T74" fmla="*/ 5805 w 14289"/>
                <a:gd name="T75" fmla="*/ 3692 h 6671"/>
                <a:gd name="T76" fmla="*/ 6532 w 14289"/>
                <a:gd name="T77" fmla="*/ 3931 h 6671"/>
                <a:gd name="T78" fmla="*/ 7397 w 14289"/>
                <a:gd name="T79" fmla="*/ 3581 h 6671"/>
                <a:gd name="T80" fmla="*/ 9630 w 14289"/>
                <a:gd name="T81" fmla="*/ 3931 h 6671"/>
                <a:gd name="T82" fmla="*/ 11205 w 14289"/>
                <a:gd name="T83" fmla="*/ 3781 h 6671"/>
                <a:gd name="T84" fmla="*/ 11931 w 14289"/>
                <a:gd name="T85" fmla="*/ 4518 h 6671"/>
                <a:gd name="T86" fmla="*/ 11931 w 14289"/>
                <a:gd name="T87" fmla="*/ 4541 h 6671"/>
                <a:gd name="T88" fmla="*/ 12558 w 14289"/>
                <a:gd name="T89" fmla="*/ 5223 h 6671"/>
                <a:gd name="T90" fmla="*/ 13157 w 14289"/>
                <a:gd name="T91" fmla="*/ 5683 h 6671"/>
                <a:gd name="T92" fmla="*/ 13783 w 14289"/>
                <a:gd name="T93" fmla="*/ 5067 h 6671"/>
                <a:gd name="T94" fmla="*/ 13673 w 14289"/>
                <a:gd name="T95" fmla="*/ 4724 h 6671"/>
                <a:gd name="T96" fmla="*/ 14288 w 14289"/>
                <a:gd name="T97" fmla="*/ 4069 h 6671"/>
                <a:gd name="T98" fmla="*/ 11604 w 14289"/>
                <a:gd name="T99" fmla="*/ 2517 h 6671"/>
                <a:gd name="T100" fmla="*/ 11604 w 14289"/>
                <a:gd name="T101" fmla="*/ 2517 h 6671"/>
                <a:gd name="T102" fmla="*/ 11687 w 14289"/>
                <a:gd name="T103" fmla="*/ 2611 h 6671"/>
                <a:gd name="T104" fmla="*/ 11538 w 14289"/>
                <a:gd name="T105" fmla="*/ 2567 h 6671"/>
                <a:gd name="T106" fmla="*/ 11604 w 14289"/>
                <a:gd name="T107" fmla="*/ 2517 h 6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89" h="6671">
                  <a:moveTo>
                    <a:pt x="14288" y="4069"/>
                  </a:moveTo>
                  <a:lnTo>
                    <a:pt x="14288" y="4069"/>
                  </a:lnTo>
                  <a:cubicBezTo>
                    <a:pt x="14288" y="3715"/>
                    <a:pt x="13994" y="3421"/>
                    <a:pt x="13628" y="3421"/>
                  </a:cubicBezTo>
                  <a:cubicBezTo>
                    <a:pt x="13484" y="3421"/>
                    <a:pt x="13351" y="3465"/>
                    <a:pt x="13240" y="3548"/>
                  </a:cubicBezTo>
                  <a:cubicBezTo>
                    <a:pt x="13240" y="3543"/>
                    <a:pt x="13240" y="3543"/>
                    <a:pt x="13240" y="3537"/>
                  </a:cubicBezTo>
                  <a:cubicBezTo>
                    <a:pt x="13240" y="3088"/>
                    <a:pt x="12946" y="2711"/>
                    <a:pt x="12536" y="2572"/>
                  </a:cubicBezTo>
                  <a:cubicBezTo>
                    <a:pt x="12602" y="2506"/>
                    <a:pt x="12647" y="2417"/>
                    <a:pt x="12675" y="2323"/>
                  </a:cubicBezTo>
                  <a:cubicBezTo>
                    <a:pt x="12930" y="2267"/>
                    <a:pt x="13124" y="2040"/>
                    <a:pt x="13124" y="1774"/>
                  </a:cubicBezTo>
                  <a:cubicBezTo>
                    <a:pt x="13124" y="1463"/>
                    <a:pt x="12868" y="1208"/>
                    <a:pt x="12552" y="1208"/>
                  </a:cubicBezTo>
                  <a:cubicBezTo>
                    <a:pt x="12530" y="1208"/>
                    <a:pt x="12508" y="1214"/>
                    <a:pt x="12491" y="1214"/>
                  </a:cubicBezTo>
                  <a:cubicBezTo>
                    <a:pt x="12419" y="1003"/>
                    <a:pt x="12220" y="853"/>
                    <a:pt x="11987" y="853"/>
                  </a:cubicBezTo>
                  <a:cubicBezTo>
                    <a:pt x="11687" y="853"/>
                    <a:pt x="11449" y="1092"/>
                    <a:pt x="11449" y="1380"/>
                  </a:cubicBezTo>
                  <a:cubicBezTo>
                    <a:pt x="11449" y="1380"/>
                    <a:pt x="11449" y="1380"/>
                    <a:pt x="11449" y="1386"/>
                  </a:cubicBezTo>
                  <a:cubicBezTo>
                    <a:pt x="11366" y="1347"/>
                    <a:pt x="11272" y="1325"/>
                    <a:pt x="11166" y="1325"/>
                  </a:cubicBezTo>
                  <a:cubicBezTo>
                    <a:pt x="11055" y="1325"/>
                    <a:pt x="10950" y="1352"/>
                    <a:pt x="10856" y="1397"/>
                  </a:cubicBezTo>
                  <a:cubicBezTo>
                    <a:pt x="10806" y="1386"/>
                    <a:pt x="10761" y="1380"/>
                    <a:pt x="10706" y="1380"/>
                  </a:cubicBezTo>
                  <a:cubicBezTo>
                    <a:pt x="10351" y="1380"/>
                    <a:pt x="10063" y="1663"/>
                    <a:pt x="10052" y="2012"/>
                  </a:cubicBezTo>
                  <a:cubicBezTo>
                    <a:pt x="9891" y="2057"/>
                    <a:pt x="9758" y="2179"/>
                    <a:pt x="9703" y="2334"/>
                  </a:cubicBezTo>
                  <a:cubicBezTo>
                    <a:pt x="9680" y="2334"/>
                    <a:pt x="9652" y="2334"/>
                    <a:pt x="9630" y="2334"/>
                  </a:cubicBezTo>
                  <a:cubicBezTo>
                    <a:pt x="8898" y="2334"/>
                    <a:pt x="8239" y="2417"/>
                    <a:pt x="7751" y="2556"/>
                  </a:cubicBezTo>
                  <a:cubicBezTo>
                    <a:pt x="7679" y="2034"/>
                    <a:pt x="7264" y="1613"/>
                    <a:pt x="6737" y="1524"/>
                  </a:cubicBezTo>
                  <a:cubicBezTo>
                    <a:pt x="6526" y="654"/>
                    <a:pt x="5733" y="0"/>
                    <a:pt x="4780" y="0"/>
                  </a:cubicBezTo>
                  <a:cubicBezTo>
                    <a:pt x="3998" y="0"/>
                    <a:pt x="3321" y="444"/>
                    <a:pt x="2989" y="1086"/>
                  </a:cubicBezTo>
                  <a:cubicBezTo>
                    <a:pt x="2883" y="1070"/>
                    <a:pt x="2778" y="1059"/>
                    <a:pt x="2667" y="1059"/>
                  </a:cubicBezTo>
                  <a:cubicBezTo>
                    <a:pt x="1763" y="1059"/>
                    <a:pt x="1026" y="1779"/>
                    <a:pt x="1026" y="2672"/>
                  </a:cubicBezTo>
                  <a:cubicBezTo>
                    <a:pt x="1026" y="2789"/>
                    <a:pt x="1037" y="2894"/>
                    <a:pt x="1059" y="3005"/>
                  </a:cubicBezTo>
                  <a:cubicBezTo>
                    <a:pt x="638" y="3199"/>
                    <a:pt x="349" y="3626"/>
                    <a:pt x="349" y="4119"/>
                  </a:cubicBezTo>
                  <a:cubicBezTo>
                    <a:pt x="349" y="4247"/>
                    <a:pt x="366" y="4374"/>
                    <a:pt x="405" y="4491"/>
                  </a:cubicBezTo>
                  <a:cubicBezTo>
                    <a:pt x="166" y="4629"/>
                    <a:pt x="0" y="4885"/>
                    <a:pt x="0" y="5184"/>
                  </a:cubicBezTo>
                  <a:cubicBezTo>
                    <a:pt x="0" y="5622"/>
                    <a:pt x="366" y="5977"/>
                    <a:pt x="810" y="5977"/>
                  </a:cubicBezTo>
                  <a:cubicBezTo>
                    <a:pt x="915" y="5977"/>
                    <a:pt x="1015" y="5960"/>
                    <a:pt x="1109" y="5921"/>
                  </a:cubicBezTo>
                  <a:cubicBezTo>
                    <a:pt x="1225" y="6354"/>
                    <a:pt x="1625" y="6670"/>
                    <a:pt x="2096" y="6670"/>
                  </a:cubicBezTo>
                  <a:cubicBezTo>
                    <a:pt x="2656" y="6670"/>
                    <a:pt x="3116" y="6215"/>
                    <a:pt x="3116" y="5661"/>
                  </a:cubicBezTo>
                  <a:cubicBezTo>
                    <a:pt x="3116" y="5300"/>
                    <a:pt x="2922" y="4984"/>
                    <a:pt x="2634" y="4807"/>
                  </a:cubicBezTo>
                  <a:cubicBezTo>
                    <a:pt x="2739" y="4652"/>
                    <a:pt x="2811" y="4474"/>
                    <a:pt x="2839" y="4286"/>
                  </a:cubicBezTo>
                  <a:cubicBezTo>
                    <a:pt x="3249" y="4241"/>
                    <a:pt x="3615" y="4047"/>
                    <a:pt x="3881" y="3759"/>
                  </a:cubicBezTo>
                  <a:cubicBezTo>
                    <a:pt x="4153" y="3892"/>
                    <a:pt x="4458" y="3970"/>
                    <a:pt x="4780" y="3970"/>
                  </a:cubicBezTo>
                  <a:cubicBezTo>
                    <a:pt x="5157" y="3970"/>
                    <a:pt x="5506" y="3870"/>
                    <a:pt x="5805" y="3692"/>
                  </a:cubicBezTo>
                  <a:cubicBezTo>
                    <a:pt x="6005" y="3842"/>
                    <a:pt x="6260" y="3931"/>
                    <a:pt x="6532" y="3931"/>
                  </a:cubicBezTo>
                  <a:cubicBezTo>
                    <a:pt x="6870" y="3931"/>
                    <a:pt x="7175" y="3798"/>
                    <a:pt x="7397" y="3581"/>
                  </a:cubicBezTo>
                  <a:cubicBezTo>
                    <a:pt x="7884" y="3792"/>
                    <a:pt x="8699" y="3931"/>
                    <a:pt x="9630" y="3931"/>
                  </a:cubicBezTo>
                  <a:cubicBezTo>
                    <a:pt x="10218" y="3931"/>
                    <a:pt x="10761" y="3875"/>
                    <a:pt x="11205" y="3781"/>
                  </a:cubicBezTo>
                  <a:cubicBezTo>
                    <a:pt x="11294" y="4141"/>
                    <a:pt x="11577" y="4424"/>
                    <a:pt x="11931" y="4518"/>
                  </a:cubicBezTo>
                  <a:cubicBezTo>
                    <a:pt x="11931" y="4530"/>
                    <a:pt x="11931" y="4535"/>
                    <a:pt x="11931" y="4541"/>
                  </a:cubicBezTo>
                  <a:cubicBezTo>
                    <a:pt x="11931" y="4896"/>
                    <a:pt x="12203" y="5189"/>
                    <a:pt x="12558" y="5223"/>
                  </a:cubicBezTo>
                  <a:cubicBezTo>
                    <a:pt x="12624" y="5489"/>
                    <a:pt x="12868" y="5683"/>
                    <a:pt x="13157" y="5683"/>
                  </a:cubicBezTo>
                  <a:cubicBezTo>
                    <a:pt x="13501" y="5683"/>
                    <a:pt x="13783" y="5406"/>
                    <a:pt x="13783" y="5067"/>
                  </a:cubicBezTo>
                  <a:cubicBezTo>
                    <a:pt x="13783" y="4940"/>
                    <a:pt x="13739" y="4818"/>
                    <a:pt x="13673" y="4724"/>
                  </a:cubicBezTo>
                  <a:cubicBezTo>
                    <a:pt x="14016" y="4701"/>
                    <a:pt x="14288" y="4419"/>
                    <a:pt x="14288" y="4069"/>
                  </a:cubicBezTo>
                  <a:close/>
                  <a:moveTo>
                    <a:pt x="11604" y="2517"/>
                  </a:moveTo>
                  <a:lnTo>
                    <a:pt x="11604" y="2517"/>
                  </a:lnTo>
                  <a:cubicBezTo>
                    <a:pt x="11626" y="2556"/>
                    <a:pt x="11660" y="2583"/>
                    <a:pt x="11687" y="2611"/>
                  </a:cubicBezTo>
                  <a:cubicBezTo>
                    <a:pt x="11643" y="2594"/>
                    <a:pt x="11593" y="2583"/>
                    <a:pt x="11538" y="2567"/>
                  </a:cubicBezTo>
                  <a:cubicBezTo>
                    <a:pt x="11560" y="2550"/>
                    <a:pt x="11582" y="2534"/>
                    <a:pt x="11604" y="2517"/>
                  </a:cubicBezTo>
                  <a:close/>
                </a:path>
              </a:pathLst>
            </a:custGeom>
            <a:solidFill>
              <a:schemeClr val="tx1"/>
            </a:solidFill>
            <a:ln>
              <a:noFill/>
            </a:ln>
            <a:effectLst/>
          </p:spPr>
          <p:txBody>
            <a:bodyPr wrap="none" lIns="152366" tIns="76183" rIns="152366" bIns="76183" anchor="ctr"/>
            <a:lstStyle/>
            <a:p>
              <a:endParaRPr lang="en-US"/>
            </a:p>
          </p:txBody>
        </p:sp>
      </p:grpSp>
      <p:grpSp>
        <p:nvGrpSpPr>
          <p:cNvPr id="11" name="Group 10">
            <a:extLst>
              <a:ext uri="{FF2B5EF4-FFF2-40B4-BE49-F238E27FC236}">
                <a16:creationId xmlns:a16="http://schemas.microsoft.com/office/drawing/2014/main" id="{89E90D88-ECD2-8017-4E6A-76B439B440B8}"/>
              </a:ext>
            </a:extLst>
          </p:cNvPr>
          <p:cNvGrpSpPr/>
          <p:nvPr/>
        </p:nvGrpSpPr>
        <p:grpSpPr>
          <a:xfrm>
            <a:off x="13569868" y="3688259"/>
            <a:ext cx="6117585" cy="4023902"/>
            <a:chOff x="11271562" y="5846272"/>
            <a:chExt cx="7765365" cy="5261809"/>
          </a:xfrm>
        </p:grpSpPr>
        <p:sp>
          <p:nvSpPr>
            <p:cNvPr id="12" name="Freeform 3">
              <a:extLst>
                <a:ext uri="{FF2B5EF4-FFF2-40B4-BE49-F238E27FC236}">
                  <a16:creationId xmlns:a16="http://schemas.microsoft.com/office/drawing/2014/main" id="{10FBC867-3D72-705F-E98E-C35E4D85B64B}"/>
                </a:ext>
              </a:extLst>
            </p:cNvPr>
            <p:cNvSpPr>
              <a:spLocks noChangeArrowheads="1"/>
            </p:cNvSpPr>
            <p:nvPr/>
          </p:nvSpPr>
          <p:spPr bwMode="auto">
            <a:xfrm rot="21133775">
              <a:off x="11271562" y="5846272"/>
              <a:ext cx="6795862" cy="3842141"/>
            </a:xfrm>
            <a:custGeom>
              <a:avLst/>
              <a:gdLst>
                <a:gd name="T0" fmla="*/ 13994 w 13995"/>
                <a:gd name="T1" fmla="*/ 94 h 7912"/>
                <a:gd name="T2" fmla="*/ 13994 w 13995"/>
                <a:gd name="T3" fmla="*/ 94 h 7912"/>
                <a:gd name="T4" fmla="*/ 1785 w 13995"/>
                <a:gd name="T5" fmla="*/ 2928 h 7912"/>
                <a:gd name="T6" fmla="*/ 5733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3" y="1841"/>
                    <a:pt x="3565" y="0"/>
                    <a:pt x="1785" y="2928"/>
                  </a:cubicBezTo>
                  <a:cubicBezTo>
                    <a:pt x="0" y="5854"/>
                    <a:pt x="2750" y="7911"/>
                    <a:pt x="5733" y="7789"/>
                  </a:cubicBezTo>
                </a:path>
              </a:pathLst>
            </a:custGeom>
            <a:noFill/>
            <a:ln w="20160" cap="flat">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52366" tIns="76183" rIns="152366" bIns="76183"/>
            <a:lstStyle/>
            <a:p>
              <a:endParaRPr lang="en-US"/>
            </a:p>
          </p:txBody>
        </p:sp>
        <p:sp>
          <p:nvSpPr>
            <p:cNvPr id="13" name="Freeform 4">
              <a:extLst>
                <a:ext uri="{FF2B5EF4-FFF2-40B4-BE49-F238E27FC236}">
                  <a16:creationId xmlns:a16="http://schemas.microsoft.com/office/drawing/2014/main" id="{D9D202C2-620B-C8A5-3C02-99FEA47A41CF}"/>
                </a:ext>
              </a:extLst>
            </p:cNvPr>
            <p:cNvSpPr>
              <a:spLocks noChangeArrowheads="1"/>
            </p:cNvSpPr>
            <p:nvPr/>
          </p:nvSpPr>
          <p:spPr bwMode="auto">
            <a:xfrm rot="21133775">
              <a:off x="12241065" y="7265940"/>
              <a:ext cx="6795862" cy="3842141"/>
            </a:xfrm>
            <a:custGeom>
              <a:avLst/>
              <a:gdLst>
                <a:gd name="T0" fmla="*/ 13995 w 13996"/>
                <a:gd name="T1" fmla="*/ 94 h 7912"/>
                <a:gd name="T2" fmla="*/ 13995 w 13996"/>
                <a:gd name="T3" fmla="*/ 94 h 7912"/>
                <a:gd name="T4" fmla="*/ 1786 w 13996"/>
                <a:gd name="T5" fmla="*/ 2927 h 7912"/>
                <a:gd name="T6" fmla="*/ 5734 w 13996"/>
                <a:gd name="T7" fmla="*/ 7789 h 7912"/>
              </a:gdLst>
              <a:ahLst/>
              <a:cxnLst>
                <a:cxn ang="0">
                  <a:pos x="T0" y="T1"/>
                </a:cxn>
                <a:cxn ang="0">
                  <a:pos x="T2" y="T3"/>
                </a:cxn>
                <a:cxn ang="0">
                  <a:pos x="T4" y="T5"/>
                </a:cxn>
                <a:cxn ang="0">
                  <a:pos x="T6" y="T7"/>
                </a:cxn>
              </a:cxnLst>
              <a:rect l="0" t="0" r="r" b="b"/>
              <a:pathLst>
                <a:path w="13996" h="7912">
                  <a:moveTo>
                    <a:pt x="13995" y="94"/>
                  </a:moveTo>
                  <a:lnTo>
                    <a:pt x="13995" y="94"/>
                  </a:lnTo>
                  <a:cubicBezTo>
                    <a:pt x="10563" y="1840"/>
                    <a:pt x="3566" y="0"/>
                    <a:pt x="1786" y="2927"/>
                  </a:cubicBezTo>
                  <a:cubicBezTo>
                    <a:pt x="0" y="5854"/>
                    <a:pt x="2751" y="7911"/>
                    <a:pt x="5734" y="7789"/>
                  </a:cubicBezTo>
                </a:path>
              </a:pathLst>
            </a:custGeom>
            <a:noFill/>
            <a:ln w="20160" cap="flat">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52366" tIns="76183" rIns="152366" bIns="76183"/>
            <a:lstStyle/>
            <a:p>
              <a:endParaRPr lang="en-US"/>
            </a:p>
          </p:txBody>
        </p:sp>
        <p:sp>
          <p:nvSpPr>
            <p:cNvPr id="14" name="Freeform 5">
              <a:extLst>
                <a:ext uri="{FF2B5EF4-FFF2-40B4-BE49-F238E27FC236}">
                  <a16:creationId xmlns:a16="http://schemas.microsoft.com/office/drawing/2014/main" id="{405C7FDF-97B5-8E63-BBCD-237EE3565C11}"/>
                </a:ext>
              </a:extLst>
            </p:cNvPr>
            <p:cNvSpPr>
              <a:spLocks noChangeArrowheads="1"/>
            </p:cNvSpPr>
            <p:nvPr/>
          </p:nvSpPr>
          <p:spPr bwMode="auto">
            <a:xfrm rot="21133775">
              <a:off x="11342175" y="6807155"/>
              <a:ext cx="6795862" cy="3842141"/>
            </a:xfrm>
            <a:custGeom>
              <a:avLst/>
              <a:gdLst>
                <a:gd name="T0" fmla="*/ 13994 w 13995"/>
                <a:gd name="T1" fmla="*/ 94 h 7912"/>
                <a:gd name="T2" fmla="*/ 13994 w 13995"/>
                <a:gd name="T3" fmla="*/ 94 h 7912"/>
                <a:gd name="T4" fmla="*/ 1785 w 13995"/>
                <a:gd name="T5" fmla="*/ 2926 h 7912"/>
                <a:gd name="T6" fmla="*/ 5739 w 13995"/>
                <a:gd name="T7" fmla="*/ 7789 h 7912"/>
              </a:gdLst>
              <a:ahLst/>
              <a:cxnLst>
                <a:cxn ang="0">
                  <a:pos x="T0" y="T1"/>
                </a:cxn>
                <a:cxn ang="0">
                  <a:pos x="T2" y="T3"/>
                </a:cxn>
                <a:cxn ang="0">
                  <a:pos x="T4" y="T5"/>
                </a:cxn>
                <a:cxn ang="0">
                  <a:pos x="T6" y="T7"/>
                </a:cxn>
              </a:cxnLst>
              <a:rect l="0" t="0" r="r" b="b"/>
              <a:pathLst>
                <a:path w="13995" h="7912">
                  <a:moveTo>
                    <a:pt x="13994" y="94"/>
                  </a:moveTo>
                  <a:lnTo>
                    <a:pt x="13994" y="94"/>
                  </a:lnTo>
                  <a:cubicBezTo>
                    <a:pt x="10568" y="1840"/>
                    <a:pt x="3571" y="0"/>
                    <a:pt x="1785" y="2926"/>
                  </a:cubicBezTo>
                  <a:cubicBezTo>
                    <a:pt x="0" y="5854"/>
                    <a:pt x="2756" y="7911"/>
                    <a:pt x="5739" y="7789"/>
                  </a:cubicBezTo>
                </a:path>
              </a:pathLst>
            </a:custGeom>
            <a:noFill/>
            <a:ln w="59760" cap="flat">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52366" tIns="76183" rIns="152366" bIns="76183"/>
            <a:lstStyle/>
            <a:p>
              <a:endParaRPr lang="en-US"/>
            </a:p>
          </p:txBody>
        </p:sp>
      </p:grpSp>
      <p:grpSp>
        <p:nvGrpSpPr>
          <p:cNvPr id="15" name="Group 14">
            <a:extLst>
              <a:ext uri="{FF2B5EF4-FFF2-40B4-BE49-F238E27FC236}">
                <a16:creationId xmlns:a16="http://schemas.microsoft.com/office/drawing/2014/main" id="{8B7C73E9-7BD0-5C3C-8030-24EA67F13716}"/>
              </a:ext>
            </a:extLst>
          </p:cNvPr>
          <p:cNvGrpSpPr/>
          <p:nvPr/>
        </p:nvGrpSpPr>
        <p:grpSpPr>
          <a:xfrm>
            <a:off x="19690444" y="2149516"/>
            <a:ext cx="2454319" cy="1462927"/>
            <a:chOff x="17392138" y="4307530"/>
            <a:chExt cx="3597870" cy="2804683"/>
          </a:xfrm>
        </p:grpSpPr>
        <p:sp>
          <p:nvSpPr>
            <p:cNvPr id="16" name="Freeform 6">
              <a:extLst>
                <a:ext uri="{FF2B5EF4-FFF2-40B4-BE49-F238E27FC236}">
                  <a16:creationId xmlns:a16="http://schemas.microsoft.com/office/drawing/2014/main" id="{0C6A3CBC-8E99-74DB-315E-E709ACE44CDD}"/>
                </a:ext>
              </a:extLst>
            </p:cNvPr>
            <p:cNvSpPr>
              <a:spLocks noChangeArrowheads="1"/>
            </p:cNvSpPr>
            <p:nvPr/>
          </p:nvSpPr>
          <p:spPr bwMode="auto">
            <a:xfrm rot="21133775">
              <a:off x="18434406" y="5853598"/>
              <a:ext cx="1295368" cy="1023714"/>
            </a:xfrm>
            <a:custGeom>
              <a:avLst/>
              <a:gdLst>
                <a:gd name="T0" fmla="*/ 1936 w 2669"/>
                <a:gd name="T1" fmla="*/ 820 h 2108"/>
                <a:gd name="T2" fmla="*/ 1936 w 2669"/>
                <a:gd name="T3" fmla="*/ 820 h 2108"/>
                <a:gd name="T4" fmla="*/ 2668 w 2669"/>
                <a:gd name="T5" fmla="*/ 0 h 2108"/>
                <a:gd name="T6" fmla="*/ 572 w 2669"/>
                <a:gd name="T7" fmla="*/ 793 h 2108"/>
                <a:gd name="T8" fmla="*/ 455 w 2669"/>
                <a:gd name="T9" fmla="*/ 1658 h 2108"/>
                <a:gd name="T10" fmla="*/ 1936 w 2669"/>
                <a:gd name="T11" fmla="*/ 820 h 2108"/>
              </a:gdLst>
              <a:ahLst/>
              <a:cxnLst>
                <a:cxn ang="0">
                  <a:pos x="T0" y="T1"/>
                </a:cxn>
                <a:cxn ang="0">
                  <a:pos x="T2" y="T3"/>
                </a:cxn>
                <a:cxn ang="0">
                  <a:pos x="T4" y="T5"/>
                </a:cxn>
                <a:cxn ang="0">
                  <a:pos x="T6" y="T7"/>
                </a:cxn>
                <a:cxn ang="0">
                  <a:pos x="T8" y="T9"/>
                </a:cxn>
                <a:cxn ang="0">
                  <a:pos x="T10" y="T11"/>
                </a:cxn>
              </a:cxnLst>
              <a:rect l="0" t="0" r="r" b="b"/>
              <a:pathLst>
                <a:path w="2669" h="2108">
                  <a:moveTo>
                    <a:pt x="1936" y="820"/>
                  </a:moveTo>
                  <a:lnTo>
                    <a:pt x="1936" y="820"/>
                  </a:lnTo>
                  <a:cubicBezTo>
                    <a:pt x="1936" y="820"/>
                    <a:pt x="1686" y="482"/>
                    <a:pt x="2668" y="0"/>
                  </a:cubicBezTo>
                  <a:cubicBezTo>
                    <a:pt x="572" y="793"/>
                    <a:pt x="572" y="793"/>
                    <a:pt x="572" y="793"/>
                  </a:cubicBezTo>
                  <a:cubicBezTo>
                    <a:pt x="572" y="793"/>
                    <a:pt x="910" y="1214"/>
                    <a:pt x="455" y="1658"/>
                  </a:cubicBezTo>
                  <a:cubicBezTo>
                    <a:pt x="0" y="2107"/>
                    <a:pt x="1936" y="820"/>
                    <a:pt x="1936" y="820"/>
                  </a:cubicBezTo>
                </a:path>
              </a:pathLst>
            </a:custGeom>
            <a:solidFill>
              <a:srgbClr val="BF282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17" name="Freeform 7">
              <a:extLst>
                <a:ext uri="{FF2B5EF4-FFF2-40B4-BE49-F238E27FC236}">
                  <a16:creationId xmlns:a16="http://schemas.microsoft.com/office/drawing/2014/main" id="{68277621-AC13-3910-3721-C5F0C71AF2D4}"/>
                </a:ext>
              </a:extLst>
            </p:cNvPr>
            <p:cNvSpPr>
              <a:spLocks noChangeArrowheads="1"/>
            </p:cNvSpPr>
            <p:nvPr/>
          </p:nvSpPr>
          <p:spPr bwMode="auto">
            <a:xfrm rot="21133775">
              <a:off x="18567836" y="6095970"/>
              <a:ext cx="1295366" cy="815972"/>
            </a:xfrm>
            <a:custGeom>
              <a:avLst/>
              <a:gdLst>
                <a:gd name="T0" fmla="*/ 2667 w 2668"/>
                <a:gd name="T1" fmla="*/ 222 h 1681"/>
                <a:gd name="T2" fmla="*/ 2667 w 2668"/>
                <a:gd name="T3" fmla="*/ 222 h 1681"/>
                <a:gd name="T4" fmla="*/ 1586 w 2668"/>
                <a:gd name="T5" fmla="*/ 1198 h 1681"/>
                <a:gd name="T6" fmla="*/ 133 w 2668"/>
                <a:gd name="T7" fmla="*/ 1630 h 1681"/>
                <a:gd name="T8" fmla="*/ 67 w 2668"/>
                <a:gd name="T9" fmla="*/ 1497 h 1681"/>
                <a:gd name="T10" fmla="*/ 0 w 2668"/>
                <a:gd name="T11" fmla="*/ 1364 h 1681"/>
                <a:gd name="T12" fmla="*/ 1231 w 2668"/>
                <a:gd name="T13" fmla="*/ 483 h 1681"/>
                <a:gd name="T14" fmla="*/ 2667 w 2668"/>
                <a:gd name="T15" fmla="*/ 222 h 1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1">
                  <a:moveTo>
                    <a:pt x="2667" y="222"/>
                  </a:moveTo>
                  <a:lnTo>
                    <a:pt x="2667" y="222"/>
                  </a:lnTo>
                  <a:cubicBezTo>
                    <a:pt x="2667" y="222"/>
                    <a:pt x="2573" y="715"/>
                    <a:pt x="1586" y="1198"/>
                  </a:cubicBezTo>
                  <a:cubicBezTo>
                    <a:pt x="599" y="1680"/>
                    <a:pt x="133" y="1630"/>
                    <a:pt x="133" y="1630"/>
                  </a:cubicBezTo>
                  <a:cubicBezTo>
                    <a:pt x="67" y="1497"/>
                    <a:pt x="67" y="1497"/>
                    <a:pt x="67" y="1497"/>
                  </a:cubicBezTo>
                  <a:cubicBezTo>
                    <a:pt x="0" y="1364"/>
                    <a:pt x="0" y="1364"/>
                    <a:pt x="0" y="1364"/>
                  </a:cubicBezTo>
                  <a:cubicBezTo>
                    <a:pt x="0" y="1364"/>
                    <a:pt x="244" y="965"/>
                    <a:pt x="1231" y="483"/>
                  </a:cubicBezTo>
                  <a:cubicBezTo>
                    <a:pt x="2224" y="0"/>
                    <a:pt x="2667" y="222"/>
                    <a:pt x="2667" y="222"/>
                  </a:cubicBezTo>
                </a:path>
              </a:pathLst>
            </a:custGeom>
            <a:solidFill>
              <a:schemeClr val="accent3"/>
            </a:solidFill>
            <a:ln>
              <a:noFill/>
            </a:ln>
            <a:effectLst/>
          </p:spPr>
          <p:txBody>
            <a:bodyPr wrap="none" lIns="152366" tIns="76183" rIns="152366" bIns="76183" anchor="ctr"/>
            <a:lstStyle/>
            <a:p>
              <a:endParaRPr lang="en-US"/>
            </a:p>
          </p:txBody>
        </p:sp>
        <p:sp>
          <p:nvSpPr>
            <p:cNvPr id="18" name="Freeform 8">
              <a:extLst>
                <a:ext uri="{FF2B5EF4-FFF2-40B4-BE49-F238E27FC236}">
                  <a16:creationId xmlns:a16="http://schemas.microsoft.com/office/drawing/2014/main" id="{97A49369-6FFE-F368-5179-F49F7BF7962D}"/>
                </a:ext>
              </a:extLst>
            </p:cNvPr>
            <p:cNvSpPr>
              <a:spLocks noChangeArrowheads="1"/>
            </p:cNvSpPr>
            <p:nvPr/>
          </p:nvSpPr>
          <p:spPr bwMode="auto">
            <a:xfrm rot="21133775">
              <a:off x="19375209" y="6170351"/>
              <a:ext cx="237662" cy="346949"/>
            </a:xfrm>
            <a:custGeom>
              <a:avLst/>
              <a:gdLst>
                <a:gd name="T0" fmla="*/ 488 w 489"/>
                <a:gd name="T1" fmla="*/ 593 h 716"/>
                <a:gd name="T2" fmla="*/ 488 w 489"/>
                <a:gd name="T3" fmla="*/ 593 h 716"/>
                <a:gd name="T4" fmla="*/ 321 w 489"/>
                <a:gd name="T5" fmla="*/ 715 h 716"/>
                <a:gd name="T6" fmla="*/ 0 w 489"/>
                <a:gd name="T7" fmla="*/ 55 h 716"/>
                <a:gd name="T8" fmla="*/ 199 w 489"/>
                <a:gd name="T9" fmla="*/ 0 h 716"/>
                <a:gd name="T10" fmla="*/ 488 w 489"/>
                <a:gd name="T11" fmla="*/ 593 h 716"/>
              </a:gdLst>
              <a:ahLst/>
              <a:cxnLst>
                <a:cxn ang="0">
                  <a:pos x="T0" y="T1"/>
                </a:cxn>
                <a:cxn ang="0">
                  <a:pos x="T2" y="T3"/>
                </a:cxn>
                <a:cxn ang="0">
                  <a:pos x="T4" y="T5"/>
                </a:cxn>
                <a:cxn ang="0">
                  <a:pos x="T6" y="T7"/>
                </a:cxn>
                <a:cxn ang="0">
                  <a:pos x="T8" y="T9"/>
                </a:cxn>
                <a:cxn ang="0">
                  <a:pos x="T10" y="T11"/>
                </a:cxn>
              </a:cxnLst>
              <a:rect l="0" t="0" r="r" b="b"/>
              <a:pathLst>
                <a:path w="489" h="716">
                  <a:moveTo>
                    <a:pt x="488" y="593"/>
                  </a:moveTo>
                  <a:lnTo>
                    <a:pt x="488" y="593"/>
                  </a:lnTo>
                  <a:cubicBezTo>
                    <a:pt x="438" y="632"/>
                    <a:pt x="382" y="671"/>
                    <a:pt x="321" y="715"/>
                  </a:cubicBezTo>
                  <a:cubicBezTo>
                    <a:pt x="0" y="55"/>
                    <a:pt x="0" y="55"/>
                    <a:pt x="0" y="55"/>
                  </a:cubicBezTo>
                  <a:cubicBezTo>
                    <a:pt x="72" y="33"/>
                    <a:pt x="138" y="11"/>
                    <a:pt x="199" y="0"/>
                  </a:cubicBezTo>
                  <a:lnTo>
                    <a:pt x="488" y="593"/>
                  </a:lnTo>
                </a:path>
              </a:pathLst>
            </a:custGeom>
            <a:solidFill>
              <a:srgbClr val="BF282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19" name="Freeform 9">
              <a:extLst>
                <a:ext uri="{FF2B5EF4-FFF2-40B4-BE49-F238E27FC236}">
                  <a16:creationId xmlns:a16="http://schemas.microsoft.com/office/drawing/2014/main" id="{755D97CD-5CF2-D61E-E363-2BA9734EBD5C}"/>
                </a:ext>
              </a:extLst>
            </p:cNvPr>
            <p:cNvSpPr>
              <a:spLocks noChangeArrowheads="1"/>
            </p:cNvSpPr>
            <p:nvPr/>
          </p:nvSpPr>
          <p:spPr bwMode="auto">
            <a:xfrm rot="21133775">
              <a:off x="19535642" y="6092496"/>
              <a:ext cx="293332" cy="284842"/>
            </a:xfrm>
            <a:custGeom>
              <a:avLst/>
              <a:gdLst>
                <a:gd name="T0" fmla="*/ 0 w 605"/>
                <a:gd name="T1" fmla="*/ 66 h 588"/>
                <a:gd name="T2" fmla="*/ 0 w 605"/>
                <a:gd name="T3" fmla="*/ 66 h 588"/>
                <a:gd name="T4" fmla="*/ 604 w 605"/>
                <a:gd name="T5" fmla="*/ 94 h 588"/>
                <a:gd name="T6" fmla="*/ 255 w 605"/>
                <a:gd name="T7" fmla="*/ 587 h 588"/>
                <a:gd name="T8" fmla="*/ 0 w 605"/>
                <a:gd name="T9" fmla="*/ 66 h 588"/>
              </a:gdLst>
              <a:ahLst/>
              <a:cxnLst>
                <a:cxn ang="0">
                  <a:pos x="T0" y="T1"/>
                </a:cxn>
                <a:cxn ang="0">
                  <a:pos x="T2" y="T3"/>
                </a:cxn>
                <a:cxn ang="0">
                  <a:pos x="T4" y="T5"/>
                </a:cxn>
                <a:cxn ang="0">
                  <a:pos x="T6" y="T7"/>
                </a:cxn>
                <a:cxn ang="0">
                  <a:pos x="T8" y="T9"/>
                </a:cxn>
              </a:cxnLst>
              <a:rect l="0" t="0" r="r" b="b"/>
              <a:pathLst>
                <a:path w="605" h="588">
                  <a:moveTo>
                    <a:pt x="0" y="66"/>
                  </a:moveTo>
                  <a:lnTo>
                    <a:pt x="0" y="66"/>
                  </a:lnTo>
                  <a:cubicBezTo>
                    <a:pt x="416" y="0"/>
                    <a:pt x="604" y="94"/>
                    <a:pt x="604" y="94"/>
                  </a:cubicBezTo>
                  <a:cubicBezTo>
                    <a:pt x="604" y="94"/>
                    <a:pt x="566" y="305"/>
                    <a:pt x="255" y="587"/>
                  </a:cubicBezTo>
                  <a:lnTo>
                    <a:pt x="0" y="66"/>
                  </a:lnTo>
                </a:path>
              </a:pathLst>
            </a:custGeom>
            <a:solidFill>
              <a:srgbClr val="BF282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0" name="Freeform 10">
              <a:extLst>
                <a:ext uri="{FF2B5EF4-FFF2-40B4-BE49-F238E27FC236}">
                  <a16:creationId xmlns:a16="http://schemas.microsoft.com/office/drawing/2014/main" id="{A8BEE59D-3B23-E166-6D5F-60C31213B646}"/>
                </a:ext>
              </a:extLst>
            </p:cNvPr>
            <p:cNvSpPr>
              <a:spLocks noChangeArrowheads="1"/>
            </p:cNvSpPr>
            <p:nvPr/>
          </p:nvSpPr>
          <p:spPr bwMode="auto">
            <a:xfrm rot="21133775">
              <a:off x="18506032" y="6845550"/>
              <a:ext cx="179852" cy="197034"/>
            </a:xfrm>
            <a:custGeom>
              <a:avLst/>
              <a:gdLst>
                <a:gd name="T0" fmla="*/ 0 w 372"/>
                <a:gd name="T1" fmla="*/ 83 h 406"/>
                <a:gd name="T2" fmla="*/ 161 w 372"/>
                <a:gd name="T3" fmla="*/ 405 h 406"/>
                <a:gd name="T4" fmla="*/ 371 w 372"/>
                <a:gd name="T5" fmla="*/ 272 h 406"/>
                <a:gd name="T6" fmla="*/ 238 w 372"/>
                <a:gd name="T7" fmla="*/ 0 h 406"/>
                <a:gd name="T8" fmla="*/ 0 w 372"/>
                <a:gd name="T9" fmla="*/ 83 h 406"/>
              </a:gdLst>
              <a:ahLst/>
              <a:cxnLst>
                <a:cxn ang="0">
                  <a:pos x="T0" y="T1"/>
                </a:cxn>
                <a:cxn ang="0">
                  <a:pos x="T2" y="T3"/>
                </a:cxn>
                <a:cxn ang="0">
                  <a:pos x="T4" y="T5"/>
                </a:cxn>
                <a:cxn ang="0">
                  <a:pos x="T6" y="T7"/>
                </a:cxn>
                <a:cxn ang="0">
                  <a:pos x="T8" y="T9"/>
                </a:cxn>
              </a:cxnLst>
              <a:rect l="0" t="0" r="r" b="b"/>
              <a:pathLst>
                <a:path w="372" h="406">
                  <a:moveTo>
                    <a:pt x="0" y="83"/>
                  </a:moveTo>
                  <a:lnTo>
                    <a:pt x="161" y="405"/>
                  </a:lnTo>
                  <a:lnTo>
                    <a:pt x="371" y="272"/>
                  </a:lnTo>
                  <a:lnTo>
                    <a:pt x="238" y="0"/>
                  </a:lnTo>
                  <a:lnTo>
                    <a:pt x="0" y="83"/>
                  </a:lnTo>
                </a:path>
              </a:pathLst>
            </a:custGeom>
            <a:solidFill>
              <a:srgbClr val="81818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1" name="Freeform 11">
              <a:extLst>
                <a:ext uri="{FF2B5EF4-FFF2-40B4-BE49-F238E27FC236}">
                  <a16:creationId xmlns:a16="http://schemas.microsoft.com/office/drawing/2014/main" id="{7CD6E9DB-DCB3-2427-FA8D-3E311EAB0F84}"/>
                </a:ext>
              </a:extLst>
            </p:cNvPr>
            <p:cNvSpPr>
              <a:spLocks noChangeArrowheads="1"/>
            </p:cNvSpPr>
            <p:nvPr/>
          </p:nvSpPr>
          <p:spPr bwMode="auto">
            <a:xfrm rot="21133775">
              <a:off x="18342527" y="6908756"/>
              <a:ext cx="246226" cy="203457"/>
            </a:xfrm>
            <a:custGeom>
              <a:avLst/>
              <a:gdLst>
                <a:gd name="T0" fmla="*/ 354 w 505"/>
                <a:gd name="T1" fmla="*/ 5 h 417"/>
                <a:gd name="T2" fmla="*/ 354 w 505"/>
                <a:gd name="T3" fmla="*/ 5 h 417"/>
                <a:gd name="T4" fmla="*/ 432 w 505"/>
                <a:gd name="T5" fmla="*/ 155 h 417"/>
                <a:gd name="T6" fmla="*/ 504 w 505"/>
                <a:gd name="T7" fmla="*/ 305 h 417"/>
                <a:gd name="T8" fmla="*/ 349 w 505"/>
                <a:gd name="T9" fmla="*/ 416 h 417"/>
                <a:gd name="T10" fmla="*/ 360 w 505"/>
                <a:gd name="T11" fmla="*/ 333 h 417"/>
                <a:gd name="T12" fmla="*/ 0 w 505"/>
                <a:gd name="T13" fmla="*/ 366 h 417"/>
                <a:gd name="T14" fmla="*/ 244 w 505"/>
                <a:gd name="T15" fmla="*/ 100 h 417"/>
                <a:gd name="T16" fmla="*/ 177 w 505"/>
                <a:gd name="T17" fmla="*/ 61 h 417"/>
                <a:gd name="T18" fmla="*/ 354 w 505"/>
                <a:gd name="T19" fmla="*/ 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417">
                  <a:moveTo>
                    <a:pt x="354" y="5"/>
                  </a:moveTo>
                  <a:lnTo>
                    <a:pt x="354" y="5"/>
                  </a:lnTo>
                  <a:cubicBezTo>
                    <a:pt x="432" y="155"/>
                    <a:pt x="432" y="155"/>
                    <a:pt x="432" y="155"/>
                  </a:cubicBezTo>
                  <a:cubicBezTo>
                    <a:pt x="504" y="305"/>
                    <a:pt x="504" y="305"/>
                    <a:pt x="504" y="305"/>
                  </a:cubicBezTo>
                  <a:cubicBezTo>
                    <a:pt x="504" y="305"/>
                    <a:pt x="449" y="388"/>
                    <a:pt x="349" y="416"/>
                  </a:cubicBezTo>
                  <a:cubicBezTo>
                    <a:pt x="349" y="416"/>
                    <a:pt x="382" y="355"/>
                    <a:pt x="360" y="333"/>
                  </a:cubicBezTo>
                  <a:cubicBezTo>
                    <a:pt x="360" y="333"/>
                    <a:pt x="155" y="416"/>
                    <a:pt x="0" y="366"/>
                  </a:cubicBezTo>
                  <a:cubicBezTo>
                    <a:pt x="55" y="216"/>
                    <a:pt x="244" y="100"/>
                    <a:pt x="244" y="100"/>
                  </a:cubicBezTo>
                  <a:cubicBezTo>
                    <a:pt x="244" y="72"/>
                    <a:pt x="177" y="61"/>
                    <a:pt x="177" y="61"/>
                  </a:cubicBezTo>
                  <a:cubicBezTo>
                    <a:pt x="255" y="0"/>
                    <a:pt x="354" y="5"/>
                    <a:pt x="354" y="5"/>
                  </a:cubicBezTo>
                </a:path>
              </a:pathLst>
            </a:custGeom>
            <a:solidFill>
              <a:srgbClr val="F6932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2" name="Freeform 12">
              <a:extLst>
                <a:ext uri="{FF2B5EF4-FFF2-40B4-BE49-F238E27FC236}">
                  <a16:creationId xmlns:a16="http://schemas.microsoft.com/office/drawing/2014/main" id="{1CCB040A-B758-C9F8-6F9F-3CA791086188}"/>
                </a:ext>
              </a:extLst>
            </p:cNvPr>
            <p:cNvSpPr>
              <a:spLocks noChangeArrowheads="1"/>
            </p:cNvSpPr>
            <p:nvPr/>
          </p:nvSpPr>
          <p:spPr bwMode="auto">
            <a:xfrm rot="21133775">
              <a:off x="18396088" y="6909838"/>
              <a:ext cx="184135" cy="167050"/>
            </a:xfrm>
            <a:custGeom>
              <a:avLst/>
              <a:gdLst>
                <a:gd name="T0" fmla="*/ 266 w 378"/>
                <a:gd name="T1" fmla="*/ 33 h 345"/>
                <a:gd name="T2" fmla="*/ 266 w 378"/>
                <a:gd name="T3" fmla="*/ 33 h 345"/>
                <a:gd name="T4" fmla="*/ 321 w 378"/>
                <a:gd name="T5" fmla="*/ 144 h 345"/>
                <a:gd name="T6" fmla="*/ 377 w 378"/>
                <a:gd name="T7" fmla="*/ 255 h 345"/>
                <a:gd name="T8" fmla="*/ 288 w 378"/>
                <a:gd name="T9" fmla="*/ 344 h 345"/>
                <a:gd name="T10" fmla="*/ 266 w 378"/>
                <a:gd name="T11" fmla="*/ 277 h 345"/>
                <a:gd name="T12" fmla="*/ 0 w 378"/>
                <a:gd name="T13" fmla="*/ 299 h 345"/>
                <a:gd name="T14" fmla="*/ 182 w 378"/>
                <a:gd name="T15" fmla="*/ 105 h 345"/>
                <a:gd name="T16" fmla="*/ 138 w 378"/>
                <a:gd name="T17" fmla="*/ 50 h 345"/>
                <a:gd name="T18" fmla="*/ 266 w 378"/>
                <a:gd name="T19" fmla="*/ 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266" y="33"/>
                  </a:moveTo>
                  <a:lnTo>
                    <a:pt x="266" y="33"/>
                  </a:lnTo>
                  <a:cubicBezTo>
                    <a:pt x="321" y="144"/>
                    <a:pt x="321" y="144"/>
                    <a:pt x="321" y="144"/>
                  </a:cubicBezTo>
                  <a:cubicBezTo>
                    <a:pt x="377" y="255"/>
                    <a:pt x="377" y="255"/>
                    <a:pt x="377" y="255"/>
                  </a:cubicBezTo>
                  <a:cubicBezTo>
                    <a:pt x="377" y="255"/>
                    <a:pt x="360" y="327"/>
                    <a:pt x="288" y="344"/>
                  </a:cubicBezTo>
                  <a:cubicBezTo>
                    <a:pt x="288" y="344"/>
                    <a:pt x="282" y="294"/>
                    <a:pt x="266" y="277"/>
                  </a:cubicBezTo>
                  <a:cubicBezTo>
                    <a:pt x="266" y="277"/>
                    <a:pt x="116" y="338"/>
                    <a:pt x="0" y="299"/>
                  </a:cubicBezTo>
                  <a:cubicBezTo>
                    <a:pt x="38" y="188"/>
                    <a:pt x="182" y="105"/>
                    <a:pt x="182" y="105"/>
                  </a:cubicBezTo>
                  <a:cubicBezTo>
                    <a:pt x="177" y="83"/>
                    <a:pt x="138" y="50"/>
                    <a:pt x="138" y="50"/>
                  </a:cubicBezTo>
                  <a:cubicBezTo>
                    <a:pt x="199" y="0"/>
                    <a:pt x="266" y="33"/>
                    <a:pt x="266" y="33"/>
                  </a:cubicBezTo>
                </a:path>
              </a:pathLst>
            </a:custGeom>
            <a:solidFill>
              <a:srgbClr val="FAED22"/>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3" name="Freeform 13">
              <a:extLst>
                <a:ext uri="{FF2B5EF4-FFF2-40B4-BE49-F238E27FC236}">
                  <a16:creationId xmlns:a16="http://schemas.microsoft.com/office/drawing/2014/main" id="{A6AE5915-019E-C809-F53E-9E59E3D69DDA}"/>
                </a:ext>
              </a:extLst>
            </p:cNvPr>
            <p:cNvSpPr>
              <a:spLocks noChangeArrowheads="1"/>
            </p:cNvSpPr>
            <p:nvPr/>
          </p:nvSpPr>
          <p:spPr bwMode="auto">
            <a:xfrm rot="21133775">
              <a:off x="18451125" y="6934813"/>
              <a:ext cx="115619" cy="104942"/>
            </a:xfrm>
            <a:custGeom>
              <a:avLst/>
              <a:gdLst>
                <a:gd name="T0" fmla="*/ 172 w 239"/>
                <a:gd name="T1" fmla="*/ 17 h 218"/>
                <a:gd name="T2" fmla="*/ 172 w 239"/>
                <a:gd name="T3" fmla="*/ 17 h 218"/>
                <a:gd name="T4" fmla="*/ 205 w 239"/>
                <a:gd name="T5" fmla="*/ 89 h 218"/>
                <a:gd name="T6" fmla="*/ 238 w 239"/>
                <a:gd name="T7" fmla="*/ 161 h 218"/>
                <a:gd name="T8" fmla="*/ 183 w 239"/>
                <a:gd name="T9" fmla="*/ 217 h 218"/>
                <a:gd name="T10" fmla="*/ 172 w 239"/>
                <a:gd name="T11" fmla="*/ 172 h 218"/>
                <a:gd name="T12" fmla="*/ 0 w 239"/>
                <a:gd name="T13" fmla="*/ 189 h 218"/>
                <a:gd name="T14" fmla="*/ 116 w 239"/>
                <a:gd name="T15" fmla="*/ 61 h 218"/>
                <a:gd name="T16" fmla="*/ 89 w 239"/>
                <a:gd name="T17" fmla="*/ 28 h 218"/>
                <a:gd name="T18" fmla="*/ 172 w 239"/>
                <a:gd name="T19" fmla="*/ 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218">
                  <a:moveTo>
                    <a:pt x="172" y="17"/>
                  </a:moveTo>
                  <a:lnTo>
                    <a:pt x="172" y="17"/>
                  </a:lnTo>
                  <a:cubicBezTo>
                    <a:pt x="205" y="89"/>
                    <a:pt x="205" y="89"/>
                    <a:pt x="205" y="89"/>
                  </a:cubicBezTo>
                  <a:cubicBezTo>
                    <a:pt x="238" y="161"/>
                    <a:pt x="238" y="161"/>
                    <a:pt x="238" y="161"/>
                  </a:cubicBezTo>
                  <a:cubicBezTo>
                    <a:pt x="238" y="161"/>
                    <a:pt x="227" y="200"/>
                    <a:pt x="183" y="217"/>
                  </a:cubicBezTo>
                  <a:cubicBezTo>
                    <a:pt x="183" y="217"/>
                    <a:pt x="183" y="183"/>
                    <a:pt x="172" y="172"/>
                  </a:cubicBezTo>
                  <a:cubicBezTo>
                    <a:pt x="172" y="172"/>
                    <a:pt x="72" y="211"/>
                    <a:pt x="0" y="189"/>
                  </a:cubicBezTo>
                  <a:cubicBezTo>
                    <a:pt x="28" y="117"/>
                    <a:pt x="116" y="61"/>
                    <a:pt x="116" y="61"/>
                  </a:cubicBezTo>
                  <a:cubicBezTo>
                    <a:pt x="116" y="50"/>
                    <a:pt x="89" y="28"/>
                    <a:pt x="89" y="28"/>
                  </a:cubicBezTo>
                  <a:cubicBezTo>
                    <a:pt x="127" y="0"/>
                    <a:pt x="172" y="17"/>
                    <a:pt x="172" y="17"/>
                  </a:cubicBezTo>
                </a:path>
              </a:pathLst>
            </a:custGeom>
            <a:solidFill>
              <a:srgbClr val="F2F2F2"/>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4" name="Freeform 14">
              <a:extLst>
                <a:ext uri="{FF2B5EF4-FFF2-40B4-BE49-F238E27FC236}">
                  <a16:creationId xmlns:a16="http://schemas.microsoft.com/office/drawing/2014/main" id="{1EFBE6D1-7F16-F119-9C6E-8ABA9CD55349}"/>
                </a:ext>
              </a:extLst>
            </p:cNvPr>
            <p:cNvSpPr>
              <a:spLocks noChangeArrowheads="1"/>
            </p:cNvSpPr>
            <p:nvPr/>
          </p:nvSpPr>
          <p:spPr bwMode="auto">
            <a:xfrm rot="21133775">
              <a:off x="17565616" y="5086577"/>
              <a:ext cx="1603687" cy="571823"/>
            </a:xfrm>
            <a:custGeom>
              <a:avLst/>
              <a:gdLst>
                <a:gd name="T0" fmla="*/ 2202 w 3301"/>
                <a:gd name="T1" fmla="*/ 77 h 1176"/>
                <a:gd name="T2" fmla="*/ 2202 w 3301"/>
                <a:gd name="T3" fmla="*/ 77 h 1176"/>
                <a:gd name="T4" fmla="*/ 3300 w 3301"/>
                <a:gd name="T5" fmla="*/ 0 h 1176"/>
                <a:gd name="T6" fmla="*/ 1392 w 3301"/>
                <a:gd name="T7" fmla="*/ 1175 h 1176"/>
                <a:gd name="T8" fmla="*/ 633 w 3301"/>
                <a:gd name="T9" fmla="*/ 732 h 1176"/>
                <a:gd name="T10" fmla="*/ 2202 w 3301"/>
                <a:gd name="T11" fmla="*/ 77 h 1176"/>
              </a:gdLst>
              <a:ahLst/>
              <a:cxnLst>
                <a:cxn ang="0">
                  <a:pos x="T0" y="T1"/>
                </a:cxn>
                <a:cxn ang="0">
                  <a:pos x="T2" y="T3"/>
                </a:cxn>
                <a:cxn ang="0">
                  <a:pos x="T4" y="T5"/>
                </a:cxn>
                <a:cxn ang="0">
                  <a:pos x="T6" y="T7"/>
                </a:cxn>
                <a:cxn ang="0">
                  <a:pos x="T8" y="T9"/>
                </a:cxn>
                <a:cxn ang="0">
                  <a:pos x="T10" y="T11"/>
                </a:cxn>
              </a:cxnLst>
              <a:rect l="0" t="0" r="r" b="b"/>
              <a:pathLst>
                <a:path w="3301" h="1176">
                  <a:moveTo>
                    <a:pt x="2202" y="77"/>
                  </a:moveTo>
                  <a:lnTo>
                    <a:pt x="2202" y="77"/>
                  </a:lnTo>
                  <a:cubicBezTo>
                    <a:pt x="2202" y="77"/>
                    <a:pt x="2318" y="482"/>
                    <a:pt x="3300" y="0"/>
                  </a:cubicBezTo>
                  <a:cubicBezTo>
                    <a:pt x="1392" y="1175"/>
                    <a:pt x="1392" y="1175"/>
                    <a:pt x="1392" y="1175"/>
                  </a:cubicBezTo>
                  <a:cubicBezTo>
                    <a:pt x="1392" y="1175"/>
                    <a:pt x="1265" y="648"/>
                    <a:pt x="633" y="732"/>
                  </a:cubicBezTo>
                  <a:cubicBezTo>
                    <a:pt x="0" y="820"/>
                    <a:pt x="2202" y="77"/>
                    <a:pt x="2202" y="77"/>
                  </a:cubicBezTo>
                </a:path>
              </a:pathLst>
            </a:custGeom>
            <a:solidFill>
              <a:srgbClr val="BF282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5" name="Freeform 15">
              <a:extLst>
                <a:ext uri="{FF2B5EF4-FFF2-40B4-BE49-F238E27FC236}">
                  <a16:creationId xmlns:a16="http://schemas.microsoft.com/office/drawing/2014/main" id="{88AA8A89-F73B-B1E6-1C94-A54105ADCB4C}"/>
                </a:ext>
              </a:extLst>
            </p:cNvPr>
            <p:cNvSpPr>
              <a:spLocks noChangeArrowheads="1"/>
            </p:cNvSpPr>
            <p:nvPr/>
          </p:nvSpPr>
          <p:spPr bwMode="auto">
            <a:xfrm rot="21133775">
              <a:off x="17797623" y="4315578"/>
              <a:ext cx="3192385" cy="2017445"/>
            </a:xfrm>
            <a:custGeom>
              <a:avLst/>
              <a:gdLst>
                <a:gd name="T0" fmla="*/ 6576 w 6577"/>
                <a:gd name="T1" fmla="*/ 555 h 4154"/>
                <a:gd name="T2" fmla="*/ 6576 w 6577"/>
                <a:gd name="T3" fmla="*/ 555 h 4154"/>
                <a:gd name="T4" fmla="*/ 3038 w 6577"/>
                <a:gd name="T5" fmla="*/ 1192 h 4154"/>
                <a:gd name="T6" fmla="*/ 0 w 6577"/>
                <a:gd name="T7" fmla="*/ 3371 h 4154"/>
                <a:gd name="T8" fmla="*/ 161 w 6577"/>
                <a:gd name="T9" fmla="*/ 3698 h 4154"/>
                <a:gd name="T10" fmla="*/ 321 w 6577"/>
                <a:gd name="T11" fmla="*/ 4031 h 4154"/>
                <a:gd name="T12" fmla="*/ 3903 w 6577"/>
                <a:gd name="T13" fmla="*/ 2961 h 4154"/>
                <a:gd name="T14" fmla="*/ 6576 w 6577"/>
                <a:gd name="T15" fmla="*/ 555 h 4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77" h="4154">
                  <a:moveTo>
                    <a:pt x="6576" y="555"/>
                  </a:moveTo>
                  <a:lnTo>
                    <a:pt x="6576" y="555"/>
                  </a:lnTo>
                  <a:cubicBezTo>
                    <a:pt x="6576" y="555"/>
                    <a:pt x="5472" y="0"/>
                    <a:pt x="3038" y="1192"/>
                  </a:cubicBezTo>
                  <a:cubicBezTo>
                    <a:pt x="604" y="2390"/>
                    <a:pt x="0" y="3371"/>
                    <a:pt x="0" y="3371"/>
                  </a:cubicBezTo>
                  <a:cubicBezTo>
                    <a:pt x="161" y="3698"/>
                    <a:pt x="161" y="3698"/>
                    <a:pt x="161" y="3698"/>
                  </a:cubicBezTo>
                  <a:cubicBezTo>
                    <a:pt x="321" y="4031"/>
                    <a:pt x="321" y="4031"/>
                    <a:pt x="321" y="4031"/>
                  </a:cubicBezTo>
                  <a:cubicBezTo>
                    <a:pt x="321" y="4031"/>
                    <a:pt x="1469" y="4153"/>
                    <a:pt x="3903" y="2961"/>
                  </a:cubicBezTo>
                  <a:cubicBezTo>
                    <a:pt x="6343" y="1763"/>
                    <a:pt x="6576" y="555"/>
                    <a:pt x="6576" y="555"/>
                  </a:cubicBezTo>
                </a:path>
              </a:pathLst>
            </a:custGeom>
            <a:solidFill>
              <a:schemeClr val="accent1"/>
            </a:solidFill>
            <a:ln>
              <a:noFill/>
            </a:ln>
            <a:effectLst/>
          </p:spPr>
          <p:txBody>
            <a:bodyPr wrap="none" lIns="152366" tIns="76183" rIns="152366" bIns="76183" anchor="ctr"/>
            <a:lstStyle/>
            <a:p>
              <a:endParaRPr lang="en-US"/>
            </a:p>
          </p:txBody>
        </p:sp>
        <p:sp>
          <p:nvSpPr>
            <p:cNvPr id="26" name="Freeform 16">
              <a:extLst>
                <a:ext uri="{FF2B5EF4-FFF2-40B4-BE49-F238E27FC236}">
                  <a16:creationId xmlns:a16="http://schemas.microsoft.com/office/drawing/2014/main" id="{A835E8BA-433C-D91B-1C6B-CD7DA83AC844}"/>
                </a:ext>
              </a:extLst>
            </p:cNvPr>
            <p:cNvSpPr>
              <a:spLocks noChangeArrowheads="1"/>
            </p:cNvSpPr>
            <p:nvPr/>
          </p:nvSpPr>
          <p:spPr bwMode="auto">
            <a:xfrm rot="21133775">
              <a:off x="18143588" y="5657724"/>
              <a:ext cx="513866" cy="721739"/>
            </a:xfrm>
            <a:custGeom>
              <a:avLst/>
              <a:gdLst>
                <a:gd name="T0" fmla="*/ 571 w 1060"/>
                <a:gd name="T1" fmla="*/ 1486 h 1487"/>
                <a:gd name="T2" fmla="*/ 571 w 1060"/>
                <a:gd name="T3" fmla="*/ 1486 h 1487"/>
                <a:gd name="T4" fmla="*/ 1059 w 1060"/>
                <a:gd name="T5" fmla="*/ 1381 h 1487"/>
                <a:gd name="T6" fmla="*/ 382 w 1060"/>
                <a:gd name="T7" fmla="*/ 0 h 1487"/>
                <a:gd name="T8" fmla="*/ 0 w 1060"/>
                <a:gd name="T9" fmla="*/ 316 h 1487"/>
                <a:gd name="T10" fmla="*/ 571 w 1060"/>
                <a:gd name="T11" fmla="*/ 1486 h 1487"/>
              </a:gdLst>
              <a:ahLst/>
              <a:cxnLst>
                <a:cxn ang="0">
                  <a:pos x="T0" y="T1"/>
                </a:cxn>
                <a:cxn ang="0">
                  <a:pos x="T2" y="T3"/>
                </a:cxn>
                <a:cxn ang="0">
                  <a:pos x="T4" y="T5"/>
                </a:cxn>
                <a:cxn ang="0">
                  <a:pos x="T6" y="T7"/>
                </a:cxn>
                <a:cxn ang="0">
                  <a:pos x="T8" y="T9"/>
                </a:cxn>
                <a:cxn ang="0">
                  <a:pos x="T10" y="T11"/>
                </a:cxn>
              </a:cxnLst>
              <a:rect l="0" t="0" r="r" b="b"/>
              <a:pathLst>
                <a:path w="1060" h="1487">
                  <a:moveTo>
                    <a:pt x="571" y="1486"/>
                  </a:moveTo>
                  <a:lnTo>
                    <a:pt x="571" y="1486"/>
                  </a:lnTo>
                  <a:cubicBezTo>
                    <a:pt x="715" y="1458"/>
                    <a:pt x="876" y="1425"/>
                    <a:pt x="1059" y="1381"/>
                  </a:cubicBezTo>
                  <a:cubicBezTo>
                    <a:pt x="382" y="0"/>
                    <a:pt x="382" y="0"/>
                    <a:pt x="382" y="0"/>
                  </a:cubicBezTo>
                  <a:cubicBezTo>
                    <a:pt x="232" y="117"/>
                    <a:pt x="105" y="222"/>
                    <a:pt x="0" y="316"/>
                  </a:cubicBezTo>
                  <a:lnTo>
                    <a:pt x="571" y="1486"/>
                  </a:lnTo>
                </a:path>
              </a:pathLst>
            </a:custGeom>
            <a:solidFill>
              <a:srgbClr val="BF282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7" name="Freeform 17">
              <a:extLst>
                <a:ext uri="{FF2B5EF4-FFF2-40B4-BE49-F238E27FC236}">
                  <a16:creationId xmlns:a16="http://schemas.microsoft.com/office/drawing/2014/main" id="{4D23723F-53D7-902F-48B1-E9170BAF7EC8}"/>
                </a:ext>
              </a:extLst>
            </p:cNvPr>
            <p:cNvSpPr>
              <a:spLocks noChangeArrowheads="1"/>
            </p:cNvSpPr>
            <p:nvPr/>
          </p:nvSpPr>
          <p:spPr bwMode="auto">
            <a:xfrm rot="21133775">
              <a:off x="20216038" y="4307530"/>
              <a:ext cx="695859" cy="687472"/>
            </a:xfrm>
            <a:custGeom>
              <a:avLst/>
              <a:gdLst>
                <a:gd name="T0" fmla="*/ 616 w 1432"/>
                <a:gd name="T1" fmla="*/ 1414 h 1415"/>
                <a:gd name="T2" fmla="*/ 616 w 1432"/>
                <a:gd name="T3" fmla="*/ 1414 h 1415"/>
                <a:gd name="T4" fmla="*/ 1431 w 1432"/>
                <a:gd name="T5" fmla="*/ 233 h 1415"/>
                <a:gd name="T6" fmla="*/ 0 w 1432"/>
                <a:gd name="T7" fmla="*/ 155 h 1415"/>
                <a:gd name="T8" fmla="*/ 616 w 1432"/>
                <a:gd name="T9" fmla="*/ 1414 h 1415"/>
              </a:gdLst>
              <a:ahLst/>
              <a:cxnLst>
                <a:cxn ang="0">
                  <a:pos x="T0" y="T1"/>
                </a:cxn>
                <a:cxn ang="0">
                  <a:pos x="T2" y="T3"/>
                </a:cxn>
                <a:cxn ang="0">
                  <a:pos x="T4" y="T5"/>
                </a:cxn>
                <a:cxn ang="0">
                  <a:pos x="T6" y="T7"/>
                </a:cxn>
                <a:cxn ang="0">
                  <a:pos x="T8" y="T9"/>
                </a:cxn>
              </a:cxnLst>
              <a:rect l="0" t="0" r="r" b="b"/>
              <a:pathLst>
                <a:path w="1432" h="1415">
                  <a:moveTo>
                    <a:pt x="616" y="1414"/>
                  </a:moveTo>
                  <a:lnTo>
                    <a:pt x="616" y="1414"/>
                  </a:lnTo>
                  <a:cubicBezTo>
                    <a:pt x="1337" y="737"/>
                    <a:pt x="1431" y="233"/>
                    <a:pt x="1431" y="233"/>
                  </a:cubicBezTo>
                  <a:cubicBezTo>
                    <a:pt x="1431" y="233"/>
                    <a:pt x="976" y="0"/>
                    <a:pt x="0" y="155"/>
                  </a:cubicBezTo>
                  <a:lnTo>
                    <a:pt x="616" y="1414"/>
                  </a:lnTo>
                </a:path>
              </a:pathLst>
            </a:custGeom>
            <a:solidFill>
              <a:srgbClr val="BF282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8" name="Freeform 18">
              <a:extLst>
                <a:ext uri="{FF2B5EF4-FFF2-40B4-BE49-F238E27FC236}">
                  <a16:creationId xmlns:a16="http://schemas.microsoft.com/office/drawing/2014/main" id="{33CA7527-31B5-C745-B991-A721D62A8C02}"/>
                </a:ext>
              </a:extLst>
            </p:cNvPr>
            <p:cNvSpPr>
              <a:spLocks noChangeArrowheads="1"/>
            </p:cNvSpPr>
            <p:nvPr/>
          </p:nvSpPr>
          <p:spPr bwMode="auto">
            <a:xfrm rot="21133775">
              <a:off x="17613473" y="4674257"/>
              <a:ext cx="1295366" cy="820255"/>
            </a:xfrm>
            <a:custGeom>
              <a:avLst/>
              <a:gdLst>
                <a:gd name="T0" fmla="*/ 2667 w 2668"/>
                <a:gd name="T1" fmla="*/ 227 h 1687"/>
                <a:gd name="T2" fmla="*/ 2667 w 2668"/>
                <a:gd name="T3" fmla="*/ 227 h 1687"/>
                <a:gd name="T4" fmla="*/ 1236 w 2668"/>
                <a:gd name="T5" fmla="*/ 482 h 1687"/>
                <a:gd name="T6" fmla="*/ 0 w 2668"/>
                <a:gd name="T7" fmla="*/ 1364 h 1687"/>
                <a:gd name="T8" fmla="*/ 66 w 2668"/>
                <a:gd name="T9" fmla="*/ 1497 h 1687"/>
                <a:gd name="T10" fmla="*/ 133 w 2668"/>
                <a:gd name="T11" fmla="*/ 1636 h 1687"/>
                <a:gd name="T12" fmla="*/ 1586 w 2668"/>
                <a:gd name="T13" fmla="*/ 1198 h 1687"/>
                <a:gd name="T14" fmla="*/ 2667 w 2668"/>
                <a:gd name="T15" fmla="*/ 227 h 16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8" h="1687">
                  <a:moveTo>
                    <a:pt x="2667" y="227"/>
                  </a:moveTo>
                  <a:lnTo>
                    <a:pt x="2667" y="227"/>
                  </a:lnTo>
                  <a:cubicBezTo>
                    <a:pt x="2667" y="227"/>
                    <a:pt x="2223" y="0"/>
                    <a:pt x="1236" y="482"/>
                  </a:cubicBezTo>
                  <a:cubicBezTo>
                    <a:pt x="249" y="970"/>
                    <a:pt x="0" y="1364"/>
                    <a:pt x="0" y="1364"/>
                  </a:cubicBezTo>
                  <a:cubicBezTo>
                    <a:pt x="66" y="1497"/>
                    <a:pt x="66" y="1497"/>
                    <a:pt x="66" y="1497"/>
                  </a:cubicBezTo>
                  <a:cubicBezTo>
                    <a:pt x="133" y="1636"/>
                    <a:pt x="133" y="1636"/>
                    <a:pt x="133" y="1636"/>
                  </a:cubicBezTo>
                  <a:cubicBezTo>
                    <a:pt x="133" y="1636"/>
                    <a:pt x="599" y="1686"/>
                    <a:pt x="1586" y="1198"/>
                  </a:cubicBezTo>
                  <a:cubicBezTo>
                    <a:pt x="2573" y="715"/>
                    <a:pt x="2667" y="227"/>
                    <a:pt x="2667" y="227"/>
                  </a:cubicBezTo>
                </a:path>
              </a:pathLst>
            </a:custGeom>
            <a:solidFill>
              <a:schemeClr val="accent3"/>
            </a:solidFill>
            <a:ln>
              <a:noFill/>
            </a:ln>
            <a:effectLst/>
          </p:spPr>
          <p:txBody>
            <a:bodyPr wrap="none" lIns="152366" tIns="76183" rIns="152366" bIns="76183" anchor="ctr"/>
            <a:lstStyle/>
            <a:p>
              <a:endParaRPr lang="en-US"/>
            </a:p>
          </p:txBody>
        </p:sp>
        <p:sp>
          <p:nvSpPr>
            <p:cNvPr id="29" name="Freeform 19">
              <a:extLst>
                <a:ext uri="{FF2B5EF4-FFF2-40B4-BE49-F238E27FC236}">
                  <a16:creationId xmlns:a16="http://schemas.microsoft.com/office/drawing/2014/main" id="{E0E0ABCE-3919-2CE1-57D4-67D015C028C1}"/>
                </a:ext>
              </a:extLst>
            </p:cNvPr>
            <p:cNvSpPr>
              <a:spLocks noChangeArrowheads="1"/>
            </p:cNvSpPr>
            <p:nvPr/>
          </p:nvSpPr>
          <p:spPr bwMode="auto">
            <a:xfrm rot="21133775">
              <a:off x="18420546" y="4748513"/>
              <a:ext cx="239803" cy="346949"/>
            </a:xfrm>
            <a:custGeom>
              <a:avLst/>
              <a:gdLst>
                <a:gd name="T0" fmla="*/ 200 w 494"/>
                <a:gd name="T1" fmla="*/ 0 h 716"/>
                <a:gd name="T2" fmla="*/ 200 w 494"/>
                <a:gd name="T3" fmla="*/ 0 h 716"/>
                <a:gd name="T4" fmla="*/ 0 w 494"/>
                <a:gd name="T5" fmla="*/ 55 h 716"/>
                <a:gd name="T6" fmla="*/ 322 w 494"/>
                <a:gd name="T7" fmla="*/ 715 h 716"/>
                <a:gd name="T8" fmla="*/ 493 w 494"/>
                <a:gd name="T9" fmla="*/ 593 h 716"/>
                <a:gd name="T10" fmla="*/ 200 w 494"/>
                <a:gd name="T11" fmla="*/ 0 h 716"/>
              </a:gdLst>
              <a:ahLst/>
              <a:cxnLst>
                <a:cxn ang="0">
                  <a:pos x="T0" y="T1"/>
                </a:cxn>
                <a:cxn ang="0">
                  <a:pos x="T2" y="T3"/>
                </a:cxn>
                <a:cxn ang="0">
                  <a:pos x="T4" y="T5"/>
                </a:cxn>
                <a:cxn ang="0">
                  <a:pos x="T6" y="T7"/>
                </a:cxn>
                <a:cxn ang="0">
                  <a:pos x="T8" y="T9"/>
                </a:cxn>
                <a:cxn ang="0">
                  <a:pos x="T10" y="T11"/>
                </a:cxn>
              </a:cxnLst>
              <a:rect l="0" t="0" r="r" b="b"/>
              <a:pathLst>
                <a:path w="494" h="716">
                  <a:moveTo>
                    <a:pt x="200" y="0"/>
                  </a:moveTo>
                  <a:lnTo>
                    <a:pt x="200" y="0"/>
                  </a:lnTo>
                  <a:cubicBezTo>
                    <a:pt x="139" y="17"/>
                    <a:pt x="72" y="33"/>
                    <a:pt x="0" y="55"/>
                  </a:cubicBezTo>
                  <a:cubicBezTo>
                    <a:pt x="322" y="715"/>
                    <a:pt x="322" y="715"/>
                    <a:pt x="322" y="715"/>
                  </a:cubicBezTo>
                  <a:cubicBezTo>
                    <a:pt x="383" y="676"/>
                    <a:pt x="444" y="632"/>
                    <a:pt x="493" y="593"/>
                  </a:cubicBezTo>
                  <a:lnTo>
                    <a:pt x="200" y="0"/>
                  </a:lnTo>
                </a:path>
              </a:pathLst>
            </a:custGeom>
            <a:solidFill>
              <a:srgbClr val="BF282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0" name="Freeform 20">
              <a:extLst>
                <a:ext uri="{FF2B5EF4-FFF2-40B4-BE49-F238E27FC236}">
                  <a16:creationId xmlns:a16="http://schemas.microsoft.com/office/drawing/2014/main" id="{5ABAE15C-E220-1E8D-3AA4-C3AAF90527A0}"/>
                </a:ext>
              </a:extLst>
            </p:cNvPr>
            <p:cNvSpPr>
              <a:spLocks noChangeArrowheads="1"/>
            </p:cNvSpPr>
            <p:nvPr/>
          </p:nvSpPr>
          <p:spPr bwMode="auto">
            <a:xfrm rot="21133775">
              <a:off x="18585241" y="4670367"/>
              <a:ext cx="291191" cy="284842"/>
            </a:xfrm>
            <a:custGeom>
              <a:avLst/>
              <a:gdLst>
                <a:gd name="T0" fmla="*/ 255 w 600"/>
                <a:gd name="T1" fmla="*/ 587 h 588"/>
                <a:gd name="T2" fmla="*/ 255 w 600"/>
                <a:gd name="T3" fmla="*/ 587 h 588"/>
                <a:gd name="T4" fmla="*/ 599 w 600"/>
                <a:gd name="T5" fmla="*/ 99 h 588"/>
                <a:gd name="T6" fmla="*/ 0 w 600"/>
                <a:gd name="T7" fmla="*/ 72 h 588"/>
                <a:gd name="T8" fmla="*/ 255 w 600"/>
                <a:gd name="T9" fmla="*/ 587 h 588"/>
              </a:gdLst>
              <a:ahLst/>
              <a:cxnLst>
                <a:cxn ang="0">
                  <a:pos x="T0" y="T1"/>
                </a:cxn>
                <a:cxn ang="0">
                  <a:pos x="T2" y="T3"/>
                </a:cxn>
                <a:cxn ang="0">
                  <a:pos x="T4" y="T5"/>
                </a:cxn>
                <a:cxn ang="0">
                  <a:pos x="T6" y="T7"/>
                </a:cxn>
                <a:cxn ang="0">
                  <a:pos x="T8" y="T9"/>
                </a:cxn>
              </a:cxnLst>
              <a:rect l="0" t="0" r="r" b="b"/>
              <a:pathLst>
                <a:path w="600" h="588">
                  <a:moveTo>
                    <a:pt x="255" y="587"/>
                  </a:moveTo>
                  <a:lnTo>
                    <a:pt x="255" y="587"/>
                  </a:lnTo>
                  <a:cubicBezTo>
                    <a:pt x="560" y="310"/>
                    <a:pt x="599" y="99"/>
                    <a:pt x="599" y="99"/>
                  </a:cubicBezTo>
                  <a:cubicBezTo>
                    <a:pt x="599" y="99"/>
                    <a:pt x="410" y="0"/>
                    <a:pt x="0" y="72"/>
                  </a:cubicBezTo>
                  <a:lnTo>
                    <a:pt x="255" y="587"/>
                  </a:lnTo>
                </a:path>
              </a:pathLst>
            </a:custGeom>
            <a:solidFill>
              <a:srgbClr val="BF282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1" name="Freeform 21">
              <a:extLst>
                <a:ext uri="{FF2B5EF4-FFF2-40B4-BE49-F238E27FC236}">
                  <a16:creationId xmlns:a16="http://schemas.microsoft.com/office/drawing/2014/main" id="{2F5E30CE-2011-D322-BBA7-EBF9A7D69901}"/>
                </a:ext>
              </a:extLst>
            </p:cNvPr>
            <p:cNvSpPr>
              <a:spLocks noChangeArrowheads="1"/>
            </p:cNvSpPr>
            <p:nvPr/>
          </p:nvSpPr>
          <p:spPr bwMode="auto">
            <a:xfrm rot="21133775">
              <a:off x="19622774" y="4739965"/>
              <a:ext cx="573816" cy="573965"/>
            </a:xfrm>
            <a:custGeom>
              <a:avLst/>
              <a:gdLst>
                <a:gd name="T0" fmla="*/ 821 w 1182"/>
                <a:gd name="T1" fmla="*/ 1054 h 1182"/>
                <a:gd name="T2" fmla="*/ 821 w 1182"/>
                <a:gd name="T3" fmla="*/ 1054 h 1182"/>
                <a:gd name="T4" fmla="*/ 128 w 1182"/>
                <a:gd name="T5" fmla="*/ 821 h 1182"/>
                <a:gd name="T6" fmla="*/ 361 w 1182"/>
                <a:gd name="T7" fmla="*/ 122 h 1182"/>
                <a:gd name="T8" fmla="*/ 1059 w 1182"/>
                <a:gd name="T9" fmla="*/ 361 h 1182"/>
                <a:gd name="T10" fmla="*/ 821 w 1182"/>
                <a:gd name="T11" fmla="*/ 1054 h 1182"/>
              </a:gdLst>
              <a:ahLst/>
              <a:cxnLst>
                <a:cxn ang="0">
                  <a:pos x="T0" y="T1"/>
                </a:cxn>
                <a:cxn ang="0">
                  <a:pos x="T2" y="T3"/>
                </a:cxn>
                <a:cxn ang="0">
                  <a:pos x="T4" y="T5"/>
                </a:cxn>
                <a:cxn ang="0">
                  <a:pos x="T6" y="T7"/>
                </a:cxn>
                <a:cxn ang="0">
                  <a:pos x="T8" y="T9"/>
                </a:cxn>
                <a:cxn ang="0">
                  <a:pos x="T10" y="T11"/>
                </a:cxn>
              </a:cxnLst>
              <a:rect l="0" t="0" r="r" b="b"/>
              <a:pathLst>
                <a:path w="1182" h="1182">
                  <a:moveTo>
                    <a:pt x="821" y="1054"/>
                  </a:moveTo>
                  <a:lnTo>
                    <a:pt x="821" y="1054"/>
                  </a:lnTo>
                  <a:cubicBezTo>
                    <a:pt x="560" y="1181"/>
                    <a:pt x="250" y="1076"/>
                    <a:pt x="128" y="821"/>
                  </a:cubicBezTo>
                  <a:cubicBezTo>
                    <a:pt x="0" y="560"/>
                    <a:pt x="105" y="250"/>
                    <a:pt x="361" y="122"/>
                  </a:cubicBezTo>
                  <a:cubicBezTo>
                    <a:pt x="621" y="0"/>
                    <a:pt x="932" y="106"/>
                    <a:pt x="1059" y="361"/>
                  </a:cubicBezTo>
                  <a:cubicBezTo>
                    <a:pt x="1181" y="621"/>
                    <a:pt x="1076" y="932"/>
                    <a:pt x="821" y="1054"/>
                  </a:cubicBezTo>
                </a:path>
              </a:pathLst>
            </a:custGeom>
            <a:solidFill>
              <a:srgbClr val="29355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2" name="Freeform 22">
              <a:extLst>
                <a:ext uri="{FF2B5EF4-FFF2-40B4-BE49-F238E27FC236}">
                  <a16:creationId xmlns:a16="http://schemas.microsoft.com/office/drawing/2014/main" id="{981E470D-1CE1-7E04-E4A3-8DAD88C0660C}"/>
                </a:ext>
              </a:extLst>
            </p:cNvPr>
            <p:cNvSpPr>
              <a:spLocks noChangeArrowheads="1"/>
            </p:cNvSpPr>
            <p:nvPr/>
          </p:nvSpPr>
          <p:spPr bwMode="auto">
            <a:xfrm rot="21133775">
              <a:off x="19695417" y="4808365"/>
              <a:ext cx="430362" cy="434758"/>
            </a:xfrm>
            <a:custGeom>
              <a:avLst/>
              <a:gdLst>
                <a:gd name="T0" fmla="*/ 615 w 888"/>
                <a:gd name="T1" fmla="*/ 792 h 893"/>
                <a:gd name="T2" fmla="*/ 615 w 888"/>
                <a:gd name="T3" fmla="*/ 792 h 893"/>
                <a:gd name="T4" fmla="*/ 94 w 888"/>
                <a:gd name="T5" fmla="*/ 615 h 893"/>
                <a:gd name="T6" fmla="*/ 271 w 888"/>
                <a:gd name="T7" fmla="*/ 94 h 893"/>
                <a:gd name="T8" fmla="*/ 793 w 888"/>
                <a:gd name="T9" fmla="*/ 277 h 893"/>
                <a:gd name="T10" fmla="*/ 615 w 888"/>
                <a:gd name="T11" fmla="*/ 792 h 893"/>
              </a:gdLst>
              <a:ahLst/>
              <a:cxnLst>
                <a:cxn ang="0">
                  <a:pos x="T0" y="T1"/>
                </a:cxn>
                <a:cxn ang="0">
                  <a:pos x="T2" y="T3"/>
                </a:cxn>
                <a:cxn ang="0">
                  <a:pos x="T4" y="T5"/>
                </a:cxn>
                <a:cxn ang="0">
                  <a:pos x="T6" y="T7"/>
                </a:cxn>
                <a:cxn ang="0">
                  <a:pos x="T8" y="T9"/>
                </a:cxn>
                <a:cxn ang="0">
                  <a:pos x="T10" y="T11"/>
                </a:cxn>
              </a:cxnLst>
              <a:rect l="0" t="0" r="r" b="b"/>
              <a:pathLst>
                <a:path w="888" h="893">
                  <a:moveTo>
                    <a:pt x="615" y="792"/>
                  </a:moveTo>
                  <a:lnTo>
                    <a:pt x="615" y="792"/>
                  </a:lnTo>
                  <a:cubicBezTo>
                    <a:pt x="421" y="892"/>
                    <a:pt x="188" y="809"/>
                    <a:pt x="94" y="615"/>
                  </a:cubicBezTo>
                  <a:cubicBezTo>
                    <a:pt x="0" y="426"/>
                    <a:pt x="78" y="188"/>
                    <a:pt x="271" y="94"/>
                  </a:cubicBezTo>
                  <a:cubicBezTo>
                    <a:pt x="466" y="0"/>
                    <a:pt x="699" y="83"/>
                    <a:pt x="793" y="277"/>
                  </a:cubicBezTo>
                  <a:cubicBezTo>
                    <a:pt x="887" y="465"/>
                    <a:pt x="804" y="698"/>
                    <a:pt x="615" y="792"/>
                  </a:cubicBezTo>
                </a:path>
              </a:pathLst>
            </a:custGeom>
            <a:solidFill>
              <a:srgbClr val="FEDF52"/>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3" name="Freeform 23">
              <a:extLst>
                <a:ext uri="{FF2B5EF4-FFF2-40B4-BE49-F238E27FC236}">
                  <a16:creationId xmlns:a16="http://schemas.microsoft.com/office/drawing/2014/main" id="{726A4C4A-0EDB-AE36-E19E-93380498D479}"/>
                </a:ext>
              </a:extLst>
            </p:cNvPr>
            <p:cNvSpPr>
              <a:spLocks noChangeArrowheads="1"/>
            </p:cNvSpPr>
            <p:nvPr/>
          </p:nvSpPr>
          <p:spPr bwMode="auto">
            <a:xfrm rot="21133775">
              <a:off x="17800433" y="6157663"/>
              <a:ext cx="282626" cy="409058"/>
            </a:xfrm>
            <a:custGeom>
              <a:avLst/>
              <a:gdLst>
                <a:gd name="T0" fmla="*/ 393 w 583"/>
                <a:gd name="T1" fmla="*/ 843 h 844"/>
                <a:gd name="T2" fmla="*/ 0 w 583"/>
                <a:gd name="T3" fmla="*/ 44 h 844"/>
                <a:gd name="T4" fmla="*/ 255 w 583"/>
                <a:gd name="T5" fmla="*/ 0 h 844"/>
                <a:gd name="T6" fmla="*/ 582 w 583"/>
                <a:gd name="T7" fmla="*/ 665 h 844"/>
                <a:gd name="T8" fmla="*/ 393 w 583"/>
                <a:gd name="T9" fmla="*/ 843 h 844"/>
              </a:gdLst>
              <a:ahLst/>
              <a:cxnLst>
                <a:cxn ang="0">
                  <a:pos x="T0" y="T1"/>
                </a:cxn>
                <a:cxn ang="0">
                  <a:pos x="T2" y="T3"/>
                </a:cxn>
                <a:cxn ang="0">
                  <a:pos x="T4" y="T5"/>
                </a:cxn>
                <a:cxn ang="0">
                  <a:pos x="T6" y="T7"/>
                </a:cxn>
                <a:cxn ang="0">
                  <a:pos x="T8" y="T9"/>
                </a:cxn>
              </a:cxnLst>
              <a:rect l="0" t="0" r="r" b="b"/>
              <a:pathLst>
                <a:path w="583" h="844">
                  <a:moveTo>
                    <a:pt x="393" y="843"/>
                  </a:moveTo>
                  <a:lnTo>
                    <a:pt x="0" y="44"/>
                  </a:lnTo>
                  <a:lnTo>
                    <a:pt x="255" y="0"/>
                  </a:lnTo>
                  <a:lnTo>
                    <a:pt x="582" y="665"/>
                  </a:lnTo>
                  <a:lnTo>
                    <a:pt x="393" y="843"/>
                  </a:lnTo>
                </a:path>
              </a:pathLst>
            </a:custGeom>
            <a:solidFill>
              <a:srgbClr val="81818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4" name="Freeform 24">
              <a:extLst>
                <a:ext uri="{FF2B5EF4-FFF2-40B4-BE49-F238E27FC236}">
                  <a16:creationId xmlns:a16="http://schemas.microsoft.com/office/drawing/2014/main" id="{48FB18AF-B1BA-D73D-D3B4-35ED1BABA1E8}"/>
                </a:ext>
              </a:extLst>
            </p:cNvPr>
            <p:cNvSpPr>
              <a:spLocks noChangeArrowheads="1"/>
            </p:cNvSpPr>
            <p:nvPr/>
          </p:nvSpPr>
          <p:spPr bwMode="auto">
            <a:xfrm rot="21133775">
              <a:off x="17553511" y="5423712"/>
              <a:ext cx="177713" cy="197034"/>
            </a:xfrm>
            <a:custGeom>
              <a:avLst/>
              <a:gdLst>
                <a:gd name="T0" fmla="*/ 155 w 367"/>
                <a:gd name="T1" fmla="*/ 405 h 406"/>
                <a:gd name="T2" fmla="*/ 0 w 367"/>
                <a:gd name="T3" fmla="*/ 83 h 406"/>
                <a:gd name="T4" fmla="*/ 233 w 367"/>
                <a:gd name="T5" fmla="*/ 0 h 406"/>
                <a:gd name="T6" fmla="*/ 366 w 367"/>
                <a:gd name="T7" fmla="*/ 272 h 406"/>
                <a:gd name="T8" fmla="*/ 155 w 367"/>
                <a:gd name="T9" fmla="*/ 405 h 406"/>
              </a:gdLst>
              <a:ahLst/>
              <a:cxnLst>
                <a:cxn ang="0">
                  <a:pos x="T0" y="T1"/>
                </a:cxn>
                <a:cxn ang="0">
                  <a:pos x="T2" y="T3"/>
                </a:cxn>
                <a:cxn ang="0">
                  <a:pos x="T4" y="T5"/>
                </a:cxn>
                <a:cxn ang="0">
                  <a:pos x="T6" y="T7"/>
                </a:cxn>
                <a:cxn ang="0">
                  <a:pos x="T8" y="T9"/>
                </a:cxn>
              </a:cxnLst>
              <a:rect l="0" t="0" r="r" b="b"/>
              <a:pathLst>
                <a:path w="367" h="406">
                  <a:moveTo>
                    <a:pt x="155" y="405"/>
                  </a:moveTo>
                  <a:lnTo>
                    <a:pt x="0" y="83"/>
                  </a:lnTo>
                  <a:lnTo>
                    <a:pt x="233" y="0"/>
                  </a:lnTo>
                  <a:lnTo>
                    <a:pt x="366" y="272"/>
                  </a:lnTo>
                  <a:lnTo>
                    <a:pt x="155" y="405"/>
                  </a:lnTo>
                </a:path>
              </a:pathLst>
            </a:custGeom>
            <a:solidFill>
              <a:srgbClr val="81818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5" name="Freeform 25">
              <a:extLst>
                <a:ext uri="{FF2B5EF4-FFF2-40B4-BE49-F238E27FC236}">
                  <a16:creationId xmlns:a16="http://schemas.microsoft.com/office/drawing/2014/main" id="{40A30692-53A0-0B01-A402-EFEF1840D870}"/>
                </a:ext>
              </a:extLst>
            </p:cNvPr>
            <p:cNvSpPr>
              <a:spLocks noChangeArrowheads="1"/>
            </p:cNvSpPr>
            <p:nvPr/>
          </p:nvSpPr>
          <p:spPr bwMode="auto">
            <a:xfrm rot="21133775">
              <a:off x="17439196" y="6234296"/>
              <a:ext cx="550262" cy="454032"/>
            </a:xfrm>
            <a:custGeom>
              <a:avLst/>
              <a:gdLst>
                <a:gd name="T0" fmla="*/ 1131 w 1132"/>
                <a:gd name="T1" fmla="*/ 688 h 933"/>
                <a:gd name="T2" fmla="*/ 1131 w 1132"/>
                <a:gd name="T3" fmla="*/ 688 h 933"/>
                <a:gd name="T4" fmla="*/ 965 w 1132"/>
                <a:gd name="T5" fmla="*/ 349 h 933"/>
                <a:gd name="T6" fmla="*/ 798 w 1132"/>
                <a:gd name="T7" fmla="*/ 11 h 933"/>
                <a:gd name="T8" fmla="*/ 394 w 1132"/>
                <a:gd name="T9" fmla="*/ 133 h 933"/>
                <a:gd name="T10" fmla="*/ 549 w 1132"/>
                <a:gd name="T11" fmla="*/ 227 h 933"/>
                <a:gd name="T12" fmla="*/ 0 w 1132"/>
                <a:gd name="T13" fmla="*/ 821 h 933"/>
                <a:gd name="T14" fmla="*/ 804 w 1132"/>
                <a:gd name="T15" fmla="*/ 749 h 933"/>
                <a:gd name="T16" fmla="*/ 787 w 1132"/>
                <a:gd name="T17" fmla="*/ 932 h 933"/>
                <a:gd name="T18" fmla="*/ 1131 w 1132"/>
                <a:gd name="T19" fmla="*/ 688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2" h="933">
                  <a:moveTo>
                    <a:pt x="1131" y="688"/>
                  </a:moveTo>
                  <a:lnTo>
                    <a:pt x="1131" y="688"/>
                  </a:lnTo>
                  <a:cubicBezTo>
                    <a:pt x="965" y="349"/>
                    <a:pt x="965" y="349"/>
                    <a:pt x="965" y="349"/>
                  </a:cubicBezTo>
                  <a:cubicBezTo>
                    <a:pt x="798" y="11"/>
                    <a:pt x="798" y="11"/>
                    <a:pt x="798" y="11"/>
                  </a:cubicBezTo>
                  <a:cubicBezTo>
                    <a:pt x="798" y="11"/>
                    <a:pt x="576" y="0"/>
                    <a:pt x="394" y="133"/>
                  </a:cubicBezTo>
                  <a:cubicBezTo>
                    <a:pt x="394" y="133"/>
                    <a:pt x="543" y="161"/>
                    <a:pt x="549" y="227"/>
                  </a:cubicBezTo>
                  <a:cubicBezTo>
                    <a:pt x="549" y="227"/>
                    <a:pt x="127" y="482"/>
                    <a:pt x="0" y="821"/>
                  </a:cubicBezTo>
                  <a:cubicBezTo>
                    <a:pt x="344" y="932"/>
                    <a:pt x="804" y="749"/>
                    <a:pt x="804" y="749"/>
                  </a:cubicBezTo>
                  <a:cubicBezTo>
                    <a:pt x="854" y="798"/>
                    <a:pt x="787" y="932"/>
                    <a:pt x="787" y="932"/>
                  </a:cubicBezTo>
                  <a:cubicBezTo>
                    <a:pt x="1004" y="870"/>
                    <a:pt x="1131" y="688"/>
                    <a:pt x="1131" y="688"/>
                  </a:cubicBezTo>
                </a:path>
              </a:pathLst>
            </a:custGeom>
            <a:solidFill>
              <a:srgbClr val="F6932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6" name="Freeform 26">
              <a:extLst>
                <a:ext uri="{FF2B5EF4-FFF2-40B4-BE49-F238E27FC236}">
                  <a16:creationId xmlns:a16="http://schemas.microsoft.com/office/drawing/2014/main" id="{FB24FCB9-C197-6C75-C2F9-7372EA1CF848}"/>
                </a:ext>
              </a:extLst>
            </p:cNvPr>
            <p:cNvSpPr>
              <a:spLocks noChangeArrowheads="1"/>
            </p:cNvSpPr>
            <p:nvPr/>
          </p:nvSpPr>
          <p:spPr bwMode="auto">
            <a:xfrm rot="21133775">
              <a:off x="17553048" y="6243155"/>
              <a:ext cx="408951" cy="372649"/>
            </a:xfrm>
            <a:custGeom>
              <a:avLst/>
              <a:gdLst>
                <a:gd name="T0" fmla="*/ 843 w 844"/>
                <a:gd name="T1" fmla="*/ 566 h 766"/>
                <a:gd name="T2" fmla="*/ 843 w 844"/>
                <a:gd name="T3" fmla="*/ 566 h 766"/>
                <a:gd name="T4" fmla="*/ 721 w 844"/>
                <a:gd name="T5" fmla="*/ 316 h 766"/>
                <a:gd name="T6" fmla="*/ 599 w 844"/>
                <a:gd name="T7" fmla="*/ 61 h 766"/>
                <a:gd name="T8" fmla="*/ 316 w 844"/>
                <a:gd name="T9" fmla="*/ 100 h 766"/>
                <a:gd name="T10" fmla="*/ 410 w 844"/>
                <a:gd name="T11" fmla="*/ 228 h 766"/>
                <a:gd name="T12" fmla="*/ 0 w 844"/>
                <a:gd name="T13" fmla="*/ 666 h 766"/>
                <a:gd name="T14" fmla="*/ 604 w 844"/>
                <a:gd name="T15" fmla="*/ 616 h 766"/>
                <a:gd name="T16" fmla="*/ 643 w 844"/>
                <a:gd name="T17" fmla="*/ 765 h 766"/>
                <a:gd name="T18" fmla="*/ 843 w 844"/>
                <a:gd name="T19" fmla="*/ 566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4" h="766">
                  <a:moveTo>
                    <a:pt x="843" y="566"/>
                  </a:moveTo>
                  <a:lnTo>
                    <a:pt x="843" y="566"/>
                  </a:lnTo>
                  <a:cubicBezTo>
                    <a:pt x="721" y="316"/>
                    <a:pt x="721" y="316"/>
                    <a:pt x="721" y="316"/>
                  </a:cubicBezTo>
                  <a:cubicBezTo>
                    <a:pt x="599" y="61"/>
                    <a:pt x="599" y="61"/>
                    <a:pt x="599" y="61"/>
                  </a:cubicBezTo>
                  <a:cubicBezTo>
                    <a:pt x="599" y="61"/>
                    <a:pt x="449" y="0"/>
                    <a:pt x="316" y="100"/>
                  </a:cubicBezTo>
                  <a:cubicBezTo>
                    <a:pt x="316" y="100"/>
                    <a:pt x="405" y="178"/>
                    <a:pt x="410" y="228"/>
                  </a:cubicBezTo>
                  <a:cubicBezTo>
                    <a:pt x="410" y="228"/>
                    <a:pt x="94" y="416"/>
                    <a:pt x="0" y="666"/>
                  </a:cubicBezTo>
                  <a:cubicBezTo>
                    <a:pt x="260" y="749"/>
                    <a:pt x="604" y="616"/>
                    <a:pt x="604" y="616"/>
                  </a:cubicBezTo>
                  <a:cubicBezTo>
                    <a:pt x="637" y="649"/>
                    <a:pt x="643" y="765"/>
                    <a:pt x="643" y="765"/>
                  </a:cubicBezTo>
                  <a:cubicBezTo>
                    <a:pt x="809" y="721"/>
                    <a:pt x="843" y="566"/>
                    <a:pt x="843" y="566"/>
                  </a:cubicBezTo>
                </a:path>
              </a:pathLst>
            </a:custGeom>
            <a:solidFill>
              <a:srgbClr val="FAED22"/>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7" name="Freeform 27">
              <a:extLst>
                <a:ext uri="{FF2B5EF4-FFF2-40B4-BE49-F238E27FC236}">
                  <a16:creationId xmlns:a16="http://schemas.microsoft.com/office/drawing/2014/main" id="{26C3D16F-E447-75DE-EE07-95393F95AC43}"/>
                </a:ext>
              </a:extLst>
            </p:cNvPr>
            <p:cNvSpPr>
              <a:spLocks noChangeArrowheads="1"/>
            </p:cNvSpPr>
            <p:nvPr/>
          </p:nvSpPr>
          <p:spPr bwMode="auto">
            <a:xfrm rot="21133775">
              <a:off x="17683827" y="6293408"/>
              <a:ext cx="256932" cy="235583"/>
            </a:xfrm>
            <a:custGeom>
              <a:avLst/>
              <a:gdLst>
                <a:gd name="T0" fmla="*/ 526 w 527"/>
                <a:gd name="T1" fmla="*/ 355 h 483"/>
                <a:gd name="T2" fmla="*/ 526 w 527"/>
                <a:gd name="T3" fmla="*/ 355 h 483"/>
                <a:gd name="T4" fmla="*/ 449 w 527"/>
                <a:gd name="T5" fmla="*/ 199 h 483"/>
                <a:gd name="T6" fmla="*/ 371 w 527"/>
                <a:gd name="T7" fmla="*/ 39 h 483"/>
                <a:gd name="T8" fmla="*/ 194 w 527"/>
                <a:gd name="T9" fmla="*/ 61 h 483"/>
                <a:gd name="T10" fmla="*/ 255 w 527"/>
                <a:gd name="T11" fmla="*/ 144 h 483"/>
                <a:gd name="T12" fmla="*/ 0 w 527"/>
                <a:gd name="T13" fmla="*/ 421 h 483"/>
                <a:gd name="T14" fmla="*/ 377 w 527"/>
                <a:gd name="T15" fmla="*/ 388 h 483"/>
                <a:gd name="T16" fmla="*/ 404 w 527"/>
                <a:gd name="T17" fmla="*/ 482 h 483"/>
                <a:gd name="T18" fmla="*/ 526 w 527"/>
                <a:gd name="T19" fmla="*/ 35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 h="483">
                  <a:moveTo>
                    <a:pt x="526" y="355"/>
                  </a:moveTo>
                  <a:lnTo>
                    <a:pt x="526" y="355"/>
                  </a:lnTo>
                  <a:cubicBezTo>
                    <a:pt x="449" y="199"/>
                    <a:pt x="449" y="199"/>
                    <a:pt x="449" y="199"/>
                  </a:cubicBezTo>
                  <a:cubicBezTo>
                    <a:pt x="371" y="39"/>
                    <a:pt x="371" y="39"/>
                    <a:pt x="371" y="39"/>
                  </a:cubicBezTo>
                  <a:cubicBezTo>
                    <a:pt x="371" y="39"/>
                    <a:pt x="282" y="0"/>
                    <a:pt x="194" y="61"/>
                  </a:cubicBezTo>
                  <a:cubicBezTo>
                    <a:pt x="194" y="61"/>
                    <a:pt x="249" y="111"/>
                    <a:pt x="255" y="144"/>
                  </a:cubicBezTo>
                  <a:cubicBezTo>
                    <a:pt x="255" y="144"/>
                    <a:pt x="55" y="260"/>
                    <a:pt x="0" y="421"/>
                  </a:cubicBezTo>
                  <a:cubicBezTo>
                    <a:pt x="160" y="471"/>
                    <a:pt x="377" y="388"/>
                    <a:pt x="377" y="388"/>
                  </a:cubicBezTo>
                  <a:cubicBezTo>
                    <a:pt x="399" y="410"/>
                    <a:pt x="404" y="482"/>
                    <a:pt x="404" y="482"/>
                  </a:cubicBezTo>
                  <a:cubicBezTo>
                    <a:pt x="504" y="454"/>
                    <a:pt x="526" y="355"/>
                    <a:pt x="526" y="355"/>
                  </a:cubicBezTo>
                </a:path>
              </a:pathLst>
            </a:custGeom>
            <a:solidFill>
              <a:srgbClr val="F2F2F2"/>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8" name="Freeform 28">
              <a:extLst>
                <a:ext uri="{FF2B5EF4-FFF2-40B4-BE49-F238E27FC236}">
                  <a16:creationId xmlns:a16="http://schemas.microsoft.com/office/drawing/2014/main" id="{3D3C1131-DB0E-790E-4CF4-A7C3FC172A0C}"/>
                </a:ext>
              </a:extLst>
            </p:cNvPr>
            <p:cNvSpPr>
              <a:spLocks noChangeArrowheads="1"/>
            </p:cNvSpPr>
            <p:nvPr/>
          </p:nvSpPr>
          <p:spPr bwMode="auto">
            <a:xfrm rot="21133775">
              <a:off x="17392138" y="5486773"/>
              <a:ext cx="241944" cy="203457"/>
            </a:xfrm>
            <a:custGeom>
              <a:avLst/>
              <a:gdLst>
                <a:gd name="T0" fmla="*/ 499 w 500"/>
                <a:gd name="T1" fmla="*/ 305 h 417"/>
                <a:gd name="T2" fmla="*/ 499 w 500"/>
                <a:gd name="T3" fmla="*/ 305 h 417"/>
                <a:gd name="T4" fmla="*/ 426 w 500"/>
                <a:gd name="T5" fmla="*/ 155 h 417"/>
                <a:gd name="T6" fmla="*/ 354 w 500"/>
                <a:gd name="T7" fmla="*/ 5 h 417"/>
                <a:gd name="T8" fmla="*/ 172 w 500"/>
                <a:gd name="T9" fmla="*/ 61 h 417"/>
                <a:gd name="T10" fmla="*/ 244 w 500"/>
                <a:gd name="T11" fmla="*/ 105 h 417"/>
                <a:gd name="T12" fmla="*/ 0 w 500"/>
                <a:gd name="T13" fmla="*/ 366 h 417"/>
                <a:gd name="T14" fmla="*/ 354 w 500"/>
                <a:gd name="T15" fmla="*/ 332 h 417"/>
                <a:gd name="T16" fmla="*/ 349 w 500"/>
                <a:gd name="T17" fmla="*/ 416 h 417"/>
                <a:gd name="T18" fmla="*/ 499 w 500"/>
                <a:gd name="T19" fmla="*/ 30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17">
                  <a:moveTo>
                    <a:pt x="499" y="305"/>
                  </a:moveTo>
                  <a:lnTo>
                    <a:pt x="499" y="305"/>
                  </a:lnTo>
                  <a:cubicBezTo>
                    <a:pt x="426" y="155"/>
                    <a:pt x="426" y="155"/>
                    <a:pt x="426" y="155"/>
                  </a:cubicBezTo>
                  <a:cubicBezTo>
                    <a:pt x="354" y="5"/>
                    <a:pt x="354" y="5"/>
                    <a:pt x="354" y="5"/>
                  </a:cubicBezTo>
                  <a:cubicBezTo>
                    <a:pt x="354" y="5"/>
                    <a:pt x="255" y="0"/>
                    <a:pt x="172" y="61"/>
                  </a:cubicBezTo>
                  <a:cubicBezTo>
                    <a:pt x="172" y="61"/>
                    <a:pt x="238" y="72"/>
                    <a:pt x="244" y="105"/>
                  </a:cubicBezTo>
                  <a:cubicBezTo>
                    <a:pt x="244" y="105"/>
                    <a:pt x="49" y="216"/>
                    <a:pt x="0" y="366"/>
                  </a:cubicBezTo>
                  <a:cubicBezTo>
                    <a:pt x="149" y="416"/>
                    <a:pt x="354" y="332"/>
                    <a:pt x="354" y="332"/>
                  </a:cubicBezTo>
                  <a:cubicBezTo>
                    <a:pt x="377" y="355"/>
                    <a:pt x="349" y="416"/>
                    <a:pt x="349" y="416"/>
                  </a:cubicBezTo>
                  <a:cubicBezTo>
                    <a:pt x="443" y="388"/>
                    <a:pt x="499" y="305"/>
                    <a:pt x="499" y="305"/>
                  </a:cubicBezTo>
                </a:path>
              </a:pathLst>
            </a:custGeom>
            <a:solidFill>
              <a:srgbClr val="F6932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9" name="Freeform 29">
              <a:extLst>
                <a:ext uri="{FF2B5EF4-FFF2-40B4-BE49-F238E27FC236}">
                  <a16:creationId xmlns:a16="http://schemas.microsoft.com/office/drawing/2014/main" id="{6B79CFA2-3A30-2240-1A9F-92111E2805EA}"/>
                </a:ext>
              </a:extLst>
            </p:cNvPr>
            <p:cNvSpPr>
              <a:spLocks noChangeArrowheads="1"/>
            </p:cNvSpPr>
            <p:nvPr/>
          </p:nvSpPr>
          <p:spPr bwMode="auto">
            <a:xfrm rot="21133775">
              <a:off x="17439603" y="5490555"/>
              <a:ext cx="184135" cy="167050"/>
            </a:xfrm>
            <a:custGeom>
              <a:avLst/>
              <a:gdLst>
                <a:gd name="T0" fmla="*/ 377 w 378"/>
                <a:gd name="T1" fmla="*/ 255 h 345"/>
                <a:gd name="T2" fmla="*/ 377 w 378"/>
                <a:gd name="T3" fmla="*/ 255 h 345"/>
                <a:gd name="T4" fmla="*/ 321 w 378"/>
                <a:gd name="T5" fmla="*/ 139 h 345"/>
                <a:gd name="T6" fmla="*/ 266 w 378"/>
                <a:gd name="T7" fmla="*/ 28 h 345"/>
                <a:gd name="T8" fmla="*/ 144 w 378"/>
                <a:gd name="T9" fmla="*/ 45 h 345"/>
                <a:gd name="T10" fmla="*/ 183 w 378"/>
                <a:gd name="T11" fmla="*/ 100 h 345"/>
                <a:gd name="T12" fmla="*/ 0 w 378"/>
                <a:gd name="T13" fmla="*/ 300 h 345"/>
                <a:gd name="T14" fmla="*/ 266 w 378"/>
                <a:gd name="T15" fmla="*/ 272 h 345"/>
                <a:gd name="T16" fmla="*/ 288 w 378"/>
                <a:gd name="T17" fmla="*/ 344 h 345"/>
                <a:gd name="T18" fmla="*/ 377 w 378"/>
                <a:gd name="T19" fmla="*/ 25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45">
                  <a:moveTo>
                    <a:pt x="377" y="255"/>
                  </a:moveTo>
                  <a:lnTo>
                    <a:pt x="377" y="255"/>
                  </a:lnTo>
                  <a:cubicBezTo>
                    <a:pt x="321" y="139"/>
                    <a:pt x="321" y="139"/>
                    <a:pt x="321" y="139"/>
                  </a:cubicBezTo>
                  <a:cubicBezTo>
                    <a:pt x="266" y="28"/>
                    <a:pt x="266" y="28"/>
                    <a:pt x="266" y="28"/>
                  </a:cubicBezTo>
                  <a:cubicBezTo>
                    <a:pt x="266" y="28"/>
                    <a:pt x="200" y="0"/>
                    <a:pt x="144" y="45"/>
                  </a:cubicBezTo>
                  <a:cubicBezTo>
                    <a:pt x="144" y="45"/>
                    <a:pt x="183" y="78"/>
                    <a:pt x="183" y="100"/>
                  </a:cubicBezTo>
                  <a:cubicBezTo>
                    <a:pt x="183" y="100"/>
                    <a:pt x="44" y="183"/>
                    <a:pt x="0" y="300"/>
                  </a:cubicBezTo>
                  <a:cubicBezTo>
                    <a:pt x="116" y="333"/>
                    <a:pt x="266" y="272"/>
                    <a:pt x="266" y="272"/>
                  </a:cubicBezTo>
                  <a:cubicBezTo>
                    <a:pt x="283" y="289"/>
                    <a:pt x="288" y="344"/>
                    <a:pt x="288" y="344"/>
                  </a:cubicBezTo>
                  <a:cubicBezTo>
                    <a:pt x="360" y="322"/>
                    <a:pt x="377" y="255"/>
                    <a:pt x="377" y="255"/>
                  </a:cubicBezTo>
                </a:path>
              </a:pathLst>
            </a:custGeom>
            <a:solidFill>
              <a:srgbClr val="FAED22"/>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40" name="Freeform 30">
              <a:extLst>
                <a:ext uri="{FF2B5EF4-FFF2-40B4-BE49-F238E27FC236}">
                  <a16:creationId xmlns:a16="http://schemas.microsoft.com/office/drawing/2014/main" id="{6DD4515E-A10F-077D-7CC3-79E76EFC2B4B}"/>
                </a:ext>
              </a:extLst>
            </p:cNvPr>
            <p:cNvSpPr>
              <a:spLocks noChangeArrowheads="1"/>
            </p:cNvSpPr>
            <p:nvPr/>
          </p:nvSpPr>
          <p:spPr bwMode="auto">
            <a:xfrm rot="21133775">
              <a:off x="17498603" y="5512975"/>
              <a:ext cx="113479" cy="104942"/>
            </a:xfrm>
            <a:custGeom>
              <a:avLst/>
              <a:gdLst>
                <a:gd name="T0" fmla="*/ 233 w 234"/>
                <a:gd name="T1" fmla="*/ 161 h 218"/>
                <a:gd name="T2" fmla="*/ 233 w 234"/>
                <a:gd name="T3" fmla="*/ 161 h 218"/>
                <a:gd name="T4" fmla="*/ 199 w 234"/>
                <a:gd name="T5" fmla="*/ 89 h 218"/>
                <a:gd name="T6" fmla="*/ 166 w 234"/>
                <a:gd name="T7" fmla="*/ 23 h 218"/>
                <a:gd name="T8" fmla="*/ 89 w 234"/>
                <a:gd name="T9" fmla="*/ 28 h 218"/>
                <a:gd name="T10" fmla="*/ 111 w 234"/>
                <a:gd name="T11" fmla="*/ 67 h 218"/>
                <a:gd name="T12" fmla="*/ 0 w 234"/>
                <a:gd name="T13" fmla="*/ 189 h 218"/>
                <a:gd name="T14" fmla="*/ 166 w 234"/>
                <a:gd name="T15" fmla="*/ 172 h 218"/>
                <a:gd name="T16" fmla="*/ 177 w 234"/>
                <a:gd name="T17" fmla="*/ 217 h 218"/>
                <a:gd name="T18" fmla="*/ 233 w 234"/>
                <a:gd name="T19" fmla="*/ 1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18">
                  <a:moveTo>
                    <a:pt x="233" y="161"/>
                  </a:moveTo>
                  <a:lnTo>
                    <a:pt x="233" y="161"/>
                  </a:lnTo>
                  <a:cubicBezTo>
                    <a:pt x="199" y="89"/>
                    <a:pt x="199" y="89"/>
                    <a:pt x="199" y="89"/>
                  </a:cubicBezTo>
                  <a:cubicBezTo>
                    <a:pt x="166" y="23"/>
                    <a:pt x="166" y="23"/>
                    <a:pt x="166" y="23"/>
                  </a:cubicBezTo>
                  <a:cubicBezTo>
                    <a:pt x="166" y="23"/>
                    <a:pt x="122" y="0"/>
                    <a:pt x="89" y="28"/>
                  </a:cubicBezTo>
                  <a:cubicBezTo>
                    <a:pt x="89" y="28"/>
                    <a:pt x="111" y="50"/>
                    <a:pt x="111" y="67"/>
                  </a:cubicBezTo>
                  <a:cubicBezTo>
                    <a:pt x="111" y="67"/>
                    <a:pt x="22" y="117"/>
                    <a:pt x="0" y="189"/>
                  </a:cubicBezTo>
                  <a:cubicBezTo>
                    <a:pt x="72" y="211"/>
                    <a:pt x="166" y="172"/>
                    <a:pt x="166" y="172"/>
                  </a:cubicBezTo>
                  <a:cubicBezTo>
                    <a:pt x="177" y="183"/>
                    <a:pt x="177" y="217"/>
                    <a:pt x="177" y="217"/>
                  </a:cubicBezTo>
                  <a:cubicBezTo>
                    <a:pt x="222" y="205"/>
                    <a:pt x="233" y="161"/>
                    <a:pt x="233" y="161"/>
                  </a:cubicBezTo>
                </a:path>
              </a:pathLst>
            </a:custGeom>
            <a:solidFill>
              <a:srgbClr val="F2F2F2"/>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grpSp>
    </p:spTree>
    <p:extLst>
      <p:ext uri="{BB962C8B-B14F-4D97-AF65-F5344CB8AC3E}">
        <p14:creationId xmlns:p14="http://schemas.microsoft.com/office/powerpoint/2010/main" val="142818342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wipe(down)">
                                      <p:cBhvr>
                                        <p:cTn id="7" dur="500"/>
                                        <p:tgtEl>
                                          <p:spTgt spid="3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left)">
                                      <p:cBhvr>
                                        <p:cTn id="11" dur="500"/>
                                        <p:tgtEl>
                                          <p:spTgt spid="1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wipe(down)">
                                      <p:cBhvr>
                                        <p:cTn id="19" dur="500"/>
                                        <p:tgtEl>
                                          <p:spTgt spid="118"/>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right)">
                                      <p:cBhvr>
                                        <p:cTn id="23" dur="500"/>
                                        <p:tgtEl>
                                          <p:spTgt spid="12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wipe(down)">
                                      <p:cBhvr>
                                        <p:cTn id="37" dur="500"/>
                                        <p:tgtEl>
                                          <p:spTgt spid="125"/>
                                        </p:tgtEl>
                                      </p:cBhvr>
                                    </p:animEffect>
                                  </p:childTnLst>
                                </p:cTn>
                              </p:par>
                            </p:childTnLst>
                          </p:cTn>
                        </p:par>
                        <p:par>
                          <p:cTn id="38" fill="hold">
                            <p:stCondLst>
                              <p:cond delay="4000"/>
                            </p:stCondLst>
                            <p:childTnLst>
                              <p:par>
                                <p:cTn id="39" presetID="2" presetClass="entr" presetSubtype="12"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0-#ppt_w/2"/>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2" presetClass="entr" presetSubtype="1"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up)">
                                      <p:cBhvr>
                                        <p:cTn id="46" dur="500"/>
                                        <p:tgtEl>
                                          <p:spTgt spid="11"/>
                                        </p:tgtEl>
                                      </p:cBhvr>
                                    </p:animEffect>
                                  </p:childTnLst>
                                </p:cTn>
                              </p:par>
                            </p:childTnLst>
                          </p:cTn>
                        </p:par>
                        <p:par>
                          <p:cTn id="47" fill="hold">
                            <p:stCondLst>
                              <p:cond delay="5000"/>
                            </p:stCondLst>
                            <p:childTnLst>
                              <p:par>
                                <p:cTn id="48" presetID="9" presetClass="entr" presetSubtype="0"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dissolve">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328" grpId="0" animBg="1"/>
      <p:bldP spid="1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330059" y="-5329201"/>
            <a:ext cx="13716000" cy="24376116"/>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620" y="0"/>
            <a:ext cx="18136966" cy="13715144"/>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295807" y="-3368505"/>
            <a:ext cx="9789128" cy="24380741"/>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computer&#10;&#10;Description automatically generated">
            <a:extLst>
              <a:ext uri="{FF2B5EF4-FFF2-40B4-BE49-F238E27FC236}">
                <a16:creationId xmlns:a16="http://schemas.microsoft.com/office/drawing/2014/main" id="{C7681444-F2D4-4519-89CB-E13F792CE731}"/>
              </a:ext>
            </a:extLst>
          </p:cNvPr>
          <p:cNvPicPr>
            <a:picLocks noChangeAspect="1"/>
          </p:cNvPicPr>
          <p:nvPr/>
        </p:nvPicPr>
        <p:blipFill rotWithShape="1">
          <a:blip r:embed="rId3">
            <a:extLst>
              <a:ext uri="{28A0092B-C50C-407E-A947-70E740481C1C}">
                <a14:useLocalDpi xmlns:a14="http://schemas.microsoft.com/office/drawing/2010/main" val="0"/>
              </a:ext>
            </a:extLst>
          </a:blip>
          <a:srcRect l="10953" t="18669" r="12382" b="19500"/>
          <a:stretch/>
        </p:blipFill>
        <p:spPr>
          <a:xfrm>
            <a:off x="1442678" y="914400"/>
            <a:ext cx="21492292" cy="11887200"/>
          </a:xfrm>
          <a:prstGeom prst="rect">
            <a:avLst/>
          </a:prstGeom>
        </p:spPr>
      </p:pic>
    </p:spTree>
    <p:extLst>
      <p:ext uri="{BB962C8B-B14F-4D97-AF65-F5344CB8AC3E}">
        <p14:creationId xmlns:p14="http://schemas.microsoft.com/office/powerpoint/2010/main" val="2983155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
          <p:cNvSpPr>
            <a:spLocks noChangeArrowheads="1"/>
          </p:cNvSpPr>
          <p:nvPr/>
        </p:nvSpPr>
        <p:spPr bwMode="auto">
          <a:xfrm>
            <a:off x="8523844" y="3523424"/>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1"/>
          </a:solidFill>
          <a:ln>
            <a:noFill/>
          </a:ln>
          <a:effectLst/>
        </p:spPr>
        <p:txBody>
          <a:bodyPr wrap="none" anchor="ctr"/>
          <a:lstStyle/>
          <a:p>
            <a:endParaRPr lang="en-US"/>
          </a:p>
        </p:txBody>
      </p:sp>
      <p:sp>
        <p:nvSpPr>
          <p:cNvPr id="18" name="Freeform 1"/>
          <p:cNvSpPr>
            <a:spLocks noChangeArrowheads="1"/>
          </p:cNvSpPr>
          <p:nvPr/>
        </p:nvSpPr>
        <p:spPr bwMode="auto">
          <a:xfrm>
            <a:off x="12271583" y="3523424"/>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2"/>
          </a:solidFill>
          <a:ln>
            <a:noFill/>
          </a:ln>
          <a:effectLst/>
        </p:spPr>
        <p:txBody>
          <a:bodyPr wrap="none" anchor="ctr"/>
          <a:lstStyle/>
          <a:p>
            <a:endParaRPr lang="en-US" dirty="0"/>
          </a:p>
        </p:txBody>
      </p:sp>
      <p:sp>
        <p:nvSpPr>
          <p:cNvPr id="19" name="Freeform 1"/>
          <p:cNvSpPr>
            <a:spLocks noChangeArrowheads="1"/>
          </p:cNvSpPr>
          <p:nvPr/>
        </p:nvSpPr>
        <p:spPr bwMode="auto">
          <a:xfrm>
            <a:off x="8523844" y="7682412"/>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solidFill>
          <a:ln>
            <a:noFill/>
          </a:ln>
          <a:effectLst/>
        </p:spPr>
        <p:txBody>
          <a:bodyPr wrap="none" anchor="ctr"/>
          <a:lstStyle/>
          <a:p>
            <a:endParaRPr lang="en-US"/>
          </a:p>
        </p:txBody>
      </p:sp>
      <p:sp>
        <p:nvSpPr>
          <p:cNvPr id="20" name="Freeform 1"/>
          <p:cNvSpPr>
            <a:spLocks noChangeArrowheads="1"/>
          </p:cNvSpPr>
          <p:nvPr/>
        </p:nvSpPr>
        <p:spPr bwMode="auto">
          <a:xfrm>
            <a:off x="12271583" y="7682412"/>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4"/>
          </a:solidFill>
          <a:ln>
            <a:noFill/>
          </a:ln>
          <a:effectLst/>
        </p:spPr>
        <p:txBody>
          <a:bodyPr wrap="none" anchor="ctr"/>
          <a:lstStyle/>
          <a:p>
            <a:endParaRPr lang="en-US"/>
          </a:p>
        </p:txBody>
      </p:sp>
      <p:sp>
        <p:nvSpPr>
          <p:cNvPr id="27" name="Freeform 1"/>
          <p:cNvSpPr>
            <a:spLocks noChangeArrowheads="1"/>
          </p:cNvSpPr>
          <p:nvPr/>
        </p:nvSpPr>
        <p:spPr bwMode="auto">
          <a:xfrm>
            <a:off x="2223917"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bg1">
              <a:lumMod val="75000"/>
            </a:schemeClr>
          </a:solidFill>
          <a:ln>
            <a:noFill/>
          </a:ln>
          <a:effectLst/>
        </p:spPr>
        <p:txBody>
          <a:bodyPr wrap="none" anchor="ctr"/>
          <a:lstStyle/>
          <a:p>
            <a:endParaRPr lang="en-US"/>
          </a:p>
        </p:txBody>
      </p:sp>
      <p:sp>
        <p:nvSpPr>
          <p:cNvPr id="28" name="Freeform 1"/>
          <p:cNvSpPr>
            <a:spLocks noChangeArrowheads="1"/>
          </p:cNvSpPr>
          <p:nvPr/>
        </p:nvSpPr>
        <p:spPr bwMode="auto">
          <a:xfrm>
            <a:off x="2223917"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bg1">
              <a:lumMod val="75000"/>
            </a:schemeClr>
          </a:solidFill>
          <a:ln>
            <a:noFill/>
          </a:ln>
          <a:effectLst/>
        </p:spPr>
        <p:txBody>
          <a:bodyPr wrap="none" anchor="ctr"/>
          <a:lstStyle/>
          <a:p>
            <a:endParaRPr lang="en-US"/>
          </a:p>
        </p:txBody>
      </p:sp>
      <p:sp>
        <p:nvSpPr>
          <p:cNvPr id="29" name="Freeform 1"/>
          <p:cNvSpPr>
            <a:spLocks noChangeArrowheads="1"/>
          </p:cNvSpPr>
          <p:nvPr/>
        </p:nvSpPr>
        <p:spPr bwMode="auto">
          <a:xfrm>
            <a:off x="21033537"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bg1">
              <a:lumMod val="75000"/>
            </a:schemeClr>
          </a:solidFill>
          <a:ln>
            <a:noFill/>
          </a:ln>
          <a:effectLst/>
        </p:spPr>
        <p:txBody>
          <a:bodyPr wrap="none" anchor="ctr"/>
          <a:lstStyle/>
          <a:p>
            <a:endParaRPr lang="en-US"/>
          </a:p>
        </p:txBody>
      </p:sp>
      <p:sp>
        <p:nvSpPr>
          <p:cNvPr id="30" name="Freeform 1"/>
          <p:cNvSpPr>
            <a:spLocks noChangeArrowheads="1"/>
          </p:cNvSpPr>
          <p:nvPr/>
        </p:nvSpPr>
        <p:spPr bwMode="auto">
          <a:xfrm>
            <a:off x="21033537"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bg1">
              <a:lumMod val="75000"/>
            </a:schemeClr>
          </a:solidFill>
          <a:ln>
            <a:noFill/>
          </a:ln>
          <a:effectLst/>
        </p:spPr>
        <p:txBody>
          <a:bodyPr wrap="none" anchor="ctr"/>
          <a:lstStyle/>
          <a:p>
            <a:endParaRPr lang="en-US"/>
          </a:p>
        </p:txBody>
      </p:sp>
      <p:sp>
        <p:nvSpPr>
          <p:cNvPr id="6" name="TextBox 5"/>
          <p:cNvSpPr txBox="1"/>
          <p:nvPr/>
        </p:nvSpPr>
        <p:spPr>
          <a:xfrm>
            <a:off x="3714016" y="4265471"/>
            <a:ext cx="1950969" cy="646331"/>
          </a:xfrm>
          <a:prstGeom prst="rect">
            <a:avLst/>
          </a:prstGeom>
          <a:noFill/>
        </p:spPr>
        <p:txBody>
          <a:bodyPr wrap="none" rtlCol="0">
            <a:spAutoFit/>
          </a:bodyPr>
          <a:lstStyle/>
          <a:p>
            <a:r>
              <a:rPr lang="en-US" dirty="0">
                <a:latin typeface="Lato Regular"/>
                <a:cs typeface="Lato Regular"/>
              </a:rPr>
              <a:t>Strength</a:t>
            </a:r>
          </a:p>
        </p:txBody>
      </p:sp>
      <p:sp>
        <p:nvSpPr>
          <p:cNvPr id="34" name="TextBox 33"/>
          <p:cNvSpPr txBox="1"/>
          <p:nvPr/>
        </p:nvSpPr>
        <p:spPr>
          <a:xfrm>
            <a:off x="3714014" y="8958774"/>
            <a:ext cx="3041864" cy="646331"/>
          </a:xfrm>
          <a:prstGeom prst="rect">
            <a:avLst/>
          </a:prstGeom>
          <a:noFill/>
        </p:spPr>
        <p:txBody>
          <a:bodyPr wrap="none" rtlCol="0">
            <a:spAutoFit/>
          </a:bodyPr>
          <a:lstStyle/>
          <a:p>
            <a:r>
              <a:rPr lang="en-US" dirty="0">
                <a:latin typeface="Lato Regular"/>
                <a:cs typeface="Lato Regular"/>
              </a:rPr>
              <a:t>Opportunities</a:t>
            </a:r>
          </a:p>
        </p:txBody>
      </p:sp>
      <p:sp>
        <p:nvSpPr>
          <p:cNvPr id="36" name="TextBox 35"/>
          <p:cNvSpPr txBox="1"/>
          <p:nvPr/>
        </p:nvSpPr>
        <p:spPr>
          <a:xfrm>
            <a:off x="18492388" y="4265471"/>
            <a:ext cx="2353003" cy="646331"/>
          </a:xfrm>
          <a:prstGeom prst="rect">
            <a:avLst/>
          </a:prstGeom>
          <a:noFill/>
        </p:spPr>
        <p:txBody>
          <a:bodyPr wrap="none" rtlCol="0">
            <a:spAutoFit/>
          </a:bodyPr>
          <a:lstStyle/>
          <a:p>
            <a:pPr algn="r"/>
            <a:r>
              <a:rPr lang="en-US" dirty="0">
                <a:latin typeface="Lato Regular"/>
                <a:cs typeface="Lato Regular"/>
              </a:rPr>
              <a:t>Weakness</a:t>
            </a:r>
          </a:p>
        </p:txBody>
      </p:sp>
      <p:sp>
        <p:nvSpPr>
          <p:cNvPr id="38" name="TextBox 37"/>
          <p:cNvSpPr txBox="1"/>
          <p:nvPr/>
        </p:nvSpPr>
        <p:spPr>
          <a:xfrm>
            <a:off x="19033575" y="8958774"/>
            <a:ext cx="1810862" cy="646331"/>
          </a:xfrm>
          <a:prstGeom prst="rect">
            <a:avLst/>
          </a:prstGeom>
          <a:noFill/>
        </p:spPr>
        <p:txBody>
          <a:bodyPr wrap="none" rtlCol="0">
            <a:spAutoFit/>
          </a:bodyPr>
          <a:lstStyle/>
          <a:p>
            <a:pPr algn="r"/>
            <a:r>
              <a:rPr lang="en-US" dirty="0">
                <a:latin typeface="Lato Regular"/>
                <a:cs typeface="Lato Regular"/>
              </a:rPr>
              <a:t>Threats</a:t>
            </a:r>
          </a:p>
        </p:txBody>
      </p:sp>
      <p:grpSp>
        <p:nvGrpSpPr>
          <p:cNvPr id="56" name="Group 55"/>
          <p:cNvGrpSpPr/>
          <p:nvPr/>
        </p:nvGrpSpPr>
        <p:grpSpPr>
          <a:xfrm>
            <a:off x="2918048" y="2924342"/>
            <a:ext cx="7406194" cy="1757177"/>
            <a:chOff x="2918048" y="2924341"/>
            <a:chExt cx="7406194" cy="1757177"/>
          </a:xfrm>
        </p:grpSpPr>
        <p:cxnSp>
          <p:nvCxnSpPr>
            <p:cNvPr id="8" name="Straight Connector 7"/>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7" idx="4"/>
            </p:cNvCxnSpPr>
            <p:nvPr/>
          </p:nvCxnSpPr>
          <p:spPr>
            <a:xfrm flipV="1">
              <a:off x="2918048"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17" idx="4"/>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flipH="1">
            <a:off x="14041336" y="2924342"/>
            <a:ext cx="7715545" cy="1757177"/>
            <a:chOff x="2918048" y="2924341"/>
            <a:chExt cx="7406194" cy="1757177"/>
          </a:xfrm>
        </p:grpSpPr>
        <p:cxnSp>
          <p:nvCxnSpPr>
            <p:cNvPr id="66" name="Straight Connector 65"/>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2918048"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flipV="1">
            <a:off x="2918048" y="10730503"/>
            <a:ext cx="7411082" cy="1799890"/>
            <a:chOff x="2913160" y="2924341"/>
            <a:chExt cx="7411082" cy="1550438"/>
          </a:xfrm>
        </p:grpSpPr>
        <p:cxnSp>
          <p:nvCxnSpPr>
            <p:cNvPr id="47" name="Straight Connector 46"/>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8" idx="1"/>
            </p:cNvCxnSpPr>
            <p:nvPr/>
          </p:nvCxnSpPr>
          <p:spPr>
            <a:xfrm flipV="1">
              <a:off x="2913160"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flipH="1" flipV="1">
            <a:off x="14041336" y="10730503"/>
            <a:ext cx="7715545" cy="1799890"/>
            <a:chOff x="2913160" y="2924341"/>
            <a:chExt cx="7411082" cy="1550438"/>
          </a:xfrm>
        </p:grpSpPr>
        <p:cxnSp>
          <p:nvCxnSpPr>
            <p:cNvPr id="53" name="Straight Connector 52"/>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2913160"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9354694" y="4074844"/>
            <a:ext cx="1904313" cy="2646878"/>
          </a:xfrm>
          <a:prstGeom prst="rect">
            <a:avLst/>
          </a:prstGeom>
          <a:noFill/>
        </p:spPr>
        <p:txBody>
          <a:bodyPr wrap="square" rtlCol="0">
            <a:spAutoFit/>
          </a:bodyPr>
          <a:lstStyle/>
          <a:p>
            <a:pPr algn="ctr"/>
            <a:r>
              <a:rPr lang="en-US" sz="16600" b="1" dirty="0">
                <a:solidFill>
                  <a:srgbClr val="FFFFFF"/>
                </a:solidFill>
                <a:latin typeface="Lato Regular"/>
                <a:cs typeface="Lato Regular"/>
              </a:rPr>
              <a:t>S</a:t>
            </a:r>
          </a:p>
        </p:txBody>
      </p:sp>
      <p:sp>
        <p:nvSpPr>
          <p:cNvPr id="51" name="TextBox 50"/>
          <p:cNvSpPr txBox="1"/>
          <p:nvPr/>
        </p:nvSpPr>
        <p:spPr>
          <a:xfrm>
            <a:off x="12759248" y="4148110"/>
            <a:ext cx="2569742" cy="2646878"/>
          </a:xfrm>
          <a:prstGeom prst="rect">
            <a:avLst/>
          </a:prstGeom>
          <a:noFill/>
        </p:spPr>
        <p:txBody>
          <a:bodyPr wrap="square" rtlCol="0">
            <a:spAutoFit/>
          </a:bodyPr>
          <a:lstStyle/>
          <a:p>
            <a:pPr algn="ctr"/>
            <a:r>
              <a:rPr lang="en-US" sz="16600" b="1" dirty="0">
                <a:solidFill>
                  <a:srgbClr val="FFFFFF"/>
                </a:solidFill>
                <a:latin typeface="Lato Regular"/>
                <a:cs typeface="Lato Regular"/>
              </a:rPr>
              <a:t>W</a:t>
            </a:r>
          </a:p>
        </p:txBody>
      </p:sp>
      <p:sp>
        <p:nvSpPr>
          <p:cNvPr id="54" name="TextBox 53"/>
          <p:cNvSpPr txBox="1"/>
          <p:nvPr/>
        </p:nvSpPr>
        <p:spPr>
          <a:xfrm>
            <a:off x="9381243" y="8284145"/>
            <a:ext cx="1904313" cy="2646878"/>
          </a:xfrm>
          <a:prstGeom prst="rect">
            <a:avLst/>
          </a:prstGeom>
          <a:noFill/>
        </p:spPr>
        <p:txBody>
          <a:bodyPr wrap="square" rtlCol="0">
            <a:spAutoFit/>
          </a:bodyPr>
          <a:lstStyle/>
          <a:p>
            <a:pPr algn="ctr"/>
            <a:r>
              <a:rPr lang="en-US" sz="16600" b="1" dirty="0">
                <a:solidFill>
                  <a:srgbClr val="FFFFFF"/>
                </a:solidFill>
                <a:latin typeface="Lato Regular"/>
                <a:cs typeface="Lato Regular"/>
              </a:rPr>
              <a:t>O</a:t>
            </a:r>
          </a:p>
        </p:txBody>
      </p:sp>
      <p:sp>
        <p:nvSpPr>
          <p:cNvPr id="59" name="TextBox 58"/>
          <p:cNvSpPr txBox="1"/>
          <p:nvPr/>
        </p:nvSpPr>
        <p:spPr>
          <a:xfrm>
            <a:off x="13069034" y="8282003"/>
            <a:ext cx="1904313" cy="2646878"/>
          </a:xfrm>
          <a:prstGeom prst="rect">
            <a:avLst/>
          </a:prstGeom>
          <a:noFill/>
        </p:spPr>
        <p:txBody>
          <a:bodyPr wrap="square" rtlCol="0">
            <a:spAutoFit/>
          </a:bodyPr>
          <a:lstStyle/>
          <a:p>
            <a:pPr algn="ctr"/>
            <a:r>
              <a:rPr lang="en-US" sz="16600" b="1" dirty="0">
                <a:solidFill>
                  <a:srgbClr val="FFFFFF"/>
                </a:solidFill>
                <a:latin typeface="Lato Regular"/>
                <a:cs typeface="Lato Regular"/>
              </a:rPr>
              <a:t>T</a:t>
            </a:r>
          </a:p>
        </p:txBody>
      </p:sp>
      <p:sp>
        <p:nvSpPr>
          <p:cNvPr id="60" name="Freeform 204"/>
          <p:cNvSpPr>
            <a:spLocks noEditPoints="1"/>
          </p:cNvSpPr>
          <p:nvPr/>
        </p:nvSpPr>
        <p:spPr bwMode="auto">
          <a:xfrm>
            <a:off x="2454784" y="9572812"/>
            <a:ext cx="936302" cy="622785"/>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54"/>
          <p:cNvSpPr>
            <a:spLocks noEditPoints="1"/>
          </p:cNvSpPr>
          <p:nvPr/>
        </p:nvSpPr>
        <p:spPr bwMode="auto">
          <a:xfrm>
            <a:off x="21344977" y="9507419"/>
            <a:ext cx="677322" cy="732395"/>
          </a:xfrm>
          <a:custGeom>
            <a:avLst/>
            <a:gdLst/>
            <a:ahLst/>
            <a:cxnLst>
              <a:cxn ang="0">
                <a:pos x="58" y="58"/>
              </a:cxn>
              <a:cxn ang="0">
                <a:pos x="41" y="58"/>
              </a:cxn>
              <a:cxn ang="0">
                <a:pos x="31" y="68"/>
              </a:cxn>
              <a:cxn ang="0">
                <a:pos x="22" y="58"/>
              </a:cxn>
              <a:cxn ang="0">
                <a:pos x="5" y="58"/>
              </a:cxn>
              <a:cxn ang="0">
                <a:pos x="0" y="53"/>
              </a:cxn>
              <a:cxn ang="0">
                <a:pos x="12" y="22"/>
              </a:cxn>
              <a:cxn ang="0">
                <a:pos x="28" y="5"/>
              </a:cxn>
              <a:cxn ang="0">
                <a:pos x="28" y="3"/>
              </a:cxn>
              <a:cxn ang="0">
                <a:pos x="31" y="0"/>
              </a:cxn>
              <a:cxn ang="0">
                <a:pos x="35" y="3"/>
              </a:cxn>
              <a:cxn ang="0">
                <a:pos x="35" y="5"/>
              </a:cxn>
              <a:cxn ang="0">
                <a:pos x="51" y="22"/>
              </a:cxn>
              <a:cxn ang="0">
                <a:pos x="63" y="53"/>
              </a:cxn>
              <a:cxn ang="0">
                <a:pos x="58" y="58"/>
              </a:cxn>
              <a:cxn ang="0">
                <a:pos x="31" y="63"/>
              </a:cxn>
              <a:cxn ang="0">
                <a:pos x="26" y="58"/>
              </a:cxn>
              <a:cxn ang="0">
                <a:pos x="25" y="57"/>
              </a:cxn>
              <a:cxn ang="0">
                <a:pos x="25" y="58"/>
              </a:cxn>
              <a:cxn ang="0">
                <a:pos x="31" y="65"/>
              </a:cxn>
              <a:cxn ang="0">
                <a:pos x="32" y="64"/>
              </a:cxn>
              <a:cxn ang="0">
                <a:pos x="31" y="63"/>
              </a:cxn>
            </a:cxnLst>
            <a:rect l="0" t="0" r="r" b="b"/>
            <a:pathLst>
              <a:path w="63" h="68">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66"/>
          <p:cNvSpPr>
            <a:spLocks noEditPoints="1"/>
          </p:cNvSpPr>
          <p:nvPr/>
        </p:nvSpPr>
        <p:spPr bwMode="auto">
          <a:xfrm>
            <a:off x="21328560" y="5080751"/>
            <a:ext cx="730459" cy="736118"/>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81"/>
          <p:cNvSpPr>
            <a:spLocks noEditPoints="1"/>
          </p:cNvSpPr>
          <p:nvPr/>
        </p:nvSpPr>
        <p:spPr bwMode="auto">
          <a:xfrm>
            <a:off x="2542742" y="5053205"/>
            <a:ext cx="760387" cy="763664"/>
          </a:xfrm>
          <a:custGeom>
            <a:avLst/>
            <a:gdLst/>
            <a:ahLst/>
            <a:cxnLst>
              <a:cxn ang="0">
                <a:pos x="231" y="86"/>
              </a:cxn>
              <a:cxn ang="0">
                <a:pos x="198" y="119"/>
              </a:cxn>
              <a:cxn ang="0">
                <a:pos x="152" y="131"/>
              </a:cxn>
              <a:cxn ang="0">
                <a:pos x="180" y="103"/>
              </a:cxn>
              <a:cxn ang="0">
                <a:pos x="181" y="102"/>
              </a:cxn>
              <a:cxn ang="0">
                <a:pos x="214" y="69"/>
              </a:cxn>
              <a:cxn ang="0">
                <a:pos x="214" y="35"/>
              </a:cxn>
              <a:cxn ang="0">
                <a:pos x="181" y="35"/>
              </a:cxn>
              <a:cxn ang="0">
                <a:pos x="147" y="69"/>
              </a:cxn>
              <a:cxn ang="0">
                <a:pos x="147" y="69"/>
              </a:cxn>
              <a:cxn ang="0">
                <a:pos x="147" y="69"/>
              </a:cxn>
              <a:cxn ang="0">
                <a:pos x="119" y="98"/>
              </a:cxn>
              <a:cxn ang="0">
                <a:pos x="131" y="52"/>
              </a:cxn>
              <a:cxn ang="0">
                <a:pos x="164" y="19"/>
              </a:cxn>
              <a:cxn ang="0">
                <a:pos x="231" y="19"/>
              </a:cxn>
              <a:cxn ang="0">
                <a:pos x="231" y="86"/>
              </a:cxn>
              <a:cxn ang="0">
                <a:pos x="94" y="173"/>
              </a:cxn>
              <a:cxn ang="0">
                <a:pos x="94" y="173"/>
              </a:cxn>
              <a:cxn ang="0">
                <a:pos x="85" y="177"/>
              </a:cxn>
              <a:cxn ang="0">
                <a:pos x="73" y="165"/>
              </a:cxn>
              <a:cxn ang="0">
                <a:pos x="77" y="156"/>
              </a:cxn>
              <a:cxn ang="0">
                <a:pos x="156" y="77"/>
              </a:cxn>
              <a:cxn ang="0">
                <a:pos x="165" y="73"/>
              </a:cxn>
              <a:cxn ang="0">
                <a:pos x="177" y="85"/>
              </a:cxn>
              <a:cxn ang="0">
                <a:pos x="174" y="93"/>
              </a:cxn>
              <a:cxn ang="0">
                <a:pos x="174" y="93"/>
              </a:cxn>
              <a:cxn ang="0">
                <a:pos x="94" y="173"/>
              </a:cxn>
              <a:cxn ang="0">
                <a:pos x="69" y="147"/>
              </a:cxn>
              <a:cxn ang="0">
                <a:pos x="35" y="181"/>
              </a:cxn>
              <a:cxn ang="0">
                <a:pos x="35" y="214"/>
              </a:cxn>
              <a:cxn ang="0">
                <a:pos x="69" y="214"/>
              </a:cxn>
              <a:cxn ang="0">
                <a:pos x="102" y="181"/>
              </a:cxn>
              <a:cxn ang="0">
                <a:pos x="103" y="180"/>
              </a:cxn>
              <a:cxn ang="0">
                <a:pos x="131" y="152"/>
              </a:cxn>
              <a:cxn ang="0">
                <a:pos x="119" y="198"/>
              </a:cxn>
              <a:cxn ang="0">
                <a:pos x="86" y="231"/>
              </a:cxn>
              <a:cxn ang="0">
                <a:pos x="19" y="231"/>
              </a:cxn>
              <a:cxn ang="0">
                <a:pos x="19" y="164"/>
              </a:cxn>
              <a:cxn ang="0">
                <a:pos x="52" y="131"/>
              </a:cxn>
              <a:cxn ang="0">
                <a:pos x="98" y="118"/>
              </a:cxn>
              <a:cxn ang="0">
                <a:pos x="69" y="147"/>
              </a:cxn>
              <a:cxn ang="0">
                <a:pos x="69" y="147"/>
              </a:cxn>
            </a:cxnLst>
            <a:rect l="0" t="0" r="r" b="b"/>
            <a:pathLst>
              <a:path w="249" h="250">
                <a:moveTo>
                  <a:pt x="231" y="86"/>
                </a:moveTo>
                <a:cubicBezTo>
                  <a:pt x="198" y="119"/>
                  <a:pt x="198" y="119"/>
                  <a:pt x="198" y="119"/>
                </a:cubicBezTo>
                <a:cubicBezTo>
                  <a:pt x="185" y="131"/>
                  <a:pt x="168" y="136"/>
                  <a:pt x="152" y="131"/>
                </a:cubicBezTo>
                <a:cubicBezTo>
                  <a:pt x="180" y="103"/>
                  <a:pt x="180" y="103"/>
                  <a:pt x="180" y="103"/>
                </a:cubicBezTo>
                <a:cubicBezTo>
                  <a:pt x="180" y="103"/>
                  <a:pt x="180" y="103"/>
                  <a:pt x="181" y="102"/>
                </a:cubicBezTo>
                <a:cubicBezTo>
                  <a:pt x="214" y="69"/>
                  <a:pt x="214" y="69"/>
                  <a:pt x="214" y="69"/>
                </a:cubicBezTo>
                <a:cubicBezTo>
                  <a:pt x="223" y="60"/>
                  <a:pt x="223" y="45"/>
                  <a:pt x="214" y="35"/>
                </a:cubicBezTo>
                <a:cubicBezTo>
                  <a:pt x="205" y="26"/>
                  <a:pt x="190" y="26"/>
                  <a:pt x="181" y="35"/>
                </a:cubicBezTo>
                <a:cubicBezTo>
                  <a:pt x="147" y="69"/>
                  <a:pt x="147" y="69"/>
                  <a:pt x="147" y="69"/>
                </a:cubicBezTo>
                <a:cubicBezTo>
                  <a:pt x="147" y="69"/>
                  <a:pt x="147" y="69"/>
                  <a:pt x="147" y="69"/>
                </a:cubicBezTo>
                <a:cubicBezTo>
                  <a:pt x="147" y="69"/>
                  <a:pt x="147" y="69"/>
                  <a:pt x="147" y="69"/>
                </a:cubicBezTo>
                <a:cubicBezTo>
                  <a:pt x="119" y="98"/>
                  <a:pt x="119" y="98"/>
                  <a:pt x="119" y="98"/>
                </a:cubicBezTo>
                <a:cubicBezTo>
                  <a:pt x="114" y="82"/>
                  <a:pt x="118" y="64"/>
                  <a:pt x="131" y="52"/>
                </a:cubicBezTo>
                <a:cubicBezTo>
                  <a:pt x="164" y="19"/>
                  <a:pt x="164" y="19"/>
                  <a:pt x="164" y="19"/>
                </a:cubicBezTo>
                <a:cubicBezTo>
                  <a:pt x="183" y="0"/>
                  <a:pt x="212" y="0"/>
                  <a:pt x="231" y="19"/>
                </a:cubicBezTo>
                <a:cubicBezTo>
                  <a:pt x="249" y="37"/>
                  <a:pt x="249" y="67"/>
                  <a:pt x="231" y="86"/>
                </a:cubicBezTo>
                <a:moveTo>
                  <a:pt x="94" y="173"/>
                </a:moveTo>
                <a:cubicBezTo>
                  <a:pt x="94" y="173"/>
                  <a:pt x="94" y="173"/>
                  <a:pt x="94" y="173"/>
                </a:cubicBezTo>
                <a:cubicBezTo>
                  <a:pt x="91" y="176"/>
                  <a:pt x="88" y="177"/>
                  <a:pt x="85" y="177"/>
                </a:cubicBezTo>
                <a:cubicBezTo>
                  <a:pt x="78" y="177"/>
                  <a:pt x="73" y="172"/>
                  <a:pt x="73" y="165"/>
                </a:cubicBezTo>
                <a:cubicBezTo>
                  <a:pt x="73" y="162"/>
                  <a:pt x="75" y="158"/>
                  <a:pt x="77" y="156"/>
                </a:cubicBezTo>
                <a:cubicBezTo>
                  <a:pt x="156" y="77"/>
                  <a:pt x="156" y="77"/>
                  <a:pt x="156" y="77"/>
                </a:cubicBezTo>
                <a:cubicBezTo>
                  <a:pt x="158" y="75"/>
                  <a:pt x="162" y="73"/>
                  <a:pt x="165" y="73"/>
                </a:cubicBezTo>
                <a:cubicBezTo>
                  <a:pt x="172" y="73"/>
                  <a:pt x="177" y="78"/>
                  <a:pt x="177" y="85"/>
                </a:cubicBezTo>
                <a:cubicBezTo>
                  <a:pt x="177" y="88"/>
                  <a:pt x="176" y="91"/>
                  <a:pt x="174" y="93"/>
                </a:cubicBezTo>
                <a:cubicBezTo>
                  <a:pt x="174" y="93"/>
                  <a:pt x="174" y="93"/>
                  <a:pt x="174" y="93"/>
                </a:cubicBezTo>
                <a:lnTo>
                  <a:pt x="94" y="173"/>
                </a:lnTo>
                <a:close/>
                <a:moveTo>
                  <a:pt x="69" y="147"/>
                </a:moveTo>
                <a:cubicBezTo>
                  <a:pt x="35" y="181"/>
                  <a:pt x="35" y="181"/>
                  <a:pt x="35" y="181"/>
                </a:cubicBezTo>
                <a:cubicBezTo>
                  <a:pt x="26" y="190"/>
                  <a:pt x="26" y="205"/>
                  <a:pt x="35" y="214"/>
                </a:cubicBezTo>
                <a:cubicBezTo>
                  <a:pt x="45" y="224"/>
                  <a:pt x="60" y="224"/>
                  <a:pt x="69" y="214"/>
                </a:cubicBezTo>
                <a:cubicBezTo>
                  <a:pt x="102" y="181"/>
                  <a:pt x="102" y="181"/>
                  <a:pt x="102" y="181"/>
                </a:cubicBezTo>
                <a:cubicBezTo>
                  <a:pt x="102" y="181"/>
                  <a:pt x="103" y="180"/>
                  <a:pt x="103" y="180"/>
                </a:cubicBezTo>
                <a:cubicBezTo>
                  <a:pt x="131" y="152"/>
                  <a:pt x="131" y="152"/>
                  <a:pt x="131" y="152"/>
                </a:cubicBezTo>
                <a:cubicBezTo>
                  <a:pt x="135" y="168"/>
                  <a:pt x="131" y="185"/>
                  <a:pt x="119" y="198"/>
                </a:cubicBezTo>
                <a:cubicBezTo>
                  <a:pt x="86" y="231"/>
                  <a:pt x="86" y="231"/>
                  <a:pt x="86" y="231"/>
                </a:cubicBezTo>
                <a:cubicBezTo>
                  <a:pt x="67" y="250"/>
                  <a:pt x="37" y="250"/>
                  <a:pt x="19" y="231"/>
                </a:cubicBezTo>
                <a:cubicBezTo>
                  <a:pt x="0" y="213"/>
                  <a:pt x="0" y="183"/>
                  <a:pt x="19" y="164"/>
                </a:cubicBezTo>
                <a:cubicBezTo>
                  <a:pt x="52" y="131"/>
                  <a:pt x="52" y="131"/>
                  <a:pt x="52" y="131"/>
                </a:cubicBezTo>
                <a:cubicBezTo>
                  <a:pt x="65" y="118"/>
                  <a:pt x="82" y="114"/>
                  <a:pt x="98" y="118"/>
                </a:cubicBezTo>
                <a:cubicBezTo>
                  <a:pt x="69" y="147"/>
                  <a:pt x="69" y="147"/>
                  <a:pt x="69" y="147"/>
                </a:cubicBezTo>
                <a:cubicBezTo>
                  <a:pt x="69" y="147"/>
                  <a:pt x="69" y="147"/>
                  <a:pt x="69" y="147"/>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50" name="Group 49"/>
          <p:cNvGrpSpPr/>
          <p:nvPr/>
        </p:nvGrpSpPr>
        <p:grpSpPr>
          <a:xfrm>
            <a:off x="5607564" y="483017"/>
            <a:ext cx="13162541" cy="2079087"/>
            <a:chOff x="5586977" y="483017"/>
            <a:chExt cx="13162541" cy="2079087"/>
          </a:xfrm>
        </p:grpSpPr>
        <p:sp>
          <p:nvSpPr>
            <p:cNvPr id="76" name="TextBox 75"/>
            <p:cNvSpPr txBox="1"/>
            <p:nvPr/>
          </p:nvSpPr>
          <p:spPr>
            <a:xfrm>
              <a:off x="5586977" y="483017"/>
              <a:ext cx="13162541" cy="1446532"/>
            </a:xfrm>
            <a:prstGeom prst="rect">
              <a:avLst/>
            </a:prstGeom>
            <a:noFill/>
          </p:spPr>
          <p:txBody>
            <a:bodyPr wrap="none" lIns="91422" tIns="45711" rIns="91422" bIns="45711" rtlCol="0">
              <a:spAutoFit/>
            </a:bodyPr>
            <a:lstStyle/>
            <a:p>
              <a:pPr algn="ctr"/>
              <a:r>
                <a:rPr lang="en-US" sz="8800" b="1" dirty="0">
                  <a:solidFill>
                    <a:schemeClr val="tx2"/>
                  </a:solidFill>
                  <a:latin typeface="Lato Regular"/>
                  <a:cs typeface="Lato Regular"/>
                </a:rPr>
                <a:t>SWOT Analysis of Bitcoin</a:t>
              </a:r>
              <a:endParaRPr lang="id-ID" sz="8800" b="1" dirty="0">
                <a:solidFill>
                  <a:schemeClr val="tx2"/>
                </a:solidFill>
                <a:latin typeface="Lato Regular"/>
                <a:cs typeface="Lato Regular"/>
              </a:endParaRPr>
            </a:p>
          </p:txBody>
        </p:sp>
        <p:sp>
          <p:nvSpPr>
            <p:cNvPr id="77" name="Rectangle 7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996983442"/>
      </p:ext>
    </p:extLst>
  </p:cSld>
  <p:clrMapOvr>
    <a:masterClrMapping/>
  </p:clrMapOvr>
  <mc:AlternateContent xmlns:mc="http://schemas.openxmlformats.org/markup-compatibility/2006" xmlns:p14="http://schemas.microsoft.com/office/powerpoint/2010/main">
    <mc:Choice Requires="p14">
      <p:transition spd="slow" p14:dur="1250" advClick="0">
        <p14:flip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ppt_x"/>
                                          </p:val>
                                        </p:tav>
                                        <p:tav tm="100000">
                                          <p:val>
                                            <p:strVal val="#ppt_x"/>
                                          </p:val>
                                        </p:tav>
                                      </p:tavLst>
                                    </p:anim>
                                    <p:anim calcmode="lin" valueType="num">
                                      <p:cBhvr additive="base">
                                        <p:cTn id="48" dur="500" fill="hold"/>
                                        <p:tgtEl>
                                          <p:spTgt spid="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fill="hold"/>
                                        <p:tgtEl>
                                          <p:spTgt spid="56"/>
                                        </p:tgtEl>
                                        <p:attrNameLst>
                                          <p:attrName>ppt_x</p:attrName>
                                        </p:attrNameLst>
                                      </p:cBhvr>
                                      <p:tavLst>
                                        <p:tav tm="0">
                                          <p:val>
                                            <p:strVal val="#ppt_x"/>
                                          </p:val>
                                        </p:tav>
                                        <p:tav tm="100000">
                                          <p:val>
                                            <p:strVal val="#ppt_x"/>
                                          </p:val>
                                        </p:tav>
                                      </p:tavLst>
                                    </p:anim>
                                    <p:anim calcmode="lin" valueType="num">
                                      <p:cBhvr additive="base">
                                        <p:cTn id="56" dur="500" fill="hold"/>
                                        <p:tgtEl>
                                          <p:spTgt spid="5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 calcmode="lin" valueType="num">
                                      <p:cBhvr additive="base">
                                        <p:cTn id="59" dur="500" fill="hold"/>
                                        <p:tgtEl>
                                          <p:spTgt spid="65"/>
                                        </p:tgtEl>
                                        <p:attrNameLst>
                                          <p:attrName>ppt_x</p:attrName>
                                        </p:attrNameLst>
                                      </p:cBhvr>
                                      <p:tavLst>
                                        <p:tav tm="0">
                                          <p:val>
                                            <p:strVal val="#ppt_x"/>
                                          </p:val>
                                        </p:tav>
                                        <p:tav tm="100000">
                                          <p:val>
                                            <p:strVal val="#ppt_x"/>
                                          </p:val>
                                        </p:tav>
                                      </p:tavLst>
                                    </p:anim>
                                    <p:anim calcmode="lin" valueType="num">
                                      <p:cBhvr additive="base">
                                        <p:cTn id="60" dur="500" fill="hold"/>
                                        <p:tgtEl>
                                          <p:spTgt spid="6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fill="hold"/>
                                        <p:tgtEl>
                                          <p:spTgt spid="52"/>
                                        </p:tgtEl>
                                        <p:attrNameLst>
                                          <p:attrName>ppt_x</p:attrName>
                                        </p:attrNameLst>
                                      </p:cBhvr>
                                      <p:tavLst>
                                        <p:tav tm="0">
                                          <p:val>
                                            <p:strVal val="#ppt_x"/>
                                          </p:val>
                                        </p:tav>
                                        <p:tav tm="100000">
                                          <p:val>
                                            <p:strVal val="#ppt_x"/>
                                          </p:val>
                                        </p:tav>
                                      </p:tavLst>
                                    </p:anim>
                                    <p:anim calcmode="lin" valueType="num">
                                      <p:cBhvr additive="base">
                                        <p:cTn id="68" dur="500" fill="hold"/>
                                        <p:tgtEl>
                                          <p:spTgt spid="5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500" fill="hold"/>
                                        <p:tgtEl>
                                          <p:spTgt spid="51"/>
                                        </p:tgtEl>
                                        <p:attrNameLst>
                                          <p:attrName>ppt_x</p:attrName>
                                        </p:attrNameLst>
                                      </p:cBhvr>
                                      <p:tavLst>
                                        <p:tav tm="0">
                                          <p:val>
                                            <p:strVal val="#ppt_x"/>
                                          </p:val>
                                        </p:tav>
                                        <p:tav tm="100000">
                                          <p:val>
                                            <p:strVal val="#ppt_x"/>
                                          </p:val>
                                        </p:tav>
                                      </p:tavLst>
                                    </p:anim>
                                    <p:anim calcmode="lin" valueType="num">
                                      <p:cBhvr additive="base">
                                        <p:cTn id="76" dur="50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 calcmode="lin" valueType="num">
                                      <p:cBhvr additive="base">
                                        <p:cTn id="79" dur="500" fill="hold"/>
                                        <p:tgtEl>
                                          <p:spTgt spid="54"/>
                                        </p:tgtEl>
                                        <p:attrNameLst>
                                          <p:attrName>ppt_x</p:attrName>
                                        </p:attrNameLst>
                                      </p:cBhvr>
                                      <p:tavLst>
                                        <p:tav tm="0">
                                          <p:val>
                                            <p:strVal val="#ppt_x"/>
                                          </p:val>
                                        </p:tav>
                                        <p:tav tm="100000">
                                          <p:val>
                                            <p:strVal val="#ppt_x"/>
                                          </p:val>
                                        </p:tav>
                                      </p:tavLst>
                                    </p:anim>
                                    <p:anim calcmode="lin" valueType="num">
                                      <p:cBhvr additive="base">
                                        <p:cTn id="80" dur="500" fill="hold"/>
                                        <p:tgtEl>
                                          <p:spTgt spid="5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 calcmode="lin" valueType="num">
                                      <p:cBhvr additive="base">
                                        <p:cTn id="83" dur="500" fill="hold"/>
                                        <p:tgtEl>
                                          <p:spTgt spid="59"/>
                                        </p:tgtEl>
                                        <p:attrNameLst>
                                          <p:attrName>ppt_x</p:attrName>
                                        </p:attrNameLst>
                                      </p:cBhvr>
                                      <p:tavLst>
                                        <p:tav tm="0">
                                          <p:val>
                                            <p:strVal val="#ppt_x"/>
                                          </p:val>
                                        </p:tav>
                                        <p:tav tm="100000">
                                          <p:val>
                                            <p:strVal val="#ppt_x"/>
                                          </p:val>
                                        </p:tav>
                                      </p:tavLst>
                                    </p:anim>
                                    <p:anim calcmode="lin" valueType="num">
                                      <p:cBhvr additive="base">
                                        <p:cTn id="84" dur="500" fill="hold"/>
                                        <p:tgtEl>
                                          <p:spTgt spid="5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anim calcmode="lin" valueType="num">
                                      <p:cBhvr additive="base">
                                        <p:cTn id="87" dur="500" fill="hold"/>
                                        <p:tgtEl>
                                          <p:spTgt spid="60"/>
                                        </p:tgtEl>
                                        <p:attrNameLst>
                                          <p:attrName>ppt_x</p:attrName>
                                        </p:attrNameLst>
                                      </p:cBhvr>
                                      <p:tavLst>
                                        <p:tav tm="0">
                                          <p:val>
                                            <p:strVal val="#ppt_x"/>
                                          </p:val>
                                        </p:tav>
                                        <p:tav tm="100000">
                                          <p:val>
                                            <p:strVal val="#ppt_x"/>
                                          </p:val>
                                        </p:tav>
                                      </p:tavLst>
                                    </p:anim>
                                    <p:anim calcmode="lin" valueType="num">
                                      <p:cBhvr additive="base">
                                        <p:cTn id="88" dur="500" fill="hold"/>
                                        <p:tgtEl>
                                          <p:spTgt spid="6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 calcmode="lin" valueType="num">
                                      <p:cBhvr additive="base">
                                        <p:cTn id="91" dur="500" fill="hold"/>
                                        <p:tgtEl>
                                          <p:spTgt spid="61"/>
                                        </p:tgtEl>
                                        <p:attrNameLst>
                                          <p:attrName>ppt_x</p:attrName>
                                        </p:attrNameLst>
                                      </p:cBhvr>
                                      <p:tavLst>
                                        <p:tav tm="0">
                                          <p:val>
                                            <p:strVal val="#ppt_x"/>
                                          </p:val>
                                        </p:tav>
                                        <p:tav tm="100000">
                                          <p:val>
                                            <p:strVal val="#ppt_x"/>
                                          </p:val>
                                        </p:tav>
                                      </p:tavLst>
                                    </p:anim>
                                    <p:anim calcmode="lin" valueType="num">
                                      <p:cBhvr additive="base">
                                        <p:cTn id="92" dur="500" fill="hold"/>
                                        <p:tgtEl>
                                          <p:spTgt spid="6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 calcmode="lin" valueType="num">
                                      <p:cBhvr additive="base">
                                        <p:cTn id="95" dur="500" fill="hold"/>
                                        <p:tgtEl>
                                          <p:spTgt spid="62"/>
                                        </p:tgtEl>
                                        <p:attrNameLst>
                                          <p:attrName>ppt_x</p:attrName>
                                        </p:attrNameLst>
                                      </p:cBhvr>
                                      <p:tavLst>
                                        <p:tav tm="0">
                                          <p:val>
                                            <p:strVal val="#ppt_x"/>
                                          </p:val>
                                        </p:tav>
                                        <p:tav tm="100000">
                                          <p:val>
                                            <p:strVal val="#ppt_x"/>
                                          </p:val>
                                        </p:tav>
                                      </p:tavLst>
                                    </p:anim>
                                    <p:anim calcmode="lin" valueType="num">
                                      <p:cBhvr additive="base">
                                        <p:cTn id="96" dur="500" fill="hold"/>
                                        <p:tgtEl>
                                          <p:spTgt spid="6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500" fill="hold"/>
                                        <p:tgtEl>
                                          <p:spTgt spid="63"/>
                                        </p:tgtEl>
                                        <p:attrNameLst>
                                          <p:attrName>ppt_x</p:attrName>
                                        </p:attrNameLst>
                                      </p:cBhvr>
                                      <p:tavLst>
                                        <p:tav tm="0">
                                          <p:val>
                                            <p:strVal val="#ppt_x"/>
                                          </p:val>
                                        </p:tav>
                                        <p:tav tm="100000">
                                          <p:val>
                                            <p:strVal val="#ppt_x"/>
                                          </p:val>
                                        </p:tav>
                                      </p:tavLst>
                                    </p:anim>
                                    <p:anim calcmode="lin" valueType="num">
                                      <p:cBhvr additive="base">
                                        <p:cTn id="10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7" grpId="0" animBg="1"/>
      <p:bldP spid="28" grpId="0" animBg="1"/>
      <p:bldP spid="29" grpId="0" animBg="1"/>
      <p:bldP spid="30" grpId="0" animBg="1"/>
      <p:bldP spid="6" grpId="0"/>
      <p:bldP spid="34" grpId="0"/>
      <p:bldP spid="36" grpId="0"/>
      <p:bldP spid="38" grpId="0"/>
      <p:bldP spid="2" grpId="0"/>
      <p:bldP spid="51" grpId="0"/>
      <p:bldP spid="54" grpId="0"/>
      <p:bldP spid="59" grpId="0"/>
      <p:bldP spid="60" grpId="0" animBg="1"/>
      <p:bldP spid="61" grpId="0" animBg="1"/>
      <p:bldP spid="62" grpId="0" animBg="1"/>
      <p:bldP spid="6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eet our professional team."/>
          <p:cNvSpPr txBox="1"/>
          <p:nvPr/>
        </p:nvSpPr>
        <p:spPr>
          <a:xfrm>
            <a:off x="2936856" y="880013"/>
            <a:ext cx="18503938" cy="11097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lnSpc>
                <a:spcPts val="8400"/>
              </a:lnSpc>
              <a:defRPr sz="7400" spc="-74"/>
            </a:lvl1pPr>
          </a:lstStyle>
          <a:p>
            <a:r>
              <a:rPr lang="en-US" sz="8000" b="1" dirty="0">
                <a:solidFill>
                  <a:schemeClr val="tx2"/>
                </a:solidFill>
                <a:latin typeface="Lato Regular"/>
                <a:cs typeface="Lato Regular"/>
              </a:rPr>
              <a:t>SWOT Analysis of Bitcoin: Strengths</a:t>
            </a:r>
            <a:endParaRPr lang="id-ID" sz="8000" b="1" dirty="0">
              <a:solidFill>
                <a:schemeClr val="tx2"/>
              </a:solidFill>
              <a:latin typeface="Lato Regular"/>
              <a:cs typeface="Lato Regular"/>
            </a:endParaRPr>
          </a:p>
        </p:txBody>
      </p:sp>
      <p:sp>
        <p:nvSpPr>
          <p:cNvPr id="5" name="Freeform 1">
            <a:extLst>
              <a:ext uri="{FF2B5EF4-FFF2-40B4-BE49-F238E27FC236}">
                <a16:creationId xmlns:a16="http://schemas.microsoft.com/office/drawing/2014/main" id="{42D9F9B0-771A-C01C-DF17-2AB126B910BB}"/>
              </a:ext>
            </a:extLst>
          </p:cNvPr>
          <p:cNvSpPr>
            <a:spLocks noChangeArrowheads="1"/>
          </p:cNvSpPr>
          <p:nvPr/>
        </p:nvSpPr>
        <p:spPr bwMode="auto">
          <a:xfrm>
            <a:off x="2232372" y="4173314"/>
            <a:ext cx="5693795" cy="657644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1"/>
          </a:solidFill>
          <a:ln>
            <a:noFill/>
          </a:ln>
          <a:effectLst/>
        </p:spPr>
        <p:txBody>
          <a:bodyPr wrap="none" anchor="ctr"/>
          <a:lstStyle/>
          <a:p>
            <a:endParaRPr lang="en-US"/>
          </a:p>
        </p:txBody>
      </p:sp>
      <p:sp>
        <p:nvSpPr>
          <p:cNvPr id="6" name="TextBox 5">
            <a:extLst>
              <a:ext uri="{FF2B5EF4-FFF2-40B4-BE49-F238E27FC236}">
                <a16:creationId xmlns:a16="http://schemas.microsoft.com/office/drawing/2014/main" id="{6FE8E5B7-ADFB-D94F-C9B1-91EDA04AF4D6}"/>
              </a:ext>
            </a:extLst>
          </p:cNvPr>
          <p:cNvSpPr txBox="1"/>
          <p:nvPr/>
        </p:nvSpPr>
        <p:spPr>
          <a:xfrm>
            <a:off x="2557976" y="5475521"/>
            <a:ext cx="4989310" cy="3770263"/>
          </a:xfrm>
          <a:prstGeom prst="rect">
            <a:avLst/>
          </a:prstGeom>
          <a:noFill/>
        </p:spPr>
        <p:txBody>
          <a:bodyPr wrap="square" rtlCol="0">
            <a:spAutoFit/>
          </a:bodyPr>
          <a:lstStyle/>
          <a:p>
            <a:pPr algn="ctr"/>
            <a:r>
              <a:rPr lang="en-US" sz="23900" b="1" dirty="0">
                <a:solidFill>
                  <a:srgbClr val="FFFFFF"/>
                </a:solidFill>
                <a:latin typeface="Lato Regular"/>
                <a:cs typeface="Lato Regular"/>
              </a:rPr>
              <a:t>S</a:t>
            </a:r>
          </a:p>
        </p:txBody>
      </p:sp>
      <p:sp>
        <p:nvSpPr>
          <p:cNvPr id="7" name="TextBox 6">
            <a:extLst>
              <a:ext uri="{FF2B5EF4-FFF2-40B4-BE49-F238E27FC236}">
                <a16:creationId xmlns:a16="http://schemas.microsoft.com/office/drawing/2014/main" id="{38AB4A49-423B-1749-D468-6243E06FFE03}"/>
              </a:ext>
            </a:extLst>
          </p:cNvPr>
          <p:cNvSpPr txBox="1"/>
          <p:nvPr/>
        </p:nvSpPr>
        <p:spPr>
          <a:xfrm>
            <a:off x="11314033" y="3448610"/>
            <a:ext cx="11657057" cy="1606557"/>
          </a:xfrm>
          <a:prstGeom prst="rect">
            <a:avLst/>
          </a:prstGeom>
          <a:noFill/>
        </p:spPr>
        <p:txBody>
          <a:bodyPr wrap="square" lIns="219419" tIns="109710" rIns="219419" bIns="109710" rtlCol="0">
            <a:spAutoFit/>
          </a:bodyPr>
          <a:lstStyle/>
          <a:p>
            <a:pPr algn="just"/>
            <a:r>
              <a:rPr lang="en-GB" sz="3000" dirty="0"/>
              <a:t>Bitcoin operates on a decentralized network known as blockchain, which makes it resistant to censorship or control by any single entity.</a:t>
            </a:r>
            <a:endParaRPr lang="en-US" sz="3000" dirty="0">
              <a:ea typeface="Open Sans Light" panose="020B0306030504020204" pitchFamily="34" charset="0"/>
              <a:cs typeface="Lato Light"/>
            </a:endParaRPr>
          </a:p>
        </p:txBody>
      </p:sp>
      <p:sp>
        <p:nvSpPr>
          <p:cNvPr id="8" name="Round Same Side Corner Rectangle 32">
            <a:extLst>
              <a:ext uri="{FF2B5EF4-FFF2-40B4-BE49-F238E27FC236}">
                <a16:creationId xmlns:a16="http://schemas.microsoft.com/office/drawing/2014/main" id="{497DE97D-B2C6-63AA-91AB-34140F9FEB00}"/>
              </a:ext>
            </a:extLst>
          </p:cNvPr>
          <p:cNvSpPr/>
          <p:nvPr/>
        </p:nvSpPr>
        <p:spPr>
          <a:xfrm rot="10800000" flipH="1">
            <a:off x="11264451" y="3217394"/>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9" name="TextBox 8">
            <a:extLst>
              <a:ext uri="{FF2B5EF4-FFF2-40B4-BE49-F238E27FC236}">
                <a16:creationId xmlns:a16="http://schemas.microsoft.com/office/drawing/2014/main" id="{5A4C9322-F00F-01CB-756F-56F6912C4EB7}"/>
              </a:ext>
            </a:extLst>
          </p:cNvPr>
          <p:cNvSpPr txBox="1"/>
          <p:nvPr/>
        </p:nvSpPr>
        <p:spPr>
          <a:xfrm>
            <a:off x="10000671" y="285517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1</a:t>
            </a:r>
          </a:p>
        </p:txBody>
      </p:sp>
      <p:sp>
        <p:nvSpPr>
          <p:cNvPr id="10" name="TextBox 9">
            <a:extLst>
              <a:ext uri="{FF2B5EF4-FFF2-40B4-BE49-F238E27FC236}">
                <a16:creationId xmlns:a16="http://schemas.microsoft.com/office/drawing/2014/main" id="{4FE5636E-FFC9-B74F-10F3-1E26F7D328F5}"/>
              </a:ext>
            </a:extLst>
          </p:cNvPr>
          <p:cNvSpPr txBox="1"/>
          <p:nvPr/>
        </p:nvSpPr>
        <p:spPr>
          <a:xfrm>
            <a:off x="11426921" y="3007895"/>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Decentralization</a:t>
            </a: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C11D485F-A9B8-8497-BA25-67A19185BD00}"/>
              </a:ext>
            </a:extLst>
          </p:cNvPr>
          <p:cNvSpPr txBox="1"/>
          <p:nvPr/>
        </p:nvSpPr>
        <p:spPr>
          <a:xfrm>
            <a:off x="11311069" y="5574740"/>
            <a:ext cx="11098364" cy="683228"/>
          </a:xfrm>
          <a:prstGeom prst="rect">
            <a:avLst/>
          </a:prstGeom>
          <a:noFill/>
        </p:spPr>
        <p:txBody>
          <a:bodyPr wrap="square" lIns="219419" tIns="109710" rIns="219419" bIns="109710" rtlCol="0">
            <a:spAutoFit/>
          </a:bodyPr>
          <a:lstStyle/>
          <a:p>
            <a:r>
              <a:rPr lang="en-GB" sz="3000" dirty="0"/>
              <a:t>Cryptocurrency can’t be tracked or stolen.</a:t>
            </a:r>
          </a:p>
        </p:txBody>
      </p:sp>
      <p:sp>
        <p:nvSpPr>
          <p:cNvPr id="12" name="Round Same Side Corner Rectangle 83">
            <a:extLst>
              <a:ext uri="{FF2B5EF4-FFF2-40B4-BE49-F238E27FC236}">
                <a16:creationId xmlns:a16="http://schemas.microsoft.com/office/drawing/2014/main" id="{68F7100F-6D2B-E475-F142-BF103432AFB6}"/>
              </a:ext>
            </a:extLst>
          </p:cNvPr>
          <p:cNvSpPr/>
          <p:nvPr/>
        </p:nvSpPr>
        <p:spPr>
          <a:xfrm rot="10800000" flipH="1">
            <a:off x="11261486" y="4947284"/>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3" name="TextBox 12">
            <a:extLst>
              <a:ext uri="{FF2B5EF4-FFF2-40B4-BE49-F238E27FC236}">
                <a16:creationId xmlns:a16="http://schemas.microsoft.com/office/drawing/2014/main" id="{DECF36C5-890B-5111-71D5-71259D1EED1D}"/>
              </a:ext>
            </a:extLst>
          </p:cNvPr>
          <p:cNvSpPr txBox="1"/>
          <p:nvPr/>
        </p:nvSpPr>
        <p:spPr>
          <a:xfrm>
            <a:off x="11423956" y="5042585"/>
            <a:ext cx="11800684" cy="646331"/>
          </a:xfrm>
          <a:prstGeom prst="rect">
            <a:avLst/>
          </a:prstGeom>
          <a:noFill/>
        </p:spPr>
        <p:txBody>
          <a:bodyPr wrap="square" rtlCol="0">
            <a:spAutoFit/>
          </a:bodyPr>
          <a:lstStyle/>
          <a:p>
            <a:r>
              <a:rPr lang="id-ID" b="1" dirty="0">
                <a:latin typeface="Lato" panose="020F0502020204030203" pitchFamily="34" charset="0"/>
                <a:ea typeface="Lato" panose="020F0502020204030203" pitchFamily="34" charset="0"/>
                <a:cs typeface="Lato" panose="020F0502020204030203" pitchFamily="34" charset="0"/>
              </a:rPr>
              <a:t>Security &amp; Privacy</a:t>
            </a:r>
          </a:p>
        </p:txBody>
      </p:sp>
      <p:sp>
        <p:nvSpPr>
          <p:cNvPr id="14" name="TextBox 13">
            <a:extLst>
              <a:ext uri="{FF2B5EF4-FFF2-40B4-BE49-F238E27FC236}">
                <a16:creationId xmlns:a16="http://schemas.microsoft.com/office/drawing/2014/main" id="{6C181CF4-0CB7-1F69-B45F-2EBE987B13A6}"/>
              </a:ext>
            </a:extLst>
          </p:cNvPr>
          <p:cNvSpPr txBox="1"/>
          <p:nvPr/>
        </p:nvSpPr>
        <p:spPr>
          <a:xfrm>
            <a:off x="11311069" y="7115295"/>
            <a:ext cx="11098364" cy="1144892"/>
          </a:xfrm>
          <a:prstGeom prst="rect">
            <a:avLst/>
          </a:prstGeom>
          <a:noFill/>
        </p:spPr>
        <p:txBody>
          <a:bodyPr wrap="square" lIns="219419" tIns="109710" rIns="219419" bIns="109710" rtlCol="0">
            <a:spAutoFit/>
          </a:bodyPr>
          <a:lstStyle/>
          <a:p>
            <a:pPr algn="just"/>
            <a:r>
              <a:rPr lang="en-GB" sz="3000" dirty="0"/>
              <a:t>Bitcoin is highly liquid and can be easily bought, sold, and converted into cash or other cryptocurrencies.</a:t>
            </a:r>
            <a:endParaRPr lang="en-US" sz="3000" dirty="0">
              <a:ea typeface="Open Sans Light" panose="020B0306030504020204" pitchFamily="34" charset="0"/>
              <a:cs typeface="Lato Light"/>
            </a:endParaRPr>
          </a:p>
        </p:txBody>
      </p:sp>
      <p:sp>
        <p:nvSpPr>
          <p:cNvPr id="15" name="Round Same Side Corner Rectangle 86">
            <a:extLst>
              <a:ext uri="{FF2B5EF4-FFF2-40B4-BE49-F238E27FC236}">
                <a16:creationId xmlns:a16="http://schemas.microsoft.com/office/drawing/2014/main" id="{8C8CBAB8-C3EF-FD92-B94E-593E45D0F5AC}"/>
              </a:ext>
            </a:extLst>
          </p:cNvPr>
          <p:cNvSpPr/>
          <p:nvPr/>
        </p:nvSpPr>
        <p:spPr>
          <a:xfrm rot="10800000" flipH="1">
            <a:off x="11261486" y="6701199"/>
            <a:ext cx="143625"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6" name="TextBox 15">
            <a:extLst>
              <a:ext uri="{FF2B5EF4-FFF2-40B4-BE49-F238E27FC236}">
                <a16:creationId xmlns:a16="http://schemas.microsoft.com/office/drawing/2014/main" id="{2D0B5E52-5076-8980-27F1-99D5BDB2B49B}"/>
              </a:ext>
            </a:extLst>
          </p:cNvPr>
          <p:cNvSpPr txBox="1"/>
          <p:nvPr/>
        </p:nvSpPr>
        <p:spPr>
          <a:xfrm>
            <a:off x="11423956" y="6644100"/>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Liquidity</a:t>
            </a: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343647AA-BF41-468F-3A28-82093B2D1797}"/>
              </a:ext>
            </a:extLst>
          </p:cNvPr>
          <p:cNvSpPr txBox="1"/>
          <p:nvPr/>
        </p:nvSpPr>
        <p:spPr>
          <a:xfrm>
            <a:off x="11316175" y="8968489"/>
            <a:ext cx="11098364" cy="1144892"/>
          </a:xfrm>
          <a:prstGeom prst="rect">
            <a:avLst/>
          </a:prstGeom>
          <a:noFill/>
        </p:spPr>
        <p:txBody>
          <a:bodyPr wrap="square" lIns="219419" tIns="109710" rIns="219419" bIns="109710" rtlCol="0">
            <a:spAutoFit/>
          </a:bodyPr>
          <a:lstStyle/>
          <a:p>
            <a:pPr algn="just"/>
            <a:r>
              <a:rPr lang="en-GB" sz="3000" dirty="0"/>
              <a:t>There will only ever be 21 million bitcoins, which can potentially prevent inflationary issues</a:t>
            </a:r>
            <a:endParaRPr lang="en-US" sz="3000" dirty="0">
              <a:ea typeface="Open Sans Light" panose="020B0306030504020204" pitchFamily="34" charset="0"/>
              <a:cs typeface="Lato Light"/>
            </a:endParaRPr>
          </a:p>
        </p:txBody>
      </p:sp>
      <p:sp>
        <p:nvSpPr>
          <p:cNvPr id="18" name="Round Same Side Corner Rectangle 81">
            <a:extLst>
              <a:ext uri="{FF2B5EF4-FFF2-40B4-BE49-F238E27FC236}">
                <a16:creationId xmlns:a16="http://schemas.microsoft.com/office/drawing/2014/main" id="{8BE9A628-4A32-EE7E-E576-5CE1147E5712}"/>
              </a:ext>
            </a:extLst>
          </p:cNvPr>
          <p:cNvSpPr/>
          <p:nvPr/>
        </p:nvSpPr>
        <p:spPr>
          <a:xfrm rot="10800000" flipH="1">
            <a:off x="11266592" y="8554393"/>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9" name="TextBox 18">
            <a:extLst>
              <a:ext uri="{FF2B5EF4-FFF2-40B4-BE49-F238E27FC236}">
                <a16:creationId xmlns:a16="http://schemas.microsoft.com/office/drawing/2014/main" id="{7E99E854-AEA4-1B65-1BD0-98C58C7AF4E0}"/>
              </a:ext>
            </a:extLst>
          </p:cNvPr>
          <p:cNvSpPr txBox="1"/>
          <p:nvPr/>
        </p:nvSpPr>
        <p:spPr>
          <a:xfrm>
            <a:off x="11429062" y="8497294"/>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Limited Supply</a:t>
            </a: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4E5C6DC4-051B-0DCB-4650-7A7ACEC1BFA1}"/>
              </a:ext>
            </a:extLst>
          </p:cNvPr>
          <p:cNvSpPr txBox="1"/>
          <p:nvPr/>
        </p:nvSpPr>
        <p:spPr>
          <a:xfrm>
            <a:off x="11313210" y="10765219"/>
            <a:ext cx="11098364" cy="1144892"/>
          </a:xfrm>
          <a:prstGeom prst="rect">
            <a:avLst/>
          </a:prstGeom>
          <a:noFill/>
        </p:spPr>
        <p:txBody>
          <a:bodyPr wrap="square" lIns="219419" tIns="109710" rIns="219419" bIns="109710" rtlCol="0">
            <a:spAutoFit/>
          </a:bodyPr>
          <a:lstStyle/>
          <a:p>
            <a:r>
              <a:rPr lang="en-GB" sz="3000" dirty="0"/>
              <a:t>It can be sent anywhere in the world, at any time, irrespective of national borders, making it a globally accessible asset.</a:t>
            </a:r>
          </a:p>
        </p:txBody>
      </p:sp>
      <p:sp>
        <p:nvSpPr>
          <p:cNvPr id="21" name="Round Same Side Corner Rectangle 89">
            <a:extLst>
              <a:ext uri="{FF2B5EF4-FFF2-40B4-BE49-F238E27FC236}">
                <a16:creationId xmlns:a16="http://schemas.microsoft.com/office/drawing/2014/main" id="{A003721C-58EF-6D2F-723C-123FEAF20DF3}"/>
              </a:ext>
            </a:extLst>
          </p:cNvPr>
          <p:cNvSpPr/>
          <p:nvPr/>
        </p:nvSpPr>
        <p:spPr>
          <a:xfrm rot="10800000" flipH="1">
            <a:off x="11263627" y="10351123"/>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2" name="TextBox 21">
            <a:extLst>
              <a:ext uri="{FF2B5EF4-FFF2-40B4-BE49-F238E27FC236}">
                <a16:creationId xmlns:a16="http://schemas.microsoft.com/office/drawing/2014/main" id="{10EB0583-4178-016B-F94A-76CE68C98386}"/>
              </a:ext>
            </a:extLst>
          </p:cNvPr>
          <p:cNvSpPr txBox="1"/>
          <p:nvPr/>
        </p:nvSpPr>
        <p:spPr>
          <a:xfrm>
            <a:off x="11426097" y="10294024"/>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Global Accessibility</a:t>
            </a: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571028FC-9F27-9203-71C2-42BB6B5DF435}"/>
              </a:ext>
            </a:extLst>
          </p:cNvPr>
          <p:cNvSpPr txBox="1"/>
          <p:nvPr/>
        </p:nvSpPr>
        <p:spPr>
          <a:xfrm>
            <a:off x="9978391" y="461492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2</a:t>
            </a:r>
          </a:p>
        </p:txBody>
      </p:sp>
      <p:sp>
        <p:nvSpPr>
          <p:cNvPr id="24" name="TextBox 23">
            <a:extLst>
              <a:ext uri="{FF2B5EF4-FFF2-40B4-BE49-F238E27FC236}">
                <a16:creationId xmlns:a16="http://schemas.microsoft.com/office/drawing/2014/main" id="{E47A5879-507F-3100-FE9B-4C2E40FD4111}"/>
              </a:ext>
            </a:extLst>
          </p:cNvPr>
          <p:cNvSpPr txBox="1"/>
          <p:nvPr/>
        </p:nvSpPr>
        <p:spPr>
          <a:xfrm>
            <a:off x="9971285" y="6326763"/>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3</a:t>
            </a:r>
          </a:p>
        </p:txBody>
      </p:sp>
      <p:sp>
        <p:nvSpPr>
          <p:cNvPr id="25" name="TextBox 24">
            <a:extLst>
              <a:ext uri="{FF2B5EF4-FFF2-40B4-BE49-F238E27FC236}">
                <a16:creationId xmlns:a16="http://schemas.microsoft.com/office/drawing/2014/main" id="{FE31380E-AA12-F7CC-0C95-257D34F4BA72}"/>
              </a:ext>
            </a:extLst>
          </p:cNvPr>
          <p:cNvSpPr txBox="1"/>
          <p:nvPr/>
        </p:nvSpPr>
        <p:spPr>
          <a:xfrm>
            <a:off x="9993565" y="8220193"/>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4</a:t>
            </a:r>
          </a:p>
        </p:txBody>
      </p:sp>
      <p:sp>
        <p:nvSpPr>
          <p:cNvPr id="26" name="TextBox 25">
            <a:extLst>
              <a:ext uri="{FF2B5EF4-FFF2-40B4-BE49-F238E27FC236}">
                <a16:creationId xmlns:a16="http://schemas.microsoft.com/office/drawing/2014/main" id="{A80884A3-916F-6883-0015-F0F2E14E5308}"/>
              </a:ext>
            </a:extLst>
          </p:cNvPr>
          <p:cNvSpPr txBox="1"/>
          <p:nvPr/>
        </p:nvSpPr>
        <p:spPr>
          <a:xfrm>
            <a:off x="9993565" y="9995556"/>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5</a:t>
            </a:r>
          </a:p>
        </p:txBody>
      </p:sp>
    </p:spTree>
    <p:extLst>
      <p:ext uri="{BB962C8B-B14F-4D97-AF65-F5344CB8AC3E}">
        <p14:creationId xmlns:p14="http://schemas.microsoft.com/office/powerpoint/2010/main" val="95317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28"/>
                                        </p:tgtEl>
                                        <p:attrNameLst>
                                          <p:attrName>style.visibility</p:attrName>
                                        </p:attrNameLst>
                                      </p:cBhvr>
                                      <p:to>
                                        <p:strVal val="visible"/>
                                      </p:to>
                                    </p:set>
                                    <p:anim calcmode="lin" valueType="num">
                                      <p:cBhvr>
                                        <p:cTn id="7" dur="250" fill="hold"/>
                                        <p:tgtEl>
                                          <p:spTgt spid="28"/>
                                        </p:tgtEl>
                                        <p:attrNameLst>
                                          <p:attrName>ppt_x</p:attrName>
                                        </p:attrNameLst>
                                      </p:cBhvr>
                                      <p:tavLst>
                                        <p:tav tm="0">
                                          <p:val>
                                            <p:strVal val="#ppt_x"/>
                                          </p:val>
                                        </p:tav>
                                        <p:tav tm="100000">
                                          <p:val>
                                            <p:strVal val="#ppt_x"/>
                                          </p:val>
                                        </p:tav>
                                      </p:tavLst>
                                    </p:anim>
                                    <p:anim calcmode="lin" valueType="num">
                                      <p:cBhvr>
                                        <p:cTn id="8" dur="2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1000"/>
                            </p:stCondLst>
                            <p:childTnLst>
                              <p:par>
                                <p:cTn id="33" presetID="53" presetClass="entr" presetSubtype="16"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childTnLst>
                          </p:cTn>
                        </p:par>
                        <p:par>
                          <p:cTn id="70" fill="hold">
                            <p:stCondLst>
                              <p:cond delay="35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childTnLst>
                          </p:cTn>
                        </p:par>
                        <p:par>
                          <p:cTn id="80" fill="hold">
                            <p:stCondLst>
                              <p:cond delay="4000"/>
                            </p:stCondLst>
                            <p:childTnLst>
                              <p:par>
                                <p:cTn id="81" presetID="53" presetClass="entr" presetSubtype="16"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fltVal val="0"/>
                                          </p:val>
                                        </p:tav>
                                        <p:tav tm="100000">
                                          <p:val>
                                            <p:strVal val="#ppt_h"/>
                                          </p:val>
                                        </p:tav>
                                      </p:tavLst>
                                    </p:anim>
                                    <p:animEffect transition="in" filter="fade">
                                      <p:cBhvr>
                                        <p:cTn id="85" dur="500"/>
                                        <p:tgtEl>
                                          <p:spTgt spid="26"/>
                                        </p:tgtEl>
                                      </p:cBhvr>
                                    </p:animEffect>
                                  </p:childTnLst>
                                </p:cTn>
                              </p:par>
                            </p:childTnLst>
                          </p:cTn>
                        </p:par>
                        <p:par>
                          <p:cTn id="86" fill="hold">
                            <p:stCondLst>
                              <p:cond delay="4500"/>
                            </p:stCondLst>
                            <p:childTnLst>
                              <p:par>
                                <p:cTn id="87" presetID="10" presetClass="entr" presetSubtype="0"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dvAuto="0"/>
      <p:bldP spid="5" grpId="0" animBg="1"/>
      <p:bldP spid="6" grpId="0"/>
      <p:bldP spid="7" grpId="0"/>
      <p:bldP spid="8" grpId="0" animBg="1"/>
      <p:bldP spid="9" grpId="0"/>
      <p:bldP spid="10" grpId="0"/>
      <p:bldP spid="11" grpId="0"/>
      <p:bldP spid="12" grpId="0" animBg="1"/>
      <p:bldP spid="13" grpId="0"/>
      <p:bldP spid="14" grpId="0"/>
      <p:bldP spid="15" grpId="0" animBg="1"/>
      <p:bldP spid="16" grpId="0"/>
      <p:bldP spid="17" grpId="0"/>
      <p:bldP spid="18" grpId="0" animBg="1"/>
      <p:bldP spid="19" grpId="0"/>
      <p:bldP spid="20" grpId="0"/>
      <p:bldP spid="21" grpId="0" animBg="1"/>
      <p:bldP spid="22" grpId="0"/>
      <p:bldP spid="23" grpId="0"/>
      <p:bldP spid="24" grpId="0"/>
      <p:bldP spid="25"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eet our professional team."/>
          <p:cNvSpPr txBox="1"/>
          <p:nvPr/>
        </p:nvSpPr>
        <p:spPr>
          <a:xfrm>
            <a:off x="2936856" y="880013"/>
            <a:ext cx="18503938" cy="11097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lnSpc>
                <a:spcPts val="8400"/>
              </a:lnSpc>
              <a:defRPr sz="7400" spc="-74"/>
            </a:lvl1pPr>
          </a:lstStyle>
          <a:p>
            <a:r>
              <a:rPr lang="en-US" sz="8000" b="1" dirty="0">
                <a:solidFill>
                  <a:schemeClr val="tx2"/>
                </a:solidFill>
                <a:latin typeface="Lato Regular"/>
                <a:cs typeface="Lato Regular"/>
              </a:rPr>
              <a:t>SWOT Analysis of Bitcoin: Weakness</a:t>
            </a:r>
            <a:endParaRPr lang="id-ID" sz="8000" b="1" dirty="0">
              <a:solidFill>
                <a:schemeClr val="tx2"/>
              </a:solidFill>
              <a:latin typeface="Lato Regular"/>
              <a:cs typeface="Lato Regular"/>
            </a:endParaRPr>
          </a:p>
        </p:txBody>
      </p:sp>
      <p:sp>
        <p:nvSpPr>
          <p:cNvPr id="5" name="Freeform 1">
            <a:extLst>
              <a:ext uri="{FF2B5EF4-FFF2-40B4-BE49-F238E27FC236}">
                <a16:creationId xmlns:a16="http://schemas.microsoft.com/office/drawing/2014/main" id="{42D9F9B0-771A-C01C-DF17-2AB126B910BB}"/>
              </a:ext>
            </a:extLst>
          </p:cNvPr>
          <p:cNvSpPr>
            <a:spLocks noChangeArrowheads="1"/>
          </p:cNvSpPr>
          <p:nvPr/>
        </p:nvSpPr>
        <p:spPr bwMode="auto">
          <a:xfrm>
            <a:off x="2232372" y="4173314"/>
            <a:ext cx="5693795" cy="657644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2"/>
          </a:solidFill>
          <a:ln>
            <a:noFill/>
          </a:ln>
          <a:effectLst/>
        </p:spPr>
        <p:txBody>
          <a:bodyPr wrap="none" anchor="ctr"/>
          <a:lstStyle/>
          <a:p>
            <a:endParaRPr lang="en-US"/>
          </a:p>
        </p:txBody>
      </p:sp>
      <p:sp>
        <p:nvSpPr>
          <p:cNvPr id="6" name="TextBox 5">
            <a:extLst>
              <a:ext uri="{FF2B5EF4-FFF2-40B4-BE49-F238E27FC236}">
                <a16:creationId xmlns:a16="http://schemas.microsoft.com/office/drawing/2014/main" id="{6FE8E5B7-ADFB-D94F-C9B1-91EDA04AF4D6}"/>
              </a:ext>
            </a:extLst>
          </p:cNvPr>
          <p:cNvSpPr txBox="1"/>
          <p:nvPr/>
        </p:nvSpPr>
        <p:spPr>
          <a:xfrm>
            <a:off x="2557976" y="5475521"/>
            <a:ext cx="4989310" cy="3770263"/>
          </a:xfrm>
          <a:prstGeom prst="rect">
            <a:avLst/>
          </a:prstGeom>
          <a:noFill/>
        </p:spPr>
        <p:txBody>
          <a:bodyPr wrap="square" rtlCol="0">
            <a:spAutoFit/>
          </a:bodyPr>
          <a:lstStyle/>
          <a:p>
            <a:pPr algn="ctr"/>
            <a:r>
              <a:rPr lang="en-US" sz="23900" b="1" dirty="0">
                <a:solidFill>
                  <a:srgbClr val="FFFFFF"/>
                </a:solidFill>
                <a:latin typeface="Lato Regular"/>
                <a:cs typeface="Lato Regular"/>
              </a:rPr>
              <a:t>W</a:t>
            </a:r>
          </a:p>
        </p:txBody>
      </p:sp>
      <p:sp>
        <p:nvSpPr>
          <p:cNvPr id="7" name="TextBox 6">
            <a:extLst>
              <a:ext uri="{FF2B5EF4-FFF2-40B4-BE49-F238E27FC236}">
                <a16:creationId xmlns:a16="http://schemas.microsoft.com/office/drawing/2014/main" id="{38AB4A49-423B-1749-D468-6243E06FFE03}"/>
              </a:ext>
            </a:extLst>
          </p:cNvPr>
          <p:cNvSpPr txBox="1"/>
          <p:nvPr/>
        </p:nvSpPr>
        <p:spPr>
          <a:xfrm>
            <a:off x="11314034" y="3631490"/>
            <a:ext cx="11800684" cy="1114115"/>
          </a:xfrm>
          <a:prstGeom prst="rect">
            <a:avLst/>
          </a:prstGeom>
          <a:noFill/>
        </p:spPr>
        <p:txBody>
          <a:bodyPr wrap="square" lIns="219419" tIns="109710" rIns="219419" bIns="109710" rtlCol="0">
            <a:spAutoFit/>
          </a:bodyPr>
          <a:lstStyle/>
          <a:p>
            <a:pPr algn="just"/>
            <a:r>
              <a:rPr lang="en-GB" sz="2900" dirty="0"/>
              <a:t>Bitcoin prices are known for being highly volatile, which can make it a risky investment.</a:t>
            </a:r>
            <a:endParaRPr lang="en-US" sz="2900" dirty="0">
              <a:latin typeface="Lato Light"/>
              <a:ea typeface="Open Sans Light" panose="020B0306030504020204" pitchFamily="34" charset="0"/>
              <a:cs typeface="Lato Light"/>
            </a:endParaRPr>
          </a:p>
        </p:txBody>
      </p:sp>
      <p:sp>
        <p:nvSpPr>
          <p:cNvPr id="8" name="Round Same Side Corner Rectangle 32">
            <a:extLst>
              <a:ext uri="{FF2B5EF4-FFF2-40B4-BE49-F238E27FC236}">
                <a16:creationId xmlns:a16="http://schemas.microsoft.com/office/drawing/2014/main" id="{497DE97D-B2C6-63AA-91AB-34140F9FEB00}"/>
              </a:ext>
            </a:extLst>
          </p:cNvPr>
          <p:cNvSpPr/>
          <p:nvPr/>
        </p:nvSpPr>
        <p:spPr>
          <a:xfrm rot="10800000" flipH="1">
            <a:off x="11264451" y="3217394"/>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9" name="TextBox 8">
            <a:extLst>
              <a:ext uri="{FF2B5EF4-FFF2-40B4-BE49-F238E27FC236}">
                <a16:creationId xmlns:a16="http://schemas.microsoft.com/office/drawing/2014/main" id="{5A4C9322-F00F-01CB-756F-56F6912C4EB7}"/>
              </a:ext>
            </a:extLst>
          </p:cNvPr>
          <p:cNvSpPr txBox="1"/>
          <p:nvPr/>
        </p:nvSpPr>
        <p:spPr>
          <a:xfrm>
            <a:off x="10000671" y="285517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1</a:t>
            </a:r>
          </a:p>
        </p:txBody>
      </p:sp>
      <p:sp>
        <p:nvSpPr>
          <p:cNvPr id="10" name="TextBox 9">
            <a:extLst>
              <a:ext uri="{FF2B5EF4-FFF2-40B4-BE49-F238E27FC236}">
                <a16:creationId xmlns:a16="http://schemas.microsoft.com/office/drawing/2014/main" id="{4FE5636E-FFC9-B74F-10F3-1E26F7D328F5}"/>
              </a:ext>
            </a:extLst>
          </p:cNvPr>
          <p:cNvSpPr txBox="1"/>
          <p:nvPr/>
        </p:nvSpPr>
        <p:spPr>
          <a:xfrm>
            <a:off x="11426921" y="3160295"/>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Volatility</a:t>
            </a: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C11D485F-A9B8-8497-BA25-67A19185BD00}"/>
              </a:ext>
            </a:extLst>
          </p:cNvPr>
          <p:cNvSpPr txBox="1"/>
          <p:nvPr/>
        </p:nvSpPr>
        <p:spPr>
          <a:xfrm>
            <a:off x="11311069" y="5635700"/>
            <a:ext cx="11800684" cy="1114115"/>
          </a:xfrm>
          <a:prstGeom prst="rect">
            <a:avLst/>
          </a:prstGeom>
          <a:noFill/>
        </p:spPr>
        <p:txBody>
          <a:bodyPr wrap="square" lIns="219419" tIns="109710" rIns="219419" bIns="109710" rtlCol="0">
            <a:spAutoFit/>
          </a:bodyPr>
          <a:lstStyle/>
          <a:p>
            <a:pPr algn="just"/>
            <a:r>
              <a:rPr lang="en-GB" sz="2900" dirty="0"/>
              <a:t>While some see this as a strength, the lack of regulation can also be a weakness, as it might lead to fraudulent activities or misuse.</a:t>
            </a:r>
            <a:endParaRPr lang="en-US" sz="2900" dirty="0">
              <a:latin typeface="Lato Light"/>
              <a:ea typeface="Open Sans Light" panose="020B0306030504020204" pitchFamily="34" charset="0"/>
              <a:cs typeface="Lato Light"/>
            </a:endParaRPr>
          </a:p>
        </p:txBody>
      </p:sp>
      <p:sp>
        <p:nvSpPr>
          <p:cNvPr id="12" name="Round Same Side Corner Rectangle 83">
            <a:extLst>
              <a:ext uri="{FF2B5EF4-FFF2-40B4-BE49-F238E27FC236}">
                <a16:creationId xmlns:a16="http://schemas.microsoft.com/office/drawing/2014/main" id="{68F7100F-6D2B-E475-F142-BF103432AFB6}"/>
              </a:ext>
            </a:extLst>
          </p:cNvPr>
          <p:cNvSpPr/>
          <p:nvPr/>
        </p:nvSpPr>
        <p:spPr>
          <a:xfrm rot="10800000" flipH="1">
            <a:off x="11261486" y="5252084"/>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3" name="TextBox 12">
            <a:extLst>
              <a:ext uri="{FF2B5EF4-FFF2-40B4-BE49-F238E27FC236}">
                <a16:creationId xmlns:a16="http://schemas.microsoft.com/office/drawing/2014/main" id="{DECF36C5-890B-5111-71D5-71259D1EED1D}"/>
              </a:ext>
            </a:extLst>
          </p:cNvPr>
          <p:cNvSpPr txBox="1"/>
          <p:nvPr/>
        </p:nvSpPr>
        <p:spPr>
          <a:xfrm>
            <a:off x="11423956" y="5164505"/>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Lack of Regulatory Oversight</a:t>
            </a: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6C181CF4-0CB7-1F69-B45F-2EBE987B13A6}"/>
              </a:ext>
            </a:extLst>
          </p:cNvPr>
          <p:cNvSpPr txBox="1"/>
          <p:nvPr/>
        </p:nvSpPr>
        <p:spPr>
          <a:xfrm>
            <a:off x="11210394" y="7721511"/>
            <a:ext cx="11800684" cy="1114115"/>
          </a:xfrm>
          <a:prstGeom prst="rect">
            <a:avLst/>
          </a:prstGeom>
          <a:noFill/>
        </p:spPr>
        <p:txBody>
          <a:bodyPr wrap="square" lIns="219419" tIns="109710" rIns="219419" bIns="109710" rtlCol="0">
            <a:spAutoFit/>
          </a:bodyPr>
          <a:lstStyle/>
          <a:p>
            <a:pPr algn="just"/>
            <a:r>
              <a:rPr lang="en-GB" sz="2900" dirty="0"/>
              <a:t>While strides are being made to simplify it, Bitcoin technology can be complex and intimidating for average users.</a:t>
            </a:r>
            <a:endParaRPr lang="en-US" sz="2900" dirty="0">
              <a:latin typeface="Lato Light"/>
              <a:ea typeface="Open Sans Light" panose="020B0306030504020204" pitchFamily="34" charset="0"/>
              <a:cs typeface="Lato Light"/>
            </a:endParaRPr>
          </a:p>
        </p:txBody>
      </p:sp>
      <p:sp>
        <p:nvSpPr>
          <p:cNvPr id="15" name="Round Same Side Corner Rectangle 86">
            <a:extLst>
              <a:ext uri="{FF2B5EF4-FFF2-40B4-BE49-F238E27FC236}">
                <a16:creationId xmlns:a16="http://schemas.microsoft.com/office/drawing/2014/main" id="{8C8CBAB8-C3EF-FD92-B94E-593E45D0F5AC}"/>
              </a:ext>
            </a:extLst>
          </p:cNvPr>
          <p:cNvSpPr/>
          <p:nvPr/>
        </p:nvSpPr>
        <p:spPr>
          <a:xfrm rot="10800000" flipH="1">
            <a:off x="11231006" y="7249839"/>
            <a:ext cx="143625"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6" name="TextBox 15">
            <a:extLst>
              <a:ext uri="{FF2B5EF4-FFF2-40B4-BE49-F238E27FC236}">
                <a16:creationId xmlns:a16="http://schemas.microsoft.com/office/drawing/2014/main" id="{2D0B5E52-5076-8980-27F1-99D5BDB2B49B}"/>
              </a:ext>
            </a:extLst>
          </p:cNvPr>
          <p:cNvSpPr txBox="1"/>
          <p:nvPr/>
        </p:nvSpPr>
        <p:spPr>
          <a:xfrm>
            <a:off x="11323281" y="7250316"/>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Technical Complexity</a:t>
            </a: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343647AA-BF41-468F-3A28-82093B2D1797}"/>
              </a:ext>
            </a:extLst>
          </p:cNvPr>
          <p:cNvSpPr txBox="1"/>
          <p:nvPr/>
        </p:nvSpPr>
        <p:spPr>
          <a:xfrm>
            <a:off x="11323281" y="9675449"/>
            <a:ext cx="11800684" cy="1560391"/>
          </a:xfrm>
          <a:prstGeom prst="rect">
            <a:avLst/>
          </a:prstGeom>
          <a:noFill/>
        </p:spPr>
        <p:txBody>
          <a:bodyPr wrap="square" lIns="219419" tIns="109710" rIns="219419" bIns="109710" rtlCol="0">
            <a:spAutoFit/>
          </a:bodyPr>
          <a:lstStyle/>
          <a:p>
            <a:pPr algn="just"/>
            <a:r>
              <a:rPr lang="en-GB" sz="2900" dirty="0"/>
              <a:t>The process of mining Bitcoin requires substantial computational power, leading to significant energy consumption and carbon emissions.</a:t>
            </a:r>
            <a:endParaRPr lang="en-US" sz="2900" dirty="0">
              <a:latin typeface="Lato Light"/>
              <a:ea typeface="Open Sans Light" panose="020B0306030504020204" pitchFamily="34" charset="0"/>
              <a:cs typeface="Lato Light"/>
            </a:endParaRPr>
          </a:p>
        </p:txBody>
      </p:sp>
      <p:sp>
        <p:nvSpPr>
          <p:cNvPr id="18" name="Round Same Side Corner Rectangle 81">
            <a:extLst>
              <a:ext uri="{FF2B5EF4-FFF2-40B4-BE49-F238E27FC236}">
                <a16:creationId xmlns:a16="http://schemas.microsoft.com/office/drawing/2014/main" id="{8BE9A628-4A32-EE7E-E576-5CE1147E5712}"/>
              </a:ext>
            </a:extLst>
          </p:cNvPr>
          <p:cNvSpPr/>
          <p:nvPr/>
        </p:nvSpPr>
        <p:spPr>
          <a:xfrm rot="10800000" flipH="1">
            <a:off x="11236099" y="9346473"/>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9" name="TextBox 18">
            <a:extLst>
              <a:ext uri="{FF2B5EF4-FFF2-40B4-BE49-F238E27FC236}">
                <a16:creationId xmlns:a16="http://schemas.microsoft.com/office/drawing/2014/main" id="{7E99E854-AEA4-1B65-1BD0-98C58C7AF4E0}"/>
              </a:ext>
            </a:extLst>
          </p:cNvPr>
          <p:cNvSpPr txBox="1"/>
          <p:nvPr/>
        </p:nvSpPr>
        <p:spPr>
          <a:xfrm>
            <a:off x="11436168" y="9204254"/>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Environmental Impact</a:t>
            </a: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4E5C6DC4-051B-0DCB-4650-7A7ACEC1BFA1}"/>
              </a:ext>
            </a:extLst>
          </p:cNvPr>
          <p:cNvSpPr txBox="1"/>
          <p:nvPr/>
        </p:nvSpPr>
        <p:spPr>
          <a:xfrm>
            <a:off x="11313210" y="12014899"/>
            <a:ext cx="11800684" cy="1114115"/>
          </a:xfrm>
          <a:prstGeom prst="rect">
            <a:avLst/>
          </a:prstGeom>
          <a:noFill/>
        </p:spPr>
        <p:txBody>
          <a:bodyPr wrap="square" lIns="219419" tIns="109710" rIns="219419" bIns="109710" rtlCol="0">
            <a:spAutoFit/>
          </a:bodyPr>
          <a:lstStyle/>
          <a:p>
            <a:pPr algn="just"/>
            <a:r>
              <a:rPr lang="en-GB" sz="2900" dirty="0"/>
              <a:t>Bitcoin process ten transactions per second while Visa, the credit-card company can do as much as 24,000 per second</a:t>
            </a:r>
            <a:endParaRPr lang="en-US" sz="2900" dirty="0">
              <a:latin typeface="Lato Light"/>
              <a:ea typeface="Open Sans Light" panose="020B0306030504020204" pitchFamily="34" charset="0"/>
              <a:cs typeface="Lato Light"/>
            </a:endParaRPr>
          </a:p>
        </p:txBody>
      </p:sp>
      <p:sp>
        <p:nvSpPr>
          <p:cNvPr id="21" name="Round Same Side Corner Rectangle 89">
            <a:extLst>
              <a:ext uri="{FF2B5EF4-FFF2-40B4-BE49-F238E27FC236}">
                <a16:creationId xmlns:a16="http://schemas.microsoft.com/office/drawing/2014/main" id="{A003721C-58EF-6D2F-723C-123FEAF20DF3}"/>
              </a:ext>
            </a:extLst>
          </p:cNvPr>
          <p:cNvSpPr/>
          <p:nvPr/>
        </p:nvSpPr>
        <p:spPr>
          <a:xfrm rot="10800000" flipH="1">
            <a:off x="11239256" y="11543704"/>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2" name="TextBox 21">
            <a:extLst>
              <a:ext uri="{FF2B5EF4-FFF2-40B4-BE49-F238E27FC236}">
                <a16:creationId xmlns:a16="http://schemas.microsoft.com/office/drawing/2014/main" id="{10EB0583-4178-016B-F94A-76CE68C98386}"/>
              </a:ext>
            </a:extLst>
          </p:cNvPr>
          <p:cNvSpPr txBox="1"/>
          <p:nvPr/>
        </p:nvSpPr>
        <p:spPr>
          <a:xfrm>
            <a:off x="11426097" y="11543704"/>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Slow transactions</a:t>
            </a:r>
          </a:p>
        </p:txBody>
      </p:sp>
      <p:sp>
        <p:nvSpPr>
          <p:cNvPr id="23" name="TextBox 22">
            <a:extLst>
              <a:ext uri="{FF2B5EF4-FFF2-40B4-BE49-F238E27FC236}">
                <a16:creationId xmlns:a16="http://schemas.microsoft.com/office/drawing/2014/main" id="{571028FC-9F27-9203-71C2-42BB6B5DF435}"/>
              </a:ext>
            </a:extLst>
          </p:cNvPr>
          <p:cNvSpPr txBox="1"/>
          <p:nvPr/>
        </p:nvSpPr>
        <p:spPr>
          <a:xfrm>
            <a:off x="9978391" y="488924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2</a:t>
            </a:r>
          </a:p>
        </p:txBody>
      </p:sp>
      <p:sp>
        <p:nvSpPr>
          <p:cNvPr id="24" name="TextBox 23">
            <a:extLst>
              <a:ext uri="{FF2B5EF4-FFF2-40B4-BE49-F238E27FC236}">
                <a16:creationId xmlns:a16="http://schemas.microsoft.com/office/drawing/2014/main" id="{E47A5879-507F-3100-FE9B-4C2E40FD4111}"/>
              </a:ext>
            </a:extLst>
          </p:cNvPr>
          <p:cNvSpPr txBox="1"/>
          <p:nvPr/>
        </p:nvSpPr>
        <p:spPr>
          <a:xfrm>
            <a:off x="9870610" y="6932979"/>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3</a:t>
            </a:r>
          </a:p>
        </p:txBody>
      </p:sp>
      <p:sp>
        <p:nvSpPr>
          <p:cNvPr id="25" name="TextBox 24">
            <a:extLst>
              <a:ext uri="{FF2B5EF4-FFF2-40B4-BE49-F238E27FC236}">
                <a16:creationId xmlns:a16="http://schemas.microsoft.com/office/drawing/2014/main" id="{FE31380E-AA12-F7CC-0C95-257D34F4BA72}"/>
              </a:ext>
            </a:extLst>
          </p:cNvPr>
          <p:cNvSpPr txBox="1"/>
          <p:nvPr/>
        </p:nvSpPr>
        <p:spPr>
          <a:xfrm>
            <a:off x="10000671" y="8927153"/>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4</a:t>
            </a:r>
          </a:p>
        </p:txBody>
      </p:sp>
      <p:sp>
        <p:nvSpPr>
          <p:cNvPr id="26" name="TextBox 25">
            <a:extLst>
              <a:ext uri="{FF2B5EF4-FFF2-40B4-BE49-F238E27FC236}">
                <a16:creationId xmlns:a16="http://schemas.microsoft.com/office/drawing/2014/main" id="{A80884A3-916F-6883-0015-F0F2E14E5308}"/>
              </a:ext>
            </a:extLst>
          </p:cNvPr>
          <p:cNvSpPr txBox="1"/>
          <p:nvPr/>
        </p:nvSpPr>
        <p:spPr>
          <a:xfrm>
            <a:off x="9993565" y="11245236"/>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5</a:t>
            </a:r>
          </a:p>
        </p:txBody>
      </p:sp>
    </p:spTree>
    <p:extLst>
      <p:ext uri="{BB962C8B-B14F-4D97-AF65-F5344CB8AC3E}">
        <p14:creationId xmlns:p14="http://schemas.microsoft.com/office/powerpoint/2010/main" val="1721711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28"/>
                                        </p:tgtEl>
                                        <p:attrNameLst>
                                          <p:attrName>style.visibility</p:attrName>
                                        </p:attrNameLst>
                                      </p:cBhvr>
                                      <p:to>
                                        <p:strVal val="visible"/>
                                      </p:to>
                                    </p:set>
                                    <p:anim calcmode="lin" valueType="num">
                                      <p:cBhvr>
                                        <p:cTn id="7" dur="250" fill="hold"/>
                                        <p:tgtEl>
                                          <p:spTgt spid="28"/>
                                        </p:tgtEl>
                                        <p:attrNameLst>
                                          <p:attrName>ppt_x</p:attrName>
                                        </p:attrNameLst>
                                      </p:cBhvr>
                                      <p:tavLst>
                                        <p:tav tm="0">
                                          <p:val>
                                            <p:strVal val="#ppt_x"/>
                                          </p:val>
                                        </p:tav>
                                        <p:tav tm="100000">
                                          <p:val>
                                            <p:strVal val="#ppt_x"/>
                                          </p:val>
                                        </p:tav>
                                      </p:tavLst>
                                    </p:anim>
                                    <p:anim calcmode="lin" valueType="num">
                                      <p:cBhvr>
                                        <p:cTn id="8" dur="2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1000"/>
                            </p:stCondLst>
                            <p:childTnLst>
                              <p:par>
                                <p:cTn id="33" presetID="53" presetClass="entr" presetSubtype="16"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childTnLst>
                          </p:cTn>
                        </p:par>
                        <p:par>
                          <p:cTn id="70" fill="hold">
                            <p:stCondLst>
                              <p:cond delay="35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childTnLst>
                          </p:cTn>
                        </p:par>
                        <p:par>
                          <p:cTn id="80" fill="hold">
                            <p:stCondLst>
                              <p:cond delay="4000"/>
                            </p:stCondLst>
                            <p:childTnLst>
                              <p:par>
                                <p:cTn id="81" presetID="53" presetClass="entr" presetSubtype="16"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fltVal val="0"/>
                                          </p:val>
                                        </p:tav>
                                        <p:tav tm="100000">
                                          <p:val>
                                            <p:strVal val="#ppt_h"/>
                                          </p:val>
                                        </p:tav>
                                      </p:tavLst>
                                    </p:anim>
                                    <p:animEffect transition="in" filter="fade">
                                      <p:cBhvr>
                                        <p:cTn id="85" dur="500"/>
                                        <p:tgtEl>
                                          <p:spTgt spid="26"/>
                                        </p:tgtEl>
                                      </p:cBhvr>
                                    </p:animEffect>
                                  </p:childTnLst>
                                </p:cTn>
                              </p:par>
                            </p:childTnLst>
                          </p:cTn>
                        </p:par>
                        <p:par>
                          <p:cTn id="86" fill="hold">
                            <p:stCondLst>
                              <p:cond delay="4500"/>
                            </p:stCondLst>
                            <p:childTnLst>
                              <p:par>
                                <p:cTn id="87" presetID="10" presetClass="entr" presetSubtype="0"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dvAuto="0"/>
      <p:bldP spid="5" grpId="0" animBg="1"/>
      <p:bldP spid="6" grpId="0"/>
      <p:bldP spid="7" grpId="0"/>
      <p:bldP spid="8" grpId="0" animBg="1"/>
      <p:bldP spid="9" grpId="0"/>
      <p:bldP spid="10" grpId="0"/>
      <p:bldP spid="11" grpId="0"/>
      <p:bldP spid="12" grpId="0" animBg="1"/>
      <p:bldP spid="13" grpId="0"/>
      <p:bldP spid="14" grpId="0"/>
      <p:bldP spid="15" grpId="0" animBg="1"/>
      <p:bldP spid="16" grpId="0"/>
      <p:bldP spid="17" grpId="0"/>
      <p:bldP spid="18" grpId="0" animBg="1"/>
      <p:bldP spid="19" grpId="0"/>
      <p:bldP spid="20" grpId="0"/>
      <p:bldP spid="21" grpId="0" animBg="1"/>
      <p:bldP spid="22" grpId="0"/>
      <p:bldP spid="23" grpId="0"/>
      <p:bldP spid="24"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eet our professional team."/>
          <p:cNvSpPr txBox="1"/>
          <p:nvPr/>
        </p:nvSpPr>
        <p:spPr>
          <a:xfrm>
            <a:off x="2936856" y="880013"/>
            <a:ext cx="18503938" cy="11097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lnSpc>
                <a:spcPts val="8400"/>
              </a:lnSpc>
              <a:defRPr sz="7400" spc="-74"/>
            </a:lvl1pPr>
          </a:lstStyle>
          <a:p>
            <a:r>
              <a:rPr lang="en-US" sz="8000" b="1" dirty="0">
                <a:solidFill>
                  <a:schemeClr val="tx2"/>
                </a:solidFill>
                <a:latin typeface="Lato Regular"/>
                <a:cs typeface="Lato Regular"/>
              </a:rPr>
              <a:t>SWOT Analysis of Bitcoin: Opportunities</a:t>
            </a:r>
            <a:endParaRPr lang="id-ID" sz="8000" b="1" dirty="0">
              <a:solidFill>
                <a:schemeClr val="tx2"/>
              </a:solidFill>
              <a:latin typeface="Lato Regular"/>
              <a:cs typeface="Lato Regular"/>
            </a:endParaRPr>
          </a:p>
        </p:txBody>
      </p:sp>
      <p:sp>
        <p:nvSpPr>
          <p:cNvPr id="5" name="Freeform 1">
            <a:extLst>
              <a:ext uri="{FF2B5EF4-FFF2-40B4-BE49-F238E27FC236}">
                <a16:creationId xmlns:a16="http://schemas.microsoft.com/office/drawing/2014/main" id="{42D9F9B0-771A-C01C-DF17-2AB126B910BB}"/>
              </a:ext>
            </a:extLst>
          </p:cNvPr>
          <p:cNvSpPr>
            <a:spLocks noChangeArrowheads="1"/>
          </p:cNvSpPr>
          <p:nvPr/>
        </p:nvSpPr>
        <p:spPr bwMode="auto">
          <a:xfrm>
            <a:off x="2232372" y="4173314"/>
            <a:ext cx="5693795" cy="657644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solidFill>
          <a:ln>
            <a:noFill/>
          </a:ln>
          <a:effectLst/>
        </p:spPr>
        <p:txBody>
          <a:bodyPr wrap="none" anchor="ctr"/>
          <a:lstStyle/>
          <a:p>
            <a:endParaRPr lang="en-US"/>
          </a:p>
        </p:txBody>
      </p:sp>
      <p:sp>
        <p:nvSpPr>
          <p:cNvPr id="6" name="TextBox 5">
            <a:extLst>
              <a:ext uri="{FF2B5EF4-FFF2-40B4-BE49-F238E27FC236}">
                <a16:creationId xmlns:a16="http://schemas.microsoft.com/office/drawing/2014/main" id="{6FE8E5B7-ADFB-D94F-C9B1-91EDA04AF4D6}"/>
              </a:ext>
            </a:extLst>
          </p:cNvPr>
          <p:cNvSpPr txBox="1"/>
          <p:nvPr/>
        </p:nvSpPr>
        <p:spPr>
          <a:xfrm>
            <a:off x="2557976" y="5475521"/>
            <a:ext cx="4989310" cy="3770263"/>
          </a:xfrm>
          <a:prstGeom prst="rect">
            <a:avLst/>
          </a:prstGeom>
          <a:noFill/>
        </p:spPr>
        <p:txBody>
          <a:bodyPr wrap="square" rtlCol="0">
            <a:spAutoFit/>
          </a:bodyPr>
          <a:lstStyle/>
          <a:p>
            <a:pPr algn="ctr"/>
            <a:r>
              <a:rPr lang="en-US" sz="23900" b="1" dirty="0">
                <a:solidFill>
                  <a:srgbClr val="FFFFFF"/>
                </a:solidFill>
                <a:latin typeface="Lato Regular"/>
                <a:cs typeface="Lato Regular"/>
              </a:rPr>
              <a:t>O</a:t>
            </a:r>
          </a:p>
        </p:txBody>
      </p:sp>
      <p:sp>
        <p:nvSpPr>
          <p:cNvPr id="7" name="TextBox 6">
            <a:extLst>
              <a:ext uri="{FF2B5EF4-FFF2-40B4-BE49-F238E27FC236}">
                <a16:creationId xmlns:a16="http://schemas.microsoft.com/office/drawing/2014/main" id="{38AB4A49-423B-1749-D468-6243E06FFE03}"/>
              </a:ext>
            </a:extLst>
          </p:cNvPr>
          <p:cNvSpPr txBox="1"/>
          <p:nvPr/>
        </p:nvSpPr>
        <p:spPr>
          <a:xfrm>
            <a:off x="11314034" y="3631490"/>
            <a:ext cx="9454065" cy="1114115"/>
          </a:xfrm>
          <a:prstGeom prst="rect">
            <a:avLst/>
          </a:prstGeom>
          <a:noFill/>
        </p:spPr>
        <p:txBody>
          <a:bodyPr wrap="square" lIns="219419" tIns="109710" rIns="219419" bIns="109710" rtlCol="0">
            <a:spAutoFit/>
          </a:bodyPr>
          <a:lstStyle/>
          <a:p>
            <a:pPr algn="just"/>
            <a:r>
              <a:rPr lang="en-GB" sz="2900" dirty="0"/>
              <a:t>More businesses and countries are starting to accept Bitcoin as a valid form of payment.</a:t>
            </a:r>
            <a:endParaRPr lang="en-US" sz="2900" dirty="0">
              <a:ea typeface="Open Sans Light" panose="020B0306030504020204" pitchFamily="34" charset="0"/>
              <a:cs typeface="Lato Light"/>
            </a:endParaRPr>
          </a:p>
        </p:txBody>
      </p:sp>
      <p:sp>
        <p:nvSpPr>
          <p:cNvPr id="8" name="Round Same Side Corner Rectangle 32">
            <a:extLst>
              <a:ext uri="{FF2B5EF4-FFF2-40B4-BE49-F238E27FC236}">
                <a16:creationId xmlns:a16="http://schemas.microsoft.com/office/drawing/2014/main" id="{497DE97D-B2C6-63AA-91AB-34140F9FEB00}"/>
              </a:ext>
            </a:extLst>
          </p:cNvPr>
          <p:cNvSpPr/>
          <p:nvPr/>
        </p:nvSpPr>
        <p:spPr>
          <a:xfrm rot="10800000" flipH="1">
            <a:off x="11264451" y="3217394"/>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9" name="TextBox 8">
            <a:extLst>
              <a:ext uri="{FF2B5EF4-FFF2-40B4-BE49-F238E27FC236}">
                <a16:creationId xmlns:a16="http://schemas.microsoft.com/office/drawing/2014/main" id="{5A4C9322-F00F-01CB-756F-56F6912C4EB7}"/>
              </a:ext>
            </a:extLst>
          </p:cNvPr>
          <p:cNvSpPr txBox="1"/>
          <p:nvPr/>
        </p:nvSpPr>
        <p:spPr>
          <a:xfrm>
            <a:off x="10000671" y="285517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1</a:t>
            </a:r>
          </a:p>
        </p:txBody>
      </p:sp>
      <p:sp>
        <p:nvSpPr>
          <p:cNvPr id="10" name="TextBox 9">
            <a:extLst>
              <a:ext uri="{FF2B5EF4-FFF2-40B4-BE49-F238E27FC236}">
                <a16:creationId xmlns:a16="http://schemas.microsoft.com/office/drawing/2014/main" id="{4FE5636E-FFC9-B74F-10F3-1E26F7D328F5}"/>
              </a:ext>
            </a:extLst>
          </p:cNvPr>
          <p:cNvSpPr txBox="1"/>
          <p:nvPr/>
        </p:nvSpPr>
        <p:spPr>
          <a:xfrm>
            <a:off x="11426921" y="3160295"/>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Increasing Acceptance</a:t>
            </a: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C11D485F-A9B8-8497-BA25-67A19185BD00}"/>
              </a:ext>
            </a:extLst>
          </p:cNvPr>
          <p:cNvSpPr txBox="1"/>
          <p:nvPr/>
        </p:nvSpPr>
        <p:spPr>
          <a:xfrm>
            <a:off x="11204037" y="7795774"/>
            <a:ext cx="9454065" cy="1114115"/>
          </a:xfrm>
          <a:prstGeom prst="rect">
            <a:avLst/>
          </a:prstGeom>
          <a:noFill/>
        </p:spPr>
        <p:txBody>
          <a:bodyPr wrap="square" lIns="219419" tIns="109710" rIns="219419" bIns="109710" rtlCol="0">
            <a:spAutoFit/>
          </a:bodyPr>
          <a:lstStyle/>
          <a:p>
            <a:pPr algn="just"/>
            <a:r>
              <a:rPr lang="en-GB" sz="2900" dirty="0"/>
              <a:t>Bitcoin could provide financial services to people who are currently unbanked or underbanked.</a:t>
            </a:r>
            <a:endParaRPr lang="en-US" sz="2900" dirty="0">
              <a:ea typeface="Open Sans Light" panose="020B0306030504020204" pitchFamily="34" charset="0"/>
              <a:cs typeface="Lato Light"/>
            </a:endParaRPr>
          </a:p>
        </p:txBody>
      </p:sp>
      <p:sp>
        <p:nvSpPr>
          <p:cNvPr id="12" name="Round Same Side Corner Rectangle 83">
            <a:extLst>
              <a:ext uri="{FF2B5EF4-FFF2-40B4-BE49-F238E27FC236}">
                <a16:creationId xmlns:a16="http://schemas.microsoft.com/office/drawing/2014/main" id="{68F7100F-6D2B-E475-F142-BF103432AFB6}"/>
              </a:ext>
            </a:extLst>
          </p:cNvPr>
          <p:cNvSpPr/>
          <p:nvPr/>
        </p:nvSpPr>
        <p:spPr>
          <a:xfrm rot="10800000" flipH="1">
            <a:off x="11198229" y="7324579"/>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3" name="TextBox 12">
            <a:extLst>
              <a:ext uri="{FF2B5EF4-FFF2-40B4-BE49-F238E27FC236}">
                <a16:creationId xmlns:a16="http://schemas.microsoft.com/office/drawing/2014/main" id="{DECF36C5-890B-5111-71D5-71259D1EED1D}"/>
              </a:ext>
            </a:extLst>
          </p:cNvPr>
          <p:cNvSpPr txBox="1"/>
          <p:nvPr/>
        </p:nvSpPr>
        <p:spPr>
          <a:xfrm>
            <a:off x="11316924" y="7324579"/>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Financial Inclusion</a:t>
            </a:r>
            <a:endParaRPr lang="id-ID" b="1" dirty="0">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6C181CF4-0CB7-1F69-B45F-2EBE987B13A6}"/>
              </a:ext>
            </a:extLst>
          </p:cNvPr>
          <p:cNvSpPr txBox="1"/>
          <p:nvPr/>
        </p:nvSpPr>
        <p:spPr>
          <a:xfrm>
            <a:off x="11261485" y="11388603"/>
            <a:ext cx="9454065" cy="667839"/>
          </a:xfrm>
          <a:prstGeom prst="rect">
            <a:avLst/>
          </a:prstGeom>
          <a:noFill/>
        </p:spPr>
        <p:txBody>
          <a:bodyPr wrap="square" lIns="219419" tIns="109710" rIns="219419" bIns="109710" rtlCol="0">
            <a:spAutoFit/>
          </a:bodyPr>
          <a:lstStyle/>
          <a:p>
            <a:r>
              <a:rPr lang="en-GB" sz="2900" dirty="0"/>
              <a:t>Safety from compromising data breaches</a:t>
            </a:r>
          </a:p>
        </p:txBody>
      </p:sp>
      <p:sp>
        <p:nvSpPr>
          <p:cNvPr id="15" name="Round Same Side Corner Rectangle 86">
            <a:extLst>
              <a:ext uri="{FF2B5EF4-FFF2-40B4-BE49-F238E27FC236}">
                <a16:creationId xmlns:a16="http://schemas.microsoft.com/office/drawing/2014/main" id="{8C8CBAB8-C3EF-FD92-B94E-593E45D0F5AC}"/>
              </a:ext>
            </a:extLst>
          </p:cNvPr>
          <p:cNvSpPr/>
          <p:nvPr/>
        </p:nvSpPr>
        <p:spPr>
          <a:xfrm rot="10800000" flipH="1">
            <a:off x="11204038" y="10917408"/>
            <a:ext cx="143625"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6" name="TextBox 15">
            <a:extLst>
              <a:ext uri="{FF2B5EF4-FFF2-40B4-BE49-F238E27FC236}">
                <a16:creationId xmlns:a16="http://schemas.microsoft.com/office/drawing/2014/main" id="{2D0B5E52-5076-8980-27F1-99D5BDB2B49B}"/>
              </a:ext>
            </a:extLst>
          </p:cNvPr>
          <p:cNvSpPr txBox="1"/>
          <p:nvPr/>
        </p:nvSpPr>
        <p:spPr>
          <a:xfrm>
            <a:off x="11374372" y="10917408"/>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Safety</a:t>
            </a:r>
          </a:p>
        </p:txBody>
      </p:sp>
      <p:sp>
        <p:nvSpPr>
          <p:cNvPr id="23" name="TextBox 22">
            <a:extLst>
              <a:ext uri="{FF2B5EF4-FFF2-40B4-BE49-F238E27FC236}">
                <a16:creationId xmlns:a16="http://schemas.microsoft.com/office/drawing/2014/main" id="{571028FC-9F27-9203-71C2-42BB6B5DF435}"/>
              </a:ext>
            </a:extLst>
          </p:cNvPr>
          <p:cNvSpPr txBox="1"/>
          <p:nvPr/>
        </p:nvSpPr>
        <p:spPr>
          <a:xfrm>
            <a:off x="9871359" y="7049316"/>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2</a:t>
            </a:r>
          </a:p>
        </p:txBody>
      </p:sp>
      <p:sp>
        <p:nvSpPr>
          <p:cNvPr id="24" name="TextBox 23">
            <a:extLst>
              <a:ext uri="{FF2B5EF4-FFF2-40B4-BE49-F238E27FC236}">
                <a16:creationId xmlns:a16="http://schemas.microsoft.com/office/drawing/2014/main" id="{E47A5879-507F-3100-FE9B-4C2E40FD4111}"/>
              </a:ext>
            </a:extLst>
          </p:cNvPr>
          <p:cNvSpPr txBox="1"/>
          <p:nvPr/>
        </p:nvSpPr>
        <p:spPr>
          <a:xfrm>
            <a:off x="9921701" y="10600071"/>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3</a:t>
            </a:r>
          </a:p>
        </p:txBody>
      </p:sp>
    </p:spTree>
    <p:extLst>
      <p:ext uri="{BB962C8B-B14F-4D97-AF65-F5344CB8AC3E}">
        <p14:creationId xmlns:p14="http://schemas.microsoft.com/office/powerpoint/2010/main" val="162636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28"/>
                                        </p:tgtEl>
                                        <p:attrNameLst>
                                          <p:attrName>style.visibility</p:attrName>
                                        </p:attrNameLst>
                                      </p:cBhvr>
                                      <p:to>
                                        <p:strVal val="visible"/>
                                      </p:to>
                                    </p:set>
                                    <p:anim calcmode="lin" valueType="num">
                                      <p:cBhvr>
                                        <p:cTn id="7" dur="250" fill="hold"/>
                                        <p:tgtEl>
                                          <p:spTgt spid="28"/>
                                        </p:tgtEl>
                                        <p:attrNameLst>
                                          <p:attrName>ppt_x</p:attrName>
                                        </p:attrNameLst>
                                      </p:cBhvr>
                                      <p:tavLst>
                                        <p:tav tm="0">
                                          <p:val>
                                            <p:strVal val="#ppt_x"/>
                                          </p:val>
                                        </p:tav>
                                        <p:tav tm="100000">
                                          <p:val>
                                            <p:strVal val="#ppt_x"/>
                                          </p:val>
                                        </p:tav>
                                      </p:tavLst>
                                    </p:anim>
                                    <p:anim calcmode="lin" valueType="num">
                                      <p:cBhvr>
                                        <p:cTn id="8" dur="2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1000"/>
                            </p:stCondLst>
                            <p:childTnLst>
                              <p:par>
                                <p:cTn id="33" presetID="53" presetClass="entr" presetSubtype="16"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dvAuto="0"/>
      <p:bldP spid="5" grpId="0" animBg="1"/>
      <p:bldP spid="6" grpId="0"/>
      <p:bldP spid="7" grpId="0"/>
      <p:bldP spid="8" grpId="0" animBg="1"/>
      <p:bldP spid="9" grpId="0"/>
      <p:bldP spid="10" grpId="0"/>
      <p:bldP spid="11" grpId="0"/>
      <p:bldP spid="12" grpId="0" animBg="1"/>
      <p:bldP spid="13" grpId="0"/>
      <p:bldP spid="14" grpId="0"/>
      <p:bldP spid="15" grpId="0" animBg="1"/>
      <p:bldP spid="16"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eet our professional team."/>
          <p:cNvSpPr txBox="1"/>
          <p:nvPr/>
        </p:nvSpPr>
        <p:spPr>
          <a:xfrm>
            <a:off x="2936856" y="880013"/>
            <a:ext cx="18503938" cy="11097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lnSpc>
                <a:spcPts val="8400"/>
              </a:lnSpc>
              <a:defRPr sz="7400" spc="-74"/>
            </a:lvl1pPr>
          </a:lstStyle>
          <a:p>
            <a:r>
              <a:rPr lang="en-US" sz="8000" b="1" dirty="0">
                <a:solidFill>
                  <a:schemeClr val="tx2"/>
                </a:solidFill>
                <a:latin typeface="Lato Regular"/>
                <a:cs typeface="Lato Regular"/>
              </a:rPr>
              <a:t>SWOT Analysis of Bitcoin: Threats</a:t>
            </a:r>
            <a:endParaRPr lang="id-ID" sz="8000" b="1" dirty="0">
              <a:solidFill>
                <a:schemeClr val="tx2"/>
              </a:solidFill>
              <a:latin typeface="Lato Regular"/>
              <a:cs typeface="Lato Regular"/>
            </a:endParaRPr>
          </a:p>
        </p:txBody>
      </p:sp>
      <p:sp>
        <p:nvSpPr>
          <p:cNvPr id="5" name="Freeform 1">
            <a:extLst>
              <a:ext uri="{FF2B5EF4-FFF2-40B4-BE49-F238E27FC236}">
                <a16:creationId xmlns:a16="http://schemas.microsoft.com/office/drawing/2014/main" id="{42D9F9B0-771A-C01C-DF17-2AB126B910BB}"/>
              </a:ext>
            </a:extLst>
          </p:cNvPr>
          <p:cNvSpPr>
            <a:spLocks noChangeArrowheads="1"/>
          </p:cNvSpPr>
          <p:nvPr/>
        </p:nvSpPr>
        <p:spPr bwMode="auto">
          <a:xfrm>
            <a:off x="2232372" y="4173314"/>
            <a:ext cx="5693795" cy="657644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4"/>
          </a:solidFill>
          <a:ln>
            <a:noFill/>
          </a:ln>
          <a:effectLst/>
        </p:spPr>
        <p:txBody>
          <a:bodyPr wrap="none" anchor="ctr"/>
          <a:lstStyle/>
          <a:p>
            <a:endParaRPr lang="en-US"/>
          </a:p>
        </p:txBody>
      </p:sp>
      <p:sp>
        <p:nvSpPr>
          <p:cNvPr id="6" name="TextBox 5">
            <a:extLst>
              <a:ext uri="{FF2B5EF4-FFF2-40B4-BE49-F238E27FC236}">
                <a16:creationId xmlns:a16="http://schemas.microsoft.com/office/drawing/2014/main" id="{6FE8E5B7-ADFB-D94F-C9B1-91EDA04AF4D6}"/>
              </a:ext>
            </a:extLst>
          </p:cNvPr>
          <p:cNvSpPr txBox="1"/>
          <p:nvPr/>
        </p:nvSpPr>
        <p:spPr>
          <a:xfrm>
            <a:off x="2557976" y="5475521"/>
            <a:ext cx="4989310" cy="3770263"/>
          </a:xfrm>
          <a:prstGeom prst="rect">
            <a:avLst/>
          </a:prstGeom>
          <a:noFill/>
        </p:spPr>
        <p:txBody>
          <a:bodyPr wrap="square" rtlCol="0">
            <a:spAutoFit/>
          </a:bodyPr>
          <a:lstStyle/>
          <a:p>
            <a:pPr algn="ctr"/>
            <a:r>
              <a:rPr lang="en-US" sz="23900" b="1" dirty="0">
                <a:solidFill>
                  <a:srgbClr val="FFFFFF"/>
                </a:solidFill>
                <a:latin typeface="Lato Regular"/>
                <a:cs typeface="Lato Regular"/>
              </a:rPr>
              <a:t>T</a:t>
            </a:r>
          </a:p>
        </p:txBody>
      </p:sp>
      <p:sp>
        <p:nvSpPr>
          <p:cNvPr id="7" name="TextBox 6">
            <a:extLst>
              <a:ext uri="{FF2B5EF4-FFF2-40B4-BE49-F238E27FC236}">
                <a16:creationId xmlns:a16="http://schemas.microsoft.com/office/drawing/2014/main" id="{38AB4A49-423B-1749-D468-6243E06FFE03}"/>
              </a:ext>
            </a:extLst>
          </p:cNvPr>
          <p:cNvSpPr txBox="1"/>
          <p:nvPr/>
        </p:nvSpPr>
        <p:spPr>
          <a:xfrm>
            <a:off x="11314034" y="3631490"/>
            <a:ext cx="11800684" cy="1114115"/>
          </a:xfrm>
          <a:prstGeom prst="rect">
            <a:avLst/>
          </a:prstGeom>
          <a:noFill/>
        </p:spPr>
        <p:txBody>
          <a:bodyPr wrap="square" lIns="219419" tIns="109710" rIns="219419" bIns="109710" rtlCol="0">
            <a:spAutoFit/>
          </a:bodyPr>
          <a:lstStyle/>
          <a:p>
            <a:pPr algn="just"/>
            <a:r>
              <a:rPr lang="en-GB" sz="2900" dirty="0"/>
              <a:t>Governments and regulatory bodies around the world might impose restrictive regulations on Bitcoin usage or trading.</a:t>
            </a:r>
            <a:endParaRPr lang="en-US" sz="2900" dirty="0">
              <a:latin typeface="Lato Light"/>
              <a:ea typeface="Open Sans Light" panose="020B0306030504020204" pitchFamily="34" charset="0"/>
              <a:cs typeface="Lato Light"/>
            </a:endParaRPr>
          </a:p>
        </p:txBody>
      </p:sp>
      <p:sp>
        <p:nvSpPr>
          <p:cNvPr id="8" name="Round Same Side Corner Rectangle 32">
            <a:extLst>
              <a:ext uri="{FF2B5EF4-FFF2-40B4-BE49-F238E27FC236}">
                <a16:creationId xmlns:a16="http://schemas.microsoft.com/office/drawing/2014/main" id="{497DE97D-B2C6-63AA-91AB-34140F9FEB00}"/>
              </a:ext>
            </a:extLst>
          </p:cNvPr>
          <p:cNvSpPr/>
          <p:nvPr/>
        </p:nvSpPr>
        <p:spPr>
          <a:xfrm rot="10800000" flipH="1">
            <a:off x="11264451" y="3217394"/>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9" name="TextBox 8">
            <a:extLst>
              <a:ext uri="{FF2B5EF4-FFF2-40B4-BE49-F238E27FC236}">
                <a16:creationId xmlns:a16="http://schemas.microsoft.com/office/drawing/2014/main" id="{5A4C9322-F00F-01CB-756F-56F6912C4EB7}"/>
              </a:ext>
            </a:extLst>
          </p:cNvPr>
          <p:cNvSpPr txBox="1"/>
          <p:nvPr/>
        </p:nvSpPr>
        <p:spPr>
          <a:xfrm>
            <a:off x="10000671" y="285517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1</a:t>
            </a:r>
          </a:p>
        </p:txBody>
      </p:sp>
      <p:sp>
        <p:nvSpPr>
          <p:cNvPr id="10" name="TextBox 9">
            <a:extLst>
              <a:ext uri="{FF2B5EF4-FFF2-40B4-BE49-F238E27FC236}">
                <a16:creationId xmlns:a16="http://schemas.microsoft.com/office/drawing/2014/main" id="{4FE5636E-FFC9-B74F-10F3-1E26F7D328F5}"/>
              </a:ext>
            </a:extLst>
          </p:cNvPr>
          <p:cNvSpPr txBox="1"/>
          <p:nvPr/>
        </p:nvSpPr>
        <p:spPr>
          <a:xfrm>
            <a:off x="11426921" y="3160295"/>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Regulatory Risks</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C11D485F-A9B8-8497-BA25-67A19185BD00}"/>
              </a:ext>
            </a:extLst>
          </p:cNvPr>
          <p:cNvSpPr txBox="1"/>
          <p:nvPr/>
        </p:nvSpPr>
        <p:spPr>
          <a:xfrm>
            <a:off x="11264451" y="7717703"/>
            <a:ext cx="11800684" cy="1114115"/>
          </a:xfrm>
          <a:prstGeom prst="rect">
            <a:avLst/>
          </a:prstGeom>
          <a:noFill/>
        </p:spPr>
        <p:txBody>
          <a:bodyPr wrap="square" lIns="219419" tIns="109710" rIns="219419" bIns="109710" rtlCol="0">
            <a:spAutoFit/>
          </a:bodyPr>
          <a:lstStyle/>
          <a:p>
            <a:pPr algn="just"/>
            <a:r>
              <a:rPr lang="en-GB" sz="2900" dirty="0"/>
              <a:t>Bitcoin has been associated with illicit activities in the past, which could harm its reputation and discourage adoption.</a:t>
            </a:r>
            <a:endParaRPr lang="en-US" sz="2900" dirty="0">
              <a:latin typeface="Lato Light"/>
              <a:ea typeface="Open Sans Light" panose="020B0306030504020204" pitchFamily="34" charset="0"/>
              <a:cs typeface="Lato Light"/>
            </a:endParaRPr>
          </a:p>
        </p:txBody>
      </p:sp>
      <p:sp>
        <p:nvSpPr>
          <p:cNvPr id="12" name="Round Same Side Corner Rectangle 83">
            <a:extLst>
              <a:ext uri="{FF2B5EF4-FFF2-40B4-BE49-F238E27FC236}">
                <a16:creationId xmlns:a16="http://schemas.microsoft.com/office/drawing/2014/main" id="{68F7100F-6D2B-E475-F142-BF103432AFB6}"/>
              </a:ext>
            </a:extLst>
          </p:cNvPr>
          <p:cNvSpPr/>
          <p:nvPr/>
        </p:nvSpPr>
        <p:spPr>
          <a:xfrm rot="10800000" flipH="1">
            <a:off x="11204087" y="7246508"/>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3" name="TextBox 12">
            <a:extLst>
              <a:ext uri="{FF2B5EF4-FFF2-40B4-BE49-F238E27FC236}">
                <a16:creationId xmlns:a16="http://schemas.microsoft.com/office/drawing/2014/main" id="{DECF36C5-890B-5111-71D5-71259D1EED1D}"/>
              </a:ext>
            </a:extLst>
          </p:cNvPr>
          <p:cNvSpPr txBox="1"/>
          <p:nvPr/>
        </p:nvSpPr>
        <p:spPr>
          <a:xfrm>
            <a:off x="11377338" y="7246508"/>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Reputational Risks</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6C181CF4-0CB7-1F69-B45F-2EBE987B13A6}"/>
              </a:ext>
            </a:extLst>
          </p:cNvPr>
          <p:cNvSpPr txBox="1"/>
          <p:nvPr/>
        </p:nvSpPr>
        <p:spPr>
          <a:xfrm>
            <a:off x="11255967" y="11237024"/>
            <a:ext cx="11800684" cy="1560391"/>
          </a:xfrm>
          <a:prstGeom prst="rect">
            <a:avLst/>
          </a:prstGeom>
          <a:noFill/>
        </p:spPr>
        <p:txBody>
          <a:bodyPr wrap="square" lIns="219419" tIns="109710" rIns="219419" bIns="109710" rtlCol="0">
            <a:spAutoFit/>
          </a:bodyPr>
          <a:lstStyle/>
          <a:p>
            <a:pPr algn="just"/>
            <a:r>
              <a:rPr lang="en-GB" sz="2900" dirty="0"/>
              <a:t>Since the early days of Bitcoin there have been many bitcoin exchange frauds all around the world and people lost all their bitcoins such as </a:t>
            </a:r>
            <a:r>
              <a:rPr lang="en-GB" sz="2900" dirty="0" err="1"/>
              <a:t>Mt.Gox</a:t>
            </a:r>
            <a:r>
              <a:rPr lang="en-GB" sz="2900" dirty="0"/>
              <a:t>,, </a:t>
            </a:r>
            <a:r>
              <a:rPr lang="en-GB" sz="2900" dirty="0" err="1"/>
              <a:t>Thodex</a:t>
            </a:r>
            <a:r>
              <a:rPr lang="en-GB" sz="2900" dirty="0"/>
              <a:t> (Turkey). </a:t>
            </a:r>
            <a:r>
              <a:rPr lang="en-GB" sz="2900" dirty="0" err="1"/>
              <a:t>BitConnect</a:t>
            </a:r>
            <a:r>
              <a:rPr lang="en-GB" sz="2900" dirty="0"/>
              <a:t> etc  </a:t>
            </a:r>
            <a:endParaRPr lang="en-US" sz="2900" dirty="0">
              <a:latin typeface="Lato Light"/>
              <a:ea typeface="Open Sans Light" panose="020B0306030504020204" pitchFamily="34" charset="0"/>
              <a:cs typeface="Lato Light"/>
            </a:endParaRPr>
          </a:p>
        </p:txBody>
      </p:sp>
      <p:sp>
        <p:nvSpPr>
          <p:cNvPr id="15" name="Round Same Side Corner Rectangle 86">
            <a:extLst>
              <a:ext uri="{FF2B5EF4-FFF2-40B4-BE49-F238E27FC236}">
                <a16:creationId xmlns:a16="http://schemas.microsoft.com/office/drawing/2014/main" id="{8C8CBAB8-C3EF-FD92-B94E-593E45D0F5AC}"/>
              </a:ext>
            </a:extLst>
          </p:cNvPr>
          <p:cNvSpPr/>
          <p:nvPr/>
        </p:nvSpPr>
        <p:spPr>
          <a:xfrm rot="10800000" flipH="1">
            <a:off x="11206384" y="10822928"/>
            <a:ext cx="143625"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6" name="TextBox 15">
            <a:extLst>
              <a:ext uri="{FF2B5EF4-FFF2-40B4-BE49-F238E27FC236}">
                <a16:creationId xmlns:a16="http://schemas.microsoft.com/office/drawing/2014/main" id="{2D0B5E52-5076-8980-27F1-99D5BDB2B49B}"/>
              </a:ext>
            </a:extLst>
          </p:cNvPr>
          <p:cNvSpPr txBox="1"/>
          <p:nvPr/>
        </p:nvSpPr>
        <p:spPr>
          <a:xfrm>
            <a:off x="11368854" y="10765829"/>
            <a:ext cx="11800684" cy="646331"/>
          </a:xfrm>
          <a:prstGeom prst="rect">
            <a:avLst/>
          </a:prstGeom>
          <a:noFill/>
        </p:spPr>
        <p:txBody>
          <a:bodyPr wrap="square" rtlCol="0">
            <a:spAutoFit/>
          </a:bodyPr>
          <a:lstStyle/>
          <a:p>
            <a:r>
              <a:rPr lang="en-GB" b="1" dirty="0">
                <a:latin typeface="Lato" panose="020F0502020204030203" pitchFamily="34" charset="0"/>
                <a:ea typeface="Lato" panose="020F0502020204030203" pitchFamily="34" charset="0"/>
                <a:cs typeface="Lato" panose="020F0502020204030203" pitchFamily="34" charset="0"/>
              </a:rPr>
              <a:t>Exchange Fraud / Hacks</a:t>
            </a:r>
            <a:endParaRPr lang="id-ID" sz="3200" b="1" dirty="0">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571028FC-9F27-9203-71C2-42BB6B5DF435}"/>
              </a:ext>
            </a:extLst>
          </p:cNvPr>
          <p:cNvSpPr txBox="1"/>
          <p:nvPr/>
        </p:nvSpPr>
        <p:spPr>
          <a:xfrm>
            <a:off x="9931773" y="6971245"/>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2</a:t>
            </a:r>
          </a:p>
        </p:txBody>
      </p:sp>
      <p:sp>
        <p:nvSpPr>
          <p:cNvPr id="24" name="TextBox 23">
            <a:extLst>
              <a:ext uri="{FF2B5EF4-FFF2-40B4-BE49-F238E27FC236}">
                <a16:creationId xmlns:a16="http://schemas.microsoft.com/office/drawing/2014/main" id="{E47A5879-507F-3100-FE9B-4C2E40FD4111}"/>
              </a:ext>
            </a:extLst>
          </p:cNvPr>
          <p:cNvSpPr txBox="1"/>
          <p:nvPr/>
        </p:nvSpPr>
        <p:spPr>
          <a:xfrm>
            <a:off x="9916183" y="1044849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3</a:t>
            </a:r>
          </a:p>
        </p:txBody>
      </p:sp>
    </p:spTree>
    <p:extLst>
      <p:ext uri="{BB962C8B-B14F-4D97-AF65-F5344CB8AC3E}">
        <p14:creationId xmlns:p14="http://schemas.microsoft.com/office/powerpoint/2010/main" val="685952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28"/>
                                        </p:tgtEl>
                                        <p:attrNameLst>
                                          <p:attrName>style.visibility</p:attrName>
                                        </p:attrNameLst>
                                      </p:cBhvr>
                                      <p:to>
                                        <p:strVal val="visible"/>
                                      </p:to>
                                    </p:set>
                                    <p:anim calcmode="lin" valueType="num">
                                      <p:cBhvr>
                                        <p:cTn id="7" dur="250" fill="hold"/>
                                        <p:tgtEl>
                                          <p:spTgt spid="28"/>
                                        </p:tgtEl>
                                        <p:attrNameLst>
                                          <p:attrName>ppt_x</p:attrName>
                                        </p:attrNameLst>
                                      </p:cBhvr>
                                      <p:tavLst>
                                        <p:tav tm="0">
                                          <p:val>
                                            <p:strVal val="#ppt_x"/>
                                          </p:val>
                                        </p:tav>
                                        <p:tav tm="100000">
                                          <p:val>
                                            <p:strVal val="#ppt_x"/>
                                          </p:val>
                                        </p:tav>
                                      </p:tavLst>
                                    </p:anim>
                                    <p:anim calcmode="lin" valueType="num">
                                      <p:cBhvr>
                                        <p:cTn id="8" dur="2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1000"/>
                            </p:stCondLst>
                            <p:childTnLst>
                              <p:par>
                                <p:cTn id="33" presetID="53" presetClass="entr" presetSubtype="16"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dvAuto="0"/>
      <p:bldP spid="5" grpId="0" animBg="1"/>
      <p:bldP spid="6" grpId="0"/>
      <p:bldP spid="7" grpId="0"/>
      <p:bldP spid="8" grpId="0" animBg="1"/>
      <p:bldP spid="9" grpId="0"/>
      <p:bldP spid="10" grpId="0"/>
      <p:bldP spid="11" grpId="0"/>
      <p:bldP spid="12" grpId="0" animBg="1"/>
      <p:bldP spid="13" grpId="0"/>
      <p:bldP spid="14" grpId="0"/>
      <p:bldP spid="15" grpId="0" animBg="1"/>
      <p:bldP spid="16" grpId="0"/>
      <p:bldP spid="23"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err="1">
                  <a:solidFill>
                    <a:schemeClr val="accent6"/>
                  </a:solidFill>
                  <a:latin typeface="Lato Regular"/>
                  <a:cs typeface="Lato Regular"/>
                </a:rPr>
                <a:t>Recap</a:t>
              </a:r>
              <a:endParaRPr lang="id-ID" sz="8800" b="1" dirty="0">
                <a:solidFill>
                  <a:schemeClr val="accent6"/>
                </a:solidFill>
                <a:latin typeface="Lato Regular"/>
                <a:cs typeface="Lato Regular"/>
              </a:endParaRP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14" name="Picture Placeholder 13" descr="A sun over mountains with clouds and sun rays&#10;&#10;Description automatically generated">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2" b="342"/>
          <a:stretch>
            <a:fillRect/>
          </a:stretch>
        </p:blipFill>
        <p:spPr>
          <a:xfrm>
            <a:off x="-22225" y="44450"/>
            <a:ext cx="9451975" cy="13716000"/>
          </a:xfrm>
        </p:spPr>
      </p:pic>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1264451" y="3217394"/>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8" name="TextBox 27">
            <a:extLst>
              <a:ext uri="{FF2B5EF4-FFF2-40B4-BE49-F238E27FC236}">
                <a16:creationId xmlns:a16="http://schemas.microsoft.com/office/drawing/2014/main" id="{4EBAED17-5AF3-EB0B-80D3-51A2EB8905D8}"/>
              </a:ext>
            </a:extLst>
          </p:cNvPr>
          <p:cNvSpPr txBox="1"/>
          <p:nvPr/>
        </p:nvSpPr>
        <p:spPr>
          <a:xfrm>
            <a:off x="10000671" y="285517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1</a:t>
            </a:r>
          </a:p>
        </p:txBody>
      </p:sp>
      <p:sp>
        <p:nvSpPr>
          <p:cNvPr id="29" name="TextBox 28">
            <a:extLst>
              <a:ext uri="{FF2B5EF4-FFF2-40B4-BE49-F238E27FC236}">
                <a16:creationId xmlns:a16="http://schemas.microsoft.com/office/drawing/2014/main" id="{1ACB08F5-9450-A9BF-3062-728C85628C30}"/>
              </a:ext>
            </a:extLst>
          </p:cNvPr>
          <p:cNvSpPr txBox="1"/>
          <p:nvPr/>
        </p:nvSpPr>
        <p:spPr>
          <a:xfrm>
            <a:off x="11426921" y="3160295"/>
            <a:ext cx="11800684" cy="1200329"/>
          </a:xfrm>
          <a:prstGeom prst="rect">
            <a:avLst/>
          </a:prstGeom>
          <a:noFill/>
        </p:spPr>
        <p:txBody>
          <a:bodyPr wrap="square" rtlCol="0">
            <a:spAutoFit/>
          </a:bodyPr>
          <a:lstStyle/>
          <a:p>
            <a:r>
              <a:rPr lang="en-GB" dirty="0"/>
              <a:t>Bitcoin's future is uncertain; it may become a stable asset like gold or burst spectacularly as a bubble.</a:t>
            </a:r>
            <a:endParaRPr lang="id-ID" sz="3200" b="1" dirty="0">
              <a:latin typeface="Lato Regular"/>
              <a:cs typeface="Lato Regular"/>
            </a:endParaRPr>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1170828" y="7290275"/>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1264626" y="7290275"/>
            <a:ext cx="11962979" cy="1200329"/>
          </a:xfrm>
          <a:prstGeom prst="rect">
            <a:avLst/>
          </a:prstGeom>
          <a:noFill/>
        </p:spPr>
        <p:txBody>
          <a:bodyPr wrap="square" rtlCol="0">
            <a:spAutoFit/>
          </a:bodyPr>
          <a:lstStyle/>
          <a:p>
            <a:r>
              <a:rPr lang="en-GB" dirty="0"/>
              <a:t>The dream of Bitcoin as a new form of money, independent of governments and central banks, remains elusive.</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1099016" y="11235264"/>
            <a:ext cx="143625"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1261486" y="11178165"/>
            <a:ext cx="11800684" cy="1754326"/>
          </a:xfrm>
          <a:prstGeom prst="rect">
            <a:avLst/>
          </a:prstGeom>
          <a:noFill/>
        </p:spPr>
        <p:txBody>
          <a:bodyPr wrap="square" rtlCol="0">
            <a:spAutoFit/>
          </a:bodyPr>
          <a:lstStyle/>
          <a:p>
            <a:r>
              <a:rPr lang="en-GB" dirty="0"/>
              <a:t>Blockchain technology can be used in a wide variety of sectors and applications beyond just cryptocurrencies like Bitcoin.</a:t>
            </a:r>
            <a:endParaRPr lang="id-ID" sz="3200" b="1" dirty="0">
              <a:latin typeface="Lato Regular"/>
              <a:cs typeface="Lato Regular"/>
            </a:endParaRPr>
          </a:p>
        </p:txBody>
      </p:sp>
      <p:sp>
        <p:nvSpPr>
          <p:cNvPr id="42" name="TextBox 41">
            <a:extLst>
              <a:ext uri="{FF2B5EF4-FFF2-40B4-BE49-F238E27FC236}">
                <a16:creationId xmlns:a16="http://schemas.microsoft.com/office/drawing/2014/main" id="{F27196CA-A9FE-37CC-C833-2D7FC2D8114F}"/>
              </a:ext>
            </a:extLst>
          </p:cNvPr>
          <p:cNvSpPr txBox="1"/>
          <p:nvPr/>
        </p:nvSpPr>
        <p:spPr>
          <a:xfrm>
            <a:off x="9819062" y="701501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2</a:t>
            </a:r>
          </a:p>
        </p:txBody>
      </p:sp>
      <p:sp>
        <p:nvSpPr>
          <p:cNvPr id="43" name="TextBox 42">
            <a:extLst>
              <a:ext uri="{FF2B5EF4-FFF2-40B4-BE49-F238E27FC236}">
                <a16:creationId xmlns:a16="http://schemas.microsoft.com/office/drawing/2014/main" id="{BFF904B2-70D5-9674-BCB8-BC59E1B59B7E}"/>
              </a:ext>
            </a:extLst>
          </p:cNvPr>
          <p:cNvSpPr txBox="1"/>
          <p:nvPr/>
        </p:nvSpPr>
        <p:spPr>
          <a:xfrm>
            <a:off x="9808815" y="10860828"/>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3</a:t>
            </a:r>
          </a:p>
        </p:txBody>
      </p:sp>
    </p:spTree>
    <p:extLst>
      <p:ext uri="{BB962C8B-B14F-4D97-AF65-F5344CB8AC3E}">
        <p14:creationId xmlns:p14="http://schemas.microsoft.com/office/powerpoint/2010/main" val="342745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11" presetID="53" presetClass="entr" presetSubtype="16"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500" fill="hold"/>
                                        <p:tgtEl>
                                          <p:spTgt spid="43"/>
                                        </p:tgtEl>
                                        <p:attrNameLst>
                                          <p:attrName>ppt_w</p:attrName>
                                        </p:attrNameLst>
                                      </p:cBhvr>
                                      <p:tavLst>
                                        <p:tav tm="0">
                                          <p:val>
                                            <p:fltVal val="0"/>
                                          </p:val>
                                        </p:tav>
                                        <p:tav tm="100000">
                                          <p:val>
                                            <p:strVal val="#ppt_w"/>
                                          </p:val>
                                        </p:tav>
                                      </p:tavLst>
                                    </p:anim>
                                    <p:anim calcmode="lin" valueType="num">
                                      <p:cBhvr>
                                        <p:cTn id="40" dur="500" fill="hold"/>
                                        <p:tgtEl>
                                          <p:spTgt spid="43"/>
                                        </p:tgtEl>
                                        <p:attrNameLst>
                                          <p:attrName>ppt_h</p:attrName>
                                        </p:attrNameLst>
                                      </p:cBhvr>
                                      <p:tavLst>
                                        <p:tav tm="0">
                                          <p:val>
                                            <p:fltVal val="0"/>
                                          </p:val>
                                        </p:tav>
                                        <p:tav tm="100000">
                                          <p:val>
                                            <p:strVal val="#ppt_h"/>
                                          </p:val>
                                        </p:tav>
                                      </p:tavLst>
                                    </p:anim>
                                    <p:animEffect transition="in" filter="fade">
                                      <p:cBhvr>
                                        <p:cTn id="41" dur="500"/>
                                        <p:tgtEl>
                                          <p:spTgt spid="43"/>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1" grpId="0" animBg="1"/>
      <p:bldP spid="32" grpId="0"/>
      <p:bldP spid="34" grpId="0" animBg="1"/>
      <p:bldP spid="35" grpId="0"/>
      <p:bldP spid="42" grpId="0"/>
      <p:bldP spid="4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low polygonal head with coins and a bitcoin in the middle&#10;&#10;Description automatically generated">
            <a:extLst>
              <a:ext uri="{FF2B5EF4-FFF2-40B4-BE49-F238E27FC236}">
                <a16:creationId xmlns:a16="http://schemas.microsoft.com/office/drawing/2014/main" id="{08264100-430E-C50D-0147-EA829F28C6C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10" name="Rectangle 9"/>
          <p:cNvSpPr/>
          <p:nvPr/>
        </p:nvSpPr>
        <p:spPr>
          <a:xfrm>
            <a:off x="243840" y="0"/>
            <a:ext cx="24377650" cy="13716000"/>
          </a:xfrm>
          <a:prstGeom prst="rect">
            <a:avLst/>
          </a:prstGeom>
          <a:gradFill flip="none" rotWithShape="0">
            <a:gsLst>
              <a:gs pos="0">
                <a:srgbClr val="002452">
                  <a:alpha val="3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79484" y="5511813"/>
            <a:ext cx="8856912" cy="2246769"/>
          </a:xfrm>
          <a:prstGeom prst="rect">
            <a:avLst/>
          </a:prstGeom>
          <a:noFill/>
        </p:spPr>
        <p:txBody>
          <a:bodyPr wrap="none" rtlCol="0">
            <a:spAutoFit/>
          </a:bodyPr>
          <a:lstStyle/>
          <a:p>
            <a:pPr algn="ctr"/>
            <a:r>
              <a:rPr lang="en-US" sz="14000" b="1" dirty="0">
                <a:solidFill>
                  <a:schemeClr val="bg1"/>
                </a:solidFill>
                <a:latin typeface="Lato Bold" charset="0"/>
                <a:ea typeface="Lato Bold" charset="0"/>
                <a:cs typeface="Lato Bold" charset="0"/>
              </a:rPr>
              <a:t>The Break!</a:t>
            </a:r>
          </a:p>
        </p:txBody>
      </p:sp>
      <p:grpSp>
        <p:nvGrpSpPr>
          <p:cNvPr id="14" name="Group 13"/>
          <p:cNvGrpSpPr/>
          <p:nvPr/>
        </p:nvGrpSpPr>
        <p:grpSpPr>
          <a:xfrm>
            <a:off x="7602884" y="4192858"/>
            <a:ext cx="9235455" cy="5374888"/>
            <a:chOff x="1558925" y="4192858"/>
            <a:chExt cx="9235455" cy="5374888"/>
          </a:xfrm>
        </p:grpSpPr>
        <p:cxnSp>
          <p:nvCxnSpPr>
            <p:cNvPr id="16" name="Straight Connector 15"/>
            <p:cNvCxnSpPr/>
            <p:nvPr/>
          </p:nvCxnSpPr>
          <p:spPr>
            <a:xfrm>
              <a:off x="1558925" y="95677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5243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p:cNvSpPr/>
          <p:nvPr/>
        </p:nvSpPr>
        <p:spPr>
          <a:xfrm>
            <a:off x="0" y="215416"/>
            <a:ext cx="24377651" cy="13497939"/>
          </a:xfrm>
          <a:prstGeom prst="rect">
            <a:avLst/>
          </a:prstGeom>
          <a:solidFill>
            <a:schemeClr val="tx1"/>
          </a:solidFill>
          <a:ln w="12700">
            <a:miter lim="400000"/>
          </a:ln>
        </p:spPr>
        <p:txBody>
          <a:bodyPr lIns="71418" tIns="71418" rIns="71418" bIns="71418" anchor="ctr"/>
          <a:lstStyle/>
          <a:p>
            <a:pPr>
              <a:lnSpc>
                <a:spcPct val="130000"/>
              </a:lnSpc>
              <a:defRPr sz="2100" b="0" spc="-21"/>
            </a:pPr>
            <a:endParaRPr sz="2099" dirty="0"/>
          </a:p>
        </p:txBody>
      </p:sp>
      <p:sp>
        <p:nvSpPr>
          <p:cNvPr id="25" name="IMPERIAL"/>
          <p:cNvSpPr txBox="1"/>
          <p:nvPr/>
        </p:nvSpPr>
        <p:spPr>
          <a:xfrm>
            <a:off x="1483371" y="4516399"/>
            <a:ext cx="21410907" cy="406265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r>
              <a:rPr lang="en-GB" b="1" dirty="0">
                <a:latin typeface="+mj-lt"/>
              </a:rPr>
              <a:t>Central Bank </a:t>
            </a:r>
          </a:p>
          <a:p>
            <a:r>
              <a:rPr lang="en-GB" b="1" dirty="0">
                <a:latin typeface="+mj-lt"/>
              </a:rPr>
              <a:t>Digital Currency</a:t>
            </a:r>
          </a:p>
          <a:p>
            <a:r>
              <a:rPr lang="en-GB" b="1" dirty="0">
                <a:latin typeface="+mj-lt"/>
              </a:rPr>
              <a:t>(CBDC)</a:t>
            </a:r>
          </a:p>
        </p:txBody>
      </p:sp>
      <p:sp>
        <p:nvSpPr>
          <p:cNvPr id="30" name="Rechteck"/>
          <p:cNvSpPr/>
          <p:nvPr/>
        </p:nvSpPr>
        <p:spPr>
          <a:xfrm>
            <a:off x="13251499" y="9850287"/>
            <a:ext cx="1066575" cy="15890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1" name="Rechteck"/>
          <p:cNvSpPr/>
          <p:nvPr/>
        </p:nvSpPr>
        <p:spPr>
          <a:xfrm>
            <a:off x="14313419" y="9850287"/>
            <a:ext cx="1066575" cy="15890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7" name="Rechteck"/>
          <p:cNvSpPr/>
          <p:nvPr/>
        </p:nvSpPr>
        <p:spPr>
          <a:xfrm>
            <a:off x="0" y="6118"/>
            <a:ext cx="4073834" cy="209298"/>
          </a:xfrm>
          <a:prstGeom prst="rect">
            <a:avLst/>
          </a:prstGeom>
          <a:solidFill>
            <a:schemeClr val="accent1"/>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8" name="Rechteck"/>
          <p:cNvSpPr/>
          <p:nvPr/>
        </p:nvSpPr>
        <p:spPr>
          <a:xfrm>
            <a:off x="4069258" y="6118"/>
            <a:ext cx="4073835" cy="209298"/>
          </a:xfrm>
          <a:prstGeom prst="rect">
            <a:avLst/>
          </a:prstGeom>
          <a:solidFill>
            <a:schemeClr val="accent2"/>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9" name="Rechteck"/>
          <p:cNvSpPr/>
          <p:nvPr/>
        </p:nvSpPr>
        <p:spPr>
          <a:xfrm>
            <a:off x="8109241" y="6118"/>
            <a:ext cx="4073835" cy="209298"/>
          </a:xfrm>
          <a:prstGeom prst="rect">
            <a:avLst/>
          </a:prstGeom>
          <a:solidFill>
            <a:schemeClr val="accent3"/>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0" name="Rechteck"/>
          <p:cNvSpPr/>
          <p:nvPr/>
        </p:nvSpPr>
        <p:spPr>
          <a:xfrm>
            <a:off x="12178501" y="6118"/>
            <a:ext cx="4073835" cy="209298"/>
          </a:xfrm>
          <a:prstGeom prst="rect">
            <a:avLst/>
          </a:prstGeom>
          <a:solidFill>
            <a:schemeClr val="accent4"/>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1" name="Rechteck"/>
          <p:cNvSpPr/>
          <p:nvPr/>
        </p:nvSpPr>
        <p:spPr>
          <a:xfrm>
            <a:off x="16247762" y="6118"/>
            <a:ext cx="4073834" cy="20929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2" name="Rechteck"/>
          <p:cNvSpPr/>
          <p:nvPr/>
        </p:nvSpPr>
        <p:spPr>
          <a:xfrm>
            <a:off x="20303815" y="6118"/>
            <a:ext cx="4073835" cy="20929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 name="IMPERIAL">
            <a:extLst>
              <a:ext uri="{FF2B5EF4-FFF2-40B4-BE49-F238E27FC236}">
                <a16:creationId xmlns:a16="http://schemas.microsoft.com/office/drawing/2014/main" id="{27400D90-3222-23B0-2FEE-CC6208EE8BF0}"/>
              </a:ext>
            </a:extLst>
          </p:cNvPr>
          <p:cNvSpPr txBox="1"/>
          <p:nvPr/>
        </p:nvSpPr>
        <p:spPr>
          <a:xfrm>
            <a:off x="8109241" y="12017957"/>
            <a:ext cx="6927885"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endParaRPr lang="en-GB" sz="3600" b="1" dirty="0">
              <a:latin typeface="+mj-lt"/>
            </a:endParaRPr>
          </a:p>
        </p:txBody>
      </p:sp>
    </p:spTree>
    <p:extLst>
      <p:ext uri="{BB962C8B-B14F-4D97-AF65-F5344CB8AC3E}">
        <p14:creationId xmlns:p14="http://schemas.microsoft.com/office/powerpoint/2010/main" val="1374953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3" presetClass="entr" presetSubtype="32" fill="hold" grpId="0" nodeType="afterEffect">
                                  <p:stCondLst>
                                    <p:cond delay="0"/>
                                  </p:stCondLst>
                                  <p:iterate>
                                    <p:tmAbs val="0"/>
                                  </p:iterate>
                                  <p:childTnLst>
                                    <p:set>
                                      <p:cBhvr>
                                        <p:cTn id="11" fill="hold"/>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strVal val="4*#ppt_w"/>
                                          </p:val>
                                        </p:tav>
                                        <p:tav tm="100000">
                                          <p:val>
                                            <p:strVal val="#ppt_w"/>
                                          </p:val>
                                        </p:tav>
                                      </p:tavLst>
                                    </p:anim>
                                    <p:anim calcmode="lin" valueType="num">
                                      <p:cBhvr>
                                        <p:cTn id="13" dur="250" fill="hold"/>
                                        <p:tgtEl>
                                          <p:spTgt spid="37"/>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23" presetClass="entr" presetSubtype="32" fill="hold" grpId="0" nodeType="afterEffect">
                                  <p:stCondLst>
                                    <p:cond delay="150"/>
                                  </p:stCondLst>
                                  <p:iterate>
                                    <p:tmAbs val="0"/>
                                  </p:iterate>
                                  <p:childTnLst>
                                    <p:set>
                                      <p:cBhvr>
                                        <p:cTn id="16" fill="hold"/>
                                        <p:tgtEl>
                                          <p:spTgt spid="38"/>
                                        </p:tgtEl>
                                        <p:attrNameLst>
                                          <p:attrName>style.visibility</p:attrName>
                                        </p:attrNameLst>
                                      </p:cBhvr>
                                      <p:to>
                                        <p:strVal val="visible"/>
                                      </p:to>
                                    </p:set>
                                    <p:anim calcmode="lin" valueType="num">
                                      <p:cBhvr>
                                        <p:cTn id="17" dur="250" fill="hold"/>
                                        <p:tgtEl>
                                          <p:spTgt spid="38"/>
                                        </p:tgtEl>
                                        <p:attrNameLst>
                                          <p:attrName>ppt_w</p:attrName>
                                        </p:attrNameLst>
                                      </p:cBhvr>
                                      <p:tavLst>
                                        <p:tav tm="0">
                                          <p:val>
                                            <p:strVal val="4*#ppt_w"/>
                                          </p:val>
                                        </p:tav>
                                        <p:tav tm="100000">
                                          <p:val>
                                            <p:strVal val="#ppt_w"/>
                                          </p:val>
                                        </p:tav>
                                      </p:tavLst>
                                    </p:anim>
                                    <p:anim calcmode="lin" valueType="num">
                                      <p:cBhvr>
                                        <p:cTn id="18" dur="250" fill="hold"/>
                                        <p:tgtEl>
                                          <p:spTgt spid="38"/>
                                        </p:tgtEl>
                                        <p:attrNameLst>
                                          <p:attrName>ppt_h</p:attrName>
                                        </p:attrNameLst>
                                      </p:cBhvr>
                                      <p:tavLst>
                                        <p:tav tm="0">
                                          <p:val>
                                            <p:strVal val="4*#ppt_h"/>
                                          </p:val>
                                        </p:tav>
                                        <p:tav tm="100000">
                                          <p:val>
                                            <p:strVal val="#ppt_h"/>
                                          </p:val>
                                        </p:tav>
                                      </p:tavLst>
                                    </p:anim>
                                  </p:childTnLst>
                                </p:cTn>
                              </p:par>
                            </p:childTnLst>
                          </p:cTn>
                        </p:par>
                        <p:par>
                          <p:cTn id="19" fill="hold">
                            <p:stCondLst>
                              <p:cond delay="900"/>
                            </p:stCondLst>
                            <p:childTnLst>
                              <p:par>
                                <p:cTn id="20" presetID="23" presetClass="entr" presetSubtype="32" fill="hold" grpId="0" nodeType="afterEffect">
                                  <p:stCondLst>
                                    <p:cond delay="150"/>
                                  </p:stCondLst>
                                  <p:iterate>
                                    <p:tmAbs val="0"/>
                                  </p:iterate>
                                  <p:childTnLst>
                                    <p:set>
                                      <p:cBhvr>
                                        <p:cTn id="21" fill="hold"/>
                                        <p:tgtEl>
                                          <p:spTgt spid="39"/>
                                        </p:tgtEl>
                                        <p:attrNameLst>
                                          <p:attrName>style.visibility</p:attrName>
                                        </p:attrNameLst>
                                      </p:cBhvr>
                                      <p:to>
                                        <p:strVal val="visible"/>
                                      </p:to>
                                    </p:set>
                                    <p:anim calcmode="lin" valueType="num">
                                      <p:cBhvr>
                                        <p:cTn id="22" dur="250" fill="hold"/>
                                        <p:tgtEl>
                                          <p:spTgt spid="39"/>
                                        </p:tgtEl>
                                        <p:attrNameLst>
                                          <p:attrName>ppt_w</p:attrName>
                                        </p:attrNameLst>
                                      </p:cBhvr>
                                      <p:tavLst>
                                        <p:tav tm="0">
                                          <p:val>
                                            <p:strVal val="4*#ppt_w"/>
                                          </p:val>
                                        </p:tav>
                                        <p:tav tm="100000">
                                          <p:val>
                                            <p:strVal val="#ppt_w"/>
                                          </p:val>
                                        </p:tav>
                                      </p:tavLst>
                                    </p:anim>
                                    <p:anim calcmode="lin" valueType="num">
                                      <p:cBhvr>
                                        <p:cTn id="23" dur="250" fill="hold"/>
                                        <p:tgtEl>
                                          <p:spTgt spid="39"/>
                                        </p:tgtEl>
                                        <p:attrNameLst>
                                          <p:attrName>ppt_h</p:attrName>
                                        </p:attrNameLst>
                                      </p:cBhvr>
                                      <p:tavLst>
                                        <p:tav tm="0">
                                          <p:val>
                                            <p:strVal val="4*#ppt_h"/>
                                          </p:val>
                                        </p:tav>
                                        <p:tav tm="100000">
                                          <p:val>
                                            <p:strVal val="#ppt_h"/>
                                          </p:val>
                                        </p:tav>
                                      </p:tavLst>
                                    </p:anim>
                                  </p:childTnLst>
                                </p:cTn>
                              </p:par>
                            </p:childTnLst>
                          </p:cTn>
                        </p:par>
                        <p:par>
                          <p:cTn id="24" fill="hold">
                            <p:stCondLst>
                              <p:cond delay="1300"/>
                            </p:stCondLst>
                            <p:childTnLst>
                              <p:par>
                                <p:cTn id="25" presetID="23" presetClass="entr" presetSubtype="32" fill="hold" grpId="0" nodeType="afterEffect">
                                  <p:stCondLst>
                                    <p:cond delay="150"/>
                                  </p:stCondLst>
                                  <p:iterate>
                                    <p:tmAbs val="0"/>
                                  </p:iterate>
                                  <p:childTnLst>
                                    <p:set>
                                      <p:cBhvr>
                                        <p:cTn id="26" fill="hold"/>
                                        <p:tgtEl>
                                          <p:spTgt spid="40"/>
                                        </p:tgtEl>
                                        <p:attrNameLst>
                                          <p:attrName>style.visibility</p:attrName>
                                        </p:attrNameLst>
                                      </p:cBhvr>
                                      <p:to>
                                        <p:strVal val="visible"/>
                                      </p:to>
                                    </p:set>
                                    <p:anim calcmode="lin" valueType="num">
                                      <p:cBhvr>
                                        <p:cTn id="27" dur="250" fill="hold"/>
                                        <p:tgtEl>
                                          <p:spTgt spid="40"/>
                                        </p:tgtEl>
                                        <p:attrNameLst>
                                          <p:attrName>ppt_w</p:attrName>
                                        </p:attrNameLst>
                                      </p:cBhvr>
                                      <p:tavLst>
                                        <p:tav tm="0">
                                          <p:val>
                                            <p:strVal val="4*#ppt_w"/>
                                          </p:val>
                                        </p:tav>
                                        <p:tav tm="100000">
                                          <p:val>
                                            <p:strVal val="#ppt_w"/>
                                          </p:val>
                                        </p:tav>
                                      </p:tavLst>
                                    </p:anim>
                                    <p:anim calcmode="lin" valueType="num">
                                      <p:cBhvr>
                                        <p:cTn id="28" dur="250" fill="hold"/>
                                        <p:tgtEl>
                                          <p:spTgt spid="40"/>
                                        </p:tgtEl>
                                        <p:attrNameLst>
                                          <p:attrName>ppt_h</p:attrName>
                                        </p:attrNameLst>
                                      </p:cBhvr>
                                      <p:tavLst>
                                        <p:tav tm="0">
                                          <p:val>
                                            <p:strVal val="4*#ppt_h"/>
                                          </p:val>
                                        </p:tav>
                                        <p:tav tm="100000">
                                          <p:val>
                                            <p:strVal val="#ppt_h"/>
                                          </p:val>
                                        </p:tav>
                                      </p:tavLst>
                                    </p:anim>
                                  </p:childTnLst>
                                </p:cTn>
                              </p:par>
                            </p:childTnLst>
                          </p:cTn>
                        </p:par>
                        <p:par>
                          <p:cTn id="29" fill="hold">
                            <p:stCondLst>
                              <p:cond delay="1700"/>
                            </p:stCondLst>
                            <p:childTnLst>
                              <p:par>
                                <p:cTn id="30" presetID="23" presetClass="entr" presetSubtype="32" fill="hold" grpId="0" nodeType="afterEffect">
                                  <p:stCondLst>
                                    <p:cond delay="150"/>
                                  </p:stCondLst>
                                  <p:iterate>
                                    <p:tmAbs val="0"/>
                                  </p:iterate>
                                  <p:childTnLst>
                                    <p:set>
                                      <p:cBhvr>
                                        <p:cTn id="31" fill="hold"/>
                                        <p:tgtEl>
                                          <p:spTgt spid="41"/>
                                        </p:tgtEl>
                                        <p:attrNameLst>
                                          <p:attrName>style.visibility</p:attrName>
                                        </p:attrNameLst>
                                      </p:cBhvr>
                                      <p:to>
                                        <p:strVal val="visible"/>
                                      </p:to>
                                    </p:set>
                                    <p:anim calcmode="lin" valueType="num">
                                      <p:cBhvr>
                                        <p:cTn id="32" dur="250" fill="hold"/>
                                        <p:tgtEl>
                                          <p:spTgt spid="41"/>
                                        </p:tgtEl>
                                        <p:attrNameLst>
                                          <p:attrName>ppt_w</p:attrName>
                                        </p:attrNameLst>
                                      </p:cBhvr>
                                      <p:tavLst>
                                        <p:tav tm="0">
                                          <p:val>
                                            <p:strVal val="4*#ppt_w"/>
                                          </p:val>
                                        </p:tav>
                                        <p:tav tm="100000">
                                          <p:val>
                                            <p:strVal val="#ppt_w"/>
                                          </p:val>
                                        </p:tav>
                                      </p:tavLst>
                                    </p:anim>
                                    <p:anim calcmode="lin" valueType="num">
                                      <p:cBhvr>
                                        <p:cTn id="33" dur="250" fill="hold"/>
                                        <p:tgtEl>
                                          <p:spTgt spid="41"/>
                                        </p:tgtEl>
                                        <p:attrNameLst>
                                          <p:attrName>ppt_h</p:attrName>
                                        </p:attrNameLst>
                                      </p:cBhvr>
                                      <p:tavLst>
                                        <p:tav tm="0">
                                          <p:val>
                                            <p:strVal val="4*#ppt_h"/>
                                          </p:val>
                                        </p:tav>
                                        <p:tav tm="100000">
                                          <p:val>
                                            <p:strVal val="#ppt_h"/>
                                          </p:val>
                                        </p:tav>
                                      </p:tavLst>
                                    </p:anim>
                                  </p:childTnLst>
                                </p:cTn>
                              </p:par>
                            </p:childTnLst>
                          </p:cTn>
                        </p:par>
                        <p:par>
                          <p:cTn id="34" fill="hold">
                            <p:stCondLst>
                              <p:cond delay="2100"/>
                            </p:stCondLst>
                            <p:childTnLst>
                              <p:par>
                                <p:cTn id="35" presetID="23" presetClass="entr" presetSubtype="32" fill="hold" grpId="0" nodeType="afterEffect">
                                  <p:stCondLst>
                                    <p:cond delay="150"/>
                                  </p:stCondLst>
                                  <p:iterate>
                                    <p:tmAbs val="0"/>
                                  </p:iterate>
                                  <p:childTnLst>
                                    <p:set>
                                      <p:cBhvr>
                                        <p:cTn id="36" fill="hold"/>
                                        <p:tgtEl>
                                          <p:spTgt spid="42"/>
                                        </p:tgtEl>
                                        <p:attrNameLst>
                                          <p:attrName>style.visibility</p:attrName>
                                        </p:attrNameLst>
                                      </p:cBhvr>
                                      <p:to>
                                        <p:strVal val="visible"/>
                                      </p:to>
                                    </p:set>
                                    <p:anim calcmode="lin" valueType="num">
                                      <p:cBhvr>
                                        <p:cTn id="37" dur="250" fill="hold"/>
                                        <p:tgtEl>
                                          <p:spTgt spid="42"/>
                                        </p:tgtEl>
                                        <p:attrNameLst>
                                          <p:attrName>ppt_w</p:attrName>
                                        </p:attrNameLst>
                                      </p:cBhvr>
                                      <p:tavLst>
                                        <p:tav tm="0">
                                          <p:val>
                                            <p:strVal val="4*#ppt_w"/>
                                          </p:val>
                                        </p:tav>
                                        <p:tav tm="100000">
                                          <p:val>
                                            <p:strVal val="#ppt_w"/>
                                          </p:val>
                                        </p:tav>
                                      </p:tavLst>
                                    </p:anim>
                                    <p:anim calcmode="lin" valueType="num">
                                      <p:cBhvr>
                                        <p:cTn id="38" dur="250" fill="hold"/>
                                        <p:tgtEl>
                                          <p:spTgt spid="42"/>
                                        </p:tgtEl>
                                        <p:attrNameLst>
                                          <p:attrName>ppt_h</p:attrName>
                                        </p:attrNameLst>
                                      </p:cBhvr>
                                      <p:tavLst>
                                        <p:tav tm="0">
                                          <p:val>
                                            <p:strVal val="4*#ppt_h"/>
                                          </p:val>
                                        </p:tav>
                                        <p:tav tm="100000">
                                          <p:val>
                                            <p:strVal val="#ppt_h"/>
                                          </p:val>
                                        </p:tav>
                                      </p:tavLst>
                                    </p:anim>
                                  </p:childTnLst>
                                </p:cTn>
                              </p:par>
                            </p:childTnLst>
                          </p:cTn>
                        </p:par>
                        <p:par>
                          <p:cTn id="39" fill="hold">
                            <p:stCondLst>
                              <p:cond delay="2500"/>
                            </p:stCondLst>
                            <p:childTnLst>
                              <p:par>
                                <p:cTn id="40" presetID="1" presetClass="entr" presetSubtype="0" fill="hold" grpId="0" nodeType="afterEffect">
                                  <p:stCondLst>
                                    <p:cond delay="0"/>
                                  </p:stCondLst>
                                  <p:iterate type="lt">
                                    <p:tmAbs val="100"/>
                                  </p:iterate>
                                  <p:childTnLst>
                                    <p:set>
                                      <p:cBhvr>
                                        <p:cTn id="41" fill="hold"/>
                                        <p:tgtEl>
                                          <p:spTgt spid="25"/>
                                        </p:tgtEl>
                                        <p:attrNameLst>
                                          <p:attrName>style.visibility</p:attrName>
                                        </p:attrNameLst>
                                      </p:cBhvr>
                                      <p:to>
                                        <p:strVal val="visible"/>
                                      </p:to>
                                    </p:set>
                                  </p:childTnLst>
                                </p:cTn>
                              </p:par>
                            </p:childTnLst>
                          </p:cTn>
                        </p:par>
                        <p:par>
                          <p:cTn id="42" fill="hold">
                            <p:stCondLst>
                              <p:cond delay="5600"/>
                            </p:stCondLst>
                            <p:childTnLst>
                              <p:par>
                                <p:cTn id="43" presetID="22" presetClass="entr" presetSubtype="8" fill="hold" grpId="0" nodeType="afterEffect">
                                  <p:stCondLst>
                                    <p:cond delay="80"/>
                                  </p:stCondLst>
                                  <p:iterate>
                                    <p:tmAbs val="0"/>
                                  </p:iterate>
                                  <p:childTnLst>
                                    <p:set>
                                      <p:cBhvr>
                                        <p:cTn id="44" fill="hold"/>
                                        <p:tgtEl>
                                          <p:spTgt spid="30"/>
                                        </p:tgtEl>
                                        <p:attrNameLst>
                                          <p:attrName>style.visibility</p:attrName>
                                        </p:attrNameLst>
                                      </p:cBhvr>
                                      <p:to>
                                        <p:strVal val="visible"/>
                                      </p:to>
                                    </p:set>
                                    <p:animEffect transition="in" filter="wipe(left)">
                                      <p:cBhvr>
                                        <p:cTn id="45" dur="100"/>
                                        <p:tgtEl>
                                          <p:spTgt spid="30"/>
                                        </p:tgtEl>
                                      </p:cBhvr>
                                    </p:animEffect>
                                  </p:childTnLst>
                                </p:cTn>
                              </p:par>
                            </p:childTnLst>
                          </p:cTn>
                        </p:par>
                        <p:par>
                          <p:cTn id="46" fill="hold">
                            <p:stCondLst>
                              <p:cond delay="5780"/>
                            </p:stCondLst>
                            <p:childTnLst>
                              <p:par>
                                <p:cTn id="47" presetID="22" presetClass="entr" presetSubtype="8" fill="hold" grpId="0" nodeType="afterEffect">
                                  <p:stCondLst>
                                    <p:cond delay="80"/>
                                  </p:stCondLst>
                                  <p:iterate>
                                    <p:tmAbs val="0"/>
                                  </p:iterate>
                                  <p:childTnLst>
                                    <p:set>
                                      <p:cBhvr>
                                        <p:cTn id="48" fill="hold"/>
                                        <p:tgtEl>
                                          <p:spTgt spid="31"/>
                                        </p:tgtEl>
                                        <p:attrNameLst>
                                          <p:attrName>style.visibility</p:attrName>
                                        </p:attrNameLst>
                                      </p:cBhvr>
                                      <p:to>
                                        <p:strVal val="visible"/>
                                      </p:to>
                                    </p:set>
                                    <p:animEffect transition="in" filter="wipe(left)">
                                      <p:cBhvr>
                                        <p:cTn id="49" dur="100"/>
                                        <p:tgtEl>
                                          <p:spTgt spid="31"/>
                                        </p:tgtEl>
                                      </p:cBhvr>
                                    </p:animEffect>
                                  </p:childTnLst>
                                </p:cTn>
                              </p:par>
                            </p:childTnLst>
                          </p:cTn>
                        </p:par>
                        <p:par>
                          <p:cTn id="50" fill="hold">
                            <p:stCondLst>
                              <p:cond delay="5960"/>
                            </p:stCondLst>
                            <p:childTnLst>
                              <p:par>
                                <p:cTn id="51" presetID="1" presetClass="entr" presetSubtype="0" fill="hold" grpId="0" nodeType="afterEffect">
                                  <p:stCondLst>
                                    <p:cond delay="0"/>
                                  </p:stCondLst>
                                  <p:iterate type="lt">
                                    <p:tmAbs val="100"/>
                                  </p:iterate>
                                  <p:childTnLst>
                                    <p:set>
                                      <p:cBhvr>
                                        <p:cTn id="52"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5" grpId="0" animBg="1" advAuto="0"/>
      <p:bldP spid="30" grpId="0" animBg="1" advAuto="0"/>
      <p:bldP spid="31" grpId="0" animBg="1" advAuto="0"/>
      <p:bldP spid="37" grpId="0" animBg="1" advAuto="0"/>
      <p:bldP spid="38" grpId="0" animBg="1" advAuto="0"/>
      <p:bldP spid="39" grpId="0" animBg="1" advAuto="0"/>
      <p:bldP spid="40" grpId="0" animBg="1" advAuto="0"/>
      <p:bldP spid="41" grpId="0" animBg="1" advAuto="0"/>
      <p:bldP spid="42" grpId="0" animBg="1" advAuto="0"/>
      <p:bldP spid="4"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33550" y="8333981"/>
            <a:ext cx="20940713" cy="1764176"/>
            <a:chOff x="1692324" y="483017"/>
            <a:chExt cx="20940713" cy="1707630"/>
          </a:xfrm>
        </p:grpSpPr>
        <p:sp>
          <p:nvSpPr>
            <p:cNvPr id="22" name="TextBox 21"/>
            <p:cNvSpPr txBox="1"/>
            <p:nvPr/>
          </p:nvSpPr>
          <p:spPr>
            <a:xfrm>
              <a:off x="1692324" y="483017"/>
              <a:ext cx="20940713" cy="1446532"/>
            </a:xfrm>
            <a:prstGeom prst="rect">
              <a:avLst/>
            </a:prstGeom>
            <a:noFill/>
          </p:spPr>
          <p:txBody>
            <a:bodyPr wrap="square" lIns="91422" tIns="45711" rIns="91422" bIns="45711" rtlCol="0">
              <a:spAutoFit/>
            </a:bodyPr>
            <a:lstStyle/>
            <a:p>
              <a:pPr algn="ctr"/>
              <a:r>
                <a:rPr lang="en-GB" sz="8800" b="1" i="0" dirty="0">
                  <a:effectLst/>
                  <a:latin typeface="Lato" panose="020F0502020204030203" pitchFamily="34" charset="0"/>
                  <a:ea typeface="Lato" panose="020F0502020204030203" pitchFamily="34" charset="0"/>
                  <a:cs typeface="Lato" panose="020F0502020204030203" pitchFamily="34" charset="0"/>
                </a:rPr>
                <a:t>Central Bank Digital Currency</a:t>
              </a:r>
              <a:endParaRPr lang="id-ID" sz="19900" b="1" dirty="0">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1412311" y="209921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5" name="TextBox 24"/>
          <p:cNvSpPr txBox="1"/>
          <p:nvPr/>
        </p:nvSpPr>
        <p:spPr>
          <a:xfrm>
            <a:off x="1733549" y="10521293"/>
            <a:ext cx="20940713" cy="1964284"/>
          </a:xfrm>
          <a:prstGeom prst="rect">
            <a:avLst/>
          </a:prstGeom>
          <a:noFill/>
        </p:spPr>
        <p:txBody>
          <a:bodyPr wrap="square" lIns="182843" tIns="91422" rIns="182843" bIns="91422" rtlCol="0">
            <a:spAutoFit/>
          </a:bodyPr>
          <a:lstStyle/>
          <a:p>
            <a:pPr>
              <a:lnSpc>
                <a:spcPct val="110000"/>
              </a:lnSpc>
            </a:pPr>
            <a:r>
              <a:rPr lang="en-GB" dirty="0"/>
              <a:t>According to Bank of England, Central bank digital currency (CBDC) is money that a country’s central bank can issue. It’s called digital (or electronic) because it isn’t physical money like notes and coins. It is in the form of an amount on a computer or similar device.</a:t>
            </a:r>
            <a:endParaRPr lang="en-US" sz="2800" dirty="0">
              <a:latin typeface="Lato Light"/>
              <a:cs typeface="Lato Light"/>
            </a:endParaRPr>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241" b="16241"/>
          <a:stretch/>
        </p:blipFill>
        <p:spPr>
          <a:xfrm>
            <a:off x="0" y="-107187"/>
            <a:ext cx="24377650" cy="8229600"/>
          </a:xfrm>
        </p:spPr>
      </p:pic>
    </p:spTree>
    <p:extLst>
      <p:ext uri="{BB962C8B-B14F-4D97-AF65-F5344CB8AC3E}">
        <p14:creationId xmlns:p14="http://schemas.microsoft.com/office/powerpoint/2010/main" val="49656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9"/>
          <p:cNvSpPr>
            <a:spLocks noChangeArrowheads="1"/>
          </p:cNvSpPr>
          <p:nvPr/>
        </p:nvSpPr>
        <p:spPr bwMode="auto">
          <a:xfrm>
            <a:off x="11798466" y="1871503"/>
            <a:ext cx="302502" cy="6456317"/>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sp>
        <p:nvSpPr>
          <p:cNvPr id="328" name="Freeform 9"/>
          <p:cNvSpPr>
            <a:spLocks noChangeArrowheads="1"/>
          </p:cNvSpPr>
          <p:nvPr/>
        </p:nvSpPr>
        <p:spPr bwMode="auto">
          <a:xfrm>
            <a:off x="11798466" y="8327820"/>
            <a:ext cx="302502" cy="5388180"/>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grpSp>
        <p:nvGrpSpPr>
          <p:cNvPr id="8" name="Group 7"/>
          <p:cNvGrpSpPr/>
          <p:nvPr/>
        </p:nvGrpSpPr>
        <p:grpSpPr>
          <a:xfrm>
            <a:off x="13020888" y="7896075"/>
            <a:ext cx="10127869" cy="3216509"/>
            <a:chOff x="13020889" y="7896075"/>
            <a:chExt cx="5289154" cy="2001533"/>
          </a:xfrm>
        </p:grpSpPr>
        <p:sp>
          <p:nvSpPr>
            <p:cNvPr id="1056" name="TextBox 1055"/>
            <p:cNvSpPr txBox="1"/>
            <p:nvPr/>
          </p:nvSpPr>
          <p:spPr>
            <a:xfrm>
              <a:off x="13021107" y="8623523"/>
              <a:ext cx="4450012" cy="1274085"/>
            </a:xfrm>
            <a:prstGeom prst="rect">
              <a:avLst/>
            </a:prstGeom>
            <a:noFill/>
          </p:spPr>
          <p:txBody>
            <a:bodyPr wrap="square" rtlCol="0">
              <a:spAutoFit/>
            </a:bodyPr>
            <a:lstStyle/>
            <a:p>
              <a:pPr>
                <a:lnSpc>
                  <a:spcPct val="130000"/>
                </a:lnSpc>
              </a:pPr>
              <a:r>
                <a:rPr lang="en-GB" sz="2000" b="0" i="0" dirty="0">
                  <a:solidFill>
                    <a:schemeClr val="tx2">
                      <a:lumMod val="50000"/>
                    </a:schemeClr>
                  </a:solidFill>
                  <a:effectLst/>
                  <a:latin typeface="+mj-lt"/>
                </a:rPr>
                <a:t>Central banks control monetary policy, influencing interest rates and money supply, which directly affect inflation, economic growth, and the stability of financial markets. They also act as lenders of last resort during financial crises, maintaining confidence and functionality in the banking system, which is crucial for a healthy economy. </a:t>
              </a:r>
              <a:endParaRPr lang="en-US" sz="2000" dirty="0">
                <a:solidFill>
                  <a:schemeClr val="tx2">
                    <a:lumMod val="50000"/>
                  </a:schemeClr>
                </a:solidFill>
                <a:latin typeface="+mj-lt"/>
                <a:cs typeface="Lato Light"/>
              </a:endParaRPr>
            </a:p>
          </p:txBody>
        </p:sp>
        <p:sp>
          <p:nvSpPr>
            <p:cNvPr id="1058" name="TextBox 1057"/>
            <p:cNvSpPr txBox="1"/>
            <p:nvPr/>
          </p:nvSpPr>
          <p:spPr>
            <a:xfrm>
              <a:off x="13020889" y="7896075"/>
              <a:ext cx="5289154" cy="1321475"/>
            </a:xfrm>
            <a:prstGeom prst="rect">
              <a:avLst/>
            </a:prstGeom>
            <a:noFill/>
          </p:spPr>
          <p:txBody>
            <a:bodyPr wrap="square" lIns="91422" tIns="45711" rIns="91422" bIns="45711" rtlCol="0">
              <a:spAutoFit/>
            </a:bodyPr>
            <a:lstStyle/>
            <a:p>
              <a:r>
                <a:rPr lang="en-US" sz="4400" b="1" dirty="0">
                  <a:solidFill>
                    <a:schemeClr val="tx2"/>
                  </a:solidFill>
                  <a:latin typeface="Lato Regular"/>
                  <a:cs typeface="Lato Regular"/>
                </a:rPr>
                <a:t>Central Bank Digital Currencies</a:t>
              </a:r>
              <a:endParaRPr lang="id-ID" sz="4400" b="1" dirty="0">
                <a:solidFill>
                  <a:schemeClr val="tx2"/>
                </a:solidFill>
                <a:latin typeface="Lato Regular"/>
                <a:cs typeface="Lato Regular"/>
              </a:endParaRPr>
            </a:p>
            <a:p>
              <a:endParaRPr lang="id-ID" sz="4400" b="1" dirty="0">
                <a:solidFill>
                  <a:schemeClr val="tx2"/>
                </a:solidFill>
                <a:latin typeface="Lato Regular"/>
                <a:cs typeface="Lato Regular"/>
              </a:endParaRPr>
            </a:p>
            <a:p>
              <a:endParaRPr lang="id-ID" sz="4400" b="1" dirty="0">
                <a:solidFill>
                  <a:schemeClr val="tx2"/>
                </a:solidFill>
                <a:latin typeface="Lato Regular"/>
                <a:cs typeface="Lato Regular"/>
              </a:endParaRPr>
            </a:p>
          </p:txBody>
        </p:sp>
      </p:grpSp>
      <p:grpSp>
        <p:nvGrpSpPr>
          <p:cNvPr id="9" name="Group 8"/>
          <p:cNvGrpSpPr/>
          <p:nvPr/>
        </p:nvGrpSpPr>
        <p:grpSpPr>
          <a:xfrm>
            <a:off x="2026691" y="1448378"/>
            <a:ext cx="8690210" cy="4775479"/>
            <a:chOff x="2026691" y="1448378"/>
            <a:chExt cx="8690210" cy="4775479"/>
          </a:xfrm>
        </p:grpSpPr>
        <p:sp>
          <p:nvSpPr>
            <p:cNvPr id="1061" name="TextBox 1060"/>
            <p:cNvSpPr txBox="1"/>
            <p:nvPr/>
          </p:nvSpPr>
          <p:spPr>
            <a:xfrm>
              <a:off x="6253371" y="2175826"/>
              <a:ext cx="4450012" cy="4048031"/>
            </a:xfrm>
            <a:prstGeom prst="rect">
              <a:avLst/>
            </a:prstGeom>
            <a:noFill/>
          </p:spPr>
          <p:txBody>
            <a:bodyPr wrap="square" rtlCol="0">
              <a:spAutoFit/>
            </a:bodyPr>
            <a:lstStyle/>
            <a:p>
              <a:pPr algn="r">
                <a:lnSpc>
                  <a:spcPct val="130000"/>
                </a:lnSpc>
              </a:pPr>
              <a:r>
                <a:rPr lang="en-GB" sz="2000" b="0" i="0" dirty="0">
                  <a:solidFill>
                    <a:schemeClr val="tx2">
                      <a:lumMod val="50000"/>
                    </a:schemeClr>
                  </a:solidFill>
                  <a:effectLst/>
                  <a:latin typeface="+mj-lt"/>
                </a:rPr>
                <a:t>Central banks control monetary policy, influencing interest rates and money supply, which directly affect inflation, economic growth, and the stability of financial markets. They also act as lenders of last resort during financial crises, maintaining confidence and functionality in the banking system, which is crucial for a healthy economy.</a:t>
              </a:r>
              <a:endParaRPr lang="en-US" sz="2000" dirty="0">
                <a:solidFill>
                  <a:schemeClr val="tx2">
                    <a:lumMod val="50000"/>
                  </a:schemeClr>
                </a:solidFill>
                <a:latin typeface="+mj-lt"/>
                <a:cs typeface="Lato Light"/>
              </a:endParaRPr>
            </a:p>
          </p:txBody>
        </p:sp>
        <p:sp>
          <p:nvSpPr>
            <p:cNvPr id="1062" name="TextBox 1061"/>
            <p:cNvSpPr txBox="1"/>
            <p:nvPr/>
          </p:nvSpPr>
          <p:spPr>
            <a:xfrm>
              <a:off x="2026691" y="1448378"/>
              <a:ext cx="8690210" cy="769423"/>
            </a:xfrm>
            <a:prstGeom prst="rect">
              <a:avLst/>
            </a:prstGeom>
            <a:noFill/>
          </p:spPr>
          <p:txBody>
            <a:bodyPr wrap="square" lIns="91422" tIns="45711" rIns="91422" bIns="45711" rtlCol="0">
              <a:spAutoFit/>
            </a:bodyPr>
            <a:lstStyle/>
            <a:p>
              <a:pPr algn="r"/>
              <a:r>
                <a:rPr lang="en-US" sz="4400" b="1" dirty="0">
                  <a:solidFill>
                    <a:schemeClr val="tx2"/>
                  </a:solidFill>
                  <a:latin typeface="Lato Regular"/>
                  <a:cs typeface="Lato Regular"/>
                </a:rPr>
                <a:t>Central Banking</a:t>
              </a:r>
              <a:endParaRPr lang="id-ID" sz="4400" b="1" dirty="0">
                <a:solidFill>
                  <a:schemeClr val="tx2"/>
                </a:solidFill>
                <a:latin typeface="Lato Regular"/>
                <a:cs typeface="Lato Regular"/>
              </a:endParaRPr>
            </a:p>
          </p:txBody>
        </p:sp>
      </p:grpSp>
      <p:grpSp>
        <p:nvGrpSpPr>
          <p:cNvPr id="119" name="Group 118"/>
          <p:cNvGrpSpPr/>
          <p:nvPr/>
        </p:nvGrpSpPr>
        <p:grpSpPr>
          <a:xfrm>
            <a:off x="11341351" y="7726163"/>
            <a:ext cx="1660402" cy="1189783"/>
            <a:chOff x="11341351" y="7726163"/>
            <a:chExt cx="1660402" cy="1189783"/>
          </a:xfrm>
        </p:grpSpPr>
        <p:grpSp>
          <p:nvGrpSpPr>
            <p:cNvPr id="120" name="Group 119"/>
            <p:cNvGrpSpPr/>
            <p:nvPr/>
          </p:nvGrpSpPr>
          <p:grpSpPr>
            <a:xfrm>
              <a:off x="11341351" y="7726163"/>
              <a:ext cx="1660402" cy="1189783"/>
              <a:chOff x="11341351" y="8141025"/>
              <a:chExt cx="1660402" cy="1189783"/>
            </a:xfrm>
          </p:grpSpPr>
          <p:sp>
            <p:nvSpPr>
              <p:cNvPr id="122" name="Freeform 298"/>
              <p:cNvSpPr>
                <a:spLocks noChangeArrowheads="1"/>
              </p:cNvSpPr>
              <p:nvPr/>
            </p:nvSpPr>
            <p:spPr bwMode="auto">
              <a:xfrm>
                <a:off x="11341351" y="8141025"/>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rgbClr val="32576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299"/>
              <p:cNvSpPr>
                <a:spLocks noChangeArrowheads="1"/>
              </p:cNvSpPr>
              <p:nvPr/>
            </p:nvSpPr>
            <p:spPr bwMode="auto">
              <a:xfrm>
                <a:off x="11583353" y="8383015"/>
                <a:ext cx="712561" cy="705803"/>
              </a:xfrm>
              <a:custGeom>
                <a:avLst/>
                <a:gdLst>
                  <a:gd name="T0" fmla="*/ 236 w 471"/>
                  <a:gd name="T1" fmla="*/ 466 h 467"/>
                  <a:gd name="T2" fmla="*/ 236 w 471"/>
                  <a:gd name="T3" fmla="*/ 466 h 467"/>
                  <a:gd name="T4" fmla="*/ 0 w 471"/>
                  <a:gd name="T5" fmla="*/ 232 h 467"/>
                  <a:gd name="T6" fmla="*/ 236 w 471"/>
                  <a:gd name="T7" fmla="*/ 0 h 467"/>
                  <a:gd name="T8" fmla="*/ 470 w 471"/>
                  <a:gd name="T9" fmla="*/ 232 h 467"/>
                  <a:gd name="T10" fmla="*/ 236 w 471"/>
                  <a:gd name="T11" fmla="*/ 466 h 467"/>
                </a:gdLst>
                <a:ahLst/>
                <a:cxnLst>
                  <a:cxn ang="0">
                    <a:pos x="T0" y="T1"/>
                  </a:cxn>
                  <a:cxn ang="0">
                    <a:pos x="T2" y="T3"/>
                  </a:cxn>
                  <a:cxn ang="0">
                    <a:pos x="T4" y="T5"/>
                  </a:cxn>
                  <a:cxn ang="0">
                    <a:pos x="T6" y="T7"/>
                  </a:cxn>
                  <a:cxn ang="0">
                    <a:pos x="T8" y="T9"/>
                  </a:cxn>
                  <a:cxn ang="0">
                    <a:pos x="T10" y="T11"/>
                  </a:cxn>
                </a:cxnLst>
                <a:rect l="0" t="0" r="r" b="b"/>
                <a:pathLst>
                  <a:path w="471" h="467">
                    <a:moveTo>
                      <a:pt x="236" y="466"/>
                    </a:moveTo>
                    <a:lnTo>
                      <a:pt x="236" y="466"/>
                    </a:lnTo>
                    <a:cubicBezTo>
                      <a:pt x="107" y="466"/>
                      <a:pt x="0" y="362"/>
                      <a:pt x="0" y="232"/>
                    </a:cubicBezTo>
                    <a:cubicBezTo>
                      <a:pt x="0" y="103"/>
                      <a:pt x="107" y="0"/>
                      <a:pt x="236" y="0"/>
                    </a:cubicBezTo>
                    <a:cubicBezTo>
                      <a:pt x="363" y="0"/>
                      <a:pt x="470" y="103"/>
                      <a:pt x="470" y="232"/>
                    </a:cubicBezTo>
                    <a:cubicBezTo>
                      <a:pt x="470" y="362"/>
                      <a:pt x="363" y="466"/>
                      <a:pt x="236" y="466"/>
                    </a:cubicBezTo>
                  </a:path>
                </a:pathLst>
              </a:custGeom>
              <a:solidFill>
                <a:schemeClr val="accent4"/>
              </a:solidFill>
              <a:ln>
                <a:noFill/>
              </a:ln>
              <a:effectLst/>
            </p:spPr>
            <p:txBody>
              <a:bodyPr wrap="none" anchor="ctr"/>
              <a:lstStyle/>
              <a:p>
                <a:endParaRPr lang="en-US" dirty="0"/>
              </a:p>
            </p:txBody>
          </p:sp>
          <p:sp>
            <p:nvSpPr>
              <p:cNvPr id="124" name="Freeform 734"/>
              <p:cNvSpPr>
                <a:spLocks noChangeArrowheads="1"/>
              </p:cNvSpPr>
              <p:nvPr/>
            </p:nvSpPr>
            <p:spPr bwMode="auto">
              <a:xfrm>
                <a:off x="12605139" y="8497288"/>
                <a:ext cx="396614" cy="53103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4"/>
              </a:solidFill>
              <a:ln>
                <a:noFill/>
              </a:ln>
              <a:effectLst/>
            </p:spPr>
            <p:txBody>
              <a:bodyPr wrap="none" anchor="ctr"/>
              <a:lstStyle/>
              <a:p>
                <a:endParaRPr lang="en-US" dirty="0"/>
              </a:p>
            </p:txBody>
          </p:sp>
        </p:grpSp>
        <p:sp>
          <p:nvSpPr>
            <p:cNvPr id="121" name="TextBox 120"/>
            <p:cNvSpPr txBox="1"/>
            <p:nvPr/>
          </p:nvSpPr>
          <p:spPr>
            <a:xfrm>
              <a:off x="11459907" y="7860924"/>
              <a:ext cx="925127" cy="830979"/>
            </a:xfrm>
            <a:prstGeom prst="rect">
              <a:avLst/>
            </a:prstGeom>
            <a:noFill/>
          </p:spPr>
          <p:txBody>
            <a:bodyPr wrap="square" lIns="91422" tIns="45711" rIns="91422" bIns="45711" rtlCol="0">
              <a:spAutoFit/>
            </a:bodyPr>
            <a:lstStyle/>
            <a:p>
              <a:pPr algn="ctr"/>
              <a:r>
                <a:rPr lang="en-US" sz="4800" b="1" dirty="0">
                  <a:solidFill>
                    <a:schemeClr val="bg1"/>
                  </a:solidFill>
                  <a:latin typeface="Lato Regular"/>
                  <a:cs typeface="Lato Regular"/>
                </a:rPr>
                <a:t>5</a:t>
              </a:r>
              <a:endParaRPr lang="id-ID" sz="4800" b="1" dirty="0">
                <a:solidFill>
                  <a:schemeClr val="bg1"/>
                </a:solidFill>
                <a:latin typeface="Lato Regular"/>
                <a:cs typeface="Lato Regular"/>
              </a:endParaRPr>
            </a:p>
          </p:txBody>
        </p:sp>
      </p:grpSp>
      <p:sp>
        <p:nvSpPr>
          <p:cNvPr id="125" name="Freeform 9"/>
          <p:cNvSpPr>
            <a:spLocks noChangeArrowheads="1"/>
          </p:cNvSpPr>
          <p:nvPr/>
        </p:nvSpPr>
        <p:spPr bwMode="auto">
          <a:xfrm>
            <a:off x="11798466" y="0"/>
            <a:ext cx="302502" cy="1871503"/>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grpSp>
        <p:nvGrpSpPr>
          <p:cNvPr id="126" name="Group 125"/>
          <p:cNvGrpSpPr/>
          <p:nvPr/>
        </p:nvGrpSpPr>
        <p:grpSpPr>
          <a:xfrm>
            <a:off x="10775352" y="1240287"/>
            <a:ext cx="1755842" cy="1189783"/>
            <a:chOff x="10775352" y="1240287"/>
            <a:chExt cx="1755842" cy="1189783"/>
          </a:xfrm>
        </p:grpSpPr>
        <p:sp>
          <p:nvSpPr>
            <p:cNvPr id="127" name="Freeform 301"/>
            <p:cNvSpPr>
              <a:spLocks noChangeArrowheads="1"/>
            </p:cNvSpPr>
            <p:nvPr/>
          </p:nvSpPr>
          <p:spPr bwMode="auto">
            <a:xfrm>
              <a:off x="11341351" y="1240287"/>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chemeClr val="accent5"/>
            </a:solidFill>
            <a:ln>
              <a:noFill/>
            </a:ln>
            <a:effectLst/>
          </p:spPr>
          <p:txBody>
            <a:bodyPr wrap="none" anchor="ctr"/>
            <a:lstStyle/>
            <a:p>
              <a:endParaRPr lang="en-US" dirty="0"/>
            </a:p>
          </p:txBody>
        </p:sp>
        <p:sp>
          <p:nvSpPr>
            <p:cNvPr id="128" name="Freeform 302"/>
            <p:cNvSpPr>
              <a:spLocks noChangeArrowheads="1"/>
            </p:cNvSpPr>
            <p:nvPr/>
          </p:nvSpPr>
          <p:spPr bwMode="auto">
            <a:xfrm>
              <a:off x="11583353" y="1475555"/>
              <a:ext cx="712561" cy="712525"/>
            </a:xfrm>
            <a:custGeom>
              <a:avLst/>
              <a:gdLst>
                <a:gd name="T0" fmla="*/ 236 w 471"/>
                <a:gd name="T1" fmla="*/ 469 h 470"/>
                <a:gd name="T2" fmla="*/ 236 w 471"/>
                <a:gd name="T3" fmla="*/ 469 h 470"/>
                <a:gd name="T4" fmla="*/ 0 w 471"/>
                <a:gd name="T5" fmla="*/ 235 h 470"/>
                <a:gd name="T6" fmla="*/ 236 w 471"/>
                <a:gd name="T7" fmla="*/ 0 h 470"/>
                <a:gd name="T8" fmla="*/ 470 w 471"/>
                <a:gd name="T9" fmla="*/ 235 h 470"/>
                <a:gd name="T10" fmla="*/ 236 w 471"/>
                <a:gd name="T11" fmla="*/ 469 h 470"/>
              </a:gdLst>
              <a:ahLst/>
              <a:cxnLst>
                <a:cxn ang="0">
                  <a:pos x="T0" y="T1"/>
                </a:cxn>
                <a:cxn ang="0">
                  <a:pos x="T2" y="T3"/>
                </a:cxn>
                <a:cxn ang="0">
                  <a:pos x="T4" y="T5"/>
                </a:cxn>
                <a:cxn ang="0">
                  <a:pos x="T6" y="T7"/>
                </a:cxn>
                <a:cxn ang="0">
                  <a:pos x="T8" y="T9"/>
                </a:cxn>
                <a:cxn ang="0">
                  <a:pos x="T10" y="T11"/>
                </a:cxn>
              </a:cxnLst>
              <a:rect l="0" t="0" r="r" b="b"/>
              <a:pathLst>
                <a:path w="471" h="470">
                  <a:moveTo>
                    <a:pt x="236" y="469"/>
                  </a:moveTo>
                  <a:lnTo>
                    <a:pt x="236" y="469"/>
                  </a:lnTo>
                  <a:cubicBezTo>
                    <a:pt x="107" y="469"/>
                    <a:pt x="0" y="365"/>
                    <a:pt x="0" y="235"/>
                  </a:cubicBezTo>
                  <a:cubicBezTo>
                    <a:pt x="0" y="106"/>
                    <a:pt x="107" y="0"/>
                    <a:pt x="236" y="0"/>
                  </a:cubicBezTo>
                  <a:cubicBezTo>
                    <a:pt x="363" y="0"/>
                    <a:pt x="470" y="106"/>
                    <a:pt x="470" y="235"/>
                  </a:cubicBezTo>
                  <a:cubicBezTo>
                    <a:pt x="470" y="365"/>
                    <a:pt x="363" y="469"/>
                    <a:pt x="236" y="469"/>
                  </a:cubicBezTo>
                </a:path>
              </a:pathLst>
            </a:custGeom>
            <a:solidFill>
              <a:schemeClr val="accent4"/>
            </a:solidFill>
            <a:ln>
              <a:noFill/>
            </a:ln>
            <a:effectLst/>
          </p:spPr>
          <p:txBody>
            <a:bodyPr wrap="none" anchor="ctr"/>
            <a:lstStyle/>
            <a:p>
              <a:endParaRPr lang="en-US" dirty="0"/>
            </a:p>
          </p:txBody>
        </p:sp>
        <p:sp>
          <p:nvSpPr>
            <p:cNvPr id="129" name="Freeform 733"/>
            <p:cNvSpPr>
              <a:spLocks noChangeArrowheads="1"/>
            </p:cNvSpPr>
            <p:nvPr/>
          </p:nvSpPr>
          <p:spPr bwMode="auto">
            <a:xfrm>
              <a:off x="10775352" y="1619318"/>
              <a:ext cx="389892" cy="537755"/>
            </a:xfrm>
            <a:custGeom>
              <a:avLst/>
              <a:gdLst>
                <a:gd name="T0" fmla="*/ 218 w 260"/>
                <a:gd name="T1" fmla="*/ 5 h 355"/>
                <a:gd name="T2" fmla="*/ 218 w 260"/>
                <a:gd name="T3" fmla="*/ 5 h 355"/>
                <a:gd name="T4" fmla="*/ 12 w 260"/>
                <a:gd name="T5" fmla="*/ 155 h 355"/>
                <a:gd name="T6" fmla="*/ 0 w 260"/>
                <a:gd name="T7" fmla="*/ 178 h 355"/>
                <a:gd name="T8" fmla="*/ 12 w 260"/>
                <a:gd name="T9" fmla="*/ 198 h 355"/>
                <a:gd name="T10" fmla="*/ 218 w 260"/>
                <a:gd name="T11" fmla="*/ 348 h 355"/>
                <a:gd name="T12" fmla="*/ 244 w 260"/>
                <a:gd name="T13" fmla="*/ 351 h 355"/>
                <a:gd name="T14" fmla="*/ 259 w 260"/>
                <a:gd name="T15" fmla="*/ 325 h 355"/>
                <a:gd name="T16" fmla="*/ 259 w 260"/>
                <a:gd name="T17" fmla="*/ 29 h 355"/>
                <a:gd name="T18" fmla="*/ 244 w 260"/>
                <a:gd name="T19" fmla="*/ 5 h 355"/>
                <a:gd name="T20" fmla="*/ 218 w 260"/>
                <a:gd name="T21" fmla="*/ 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355">
                  <a:moveTo>
                    <a:pt x="218" y="5"/>
                  </a:moveTo>
                  <a:lnTo>
                    <a:pt x="218" y="5"/>
                  </a:lnTo>
                  <a:cubicBezTo>
                    <a:pt x="12" y="155"/>
                    <a:pt x="12" y="155"/>
                    <a:pt x="12" y="155"/>
                  </a:cubicBezTo>
                  <a:cubicBezTo>
                    <a:pt x="3" y="161"/>
                    <a:pt x="0" y="170"/>
                    <a:pt x="0" y="178"/>
                  </a:cubicBezTo>
                  <a:cubicBezTo>
                    <a:pt x="0" y="187"/>
                    <a:pt x="3" y="193"/>
                    <a:pt x="12" y="198"/>
                  </a:cubicBezTo>
                  <a:cubicBezTo>
                    <a:pt x="218" y="348"/>
                    <a:pt x="218" y="348"/>
                    <a:pt x="218" y="348"/>
                  </a:cubicBezTo>
                  <a:cubicBezTo>
                    <a:pt x="227" y="354"/>
                    <a:pt x="236" y="354"/>
                    <a:pt x="244" y="351"/>
                  </a:cubicBezTo>
                  <a:cubicBezTo>
                    <a:pt x="253" y="345"/>
                    <a:pt x="259" y="337"/>
                    <a:pt x="259" y="325"/>
                  </a:cubicBezTo>
                  <a:cubicBezTo>
                    <a:pt x="259" y="29"/>
                    <a:pt x="259" y="29"/>
                    <a:pt x="259" y="29"/>
                  </a:cubicBezTo>
                  <a:cubicBezTo>
                    <a:pt x="259" y="17"/>
                    <a:pt x="253" y="9"/>
                    <a:pt x="244" y="5"/>
                  </a:cubicBezTo>
                  <a:cubicBezTo>
                    <a:pt x="236" y="0"/>
                    <a:pt x="227" y="0"/>
                    <a:pt x="218" y="5"/>
                  </a:cubicBezTo>
                </a:path>
              </a:pathLst>
            </a:custGeom>
            <a:solidFill>
              <a:schemeClr val="accent4"/>
            </a:solidFill>
            <a:ln>
              <a:noFill/>
            </a:ln>
            <a:effectLst/>
          </p:spPr>
          <p:txBody>
            <a:bodyPr wrap="none" anchor="ctr"/>
            <a:lstStyle/>
            <a:p>
              <a:endParaRPr lang="en-US" dirty="0"/>
            </a:p>
          </p:txBody>
        </p:sp>
        <p:sp>
          <p:nvSpPr>
            <p:cNvPr id="130" name="TextBox 129"/>
            <p:cNvSpPr txBox="1"/>
            <p:nvPr/>
          </p:nvSpPr>
          <p:spPr>
            <a:xfrm>
              <a:off x="11447773" y="1379387"/>
              <a:ext cx="925127" cy="830979"/>
            </a:xfrm>
            <a:prstGeom prst="rect">
              <a:avLst/>
            </a:prstGeom>
            <a:noFill/>
          </p:spPr>
          <p:txBody>
            <a:bodyPr wrap="square" lIns="91422" tIns="45711" rIns="91422" bIns="45711" rtlCol="0">
              <a:spAutoFit/>
            </a:bodyPr>
            <a:lstStyle/>
            <a:p>
              <a:pPr algn="ctr"/>
              <a:r>
                <a:rPr lang="en-US" sz="4800" b="1" dirty="0">
                  <a:solidFill>
                    <a:schemeClr val="bg1"/>
                  </a:solidFill>
                  <a:latin typeface="Lato Regular"/>
                  <a:cs typeface="Lato Regular"/>
                </a:rPr>
                <a:t>6</a:t>
              </a:r>
              <a:endParaRPr lang="id-ID" sz="4800" b="1" dirty="0">
                <a:solidFill>
                  <a:schemeClr val="bg1"/>
                </a:solidFill>
                <a:latin typeface="Lato Regular"/>
                <a:cs typeface="Lato Regular"/>
              </a:endParaRPr>
            </a:p>
          </p:txBody>
        </p:sp>
      </p:grpSp>
      <p:grpSp>
        <p:nvGrpSpPr>
          <p:cNvPr id="181" name="Group 180"/>
          <p:cNvGrpSpPr/>
          <p:nvPr/>
        </p:nvGrpSpPr>
        <p:grpSpPr>
          <a:xfrm>
            <a:off x="1130867" y="4120941"/>
            <a:ext cx="8722637" cy="6129494"/>
            <a:chOff x="1459081" y="1829854"/>
            <a:chExt cx="8722637" cy="6129494"/>
          </a:xfrm>
        </p:grpSpPr>
        <p:grpSp>
          <p:nvGrpSpPr>
            <p:cNvPr id="182" name="Group 181"/>
            <p:cNvGrpSpPr/>
            <p:nvPr/>
          </p:nvGrpSpPr>
          <p:grpSpPr>
            <a:xfrm>
              <a:off x="1459081" y="1829854"/>
              <a:ext cx="5220445" cy="3244771"/>
              <a:chOff x="1427475" y="1338707"/>
              <a:chExt cx="5220445" cy="3244771"/>
            </a:xfrm>
          </p:grpSpPr>
          <p:sp>
            <p:nvSpPr>
              <p:cNvPr id="521" name="Freeform 2"/>
              <p:cNvSpPr>
                <a:spLocks noChangeArrowheads="1"/>
              </p:cNvSpPr>
              <p:nvPr/>
            </p:nvSpPr>
            <p:spPr bwMode="auto">
              <a:xfrm>
                <a:off x="1427475" y="1386308"/>
                <a:ext cx="5182759" cy="2171775"/>
              </a:xfrm>
              <a:custGeom>
                <a:avLst/>
                <a:gdLst>
                  <a:gd name="T0" fmla="*/ 71 w 11528"/>
                  <a:gd name="T1" fmla="*/ 4830 h 4831"/>
                  <a:gd name="T2" fmla="*/ 1218 w 11528"/>
                  <a:gd name="T3" fmla="*/ 2783 h 4831"/>
                  <a:gd name="T4" fmla="*/ 2990 w 11528"/>
                  <a:gd name="T5" fmla="*/ 4582 h 4831"/>
                  <a:gd name="T6" fmla="*/ 4466 w 11528"/>
                  <a:gd name="T7" fmla="*/ 1574 h 4831"/>
                  <a:gd name="T8" fmla="*/ 6181 w 11528"/>
                  <a:gd name="T9" fmla="*/ 3270 h 4831"/>
                  <a:gd name="T10" fmla="*/ 7151 w 11528"/>
                  <a:gd name="T11" fmla="*/ 370 h 4831"/>
                  <a:gd name="T12" fmla="*/ 9629 w 11528"/>
                  <a:gd name="T13" fmla="*/ 2342 h 4831"/>
                  <a:gd name="T14" fmla="*/ 11527 w 11528"/>
                  <a:gd name="T15" fmla="*/ 51 h 4831"/>
                  <a:gd name="T16" fmla="*/ 11467 w 11528"/>
                  <a:gd name="T17" fmla="*/ 0 h 4831"/>
                  <a:gd name="T18" fmla="*/ 9620 w 11528"/>
                  <a:gd name="T19" fmla="*/ 2230 h 4831"/>
                  <a:gd name="T20" fmla="*/ 7108 w 11528"/>
                  <a:gd name="T21" fmla="*/ 234 h 4831"/>
                  <a:gd name="T22" fmla="*/ 6143 w 11528"/>
                  <a:gd name="T23" fmla="*/ 3120 h 4831"/>
                  <a:gd name="T24" fmla="*/ 4442 w 11528"/>
                  <a:gd name="T25" fmla="*/ 1438 h 4831"/>
                  <a:gd name="T26" fmla="*/ 2966 w 11528"/>
                  <a:gd name="T27" fmla="*/ 4442 h 4831"/>
                  <a:gd name="T28" fmla="*/ 1200 w 11528"/>
                  <a:gd name="T29" fmla="*/ 2647 h 4831"/>
                  <a:gd name="T30" fmla="*/ 0 w 11528"/>
                  <a:gd name="T31" fmla="*/ 4788 h 4831"/>
                  <a:gd name="T32" fmla="*/ 71 w 11528"/>
                  <a:gd name="T33" fmla="*/ 4830 h 4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28" h="4831">
                    <a:moveTo>
                      <a:pt x="71" y="4830"/>
                    </a:moveTo>
                    <a:lnTo>
                      <a:pt x="1218" y="2783"/>
                    </a:lnTo>
                    <a:lnTo>
                      <a:pt x="2990" y="4582"/>
                    </a:lnTo>
                    <a:lnTo>
                      <a:pt x="4466" y="1574"/>
                    </a:lnTo>
                    <a:lnTo>
                      <a:pt x="6181" y="3270"/>
                    </a:lnTo>
                    <a:lnTo>
                      <a:pt x="7151" y="370"/>
                    </a:lnTo>
                    <a:lnTo>
                      <a:pt x="9629" y="2342"/>
                    </a:lnTo>
                    <a:lnTo>
                      <a:pt x="11527" y="51"/>
                    </a:lnTo>
                    <a:lnTo>
                      <a:pt x="11467" y="0"/>
                    </a:lnTo>
                    <a:lnTo>
                      <a:pt x="9620" y="2230"/>
                    </a:lnTo>
                    <a:lnTo>
                      <a:pt x="7108" y="234"/>
                    </a:lnTo>
                    <a:lnTo>
                      <a:pt x="6143" y="3120"/>
                    </a:lnTo>
                    <a:lnTo>
                      <a:pt x="4442" y="1438"/>
                    </a:lnTo>
                    <a:lnTo>
                      <a:pt x="2966" y="4442"/>
                    </a:lnTo>
                    <a:lnTo>
                      <a:pt x="1200" y="2647"/>
                    </a:lnTo>
                    <a:lnTo>
                      <a:pt x="0" y="4788"/>
                    </a:lnTo>
                    <a:lnTo>
                      <a:pt x="71" y="4830"/>
                    </a:lnTo>
                  </a:path>
                </a:pathLst>
              </a:custGeom>
              <a:solidFill>
                <a:srgbClr val="C0282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2" name="Freeform 3"/>
              <p:cNvSpPr>
                <a:spLocks noChangeArrowheads="1"/>
              </p:cNvSpPr>
              <p:nvPr/>
            </p:nvSpPr>
            <p:spPr bwMode="auto">
              <a:xfrm>
                <a:off x="1427475" y="1386308"/>
                <a:ext cx="5182759" cy="2171775"/>
              </a:xfrm>
              <a:custGeom>
                <a:avLst/>
                <a:gdLst>
                  <a:gd name="T0" fmla="*/ 71 w 11528"/>
                  <a:gd name="T1" fmla="*/ 4830 h 4831"/>
                  <a:gd name="T2" fmla="*/ 1218 w 11528"/>
                  <a:gd name="T3" fmla="*/ 2783 h 4831"/>
                  <a:gd name="T4" fmla="*/ 2990 w 11528"/>
                  <a:gd name="T5" fmla="*/ 4582 h 4831"/>
                  <a:gd name="T6" fmla="*/ 4466 w 11528"/>
                  <a:gd name="T7" fmla="*/ 1574 h 4831"/>
                  <a:gd name="T8" fmla="*/ 6181 w 11528"/>
                  <a:gd name="T9" fmla="*/ 3270 h 4831"/>
                  <a:gd name="T10" fmla="*/ 7151 w 11528"/>
                  <a:gd name="T11" fmla="*/ 370 h 4831"/>
                  <a:gd name="T12" fmla="*/ 9629 w 11528"/>
                  <a:gd name="T13" fmla="*/ 2342 h 4831"/>
                  <a:gd name="T14" fmla="*/ 11527 w 11528"/>
                  <a:gd name="T15" fmla="*/ 51 h 4831"/>
                  <a:gd name="T16" fmla="*/ 11467 w 11528"/>
                  <a:gd name="T17" fmla="*/ 0 h 4831"/>
                  <a:gd name="T18" fmla="*/ 9620 w 11528"/>
                  <a:gd name="T19" fmla="*/ 2230 h 4831"/>
                  <a:gd name="T20" fmla="*/ 7108 w 11528"/>
                  <a:gd name="T21" fmla="*/ 234 h 4831"/>
                  <a:gd name="T22" fmla="*/ 6143 w 11528"/>
                  <a:gd name="T23" fmla="*/ 3120 h 4831"/>
                  <a:gd name="T24" fmla="*/ 4442 w 11528"/>
                  <a:gd name="T25" fmla="*/ 1438 h 4831"/>
                  <a:gd name="T26" fmla="*/ 2966 w 11528"/>
                  <a:gd name="T27" fmla="*/ 4442 h 4831"/>
                  <a:gd name="T28" fmla="*/ 1200 w 11528"/>
                  <a:gd name="T29" fmla="*/ 2647 h 4831"/>
                  <a:gd name="T30" fmla="*/ 0 w 11528"/>
                  <a:gd name="T31" fmla="*/ 4788 h 4831"/>
                  <a:gd name="T32" fmla="*/ 71 w 11528"/>
                  <a:gd name="T33" fmla="*/ 4830 h 4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28" h="4831">
                    <a:moveTo>
                      <a:pt x="71" y="4830"/>
                    </a:moveTo>
                    <a:lnTo>
                      <a:pt x="1218" y="2783"/>
                    </a:lnTo>
                    <a:lnTo>
                      <a:pt x="2990" y="4582"/>
                    </a:lnTo>
                    <a:lnTo>
                      <a:pt x="4466" y="1574"/>
                    </a:lnTo>
                    <a:lnTo>
                      <a:pt x="6181" y="3270"/>
                    </a:lnTo>
                    <a:lnTo>
                      <a:pt x="7151" y="370"/>
                    </a:lnTo>
                    <a:lnTo>
                      <a:pt x="9629" y="2342"/>
                    </a:lnTo>
                    <a:lnTo>
                      <a:pt x="11527" y="51"/>
                    </a:lnTo>
                    <a:lnTo>
                      <a:pt x="11467" y="0"/>
                    </a:lnTo>
                    <a:lnTo>
                      <a:pt x="9620" y="2230"/>
                    </a:lnTo>
                    <a:lnTo>
                      <a:pt x="7108" y="234"/>
                    </a:lnTo>
                    <a:lnTo>
                      <a:pt x="6143" y="3120"/>
                    </a:lnTo>
                    <a:lnTo>
                      <a:pt x="4442" y="1438"/>
                    </a:lnTo>
                    <a:lnTo>
                      <a:pt x="2966" y="4442"/>
                    </a:lnTo>
                    <a:lnTo>
                      <a:pt x="1200" y="2647"/>
                    </a:lnTo>
                    <a:lnTo>
                      <a:pt x="0" y="4788"/>
                    </a:lnTo>
                    <a:lnTo>
                      <a:pt x="71" y="4830"/>
                    </a:lnTo>
                  </a:path>
                </a:pathLst>
              </a:custGeom>
              <a:solidFill>
                <a:srgbClr val="C0282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3" name="Freeform 4"/>
              <p:cNvSpPr>
                <a:spLocks noChangeArrowheads="1"/>
              </p:cNvSpPr>
              <p:nvPr/>
            </p:nvSpPr>
            <p:spPr bwMode="auto">
              <a:xfrm>
                <a:off x="6548747" y="1338707"/>
                <a:ext cx="99173" cy="105118"/>
              </a:xfrm>
              <a:custGeom>
                <a:avLst/>
                <a:gdLst>
                  <a:gd name="T0" fmla="*/ 187 w 226"/>
                  <a:gd name="T1" fmla="*/ 239 h 240"/>
                  <a:gd name="T2" fmla="*/ 225 w 226"/>
                  <a:gd name="T3" fmla="*/ 0 h 240"/>
                  <a:gd name="T4" fmla="*/ 0 w 226"/>
                  <a:gd name="T5" fmla="*/ 84 h 240"/>
                  <a:gd name="T6" fmla="*/ 187 w 226"/>
                  <a:gd name="T7" fmla="*/ 239 h 240"/>
                </a:gdLst>
                <a:ahLst/>
                <a:cxnLst>
                  <a:cxn ang="0">
                    <a:pos x="T0" y="T1"/>
                  </a:cxn>
                  <a:cxn ang="0">
                    <a:pos x="T2" y="T3"/>
                  </a:cxn>
                  <a:cxn ang="0">
                    <a:pos x="T4" y="T5"/>
                  </a:cxn>
                  <a:cxn ang="0">
                    <a:pos x="T6" y="T7"/>
                  </a:cxn>
                </a:cxnLst>
                <a:rect l="0" t="0" r="r" b="b"/>
                <a:pathLst>
                  <a:path w="226" h="240">
                    <a:moveTo>
                      <a:pt x="187" y="239"/>
                    </a:moveTo>
                    <a:lnTo>
                      <a:pt x="225" y="0"/>
                    </a:lnTo>
                    <a:lnTo>
                      <a:pt x="0" y="84"/>
                    </a:lnTo>
                    <a:lnTo>
                      <a:pt x="187" y="239"/>
                    </a:lnTo>
                  </a:path>
                </a:pathLst>
              </a:custGeom>
              <a:solidFill>
                <a:srgbClr val="C0282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4" name="Freeform 5"/>
              <p:cNvSpPr>
                <a:spLocks noChangeArrowheads="1"/>
              </p:cNvSpPr>
              <p:nvPr/>
            </p:nvSpPr>
            <p:spPr bwMode="auto">
              <a:xfrm>
                <a:off x="4061499" y="1798846"/>
                <a:ext cx="2154029" cy="2272926"/>
              </a:xfrm>
              <a:custGeom>
                <a:avLst/>
                <a:gdLst>
                  <a:gd name="T0" fmla="*/ 1425 w 4794"/>
                  <a:gd name="T1" fmla="*/ 1326 h 5057"/>
                  <a:gd name="T2" fmla="*/ 1425 w 4794"/>
                  <a:gd name="T3" fmla="*/ 1326 h 5057"/>
                  <a:gd name="T4" fmla="*/ 1275 w 4794"/>
                  <a:gd name="T5" fmla="*/ 1514 h 5057"/>
                  <a:gd name="T6" fmla="*/ 848 w 4794"/>
                  <a:gd name="T7" fmla="*/ 2151 h 5057"/>
                  <a:gd name="T8" fmla="*/ 478 w 4794"/>
                  <a:gd name="T9" fmla="*/ 2831 h 5057"/>
                  <a:gd name="T10" fmla="*/ 304 w 4794"/>
                  <a:gd name="T11" fmla="*/ 4119 h 5057"/>
                  <a:gd name="T12" fmla="*/ 328 w 4794"/>
                  <a:gd name="T13" fmla="*/ 4517 h 5057"/>
                  <a:gd name="T14" fmla="*/ 735 w 4794"/>
                  <a:gd name="T15" fmla="*/ 4517 h 5057"/>
                  <a:gd name="T16" fmla="*/ 2516 w 4794"/>
                  <a:gd name="T17" fmla="*/ 5056 h 5057"/>
                  <a:gd name="T18" fmla="*/ 4161 w 4794"/>
                  <a:gd name="T19" fmla="*/ 4686 h 5057"/>
                  <a:gd name="T20" fmla="*/ 4592 w 4794"/>
                  <a:gd name="T21" fmla="*/ 4724 h 5057"/>
                  <a:gd name="T22" fmla="*/ 4629 w 4794"/>
                  <a:gd name="T23" fmla="*/ 4297 h 5057"/>
                  <a:gd name="T24" fmla="*/ 4658 w 4794"/>
                  <a:gd name="T25" fmla="*/ 3313 h 5057"/>
                  <a:gd name="T26" fmla="*/ 4025 w 4794"/>
                  <a:gd name="T27" fmla="*/ 2113 h 5057"/>
                  <a:gd name="T28" fmla="*/ 3402 w 4794"/>
                  <a:gd name="T29" fmla="*/ 1167 h 5057"/>
                  <a:gd name="T30" fmla="*/ 3781 w 4794"/>
                  <a:gd name="T31" fmla="*/ 666 h 5057"/>
                  <a:gd name="T32" fmla="*/ 3678 w 4794"/>
                  <a:gd name="T33" fmla="*/ 352 h 5057"/>
                  <a:gd name="T34" fmla="*/ 3392 w 4794"/>
                  <a:gd name="T35" fmla="*/ 226 h 5057"/>
                  <a:gd name="T36" fmla="*/ 3078 w 4794"/>
                  <a:gd name="T37" fmla="*/ 80 h 5057"/>
                  <a:gd name="T38" fmla="*/ 2854 w 4794"/>
                  <a:gd name="T39" fmla="*/ 230 h 5057"/>
                  <a:gd name="T40" fmla="*/ 2554 w 4794"/>
                  <a:gd name="T41" fmla="*/ 66 h 5057"/>
                  <a:gd name="T42" fmla="*/ 2141 w 4794"/>
                  <a:gd name="T43" fmla="*/ 178 h 5057"/>
                  <a:gd name="T44" fmla="*/ 2165 w 4794"/>
                  <a:gd name="T45" fmla="*/ 324 h 5057"/>
                  <a:gd name="T46" fmla="*/ 1977 w 4794"/>
                  <a:gd name="T47" fmla="*/ 234 h 5057"/>
                  <a:gd name="T48" fmla="*/ 1593 w 4794"/>
                  <a:gd name="T49" fmla="*/ 155 h 5057"/>
                  <a:gd name="T50" fmla="*/ 1237 w 4794"/>
                  <a:gd name="T51" fmla="*/ 413 h 5057"/>
                  <a:gd name="T52" fmla="*/ 1143 w 4794"/>
                  <a:gd name="T53" fmla="*/ 755 h 5057"/>
                  <a:gd name="T54" fmla="*/ 1425 w 4794"/>
                  <a:gd name="T55" fmla="*/ 1326 h 5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94" h="5057">
                    <a:moveTo>
                      <a:pt x="1425" y="1326"/>
                    </a:moveTo>
                    <a:lnTo>
                      <a:pt x="1425" y="1326"/>
                    </a:lnTo>
                    <a:cubicBezTo>
                      <a:pt x="1425" y="1326"/>
                      <a:pt x="1340" y="1429"/>
                      <a:pt x="1275" y="1514"/>
                    </a:cubicBezTo>
                    <a:cubicBezTo>
                      <a:pt x="1204" y="1594"/>
                      <a:pt x="914" y="1912"/>
                      <a:pt x="848" y="2151"/>
                    </a:cubicBezTo>
                    <a:cubicBezTo>
                      <a:pt x="778" y="2390"/>
                      <a:pt x="604" y="2591"/>
                      <a:pt x="478" y="2831"/>
                    </a:cubicBezTo>
                    <a:cubicBezTo>
                      <a:pt x="352" y="3069"/>
                      <a:pt x="0" y="3739"/>
                      <a:pt x="304" y="4119"/>
                    </a:cubicBezTo>
                    <a:cubicBezTo>
                      <a:pt x="304" y="4119"/>
                      <a:pt x="290" y="4466"/>
                      <a:pt x="328" y="4517"/>
                    </a:cubicBezTo>
                    <a:cubicBezTo>
                      <a:pt x="365" y="4569"/>
                      <a:pt x="735" y="4517"/>
                      <a:pt x="735" y="4517"/>
                    </a:cubicBezTo>
                    <a:cubicBezTo>
                      <a:pt x="735" y="4517"/>
                      <a:pt x="979" y="5056"/>
                      <a:pt x="2516" y="5056"/>
                    </a:cubicBezTo>
                    <a:cubicBezTo>
                      <a:pt x="4053" y="5056"/>
                      <a:pt x="4161" y="4686"/>
                      <a:pt x="4161" y="4686"/>
                    </a:cubicBezTo>
                    <a:cubicBezTo>
                      <a:pt x="4161" y="4686"/>
                      <a:pt x="4536" y="4798"/>
                      <a:pt x="4592" y="4724"/>
                    </a:cubicBezTo>
                    <a:cubicBezTo>
                      <a:pt x="4643" y="4648"/>
                      <a:pt x="4629" y="4297"/>
                      <a:pt x="4629" y="4297"/>
                    </a:cubicBezTo>
                    <a:cubicBezTo>
                      <a:pt x="4629" y="4297"/>
                      <a:pt x="4793" y="3702"/>
                      <a:pt x="4658" y="3313"/>
                    </a:cubicBezTo>
                    <a:cubicBezTo>
                      <a:pt x="4526" y="2919"/>
                      <a:pt x="4128" y="2456"/>
                      <a:pt x="4025" y="2113"/>
                    </a:cubicBezTo>
                    <a:cubicBezTo>
                      <a:pt x="3917" y="1767"/>
                      <a:pt x="3575" y="1289"/>
                      <a:pt x="3402" y="1167"/>
                    </a:cubicBezTo>
                    <a:cubicBezTo>
                      <a:pt x="3229" y="1050"/>
                      <a:pt x="3379" y="614"/>
                      <a:pt x="3781" y="666"/>
                    </a:cubicBezTo>
                    <a:cubicBezTo>
                      <a:pt x="3678" y="352"/>
                      <a:pt x="3678" y="352"/>
                      <a:pt x="3678" y="352"/>
                    </a:cubicBezTo>
                    <a:cubicBezTo>
                      <a:pt x="3678" y="352"/>
                      <a:pt x="3580" y="450"/>
                      <a:pt x="3392" y="226"/>
                    </a:cubicBezTo>
                    <a:cubicBezTo>
                      <a:pt x="3205" y="0"/>
                      <a:pt x="3078" y="80"/>
                      <a:pt x="3078" y="80"/>
                    </a:cubicBezTo>
                    <a:cubicBezTo>
                      <a:pt x="3078" y="80"/>
                      <a:pt x="2942" y="263"/>
                      <a:pt x="2854" y="230"/>
                    </a:cubicBezTo>
                    <a:cubicBezTo>
                      <a:pt x="2764" y="202"/>
                      <a:pt x="2699" y="52"/>
                      <a:pt x="2554" y="66"/>
                    </a:cubicBezTo>
                    <a:cubicBezTo>
                      <a:pt x="2413" y="80"/>
                      <a:pt x="2174" y="104"/>
                      <a:pt x="2141" y="178"/>
                    </a:cubicBezTo>
                    <a:cubicBezTo>
                      <a:pt x="2113" y="253"/>
                      <a:pt x="2226" y="268"/>
                      <a:pt x="2165" y="324"/>
                    </a:cubicBezTo>
                    <a:cubicBezTo>
                      <a:pt x="2137" y="347"/>
                      <a:pt x="2066" y="291"/>
                      <a:pt x="1977" y="234"/>
                    </a:cubicBezTo>
                    <a:cubicBezTo>
                      <a:pt x="1874" y="169"/>
                      <a:pt x="1739" y="104"/>
                      <a:pt x="1593" y="155"/>
                    </a:cubicBezTo>
                    <a:cubicBezTo>
                      <a:pt x="1326" y="253"/>
                      <a:pt x="1218" y="324"/>
                      <a:pt x="1237" y="413"/>
                    </a:cubicBezTo>
                    <a:cubicBezTo>
                      <a:pt x="1251" y="502"/>
                      <a:pt x="1077" y="675"/>
                      <a:pt x="1143" y="755"/>
                    </a:cubicBezTo>
                    <a:cubicBezTo>
                      <a:pt x="1214" y="839"/>
                      <a:pt x="1813" y="605"/>
                      <a:pt x="1425" y="1326"/>
                    </a:cubicBezTo>
                  </a:path>
                </a:pathLst>
              </a:custGeom>
              <a:solidFill>
                <a:srgbClr val="D4BA8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5" name="Freeform 6"/>
              <p:cNvSpPr>
                <a:spLocks noChangeArrowheads="1"/>
              </p:cNvSpPr>
              <p:nvPr/>
            </p:nvSpPr>
            <p:spPr bwMode="auto">
              <a:xfrm>
                <a:off x="4789426" y="2009081"/>
                <a:ext cx="1445936" cy="2086491"/>
              </a:xfrm>
              <a:custGeom>
                <a:avLst/>
                <a:gdLst>
                  <a:gd name="T0" fmla="*/ 2202 w 3220"/>
                  <a:gd name="T1" fmla="*/ 0 h 4644"/>
                  <a:gd name="T2" fmla="*/ 2202 w 3220"/>
                  <a:gd name="T3" fmla="*/ 0 h 4644"/>
                  <a:gd name="T4" fmla="*/ 2198 w 3220"/>
                  <a:gd name="T5" fmla="*/ 5 h 4644"/>
                  <a:gd name="T6" fmla="*/ 1687 w 3220"/>
                  <a:gd name="T7" fmla="*/ 670 h 4644"/>
                  <a:gd name="T8" fmla="*/ 1472 w 3220"/>
                  <a:gd name="T9" fmla="*/ 665 h 4644"/>
                  <a:gd name="T10" fmla="*/ 412 w 3220"/>
                  <a:gd name="T11" fmla="*/ 754 h 4644"/>
                  <a:gd name="T12" fmla="*/ 33 w 3220"/>
                  <a:gd name="T13" fmla="*/ 843 h 4644"/>
                  <a:gd name="T14" fmla="*/ 33 w 3220"/>
                  <a:gd name="T15" fmla="*/ 843 h 4644"/>
                  <a:gd name="T16" fmla="*/ 295 w 3220"/>
                  <a:gd name="T17" fmla="*/ 839 h 4644"/>
                  <a:gd name="T18" fmla="*/ 2310 w 3220"/>
                  <a:gd name="T19" fmla="*/ 1706 h 4644"/>
                  <a:gd name="T20" fmla="*/ 2582 w 3220"/>
                  <a:gd name="T21" fmla="*/ 2286 h 4644"/>
                  <a:gd name="T22" fmla="*/ 2859 w 3220"/>
                  <a:gd name="T23" fmla="*/ 2741 h 4644"/>
                  <a:gd name="T24" fmla="*/ 2910 w 3220"/>
                  <a:gd name="T25" fmla="*/ 3828 h 4644"/>
                  <a:gd name="T26" fmla="*/ 2535 w 3220"/>
                  <a:gd name="T27" fmla="*/ 4226 h 4644"/>
                  <a:gd name="T28" fmla="*/ 2029 w 3220"/>
                  <a:gd name="T29" fmla="*/ 4353 h 4644"/>
                  <a:gd name="T30" fmla="*/ 1021 w 3220"/>
                  <a:gd name="T31" fmla="*/ 4470 h 4644"/>
                  <a:gd name="T32" fmla="*/ 399 w 3220"/>
                  <a:gd name="T33" fmla="*/ 4569 h 4644"/>
                  <a:gd name="T34" fmla="*/ 347 w 3220"/>
                  <a:gd name="T35" fmla="*/ 4569 h 4644"/>
                  <a:gd name="T36" fmla="*/ 75 w 3220"/>
                  <a:gd name="T37" fmla="*/ 4554 h 4644"/>
                  <a:gd name="T38" fmla="*/ 989 w 3220"/>
                  <a:gd name="T39" fmla="*/ 4643 h 4644"/>
                  <a:gd name="T40" fmla="*/ 989 w 3220"/>
                  <a:gd name="T41" fmla="*/ 4643 h 4644"/>
                  <a:gd name="T42" fmla="*/ 993 w 3220"/>
                  <a:gd name="T43" fmla="*/ 4643 h 4644"/>
                  <a:gd name="T44" fmla="*/ 993 w 3220"/>
                  <a:gd name="T45" fmla="*/ 4643 h 4644"/>
                  <a:gd name="T46" fmla="*/ 993 w 3220"/>
                  <a:gd name="T47" fmla="*/ 4643 h 4644"/>
                  <a:gd name="T48" fmla="*/ 993 w 3220"/>
                  <a:gd name="T49" fmla="*/ 4643 h 4644"/>
                  <a:gd name="T50" fmla="*/ 998 w 3220"/>
                  <a:gd name="T51" fmla="*/ 4643 h 4644"/>
                  <a:gd name="T52" fmla="*/ 998 w 3220"/>
                  <a:gd name="T53" fmla="*/ 4643 h 4644"/>
                  <a:gd name="T54" fmla="*/ 998 w 3220"/>
                  <a:gd name="T55" fmla="*/ 4643 h 4644"/>
                  <a:gd name="T56" fmla="*/ 998 w 3220"/>
                  <a:gd name="T57" fmla="*/ 4643 h 4644"/>
                  <a:gd name="T58" fmla="*/ 1003 w 3220"/>
                  <a:gd name="T59" fmla="*/ 4643 h 4644"/>
                  <a:gd name="T60" fmla="*/ 1003 w 3220"/>
                  <a:gd name="T61" fmla="*/ 4643 h 4644"/>
                  <a:gd name="T62" fmla="*/ 1003 w 3220"/>
                  <a:gd name="T63" fmla="*/ 4643 h 4644"/>
                  <a:gd name="T64" fmla="*/ 1003 w 3220"/>
                  <a:gd name="T65" fmla="*/ 4643 h 4644"/>
                  <a:gd name="T66" fmla="*/ 1008 w 3220"/>
                  <a:gd name="T67" fmla="*/ 4643 h 4644"/>
                  <a:gd name="T68" fmla="*/ 1008 w 3220"/>
                  <a:gd name="T69" fmla="*/ 4643 h 4644"/>
                  <a:gd name="T70" fmla="*/ 1008 w 3220"/>
                  <a:gd name="T71" fmla="*/ 4643 h 4644"/>
                  <a:gd name="T72" fmla="*/ 1008 w 3220"/>
                  <a:gd name="T73" fmla="*/ 4643 h 4644"/>
                  <a:gd name="T74" fmla="*/ 1012 w 3220"/>
                  <a:gd name="T75" fmla="*/ 4643 h 4644"/>
                  <a:gd name="T76" fmla="*/ 1012 w 3220"/>
                  <a:gd name="T77" fmla="*/ 4643 h 4644"/>
                  <a:gd name="T78" fmla="*/ 1012 w 3220"/>
                  <a:gd name="T79" fmla="*/ 4643 h 4644"/>
                  <a:gd name="T80" fmla="*/ 1012 w 3220"/>
                  <a:gd name="T81" fmla="*/ 4643 h 4644"/>
                  <a:gd name="T82" fmla="*/ 1017 w 3220"/>
                  <a:gd name="T83" fmla="*/ 4643 h 4644"/>
                  <a:gd name="T84" fmla="*/ 1017 w 3220"/>
                  <a:gd name="T85" fmla="*/ 4643 h 4644"/>
                  <a:gd name="T86" fmla="*/ 1017 w 3220"/>
                  <a:gd name="T87" fmla="*/ 4643 h 4644"/>
                  <a:gd name="T88" fmla="*/ 1017 w 3220"/>
                  <a:gd name="T89" fmla="*/ 4643 h 4644"/>
                  <a:gd name="T90" fmla="*/ 1017 w 3220"/>
                  <a:gd name="T91" fmla="*/ 4643 h 4644"/>
                  <a:gd name="T92" fmla="*/ 1021 w 3220"/>
                  <a:gd name="T93" fmla="*/ 4643 h 4644"/>
                  <a:gd name="T94" fmla="*/ 1021 w 3220"/>
                  <a:gd name="T95" fmla="*/ 4643 h 4644"/>
                  <a:gd name="T96" fmla="*/ 2666 w 3220"/>
                  <a:gd name="T97" fmla="*/ 4273 h 4644"/>
                  <a:gd name="T98" fmla="*/ 3008 w 3220"/>
                  <a:gd name="T99" fmla="*/ 4339 h 4644"/>
                  <a:gd name="T100" fmla="*/ 3097 w 3220"/>
                  <a:gd name="T101" fmla="*/ 4311 h 4644"/>
                  <a:gd name="T102" fmla="*/ 3135 w 3220"/>
                  <a:gd name="T103" fmla="*/ 3992 h 4644"/>
                  <a:gd name="T104" fmla="*/ 3135 w 3220"/>
                  <a:gd name="T105" fmla="*/ 3884 h 4644"/>
                  <a:gd name="T106" fmla="*/ 3135 w 3220"/>
                  <a:gd name="T107" fmla="*/ 3884 h 4644"/>
                  <a:gd name="T108" fmla="*/ 3135 w 3220"/>
                  <a:gd name="T109" fmla="*/ 3884 h 4644"/>
                  <a:gd name="T110" fmla="*/ 3219 w 3220"/>
                  <a:gd name="T111" fmla="*/ 3266 h 4644"/>
                  <a:gd name="T112" fmla="*/ 3163 w 3220"/>
                  <a:gd name="T113" fmla="*/ 2900 h 4644"/>
                  <a:gd name="T114" fmla="*/ 2530 w 3220"/>
                  <a:gd name="T115" fmla="*/ 1700 h 4644"/>
                  <a:gd name="T116" fmla="*/ 1907 w 3220"/>
                  <a:gd name="T117" fmla="*/ 754 h 4644"/>
                  <a:gd name="T118" fmla="*/ 1837 w 3220"/>
                  <a:gd name="T119" fmla="*/ 600 h 4644"/>
                  <a:gd name="T120" fmla="*/ 2221 w 3220"/>
                  <a:gd name="T121" fmla="*/ 248 h 4644"/>
                  <a:gd name="T122" fmla="*/ 2287 w 3220"/>
                  <a:gd name="T123" fmla="*/ 253 h 4644"/>
                  <a:gd name="T124" fmla="*/ 2202 w 3220"/>
                  <a:gd name="T125" fmla="*/ 0 h 4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20" h="4644">
                    <a:moveTo>
                      <a:pt x="2202" y="0"/>
                    </a:moveTo>
                    <a:lnTo>
                      <a:pt x="2202" y="0"/>
                    </a:lnTo>
                    <a:cubicBezTo>
                      <a:pt x="2202" y="5"/>
                      <a:pt x="2198" y="5"/>
                      <a:pt x="2198" y="5"/>
                    </a:cubicBezTo>
                    <a:cubicBezTo>
                      <a:pt x="1902" y="47"/>
                      <a:pt x="1560" y="347"/>
                      <a:pt x="1687" y="670"/>
                    </a:cubicBezTo>
                    <a:cubicBezTo>
                      <a:pt x="1617" y="670"/>
                      <a:pt x="1541" y="665"/>
                      <a:pt x="1472" y="665"/>
                    </a:cubicBezTo>
                    <a:cubicBezTo>
                      <a:pt x="1050" y="665"/>
                      <a:pt x="675" y="712"/>
                      <a:pt x="412" y="754"/>
                    </a:cubicBezTo>
                    <a:cubicBezTo>
                      <a:pt x="145" y="801"/>
                      <a:pt x="0" y="843"/>
                      <a:pt x="33" y="843"/>
                    </a:cubicBezTo>
                    <a:lnTo>
                      <a:pt x="33" y="843"/>
                    </a:lnTo>
                    <a:cubicBezTo>
                      <a:pt x="122" y="843"/>
                      <a:pt x="211" y="839"/>
                      <a:pt x="295" y="839"/>
                    </a:cubicBezTo>
                    <a:cubicBezTo>
                      <a:pt x="1959" y="839"/>
                      <a:pt x="2179" y="1439"/>
                      <a:pt x="2310" y="1706"/>
                    </a:cubicBezTo>
                    <a:cubicBezTo>
                      <a:pt x="2404" y="1898"/>
                      <a:pt x="2484" y="2099"/>
                      <a:pt x="2582" y="2286"/>
                    </a:cubicBezTo>
                    <a:cubicBezTo>
                      <a:pt x="2666" y="2446"/>
                      <a:pt x="2783" y="2582"/>
                      <a:pt x="2859" y="2741"/>
                    </a:cubicBezTo>
                    <a:cubicBezTo>
                      <a:pt x="3008" y="3045"/>
                      <a:pt x="3116" y="3547"/>
                      <a:pt x="2910" y="3828"/>
                    </a:cubicBezTo>
                    <a:cubicBezTo>
                      <a:pt x="2798" y="3973"/>
                      <a:pt x="2657" y="4090"/>
                      <a:pt x="2535" y="4226"/>
                    </a:cubicBezTo>
                    <a:cubicBezTo>
                      <a:pt x="2418" y="4348"/>
                      <a:pt x="2193" y="4301"/>
                      <a:pt x="2029" y="4353"/>
                    </a:cubicBezTo>
                    <a:cubicBezTo>
                      <a:pt x="1701" y="4461"/>
                      <a:pt x="1354" y="4400"/>
                      <a:pt x="1021" y="4470"/>
                    </a:cubicBezTo>
                    <a:cubicBezTo>
                      <a:pt x="811" y="4517"/>
                      <a:pt x="609" y="4564"/>
                      <a:pt x="399" y="4569"/>
                    </a:cubicBezTo>
                    <a:cubicBezTo>
                      <a:pt x="380" y="4569"/>
                      <a:pt x="365" y="4569"/>
                      <a:pt x="347" y="4569"/>
                    </a:cubicBezTo>
                    <a:cubicBezTo>
                      <a:pt x="258" y="4569"/>
                      <a:pt x="169" y="4564"/>
                      <a:pt x="75" y="4554"/>
                    </a:cubicBezTo>
                    <a:cubicBezTo>
                      <a:pt x="314" y="4606"/>
                      <a:pt x="609" y="4643"/>
                      <a:pt x="989" y="4643"/>
                    </a:cubicBezTo>
                    <a:lnTo>
                      <a:pt x="989" y="4643"/>
                    </a:lnTo>
                    <a:lnTo>
                      <a:pt x="993" y="4643"/>
                    </a:lnTo>
                    <a:lnTo>
                      <a:pt x="993" y="4643"/>
                    </a:lnTo>
                    <a:lnTo>
                      <a:pt x="993" y="4643"/>
                    </a:lnTo>
                    <a:lnTo>
                      <a:pt x="993" y="4643"/>
                    </a:lnTo>
                    <a:lnTo>
                      <a:pt x="998" y="4643"/>
                    </a:lnTo>
                    <a:lnTo>
                      <a:pt x="998" y="4643"/>
                    </a:lnTo>
                    <a:lnTo>
                      <a:pt x="998" y="4643"/>
                    </a:lnTo>
                    <a:lnTo>
                      <a:pt x="998" y="4643"/>
                    </a:lnTo>
                    <a:lnTo>
                      <a:pt x="1003" y="4643"/>
                    </a:lnTo>
                    <a:lnTo>
                      <a:pt x="1003" y="4643"/>
                    </a:lnTo>
                    <a:lnTo>
                      <a:pt x="1003" y="4643"/>
                    </a:lnTo>
                    <a:lnTo>
                      <a:pt x="1003" y="4643"/>
                    </a:lnTo>
                    <a:cubicBezTo>
                      <a:pt x="1003" y="4643"/>
                      <a:pt x="1003" y="4643"/>
                      <a:pt x="1008" y="4643"/>
                    </a:cubicBezTo>
                    <a:lnTo>
                      <a:pt x="1008" y="4643"/>
                    </a:lnTo>
                    <a:lnTo>
                      <a:pt x="1008" y="4643"/>
                    </a:lnTo>
                    <a:lnTo>
                      <a:pt x="1008" y="4643"/>
                    </a:lnTo>
                    <a:cubicBezTo>
                      <a:pt x="1008" y="4643"/>
                      <a:pt x="1008" y="4643"/>
                      <a:pt x="1012" y="4643"/>
                    </a:cubicBezTo>
                    <a:lnTo>
                      <a:pt x="1012" y="4643"/>
                    </a:lnTo>
                    <a:lnTo>
                      <a:pt x="1012" y="4643"/>
                    </a:lnTo>
                    <a:lnTo>
                      <a:pt x="1012" y="4643"/>
                    </a:lnTo>
                    <a:cubicBezTo>
                      <a:pt x="1012" y="4643"/>
                      <a:pt x="1012" y="4643"/>
                      <a:pt x="1017" y="4643"/>
                    </a:cubicBezTo>
                    <a:lnTo>
                      <a:pt x="1017" y="4643"/>
                    </a:lnTo>
                    <a:lnTo>
                      <a:pt x="1017" y="4643"/>
                    </a:lnTo>
                    <a:lnTo>
                      <a:pt x="1017" y="4643"/>
                    </a:lnTo>
                    <a:lnTo>
                      <a:pt x="1017" y="4643"/>
                    </a:lnTo>
                    <a:cubicBezTo>
                      <a:pt x="1021" y="4643"/>
                      <a:pt x="1021" y="4643"/>
                      <a:pt x="1021" y="4643"/>
                    </a:cubicBezTo>
                    <a:lnTo>
                      <a:pt x="1021" y="4643"/>
                    </a:lnTo>
                    <a:cubicBezTo>
                      <a:pt x="2558" y="4643"/>
                      <a:pt x="2666" y="4273"/>
                      <a:pt x="2666" y="4273"/>
                    </a:cubicBezTo>
                    <a:cubicBezTo>
                      <a:pt x="2666" y="4273"/>
                      <a:pt x="2877" y="4339"/>
                      <a:pt x="3008" y="4339"/>
                    </a:cubicBezTo>
                    <a:cubicBezTo>
                      <a:pt x="3051" y="4339"/>
                      <a:pt x="3083" y="4329"/>
                      <a:pt x="3097" y="4311"/>
                    </a:cubicBezTo>
                    <a:cubicBezTo>
                      <a:pt x="3130" y="4263"/>
                      <a:pt x="3135" y="4105"/>
                      <a:pt x="3135" y="3992"/>
                    </a:cubicBezTo>
                    <a:cubicBezTo>
                      <a:pt x="3135" y="3931"/>
                      <a:pt x="3135" y="3884"/>
                      <a:pt x="3135" y="3884"/>
                    </a:cubicBezTo>
                    <a:lnTo>
                      <a:pt x="3135" y="3884"/>
                    </a:lnTo>
                    <a:lnTo>
                      <a:pt x="3135" y="3884"/>
                    </a:lnTo>
                    <a:cubicBezTo>
                      <a:pt x="3135" y="3884"/>
                      <a:pt x="3219" y="3580"/>
                      <a:pt x="3219" y="3266"/>
                    </a:cubicBezTo>
                    <a:cubicBezTo>
                      <a:pt x="3219" y="3139"/>
                      <a:pt x="3205" y="3013"/>
                      <a:pt x="3163" y="2900"/>
                    </a:cubicBezTo>
                    <a:cubicBezTo>
                      <a:pt x="3032" y="2507"/>
                      <a:pt x="2633" y="2043"/>
                      <a:pt x="2530" y="1700"/>
                    </a:cubicBezTo>
                    <a:cubicBezTo>
                      <a:pt x="2422" y="1354"/>
                      <a:pt x="2081" y="876"/>
                      <a:pt x="1907" y="754"/>
                    </a:cubicBezTo>
                    <a:cubicBezTo>
                      <a:pt x="1860" y="722"/>
                      <a:pt x="1837" y="665"/>
                      <a:pt x="1837" y="600"/>
                    </a:cubicBezTo>
                    <a:cubicBezTo>
                      <a:pt x="1837" y="445"/>
                      <a:pt x="1973" y="248"/>
                      <a:pt x="2221" y="248"/>
                    </a:cubicBezTo>
                    <a:cubicBezTo>
                      <a:pt x="2244" y="248"/>
                      <a:pt x="2268" y="253"/>
                      <a:pt x="2287" y="253"/>
                    </a:cubicBezTo>
                    <a:cubicBezTo>
                      <a:pt x="2202" y="0"/>
                      <a:pt x="2202" y="0"/>
                      <a:pt x="2202" y="0"/>
                    </a:cubicBezTo>
                  </a:path>
                </a:pathLst>
              </a:custGeom>
              <a:solidFill>
                <a:srgbClr val="CDB2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6" name="Freeform 7"/>
              <p:cNvSpPr>
                <a:spLocks noChangeArrowheads="1"/>
              </p:cNvSpPr>
              <p:nvPr/>
            </p:nvSpPr>
            <p:spPr bwMode="auto">
              <a:xfrm>
                <a:off x="4755707" y="2258984"/>
                <a:ext cx="894537" cy="134868"/>
              </a:xfrm>
              <a:custGeom>
                <a:avLst/>
                <a:gdLst>
                  <a:gd name="T0" fmla="*/ 23 w 1993"/>
                  <a:gd name="T1" fmla="*/ 299 h 305"/>
                  <a:gd name="T2" fmla="*/ 1401 w 1993"/>
                  <a:gd name="T3" fmla="*/ 131 h 305"/>
                  <a:gd name="T4" fmla="*/ 1992 w 1993"/>
                  <a:gd name="T5" fmla="*/ 140 h 305"/>
                  <a:gd name="T6" fmla="*/ 1040 w 1993"/>
                  <a:gd name="T7" fmla="*/ 56 h 305"/>
                  <a:gd name="T8" fmla="*/ 80 w 1993"/>
                  <a:gd name="T9" fmla="*/ 164 h 305"/>
                  <a:gd name="T10" fmla="*/ 113 w 1993"/>
                  <a:gd name="T11" fmla="*/ 173 h 305"/>
                  <a:gd name="T12" fmla="*/ 1467 w 1993"/>
                  <a:gd name="T13" fmla="*/ 51 h 305"/>
                  <a:gd name="T14" fmla="*/ 1949 w 1993"/>
                  <a:gd name="T15" fmla="*/ 32 h 305"/>
                  <a:gd name="T16" fmla="*/ 1973 w 1993"/>
                  <a:gd name="T17" fmla="*/ 37 h 305"/>
                  <a:gd name="T18" fmla="*/ 1968 w 1993"/>
                  <a:gd name="T19" fmla="*/ 32 h 305"/>
                  <a:gd name="T20" fmla="*/ 1973 w 1993"/>
                  <a:gd name="T21" fmla="*/ 27 h 305"/>
                  <a:gd name="T22" fmla="*/ 1977 w 1993"/>
                  <a:gd name="T23" fmla="*/ 23 h 305"/>
                  <a:gd name="T24" fmla="*/ 1968 w 1993"/>
                  <a:gd name="T25" fmla="*/ 32 h 305"/>
                  <a:gd name="T26" fmla="*/ 1968 w 1993"/>
                  <a:gd name="T27" fmla="*/ 32 h 305"/>
                  <a:gd name="T28" fmla="*/ 1963 w 1993"/>
                  <a:gd name="T29" fmla="*/ 27 h 305"/>
                  <a:gd name="T30" fmla="*/ 1977 w 1993"/>
                  <a:gd name="T31" fmla="*/ 23 h 305"/>
                  <a:gd name="T32" fmla="*/ 1977 w 1993"/>
                  <a:gd name="T33" fmla="*/ 23 h 305"/>
                  <a:gd name="T34" fmla="*/ 1963 w 1993"/>
                  <a:gd name="T35" fmla="*/ 27 h 305"/>
                  <a:gd name="T36" fmla="*/ 1963 w 1993"/>
                  <a:gd name="T37" fmla="*/ 23 h 305"/>
                  <a:gd name="T38" fmla="*/ 1963 w 1993"/>
                  <a:gd name="T39" fmla="*/ 14 h 305"/>
                  <a:gd name="T40" fmla="*/ 1977 w 1993"/>
                  <a:gd name="T41" fmla="*/ 23 h 305"/>
                  <a:gd name="T42" fmla="*/ 1977 w 1993"/>
                  <a:gd name="T43" fmla="*/ 23 h 305"/>
                  <a:gd name="T44" fmla="*/ 1963 w 1993"/>
                  <a:gd name="T45" fmla="*/ 14 h 305"/>
                  <a:gd name="T46" fmla="*/ 1968 w 1993"/>
                  <a:gd name="T47" fmla="*/ 9 h 305"/>
                  <a:gd name="T48" fmla="*/ 1973 w 1993"/>
                  <a:gd name="T49" fmla="*/ 9 h 305"/>
                  <a:gd name="T50" fmla="*/ 1977 w 1993"/>
                  <a:gd name="T51" fmla="*/ 19 h 305"/>
                  <a:gd name="T52" fmla="*/ 1973 w 1993"/>
                  <a:gd name="T53" fmla="*/ 19 h 305"/>
                  <a:gd name="T54" fmla="*/ 1973 w 1993"/>
                  <a:gd name="T55" fmla="*/ 9 h 305"/>
                  <a:gd name="T56" fmla="*/ 1973 w 1993"/>
                  <a:gd name="T57" fmla="*/ 9 h 305"/>
                  <a:gd name="T58" fmla="*/ 1973 w 1993"/>
                  <a:gd name="T59" fmla="*/ 9 h 305"/>
                  <a:gd name="T60" fmla="*/ 1973 w 1993"/>
                  <a:gd name="T61" fmla="*/ 14 h 305"/>
                  <a:gd name="T62" fmla="*/ 1973 w 1993"/>
                  <a:gd name="T63" fmla="*/ 9 h 305"/>
                  <a:gd name="T64" fmla="*/ 1973 w 1993"/>
                  <a:gd name="T65" fmla="*/ 9 h 305"/>
                  <a:gd name="T66" fmla="*/ 1973 w 1993"/>
                  <a:gd name="T67" fmla="*/ 9 h 305"/>
                  <a:gd name="T68" fmla="*/ 1930 w 1993"/>
                  <a:gd name="T69" fmla="*/ 9 h 305"/>
                  <a:gd name="T70" fmla="*/ 689 w 1993"/>
                  <a:gd name="T71" fmla="*/ 9 h 305"/>
                  <a:gd name="T72" fmla="*/ 173 w 1993"/>
                  <a:gd name="T73" fmla="*/ 0 h 305"/>
                  <a:gd name="T74" fmla="*/ 117 w 1993"/>
                  <a:gd name="T75" fmla="*/ 19 h 305"/>
                  <a:gd name="T76" fmla="*/ 1645 w 1993"/>
                  <a:gd name="T77" fmla="*/ 42 h 305"/>
                  <a:gd name="T78" fmla="*/ 1954 w 1993"/>
                  <a:gd name="T79" fmla="*/ 37 h 305"/>
                  <a:gd name="T80" fmla="*/ 1977 w 1993"/>
                  <a:gd name="T81" fmla="*/ 37 h 305"/>
                  <a:gd name="T82" fmla="*/ 1987 w 1993"/>
                  <a:gd name="T83" fmla="*/ 32 h 305"/>
                  <a:gd name="T84" fmla="*/ 1992 w 1993"/>
                  <a:gd name="T85" fmla="*/ 23 h 305"/>
                  <a:gd name="T86" fmla="*/ 1987 w 1993"/>
                  <a:gd name="T87" fmla="*/ 9 h 305"/>
                  <a:gd name="T88" fmla="*/ 1977 w 1993"/>
                  <a:gd name="T89" fmla="*/ 4 h 305"/>
                  <a:gd name="T90" fmla="*/ 1949 w 1993"/>
                  <a:gd name="T91" fmla="*/ 4 h 305"/>
                  <a:gd name="T92" fmla="*/ 1429 w 1993"/>
                  <a:gd name="T93" fmla="*/ 23 h 305"/>
                  <a:gd name="T94" fmla="*/ 94 w 1993"/>
                  <a:gd name="T95" fmla="*/ 164 h 305"/>
                  <a:gd name="T96" fmla="*/ 1040 w 1993"/>
                  <a:gd name="T97" fmla="*/ 88 h 305"/>
                  <a:gd name="T98" fmla="*/ 1903 w 1993"/>
                  <a:gd name="T99" fmla="*/ 145 h 305"/>
                  <a:gd name="T100" fmla="*/ 1968 w 1993"/>
                  <a:gd name="T101" fmla="*/ 154 h 305"/>
                  <a:gd name="T102" fmla="*/ 1977 w 1993"/>
                  <a:gd name="T103" fmla="*/ 140 h 305"/>
                  <a:gd name="T104" fmla="*/ 1401 w 1993"/>
                  <a:gd name="T105" fmla="*/ 103 h 305"/>
                  <a:gd name="T106" fmla="*/ 5 w 1993"/>
                  <a:gd name="T107" fmla="*/ 29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93" h="305">
                    <a:moveTo>
                      <a:pt x="23" y="299"/>
                    </a:moveTo>
                    <a:lnTo>
                      <a:pt x="23" y="299"/>
                    </a:lnTo>
                    <a:lnTo>
                      <a:pt x="23" y="299"/>
                    </a:lnTo>
                    <a:cubicBezTo>
                      <a:pt x="37" y="295"/>
                      <a:pt x="553" y="131"/>
                      <a:pt x="1401" y="131"/>
                    </a:cubicBezTo>
                    <a:cubicBezTo>
                      <a:pt x="1579" y="131"/>
                      <a:pt x="1771" y="135"/>
                      <a:pt x="1977" y="154"/>
                    </a:cubicBezTo>
                    <a:cubicBezTo>
                      <a:pt x="1982" y="154"/>
                      <a:pt x="1992" y="150"/>
                      <a:pt x="1992" y="140"/>
                    </a:cubicBezTo>
                    <a:cubicBezTo>
                      <a:pt x="1992" y="135"/>
                      <a:pt x="1987" y="126"/>
                      <a:pt x="1977" y="126"/>
                    </a:cubicBezTo>
                    <a:cubicBezTo>
                      <a:pt x="1977" y="126"/>
                      <a:pt x="1570" y="56"/>
                      <a:pt x="1040" y="56"/>
                    </a:cubicBezTo>
                    <a:cubicBezTo>
                      <a:pt x="745" y="56"/>
                      <a:pt x="408" y="79"/>
                      <a:pt x="89" y="150"/>
                    </a:cubicBezTo>
                    <a:cubicBezTo>
                      <a:pt x="84" y="150"/>
                      <a:pt x="80" y="154"/>
                      <a:pt x="80" y="164"/>
                    </a:cubicBezTo>
                    <a:cubicBezTo>
                      <a:pt x="80" y="173"/>
                      <a:pt x="89" y="178"/>
                      <a:pt x="94" y="178"/>
                    </a:cubicBezTo>
                    <a:cubicBezTo>
                      <a:pt x="94" y="178"/>
                      <a:pt x="99" y="178"/>
                      <a:pt x="113" y="173"/>
                    </a:cubicBezTo>
                    <a:cubicBezTo>
                      <a:pt x="187" y="168"/>
                      <a:pt x="534" y="131"/>
                      <a:pt x="909" y="98"/>
                    </a:cubicBezTo>
                    <a:cubicBezTo>
                      <a:pt x="1096" y="79"/>
                      <a:pt x="1294" y="65"/>
                      <a:pt x="1467" y="51"/>
                    </a:cubicBezTo>
                    <a:cubicBezTo>
                      <a:pt x="1635" y="37"/>
                      <a:pt x="1785" y="32"/>
                      <a:pt x="1879" y="32"/>
                    </a:cubicBezTo>
                    <a:cubicBezTo>
                      <a:pt x="1907" y="32"/>
                      <a:pt x="1930" y="32"/>
                      <a:pt x="1949" y="32"/>
                    </a:cubicBezTo>
                    <a:cubicBezTo>
                      <a:pt x="1959" y="32"/>
                      <a:pt x="1963" y="32"/>
                      <a:pt x="1968" y="32"/>
                    </a:cubicBezTo>
                    <a:cubicBezTo>
                      <a:pt x="1968" y="37"/>
                      <a:pt x="1973" y="37"/>
                      <a:pt x="1973" y="37"/>
                    </a:cubicBezTo>
                    <a:cubicBezTo>
                      <a:pt x="1973" y="27"/>
                      <a:pt x="1973" y="27"/>
                      <a:pt x="1973" y="27"/>
                    </a:cubicBezTo>
                    <a:cubicBezTo>
                      <a:pt x="1968" y="32"/>
                      <a:pt x="1968" y="32"/>
                      <a:pt x="1968" y="32"/>
                    </a:cubicBezTo>
                    <a:cubicBezTo>
                      <a:pt x="1973" y="37"/>
                      <a:pt x="1973" y="37"/>
                      <a:pt x="1973" y="37"/>
                    </a:cubicBezTo>
                    <a:cubicBezTo>
                      <a:pt x="1973" y="27"/>
                      <a:pt x="1973" y="27"/>
                      <a:pt x="1973" y="27"/>
                    </a:cubicBezTo>
                    <a:cubicBezTo>
                      <a:pt x="1968" y="32"/>
                      <a:pt x="1968" y="32"/>
                      <a:pt x="1968" y="32"/>
                    </a:cubicBezTo>
                    <a:cubicBezTo>
                      <a:pt x="1977" y="23"/>
                      <a:pt x="1977" y="23"/>
                      <a:pt x="1977" y="23"/>
                    </a:cubicBezTo>
                    <a:cubicBezTo>
                      <a:pt x="1968" y="32"/>
                      <a:pt x="1968" y="32"/>
                      <a:pt x="1968" y="32"/>
                    </a:cubicBezTo>
                    <a:lnTo>
                      <a:pt x="1968" y="32"/>
                    </a:lnTo>
                    <a:cubicBezTo>
                      <a:pt x="1977" y="23"/>
                      <a:pt x="1977" y="23"/>
                      <a:pt x="1977" y="23"/>
                    </a:cubicBezTo>
                    <a:cubicBezTo>
                      <a:pt x="1968" y="32"/>
                      <a:pt x="1968" y="32"/>
                      <a:pt x="1968" y="32"/>
                    </a:cubicBezTo>
                    <a:cubicBezTo>
                      <a:pt x="1977" y="23"/>
                      <a:pt x="1977" y="23"/>
                      <a:pt x="1977" y="23"/>
                    </a:cubicBezTo>
                    <a:cubicBezTo>
                      <a:pt x="1963" y="27"/>
                      <a:pt x="1963" y="27"/>
                      <a:pt x="1963" y="27"/>
                    </a:cubicBezTo>
                    <a:cubicBezTo>
                      <a:pt x="1963" y="27"/>
                      <a:pt x="1963" y="32"/>
                      <a:pt x="1968" y="32"/>
                    </a:cubicBezTo>
                    <a:cubicBezTo>
                      <a:pt x="1977" y="23"/>
                      <a:pt x="1977" y="23"/>
                      <a:pt x="1977" y="23"/>
                    </a:cubicBezTo>
                    <a:cubicBezTo>
                      <a:pt x="1963" y="27"/>
                      <a:pt x="1963" y="27"/>
                      <a:pt x="1963" y="27"/>
                    </a:cubicBezTo>
                    <a:cubicBezTo>
                      <a:pt x="1977" y="23"/>
                      <a:pt x="1977" y="23"/>
                      <a:pt x="1977" y="23"/>
                    </a:cubicBezTo>
                    <a:cubicBezTo>
                      <a:pt x="1963" y="23"/>
                      <a:pt x="1963" y="23"/>
                      <a:pt x="1963" y="23"/>
                    </a:cubicBezTo>
                    <a:lnTo>
                      <a:pt x="1963" y="27"/>
                    </a:lnTo>
                    <a:cubicBezTo>
                      <a:pt x="1977" y="23"/>
                      <a:pt x="1977" y="23"/>
                      <a:pt x="1977" y="23"/>
                    </a:cubicBezTo>
                    <a:cubicBezTo>
                      <a:pt x="1963" y="23"/>
                      <a:pt x="1963" y="23"/>
                      <a:pt x="1963" y="23"/>
                    </a:cubicBezTo>
                    <a:cubicBezTo>
                      <a:pt x="1977" y="23"/>
                      <a:pt x="1977" y="23"/>
                      <a:pt x="1977" y="23"/>
                    </a:cubicBezTo>
                    <a:cubicBezTo>
                      <a:pt x="1963" y="14"/>
                      <a:pt x="1963" y="14"/>
                      <a:pt x="1963" y="14"/>
                    </a:cubicBezTo>
                    <a:cubicBezTo>
                      <a:pt x="1963" y="19"/>
                      <a:pt x="1963" y="19"/>
                      <a:pt x="1963" y="23"/>
                    </a:cubicBezTo>
                    <a:cubicBezTo>
                      <a:pt x="1977" y="23"/>
                      <a:pt x="1977" y="23"/>
                      <a:pt x="1977" y="23"/>
                    </a:cubicBezTo>
                    <a:cubicBezTo>
                      <a:pt x="1963" y="14"/>
                      <a:pt x="1963" y="14"/>
                      <a:pt x="1963" y="14"/>
                    </a:cubicBezTo>
                    <a:cubicBezTo>
                      <a:pt x="1977" y="23"/>
                      <a:pt x="1977" y="23"/>
                      <a:pt x="1977" y="23"/>
                    </a:cubicBezTo>
                    <a:cubicBezTo>
                      <a:pt x="1968" y="9"/>
                      <a:pt x="1968" y="9"/>
                      <a:pt x="1968" y="9"/>
                    </a:cubicBezTo>
                    <a:lnTo>
                      <a:pt x="1963" y="14"/>
                    </a:lnTo>
                    <a:cubicBezTo>
                      <a:pt x="1977" y="23"/>
                      <a:pt x="1977" y="23"/>
                      <a:pt x="1977" y="23"/>
                    </a:cubicBezTo>
                    <a:cubicBezTo>
                      <a:pt x="1968" y="9"/>
                      <a:pt x="1968" y="9"/>
                      <a:pt x="1968" y="9"/>
                    </a:cubicBezTo>
                    <a:cubicBezTo>
                      <a:pt x="1977" y="19"/>
                      <a:pt x="1977" y="19"/>
                      <a:pt x="1977" y="19"/>
                    </a:cubicBezTo>
                    <a:cubicBezTo>
                      <a:pt x="1973" y="9"/>
                      <a:pt x="1973" y="9"/>
                      <a:pt x="1973" y="9"/>
                    </a:cubicBezTo>
                    <a:cubicBezTo>
                      <a:pt x="1968" y="9"/>
                      <a:pt x="1968" y="9"/>
                      <a:pt x="1968" y="9"/>
                    </a:cubicBezTo>
                    <a:cubicBezTo>
                      <a:pt x="1977" y="19"/>
                      <a:pt x="1977" y="19"/>
                      <a:pt x="1977" y="19"/>
                    </a:cubicBezTo>
                    <a:cubicBezTo>
                      <a:pt x="1973" y="9"/>
                      <a:pt x="1973" y="9"/>
                      <a:pt x="1973" y="9"/>
                    </a:cubicBezTo>
                    <a:cubicBezTo>
                      <a:pt x="1973" y="19"/>
                      <a:pt x="1973" y="19"/>
                      <a:pt x="1973" y="19"/>
                    </a:cubicBezTo>
                    <a:cubicBezTo>
                      <a:pt x="1973" y="9"/>
                      <a:pt x="1973" y="9"/>
                      <a:pt x="1973" y="9"/>
                    </a:cubicBezTo>
                    <a:lnTo>
                      <a:pt x="1973" y="9"/>
                    </a:lnTo>
                    <a:cubicBezTo>
                      <a:pt x="1973" y="19"/>
                      <a:pt x="1973" y="19"/>
                      <a:pt x="1973" y="19"/>
                    </a:cubicBezTo>
                    <a:cubicBezTo>
                      <a:pt x="1973" y="9"/>
                      <a:pt x="1973" y="9"/>
                      <a:pt x="1973" y="9"/>
                    </a:cubicBezTo>
                    <a:cubicBezTo>
                      <a:pt x="1973" y="14"/>
                      <a:pt x="1973" y="14"/>
                      <a:pt x="1973" y="14"/>
                    </a:cubicBezTo>
                    <a:cubicBezTo>
                      <a:pt x="1973" y="9"/>
                      <a:pt x="1973" y="9"/>
                      <a:pt x="1973" y="9"/>
                    </a:cubicBezTo>
                    <a:lnTo>
                      <a:pt x="1973" y="9"/>
                    </a:lnTo>
                    <a:cubicBezTo>
                      <a:pt x="1973" y="14"/>
                      <a:pt x="1973" y="14"/>
                      <a:pt x="1973" y="14"/>
                    </a:cubicBezTo>
                    <a:cubicBezTo>
                      <a:pt x="1973" y="9"/>
                      <a:pt x="1973" y="9"/>
                      <a:pt x="1973" y="9"/>
                    </a:cubicBezTo>
                    <a:lnTo>
                      <a:pt x="1973" y="9"/>
                    </a:lnTo>
                    <a:lnTo>
                      <a:pt x="1973" y="9"/>
                    </a:lnTo>
                    <a:lnTo>
                      <a:pt x="1973" y="9"/>
                    </a:lnTo>
                    <a:lnTo>
                      <a:pt x="1973" y="9"/>
                    </a:lnTo>
                    <a:lnTo>
                      <a:pt x="1973" y="9"/>
                    </a:lnTo>
                    <a:cubicBezTo>
                      <a:pt x="1973" y="9"/>
                      <a:pt x="1973" y="9"/>
                      <a:pt x="1968" y="9"/>
                    </a:cubicBezTo>
                    <a:cubicBezTo>
                      <a:pt x="1963" y="9"/>
                      <a:pt x="1949" y="9"/>
                      <a:pt x="1930" y="9"/>
                    </a:cubicBezTo>
                    <a:cubicBezTo>
                      <a:pt x="1874" y="14"/>
                      <a:pt x="1771" y="14"/>
                      <a:pt x="1645" y="14"/>
                    </a:cubicBezTo>
                    <a:cubicBezTo>
                      <a:pt x="1378" y="14"/>
                      <a:pt x="1003" y="9"/>
                      <a:pt x="689" y="9"/>
                    </a:cubicBezTo>
                    <a:cubicBezTo>
                      <a:pt x="534" y="4"/>
                      <a:pt x="394" y="4"/>
                      <a:pt x="295" y="4"/>
                    </a:cubicBezTo>
                    <a:cubicBezTo>
                      <a:pt x="244" y="4"/>
                      <a:pt x="202" y="4"/>
                      <a:pt x="173" y="0"/>
                    </a:cubicBezTo>
                    <a:cubicBezTo>
                      <a:pt x="145" y="0"/>
                      <a:pt x="131" y="0"/>
                      <a:pt x="131" y="0"/>
                    </a:cubicBezTo>
                    <a:cubicBezTo>
                      <a:pt x="122" y="0"/>
                      <a:pt x="117" y="9"/>
                      <a:pt x="117" y="19"/>
                    </a:cubicBezTo>
                    <a:cubicBezTo>
                      <a:pt x="117" y="23"/>
                      <a:pt x="122" y="32"/>
                      <a:pt x="131" y="32"/>
                    </a:cubicBezTo>
                    <a:cubicBezTo>
                      <a:pt x="131" y="32"/>
                      <a:pt x="1110" y="42"/>
                      <a:pt x="1645" y="42"/>
                    </a:cubicBezTo>
                    <a:cubicBezTo>
                      <a:pt x="1743" y="42"/>
                      <a:pt x="1827" y="42"/>
                      <a:pt x="1884" y="42"/>
                    </a:cubicBezTo>
                    <a:cubicBezTo>
                      <a:pt x="1912" y="42"/>
                      <a:pt x="1935" y="42"/>
                      <a:pt x="1954" y="37"/>
                    </a:cubicBezTo>
                    <a:cubicBezTo>
                      <a:pt x="1963" y="37"/>
                      <a:pt x="1968" y="37"/>
                      <a:pt x="1973" y="37"/>
                    </a:cubicBezTo>
                    <a:lnTo>
                      <a:pt x="1977" y="37"/>
                    </a:lnTo>
                    <a:cubicBezTo>
                      <a:pt x="1982" y="37"/>
                      <a:pt x="1982" y="37"/>
                      <a:pt x="1982" y="37"/>
                    </a:cubicBezTo>
                    <a:lnTo>
                      <a:pt x="1987" y="32"/>
                    </a:lnTo>
                    <a:cubicBezTo>
                      <a:pt x="1987" y="32"/>
                      <a:pt x="1992" y="32"/>
                      <a:pt x="1992" y="27"/>
                    </a:cubicBezTo>
                    <a:lnTo>
                      <a:pt x="1992" y="23"/>
                    </a:lnTo>
                    <a:cubicBezTo>
                      <a:pt x="1992" y="19"/>
                      <a:pt x="1992" y="19"/>
                      <a:pt x="1992" y="14"/>
                    </a:cubicBezTo>
                    <a:cubicBezTo>
                      <a:pt x="1987" y="14"/>
                      <a:pt x="1987" y="9"/>
                      <a:pt x="1987" y="9"/>
                    </a:cubicBezTo>
                    <a:cubicBezTo>
                      <a:pt x="1982" y="9"/>
                      <a:pt x="1982" y="9"/>
                      <a:pt x="1982" y="9"/>
                    </a:cubicBezTo>
                    <a:cubicBezTo>
                      <a:pt x="1982" y="9"/>
                      <a:pt x="1982" y="9"/>
                      <a:pt x="1977" y="4"/>
                    </a:cubicBezTo>
                    <a:cubicBezTo>
                      <a:pt x="1977" y="4"/>
                      <a:pt x="1977" y="4"/>
                      <a:pt x="1973" y="4"/>
                    </a:cubicBezTo>
                    <a:cubicBezTo>
                      <a:pt x="1968" y="4"/>
                      <a:pt x="1963" y="4"/>
                      <a:pt x="1949" y="4"/>
                    </a:cubicBezTo>
                    <a:cubicBezTo>
                      <a:pt x="1930" y="0"/>
                      <a:pt x="1907" y="0"/>
                      <a:pt x="1879" y="0"/>
                    </a:cubicBezTo>
                    <a:cubicBezTo>
                      <a:pt x="1776" y="0"/>
                      <a:pt x="1616" y="9"/>
                      <a:pt x="1429" y="23"/>
                    </a:cubicBezTo>
                    <a:cubicBezTo>
                      <a:pt x="867" y="65"/>
                      <a:pt x="94" y="150"/>
                      <a:pt x="94" y="150"/>
                    </a:cubicBezTo>
                    <a:cubicBezTo>
                      <a:pt x="94" y="164"/>
                      <a:pt x="94" y="164"/>
                      <a:pt x="94" y="164"/>
                    </a:cubicBezTo>
                    <a:cubicBezTo>
                      <a:pt x="99" y="178"/>
                      <a:pt x="99" y="178"/>
                      <a:pt x="99" y="178"/>
                    </a:cubicBezTo>
                    <a:cubicBezTo>
                      <a:pt x="413" y="107"/>
                      <a:pt x="745" y="88"/>
                      <a:pt x="1040" y="88"/>
                    </a:cubicBezTo>
                    <a:cubicBezTo>
                      <a:pt x="1302" y="88"/>
                      <a:pt x="1537" y="103"/>
                      <a:pt x="1706" y="122"/>
                    </a:cubicBezTo>
                    <a:cubicBezTo>
                      <a:pt x="1790" y="131"/>
                      <a:pt x="1856" y="140"/>
                      <a:pt x="1903" y="145"/>
                    </a:cubicBezTo>
                    <a:cubicBezTo>
                      <a:pt x="1926" y="150"/>
                      <a:pt x="1945" y="150"/>
                      <a:pt x="1954" y="154"/>
                    </a:cubicBezTo>
                    <a:cubicBezTo>
                      <a:pt x="1963" y="154"/>
                      <a:pt x="1968" y="154"/>
                      <a:pt x="1968" y="154"/>
                    </a:cubicBezTo>
                    <a:cubicBezTo>
                      <a:pt x="1973" y="154"/>
                      <a:pt x="1973" y="154"/>
                      <a:pt x="1973" y="154"/>
                    </a:cubicBezTo>
                    <a:cubicBezTo>
                      <a:pt x="1977" y="140"/>
                      <a:pt x="1977" y="140"/>
                      <a:pt x="1977" y="140"/>
                    </a:cubicBezTo>
                    <a:cubicBezTo>
                      <a:pt x="1977" y="126"/>
                      <a:pt x="1977" y="126"/>
                      <a:pt x="1977" y="126"/>
                    </a:cubicBezTo>
                    <a:cubicBezTo>
                      <a:pt x="1771" y="107"/>
                      <a:pt x="1579" y="103"/>
                      <a:pt x="1401" y="103"/>
                    </a:cubicBezTo>
                    <a:cubicBezTo>
                      <a:pt x="534" y="103"/>
                      <a:pt x="14" y="272"/>
                      <a:pt x="14" y="272"/>
                    </a:cubicBezTo>
                    <a:cubicBezTo>
                      <a:pt x="5" y="276"/>
                      <a:pt x="0" y="285"/>
                      <a:pt x="5" y="290"/>
                    </a:cubicBezTo>
                    <a:cubicBezTo>
                      <a:pt x="5" y="299"/>
                      <a:pt x="14" y="304"/>
                      <a:pt x="23" y="299"/>
                    </a:cubicBezTo>
                  </a:path>
                </a:pathLst>
              </a:custGeom>
              <a:solidFill>
                <a:srgbClr val="A57C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7" name="Freeform 8"/>
              <p:cNvSpPr>
                <a:spLocks noChangeArrowheads="1"/>
              </p:cNvSpPr>
              <p:nvPr/>
            </p:nvSpPr>
            <p:spPr bwMode="auto">
              <a:xfrm>
                <a:off x="4981821" y="2836141"/>
                <a:ext cx="456194" cy="1001595"/>
              </a:xfrm>
              <a:custGeom>
                <a:avLst/>
                <a:gdLst>
                  <a:gd name="T0" fmla="*/ 0 w 1018"/>
                  <a:gd name="T1" fmla="*/ 2231 h 2232"/>
                  <a:gd name="T2" fmla="*/ 1017 w 1018"/>
                  <a:gd name="T3" fmla="*/ 2231 h 2232"/>
                  <a:gd name="T4" fmla="*/ 1017 w 1018"/>
                  <a:gd name="T5" fmla="*/ 0 h 2232"/>
                  <a:gd name="T6" fmla="*/ 0 w 1018"/>
                  <a:gd name="T7" fmla="*/ 0 h 2232"/>
                  <a:gd name="T8" fmla="*/ 0 w 1018"/>
                  <a:gd name="T9" fmla="*/ 2231 h 2232"/>
                </a:gdLst>
                <a:ahLst/>
                <a:cxnLst>
                  <a:cxn ang="0">
                    <a:pos x="T0" y="T1"/>
                  </a:cxn>
                  <a:cxn ang="0">
                    <a:pos x="T2" y="T3"/>
                  </a:cxn>
                  <a:cxn ang="0">
                    <a:pos x="T4" y="T5"/>
                  </a:cxn>
                  <a:cxn ang="0">
                    <a:pos x="T6" y="T7"/>
                  </a:cxn>
                  <a:cxn ang="0">
                    <a:pos x="T8" y="T9"/>
                  </a:cxn>
                </a:cxnLst>
                <a:rect l="0" t="0" r="r" b="b"/>
                <a:pathLst>
                  <a:path w="1018" h="2232">
                    <a:moveTo>
                      <a:pt x="0" y="2231"/>
                    </a:moveTo>
                    <a:lnTo>
                      <a:pt x="1017" y="2231"/>
                    </a:lnTo>
                    <a:lnTo>
                      <a:pt x="1017" y="0"/>
                    </a:lnTo>
                    <a:lnTo>
                      <a:pt x="0" y="0"/>
                    </a:lnTo>
                    <a:lnTo>
                      <a:pt x="0" y="2231"/>
                    </a:lnTo>
                  </a:path>
                </a:pathLst>
              </a:custGeom>
              <a:solidFill>
                <a:srgbClr val="D4BA8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8" name="Text Box 9"/>
              <p:cNvSpPr txBox="1">
                <a:spLocks noChangeArrowheads="1"/>
              </p:cNvSpPr>
              <p:nvPr/>
            </p:nvSpPr>
            <p:spPr bwMode="auto">
              <a:xfrm>
                <a:off x="4543478" y="2316502"/>
                <a:ext cx="1313045" cy="22669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9pPr>
              </a:lstStyle>
              <a:p>
                <a:r>
                  <a:rPr lang="en-US" sz="13400" dirty="0">
                    <a:solidFill>
                      <a:srgbClr val="C3A56C"/>
                    </a:solidFill>
                    <a:latin typeface="Myriad Pro" charset="0"/>
                    <a:cs typeface="Myriad Pro" charset="0"/>
                  </a:rPr>
                  <a:t>$</a:t>
                </a:r>
              </a:p>
            </p:txBody>
          </p:sp>
          <p:sp>
            <p:nvSpPr>
              <p:cNvPr id="529" name="Freeform 10"/>
              <p:cNvSpPr>
                <a:spLocks noChangeArrowheads="1"/>
              </p:cNvSpPr>
              <p:nvPr/>
            </p:nvSpPr>
            <p:spPr bwMode="auto">
              <a:xfrm>
                <a:off x="3377208" y="3831786"/>
                <a:ext cx="638671" cy="259820"/>
              </a:xfrm>
              <a:custGeom>
                <a:avLst/>
                <a:gdLst>
                  <a:gd name="T0" fmla="*/ 1369 w 1426"/>
                  <a:gd name="T1" fmla="*/ 178 h 582"/>
                  <a:gd name="T2" fmla="*/ 1369 w 1426"/>
                  <a:gd name="T3" fmla="*/ 178 h 582"/>
                  <a:gd name="T4" fmla="*/ 713 w 1426"/>
                  <a:gd name="T5" fmla="*/ 0 h 582"/>
                  <a:gd name="T6" fmla="*/ 56 w 1426"/>
                  <a:gd name="T7" fmla="*/ 178 h 582"/>
                  <a:gd name="T8" fmla="*/ 0 w 1426"/>
                  <a:gd name="T9" fmla="*/ 178 h 582"/>
                  <a:gd name="T10" fmla="*/ 0 w 1426"/>
                  <a:gd name="T11" fmla="*/ 290 h 582"/>
                  <a:gd name="T12" fmla="*/ 713 w 1426"/>
                  <a:gd name="T13" fmla="*/ 581 h 582"/>
                  <a:gd name="T14" fmla="*/ 1425 w 1426"/>
                  <a:gd name="T15" fmla="*/ 290 h 582"/>
                  <a:gd name="T16" fmla="*/ 1425 w 1426"/>
                  <a:gd name="T17" fmla="*/ 178 h 582"/>
                  <a:gd name="T18" fmla="*/ 1369 w 1426"/>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2">
                    <a:moveTo>
                      <a:pt x="1369" y="178"/>
                    </a:moveTo>
                    <a:lnTo>
                      <a:pt x="1369" y="178"/>
                    </a:lnTo>
                    <a:cubicBezTo>
                      <a:pt x="1261" y="75"/>
                      <a:pt x="1008" y="0"/>
                      <a:pt x="713" y="0"/>
                    </a:cubicBezTo>
                    <a:cubicBezTo>
                      <a:pt x="417" y="0"/>
                      <a:pt x="164" y="75"/>
                      <a:pt x="56" y="178"/>
                    </a:cubicBezTo>
                    <a:cubicBezTo>
                      <a:pt x="0" y="178"/>
                      <a:pt x="0" y="178"/>
                      <a:pt x="0" y="178"/>
                    </a:cubicBezTo>
                    <a:cubicBezTo>
                      <a:pt x="0" y="290"/>
                      <a:pt x="0" y="290"/>
                      <a:pt x="0" y="290"/>
                    </a:cubicBezTo>
                    <a:cubicBezTo>
                      <a:pt x="0" y="455"/>
                      <a:pt x="319" y="581"/>
                      <a:pt x="713" y="581"/>
                    </a:cubicBezTo>
                    <a:cubicBezTo>
                      <a:pt x="1106" y="581"/>
                      <a:pt x="1425" y="455"/>
                      <a:pt x="1425" y="290"/>
                    </a:cubicBezTo>
                    <a:cubicBezTo>
                      <a:pt x="1425" y="178"/>
                      <a:pt x="1425" y="178"/>
                      <a:pt x="1425" y="178"/>
                    </a:cubicBezTo>
                    <a:lnTo>
                      <a:pt x="1369"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0" name="Freeform 11"/>
              <p:cNvSpPr>
                <a:spLocks noChangeArrowheads="1"/>
              </p:cNvSpPr>
              <p:nvPr/>
            </p:nvSpPr>
            <p:spPr bwMode="auto">
              <a:xfrm>
                <a:off x="3377208" y="3780219"/>
                <a:ext cx="638671" cy="259820"/>
              </a:xfrm>
              <a:custGeom>
                <a:avLst/>
                <a:gdLst>
                  <a:gd name="T0" fmla="*/ 1425 w 1426"/>
                  <a:gd name="T1" fmla="*/ 290 h 581"/>
                  <a:gd name="T2" fmla="*/ 1425 w 1426"/>
                  <a:gd name="T3" fmla="*/ 290 h 581"/>
                  <a:gd name="T4" fmla="*/ 713 w 1426"/>
                  <a:gd name="T5" fmla="*/ 580 h 581"/>
                  <a:gd name="T6" fmla="*/ 0 w 1426"/>
                  <a:gd name="T7" fmla="*/ 290 h 581"/>
                  <a:gd name="T8" fmla="*/ 713 w 1426"/>
                  <a:gd name="T9" fmla="*/ 0 h 581"/>
                  <a:gd name="T10" fmla="*/ 1425 w 1426"/>
                  <a:gd name="T11" fmla="*/ 290 h 581"/>
                </a:gdLst>
                <a:ahLst/>
                <a:cxnLst>
                  <a:cxn ang="0">
                    <a:pos x="T0" y="T1"/>
                  </a:cxn>
                  <a:cxn ang="0">
                    <a:pos x="T2" y="T3"/>
                  </a:cxn>
                  <a:cxn ang="0">
                    <a:pos x="T4" y="T5"/>
                  </a:cxn>
                  <a:cxn ang="0">
                    <a:pos x="T6" y="T7"/>
                  </a:cxn>
                  <a:cxn ang="0">
                    <a:pos x="T8" y="T9"/>
                  </a:cxn>
                  <a:cxn ang="0">
                    <a:pos x="T10" y="T11"/>
                  </a:cxn>
                </a:cxnLst>
                <a:rect l="0" t="0" r="r" b="b"/>
                <a:pathLst>
                  <a:path w="1426" h="581">
                    <a:moveTo>
                      <a:pt x="1425" y="290"/>
                    </a:moveTo>
                    <a:lnTo>
                      <a:pt x="1425" y="290"/>
                    </a:lnTo>
                    <a:cubicBezTo>
                      <a:pt x="1425" y="449"/>
                      <a:pt x="1106" y="580"/>
                      <a:pt x="713" y="580"/>
                    </a:cubicBezTo>
                    <a:cubicBezTo>
                      <a:pt x="319" y="580"/>
                      <a:pt x="0" y="449"/>
                      <a:pt x="0" y="290"/>
                    </a:cubicBezTo>
                    <a:cubicBezTo>
                      <a:pt x="0" y="131"/>
                      <a:pt x="319" y="0"/>
                      <a:pt x="713" y="0"/>
                    </a:cubicBezTo>
                    <a:cubicBezTo>
                      <a:pt x="1106" y="0"/>
                      <a:pt x="1425" y="131"/>
                      <a:pt x="1425"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1" name="Freeform 12"/>
              <p:cNvSpPr>
                <a:spLocks noChangeArrowheads="1"/>
              </p:cNvSpPr>
              <p:nvPr/>
            </p:nvSpPr>
            <p:spPr bwMode="auto">
              <a:xfrm>
                <a:off x="3420844" y="3788152"/>
                <a:ext cx="553383" cy="216186"/>
              </a:xfrm>
              <a:custGeom>
                <a:avLst/>
                <a:gdLst>
                  <a:gd name="T0" fmla="*/ 1233 w 1234"/>
                  <a:gd name="T1" fmla="*/ 239 h 484"/>
                  <a:gd name="T2" fmla="*/ 1233 w 1234"/>
                  <a:gd name="T3" fmla="*/ 239 h 484"/>
                  <a:gd name="T4" fmla="*/ 619 w 1234"/>
                  <a:gd name="T5" fmla="*/ 483 h 484"/>
                  <a:gd name="T6" fmla="*/ 0 w 1234"/>
                  <a:gd name="T7" fmla="*/ 239 h 484"/>
                  <a:gd name="T8" fmla="*/ 619 w 1234"/>
                  <a:gd name="T9" fmla="*/ 0 h 484"/>
                  <a:gd name="T10" fmla="*/ 1233 w 1234"/>
                  <a:gd name="T11" fmla="*/ 239 h 484"/>
                </a:gdLst>
                <a:ahLst/>
                <a:cxnLst>
                  <a:cxn ang="0">
                    <a:pos x="T0" y="T1"/>
                  </a:cxn>
                  <a:cxn ang="0">
                    <a:pos x="T2" y="T3"/>
                  </a:cxn>
                  <a:cxn ang="0">
                    <a:pos x="T4" y="T5"/>
                  </a:cxn>
                  <a:cxn ang="0">
                    <a:pos x="T6" y="T7"/>
                  </a:cxn>
                  <a:cxn ang="0">
                    <a:pos x="T8" y="T9"/>
                  </a:cxn>
                  <a:cxn ang="0">
                    <a:pos x="T10" y="T11"/>
                  </a:cxn>
                </a:cxnLst>
                <a:rect l="0" t="0" r="r" b="b"/>
                <a:pathLst>
                  <a:path w="1234" h="484">
                    <a:moveTo>
                      <a:pt x="1233" y="239"/>
                    </a:moveTo>
                    <a:lnTo>
                      <a:pt x="1233" y="239"/>
                    </a:lnTo>
                    <a:cubicBezTo>
                      <a:pt x="1233" y="375"/>
                      <a:pt x="956" y="483"/>
                      <a:pt x="619" y="483"/>
                    </a:cubicBezTo>
                    <a:cubicBezTo>
                      <a:pt x="277" y="483"/>
                      <a:pt x="0" y="375"/>
                      <a:pt x="0" y="239"/>
                    </a:cubicBezTo>
                    <a:cubicBezTo>
                      <a:pt x="0" y="108"/>
                      <a:pt x="277" y="0"/>
                      <a:pt x="619" y="0"/>
                    </a:cubicBezTo>
                    <a:cubicBezTo>
                      <a:pt x="956" y="0"/>
                      <a:pt x="1233" y="108"/>
                      <a:pt x="1233"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2" name="Freeform 13"/>
              <p:cNvSpPr>
                <a:spLocks noChangeArrowheads="1"/>
              </p:cNvSpPr>
              <p:nvPr/>
            </p:nvSpPr>
            <p:spPr bwMode="auto">
              <a:xfrm>
                <a:off x="3355390" y="3762368"/>
                <a:ext cx="638671" cy="259820"/>
              </a:xfrm>
              <a:custGeom>
                <a:avLst/>
                <a:gdLst>
                  <a:gd name="T0" fmla="*/ 1368 w 1426"/>
                  <a:gd name="T1" fmla="*/ 177 h 581"/>
                  <a:gd name="T2" fmla="*/ 1368 w 1426"/>
                  <a:gd name="T3" fmla="*/ 177 h 581"/>
                  <a:gd name="T4" fmla="*/ 712 w 1426"/>
                  <a:gd name="T5" fmla="*/ 0 h 581"/>
                  <a:gd name="T6" fmla="*/ 56 w 1426"/>
                  <a:gd name="T7" fmla="*/ 177 h 581"/>
                  <a:gd name="T8" fmla="*/ 0 w 1426"/>
                  <a:gd name="T9" fmla="*/ 177 h 581"/>
                  <a:gd name="T10" fmla="*/ 0 w 1426"/>
                  <a:gd name="T11" fmla="*/ 290 h 581"/>
                  <a:gd name="T12" fmla="*/ 712 w 1426"/>
                  <a:gd name="T13" fmla="*/ 580 h 581"/>
                  <a:gd name="T14" fmla="*/ 1425 w 1426"/>
                  <a:gd name="T15" fmla="*/ 290 h 581"/>
                  <a:gd name="T16" fmla="*/ 1425 w 1426"/>
                  <a:gd name="T17" fmla="*/ 177 h 581"/>
                  <a:gd name="T18" fmla="*/ 1368 w 1426"/>
                  <a:gd name="T19" fmla="*/ 17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1">
                    <a:moveTo>
                      <a:pt x="1368" y="177"/>
                    </a:moveTo>
                    <a:lnTo>
                      <a:pt x="1368" y="177"/>
                    </a:lnTo>
                    <a:cubicBezTo>
                      <a:pt x="1260" y="74"/>
                      <a:pt x="1007" y="0"/>
                      <a:pt x="712" y="0"/>
                    </a:cubicBezTo>
                    <a:cubicBezTo>
                      <a:pt x="417" y="0"/>
                      <a:pt x="164" y="74"/>
                      <a:pt x="56" y="177"/>
                    </a:cubicBezTo>
                    <a:cubicBezTo>
                      <a:pt x="0" y="177"/>
                      <a:pt x="0" y="177"/>
                      <a:pt x="0" y="177"/>
                    </a:cubicBezTo>
                    <a:cubicBezTo>
                      <a:pt x="0" y="290"/>
                      <a:pt x="0" y="290"/>
                      <a:pt x="0" y="290"/>
                    </a:cubicBezTo>
                    <a:cubicBezTo>
                      <a:pt x="0" y="454"/>
                      <a:pt x="318" y="580"/>
                      <a:pt x="712" y="580"/>
                    </a:cubicBezTo>
                    <a:cubicBezTo>
                      <a:pt x="1106" y="580"/>
                      <a:pt x="1425" y="454"/>
                      <a:pt x="1425" y="290"/>
                    </a:cubicBezTo>
                    <a:cubicBezTo>
                      <a:pt x="1425" y="177"/>
                      <a:pt x="1425" y="177"/>
                      <a:pt x="1425" y="177"/>
                    </a:cubicBezTo>
                    <a:lnTo>
                      <a:pt x="1368" y="177"/>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3" name="Freeform 14"/>
              <p:cNvSpPr>
                <a:spLocks noChangeArrowheads="1"/>
              </p:cNvSpPr>
              <p:nvPr/>
            </p:nvSpPr>
            <p:spPr bwMode="auto">
              <a:xfrm>
                <a:off x="3355390" y="3710801"/>
                <a:ext cx="638671" cy="259820"/>
              </a:xfrm>
              <a:custGeom>
                <a:avLst/>
                <a:gdLst>
                  <a:gd name="T0" fmla="*/ 1425 w 1426"/>
                  <a:gd name="T1" fmla="*/ 290 h 582"/>
                  <a:gd name="T2" fmla="*/ 1425 w 1426"/>
                  <a:gd name="T3" fmla="*/ 290 h 582"/>
                  <a:gd name="T4" fmla="*/ 712 w 1426"/>
                  <a:gd name="T5" fmla="*/ 581 h 582"/>
                  <a:gd name="T6" fmla="*/ 0 w 1426"/>
                  <a:gd name="T7" fmla="*/ 290 h 582"/>
                  <a:gd name="T8" fmla="*/ 712 w 1426"/>
                  <a:gd name="T9" fmla="*/ 0 h 582"/>
                  <a:gd name="T10" fmla="*/ 1425 w 1426"/>
                  <a:gd name="T11" fmla="*/ 290 h 582"/>
                </a:gdLst>
                <a:ahLst/>
                <a:cxnLst>
                  <a:cxn ang="0">
                    <a:pos x="T0" y="T1"/>
                  </a:cxn>
                  <a:cxn ang="0">
                    <a:pos x="T2" y="T3"/>
                  </a:cxn>
                  <a:cxn ang="0">
                    <a:pos x="T4" y="T5"/>
                  </a:cxn>
                  <a:cxn ang="0">
                    <a:pos x="T6" y="T7"/>
                  </a:cxn>
                  <a:cxn ang="0">
                    <a:pos x="T8" y="T9"/>
                  </a:cxn>
                  <a:cxn ang="0">
                    <a:pos x="T10" y="T11"/>
                  </a:cxn>
                </a:cxnLst>
                <a:rect l="0" t="0" r="r" b="b"/>
                <a:pathLst>
                  <a:path w="1426" h="582">
                    <a:moveTo>
                      <a:pt x="1425" y="290"/>
                    </a:moveTo>
                    <a:lnTo>
                      <a:pt x="1425" y="290"/>
                    </a:lnTo>
                    <a:cubicBezTo>
                      <a:pt x="1425" y="450"/>
                      <a:pt x="1106" y="581"/>
                      <a:pt x="712" y="581"/>
                    </a:cubicBezTo>
                    <a:cubicBezTo>
                      <a:pt x="318" y="581"/>
                      <a:pt x="0" y="450"/>
                      <a:pt x="0" y="290"/>
                    </a:cubicBezTo>
                    <a:cubicBezTo>
                      <a:pt x="0" y="131"/>
                      <a:pt x="318" y="0"/>
                      <a:pt x="712" y="0"/>
                    </a:cubicBezTo>
                    <a:cubicBezTo>
                      <a:pt x="1106" y="0"/>
                      <a:pt x="1425" y="131"/>
                      <a:pt x="1425"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4" name="Freeform 15"/>
              <p:cNvSpPr>
                <a:spLocks noChangeArrowheads="1"/>
              </p:cNvSpPr>
              <p:nvPr/>
            </p:nvSpPr>
            <p:spPr bwMode="auto">
              <a:xfrm>
                <a:off x="3397043" y="3718735"/>
                <a:ext cx="553383" cy="216186"/>
              </a:xfrm>
              <a:custGeom>
                <a:avLst/>
                <a:gdLst>
                  <a:gd name="T0" fmla="*/ 1232 w 1233"/>
                  <a:gd name="T1" fmla="*/ 243 h 483"/>
                  <a:gd name="T2" fmla="*/ 1232 w 1233"/>
                  <a:gd name="T3" fmla="*/ 243 h 483"/>
                  <a:gd name="T4" fmla="*/ 618 w 1233"/>
                  <a:gd name="T5" fmla="*/ 482 h 483"/>
                  <a:gd name="T6" fmla="*/ 0 w 1233"/>
                  <a:gd name="T7" fmla="*/ 243 h 483"/>
                  <a:gd name="T8" fmla="*/ 618 w 1233"/>
                  <a:gd name="T9" fmla="*/ 0 h 483"/>
                  <a:gd name="T10" fmla="*/ 1232 w 1233"/>
                  <a:gd name="T11" fmla="*/ 243 h 483"/>
                </a:gdLst>
                <a:ahLst/>
                <a:cxnLst>
                  <a:cxn ang="0">
                    <a:pos x="T0" y="T1"/>
                  </a:cxn>
                  <a:cxn ang="0">
                    <a:pos x="T2" y="T3"/>
                  </a:cxn>
                  <a:cxn ang="0">
                    <a:pos x="T4" y="T5"/>
                  </a:cxn>
                  <a:cxn ang="0">
                    <a:pos x="T6" y="T7"/>
                  </a:cxn>
                  <a:cxn ang="0">
                    <a:pos x="T8" y="T9"/>
                  </a:cxn>
                  <a:cxn ang="0">
                    <a:pos x="T10" y="T11"/>
                  </a:cxn>
                </a:cxnLst>
                <a:rect l="0" t="0" r="r" b="b"/>
                <a:pathLst>
                  <a:path w="1233" h="483">
                    <a:moveTo>
                      <a:pt x="1232" y="243"/>
                    </a:moveTo>
                    <a:lnTo>
                      <a:pt x="1232" y="243"/>
                    </a:lnTo>
                    <a:cubicBezTo>
                      <a:pt x="1232" y="374"/>
                      <a:pt x="956" y="482"/>
                      <a:pt x="618" y="482"/>
                    </a:cubicBezTo>
                    <a:cubicBezTo>
                      <a:pt x="276" y="482"/>
                      <a:pt x="0" y="374"/>
                      <a:pt x="0" y="243"/>
                    </a:cubicBezTo>
                    <a:cubicBezTo>
                      <a:pt x="0" y="107"/>
                      <a:pt x="276" y="0"/>
                      <a:pt x="618" y="0"/>
                    </a:cubicBezTo>
                    <a:cubicBezTo>
                      <a:pt x="956" y="0"/>
                      <a:pt x="1232" y="107"/>
                      <a:pt x="1232"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5" name="Freeform 16"/>
              <p:cNvSpPr>
                <a:spLocks noChangeArrowheads="1"/>
              </p:cNvSpPr>
              <p:nvPr/>
            </p:nvSpPr>
            <p:spPr bwMode="auto">
              <a:xfrm>
                <a:off x="3355390" y="3700884"/>
                <a:ext cx="638671" cy="259820"/>
              </a:xfrm>
              <a:custGeom>
                <a:avLst/>
                <a:gdLst>
                  <a:gd name="T0" fmla="*/ 1368 w 1426"/>
                  <a:gd name="T1" fmla="*/ 174 h 582"/>
                  <a:gd name="T2" fmla="*/ 1368 w 1426"/>
                  <a:gd name="T3" fmla="*/ 174 h 582"/>
                  <a:gd name="T4" fmla="*/ 712 w 1426"/>
                  <a:gd name="T5" fmla="*/ 0 h 582"/>
                  <a:gd name="T6" fmla="*/ 56 w 1426"/>
                  <a:gd name="T7" fmla="*/ 174 h 582"/>
                  <a:gd name="T8" fmla="*/ 0 w 1426"/>
                  <a:gd name="T9" fmla="*/ 174 h 582"/>
                  <a:gd name="T10" fmla="*/ 0 w 1426"/>
                  <a:gd name="T11" fmla="*/ 291 h 582"/>
                  <a:gd name="T12" fmla="*/ 712 w 1426"/>
                  <a:gd name="T13" fmla="*/ 581 h 582"/>
                  <a:gd name="T14" fmla="*/ 1425 w 1426"/>
                  <a:gd name="T15" fmla="*/ 291 h 582"/>
                  <a:gd name="T16" fmla="*/ 1425 w 1426"/>
                  <a:gd name="T17" fmla="*/ 174 h 582"/>
                  <a:gd name="T18" fmla="*/ 1368 w 1426"/>
                  <a:gd name="T19" fmla="*/ 17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2">
                    <a:moveTo>
                      <a:pt x="1368" y="174"/>
                    </a:moveTo>
                    <a:lnTo>
                      <a:pt x="1368" y="174"/>
                    </a:lnTo>
                    <a:cubicBezTo>
                      <a:pt x="1260" y="71"/>
                      <a:pt x="1007" y="0"/>
                      <a:pt x="712" y="0"/>
                    </a:cubicBezTo>
                    <a:cubicBezTo>
                      <a:pt x="417" y="0"/>
                      <a:pt x="164" y="71"/>
                      <a:pt x="56" y="174"/>
                    </a:cubicBezTo>
                    <a:cubicBezTo>
                      <a:pt x="0" y="174"/>
                      <a:pt x="0" y="174"/>
                      <a:pt x="0" y="174"/>
                    </a:cubicBezTo>
                    <a:cubicBezTo>
                      <a:pt x="0" y="291"/>
                      <a:pt x="0" y="291"/>
                      <a:pt x="0" y="291"/>
                    </a:cubicBezTo>
                    <a:cubicBezTo>
                      <a:pt x="0" y="451"/>
                      <a:pt x="318" y="581"/>
                      <a:pt x="712" y="581"/>
                    </a:cubicBezTo>
                    <a:cubicBezTo>
                      <a:pt x="1106" y="581"/>
                      <a:pt x="1425" y="451"/>
                      <a:pt x="1425" y="291"/>
                    </a:cubicBezTo>
                    <a:cubicBezTo>
                      <a:pt x="1425" y="174"/>
                      <a:pt x="1425" y="174"/>
                      <a:pt x="1425" y="174"/>
                    </a:cubicBezTo>
                    <a:lnTo>
                      <a:pt x="1368" y="174"/>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6" name="Freeform 17"/>
              <p:cNvSpPr>
                <a:spLocks noChangeArrowheads="1"/>
              </p:cNvSpPr>
              <p:nvPr/>
            </p:nvSpPr>
            <p:spPr bwMode="auto">
              <a:xfrm>
                <a:off x="3355390" y="3647334"/>
                <a:ext cx="638671" cy="259820"/>
              </a:xfrm>
              <a:custGeom>
                <a:avLst/>
                <a:gdLst>
                  <a:gd name="T0" fmla="*/ 1425 w 1426"/>
                  <a:gd name="T1" fmla="*/ 291 h 582"/>
                  <a:gd name="T2" fmla="*/ 1425 w 1426"/>
                  <a:gd name="T3" fmla="*/ 291 h 582"/>
                  <a:gd name="T4" fmla="*/ 712 w 1426"/>
                  <a:gd name="T5" fmla="*/ 581 h 582"/>
                  <a:gd name="T6" fmla="*/ 0 w 1426"/>
                  <a:gd name="T7" fmla="*/ 291 h 582"/>
                  <a:gd name="T8" fmla="*/ 712 w 1426"/>
                  <a:gd name="T9" fmla="*/ 0 h 582"/>
                  <a:gd name="T10" fmla="*/ 1425 w 1426"/>
                  <a:gd name="T11" fmla="*/ 291 h 582"/>
                </a:gdLst>
                <a:ahLst/>
                <a:cxnLst>
                  <a:cxn ang="0">
                    <a:pos x="T0" y="T1"/>
                  </a:cxn>
                  <a:cxn ang="0">
                    <a:pos x="T2" y="T3"/>
                  </a:cxn>
                  <a:cxn ang="0">
                    <a:pos x="T4" y="T5"/>
                  </a:cxn>
                  <a:cxn ang="0">
                    <a:pos x="T6" y="T7"/>
                  </a:cxn>
                  <a:cxn ang="0">
                    <a:pos x="T8" y="T9"/>
                  </a:cxn>
                  <a:cxn ang="0">
                    <a:pos x="T10" y="T11"/>
                  </a:cxn>
                </a:cxnLst>
                <a:rect l="0" t="0" r="r" b="b"/>
                <a:pathLst>
                  <a:path w="1426" h="582">
                    <a:moveTo>
                      <a:pt x="1425" y="291"/>
                    </a:moveTo>
                    <a:lnTo>
                      <a:pt x="1425" y="291"/>
                    </a:lnTo>
                    <a:cubicBezTo>
                      <a:pt x="1425" y="450"/>
                      <a:pt x="1106" y="581"/>
                      <a:pt x="712" y="581"/>
                    </a:cubicBezTo>
                    <a:cubicBezTo>
                      <a:pt x="318" y="581"/>
                      <a:pt x="0" y="450"/>
                      <a:pt x="0" y="291"/>
                    </a:cubicBezTo>
                    <a:cubicBezTo>
                      <a:pt x="0" y="131"/>
                      <a:pt x="318" y="0"/>
                      <a:pt x="712" y="0"/>
                    </a:cubicBezTo>
                    <a:cubicBezTo>
                      <a:pt x="1106" y="0"/>
                      <a:pt x="1425" y="131"/>
                      <a:pt x="1425"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7" name="Freeform 18"/>
              <p:cNvSpPr>
                <a:spLocks noChangeArrowheads="1"/>
              </p:cNvSpPr>
              <p:nvPr/>
            </p:nvSpPr>
            <p:spPr bwMode="auto">
              <a:xfrm>
                <a:off x="3397043" y="3655267"/>
                <a:ext cx="553383" cy="216186"/>
              </a:xfrm>
              <a:custGeom>
                <a:avLst/>
                <a:gdLst>
                  <a:gd name="T0" fmla="*/ 1232 w 1233"/>
                  <a:gd name="T1" fmla="*/ 243 h 484"/>
                  <a:gd name="T2" fmla="*/ 1232 w 1233"/>
                  <a:gd name="T3" fmla="*/ 243 h 484"/>
                  <a:gd name="T4" fmla="*/ 618 w 1233"/>
                  <a:gd name="T5" fmla="*/ 483 h 484"/>
                  <a:gd name="T6" fmla="*/ 0 w 1233"/>
                  <a:gd name="T7" fmla="*/ 243 h 484"/>
                  <a:gd name="T8" fmla="*/ 618 w 1233"/>
                  <a:gd name="T9" fmla="*/ 0 h 484"/>
                  <a:gd name="T10" fmla="*/ 1232 w 1233"/>
                  <a:gd name="T11" fmla="*/ 243 h 484"/>
                </a:gdLst>
                <a:ahLst/>
                <a:cxnLst>
                  <a:cxn ang="0">
                    <a:pos x="T0" y="T1"/>
                  </a:cxn>
                  <a:cxn ang="0">
                    <a:pos x="T2" y="T3"/>
                  </a:cxn>
                  <a:cxn ang="0">
                    <a:pos x="T4" y="T5"/>
                  </a:cxn>
                  <a:cxn ang="0">
                    <a:pos x="T6" y="T7"/>
                  </a:cxn>
                  <a:cxn ang="0">
                    <a:pos x="T8" y="T9"/>
                  </a:cxn>
                  <a:cxn ang="0">
                    <a:pos x="T10" y="T11"/>
                  </a:cxn>
                </a:cxnLst>
                <a:rect l="0" t="0" r="r" b="b"/>
                <a:pathLst>
                  <a:path w="1233" h="484">
                    <a:moveTo>
                      <a:pt x="1232" y="243"/>
                    </a:moveTo>
                    <a:lnTo>
                      <a:pt x="1232" y="243"/>
                    </a:lnTo>
                    <a:cubicBezTo>
                      <a:pt x="1232" y="375"/>
                      <a:pt x="956" y="483"/>
                      <a:pt x="618" y="483"/>
                    </a:cubicBezTo>
                    <a:cubicBezTo>
                      <a:pt x="276" y="483"/>
                      <a:pt x="0" y="375"/>
                      <a:pt x="0" y="243"/>
                    </a:cubicBezTo>
                    <a:cubicBezTo>
                      <a:pt x="0" y="108"/>
                      <a:pt x="276" y="0"/>
                      <a:pt x="618" y="0"/>
                    </a:cubicBezTo>
                    <a:cubicBezTo>
                      <a:pt x="956" y="0"/>
                      <a:pt x="1232" y="108"/>
                      <a:pt x="1232"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8" name="Freeform 19"/>
              <p:cNvSpPr>
                <a:spLocks noChangeArrowheads="1"/>
              </p:cNvSpPr>
              <p:nvPr/>
            </p:nvSpPr>
            <p:spPr bwMode="auto">
              <a:xfrm>
                <a:off x="3355390" y="3635434"/>
                <a:ext cx="638671" cy="259820"/>
              </a:xfrm>
              <a:custGeom>
                <a:avLst/>
                <a:gdLst>
                  <a:gd name="T0" fmla="*/ 1368 w 1426"/>
                  <a:gd name="T1" fmla="*/ 174 h 582"/>
                  <a:gd name="T2" fmla="*/ 1368 w 1426"/>
                  <a:gd name="T3" fmla="*/ 174 h 582"/>
                  <a:gd name="T4" fmla="*/ 712 w 1426"/>
                  <a:gd name="T5" fmla="*/ 0 h 582"/>
                  <a:gd name="T6" fmla="*/ 56 w 1426"/>
                  <a:gd name="T7" fmla="*/ 174 h 582"/>
                  <a:gd name="T8" fmla="*/ 0 w 1426"/>
                  <a:gd name="T9" fmla="*/ 174 h 582"/>
                  <a:gd name="T10" fmla="*/ 0 w 1426"/>
                  <a:gd name="T11" fmla="*/ 290 h 582"/>
                  <a:gd name="T12" fmla="*/ 712 w 1426"/>
                  <a:gd name="T13" fmla="*/ 581 h 582"/>
                  <a:gd name="T14" fmla="*/ 1425 w 1426"/>
                  <a:gd name="T15" fmla="*/ 290 h 582"/>
                  <a:gd name="T16" fmla="*/ 1425 w 1426"/>
                  <a:gd name="T17" fmla="*/ 174 h 582"/>
                  <a:gd name="T18" fmla="*/ 1368 w 1426"/>
                  <a:gd name="T19" fmla="*/ 17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2">
                    <a:moveTo>
                      <a:pt x="1368" y="174"/>
                    </a:moveTo>
                    <a:lnTo>
                      <a:pt x="1368" y="174"/>
                    </a:lnTo>
                    <a:cubicBezTo>
                      <a:pt x="1260" y="71"/>
                      <a:pt x="1007" y="0"/>
                      <a:pt x="712" y="0"/>
                    </a:cubicBezTo>
                    <a:cubicBezTo>
                      <a:pt x="417" y="0"/>
                      <a:pt x="164" y="71"/>
                      <a:pt x="56" y="174"/>
                    </a:cubicBezTo>
                    <a:cubicBezTo>
                      <a:pt x="0" y="174"/>
                      <a:pt x="0" y="174"/>
                      <a:pt x="0" y="174"/>
                    </a:cubicBezTo>
                    <a:cubicBezTo>
                      <a:pt x="0" y="290"/>
                      <a:pt x="0" y="290"/>
                      <a:pt x="0" y="290"/>
                    </a:cubicBezTo>
                    <a:cubicBezTo>
                      <a:pt x="0" y="450"/>
                      <a:pt x="318" y="581"/>
                      <a:pt x="712" y="581"/>
                    </a:cubicBezTo>
                    <a:cubicBezTo>
                      <a:pt x="1106" y="581"/>
                      <a:pt x="1425" y="450"/>
                      <a:pt x="1425" y="290"/>
                    </a:cubicBezTo>
                    <a:cubicBezTo>
                      <a:pt x="1425" y="174"/>
                      <a:pt x="1425" y="174"/>
                      <a:pt x="1425" y="174"/>
                    </a:cubicBezTo>
                    <a:lnTo>
                      <a:pt x="1368" y="174"/>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9" name="Freeform 20"/>
              <p:cNvSpPr>
                <a:spLocks noChangeArrowheads="1"/>
              </p:cNvSpPr>
              <p:nvPr/>
            </p:nvSpPr>
            <p:spPr bwMode="auto">
              <a:xfrm>
                <a:off x="3355390" y="3581883"/>
                <a:ext cx="638671" cy="259820"/>
              </a:xfrm>
              <a:custGeom>
                <a:avLst/>
                <a:gdLst>
                  <a:gd name="T0" fmla="*/ 1425 w 1426"/>
                  <a:gd name="T1" fmla="*/ 291 h 582"/>
                  <a:gd name="T2" fmla="*/ 1425 w 1426"/>
                  <a:gd name="T3" fmla="*/ 291 h 582"/>
                  <a:gd name="T4" fmla="*/ 712 w 1426"/>
                  <a:gd name="T5" fmla="*/ 581 h 582"/>
                  <a:gd name="T6" fmla="*/ 0 w 1426"/>
                  <a:gd name="T7" fmla="*/ 291 h 582"/>
                  <a:gd name="T8" fmla="*/ 712 w 1426"/>
                  <a:gd name="T9" fmla="*/ 0 h 582"/>
                  <a:gd name="T10" fmla="*/ 1425 w 1426"/>
                  <a:gd name="T11" fmla="*/ 291 h 582"/>
                </a:gdLst>
                <a:ahLst/>
                <a:cxnLst>
                  <a:cxn ang="0">
                    <a:pos x="T0" y="T1"/>
                  </a:cxn>
                  <a:cxn ang="0">
                    <a:pos x="T2" y="T3"/>
                  </a:cxn>
                  <a:cxn ang="0">
                    <a:pos x="T4" y="T5"/>
                  </a:cxn>
                  <a:cxn ang="0">
                    <a:pos x="T6" y="T7"/>
                  </a:cxn>
                  <a:cxn ang="0">
                    <a:pos x="T8" y="T9"/>
                  </a:cxn>
                  <a:cxn ang="0">
                    <a:pos x="T10" y="T11"/>
                  </a:cxn>
                </a:cxnLst>
                <a:rect l="0" t="0" r="r" b="b"/>
                <a:pathLst>
                  <a:path w="1426" h="582">
                    <a:moveTo>
                      <a:pt x="1425" y="291"/>
                    </a:moveTo>
                    <a:lnTo>
                      <a:pt x="1425" y="291"/>
                    </a:lnTo>
                    <a:cubicBezTo>
                      <a:pt x="1425" y="455"/>
                      <a:pt x="1106" y="581"/>
                      <a:pt x="712" y="581"/>
                    </a:cubicBezTo>
                    <a:cubicBezTo>
                      <a:pt x="318" y="581"/>
                      <a:pt x="0" y="455"/>
                      <a:pt x="0" y="291"/>
                    </a:cubicBezTo>
                    <a:cubicBezTo>
                      <a:pt x="0" y="131"/>
                      <a:pt x="318" y="0"/>
                      <a:pt x="712" y="0"/>
                    </a:cubicBezTo>
                    <a:cubicBezTo>
                      <a:pt x="1106" y="0"/>
                      <a:pt x="1425" y="131"/>
                      <a:pt x="1425"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0" name="Freeform 21"/>
              <p:cNvSpPr>
                <a:spLocks noChangeArrowheads="1"/>
              </p:cNvSpPr>
              <p:nvPr/>
            </p:nvSpPr>
            <p:spPr bwMode="auto">
              <a:xfrm>
                <a:off x="3397043" y="3591800"/>
                <a:ext cx="553383" cy="216186"/>
              </a:xfrm>
              <a:custGeom>
                <a:avLst/>
                <a:gdLst>
                  <a:gd name="T0" fmla="*/ 1232 w 1233"/>
                  <a:gd name="T1" fmla="*/ 243 h 484"/>
                  <a:gd name="T2" fmla="*/ 1232 w 1233"/>
                  <a:gd name="T3" fmla="*/ 243 h 484"/>
                  <a:gd name="T4" fmla="*/ 618 w 1233"/>
                  <a:gd name="T5" fmla="*/ 483 h 484"/>
                  <a:gd name="T6" fmla="*/ 0 w 1233"/>
                  <a:gd name="T7" fmla="*/ 243 h 484"/>
                  <a:gd name="T8" fmla="*/ 618 w 1233"/>
                  <a:gd name="T9" fmla="*/ 0 h 484"/>
                  <a:gd name="T10" fmla="*/ 1232 w 1233"/>
                  <a:gd name="T11" fmla="*/ 243 h 484"/>
                </a:gdLst>
                <a:ahLst/>
                <a:cxnLst>
                  <a:cxn ang="0">
                    <a:pos x="T0" y="T1"/>
                  </a:cxn>
                  <a:cxn ang="0">
                    <a:pos x="T2" y="T3"/>
                  </a:cxn>
                  <a:cxn ang="0">
                    <a:pos x="T4" y="T5"/>
                  </a:cxn>
                  <a:cxn ang="0">
                    <a:pos x="T6" y="T7"/>
                  </a:cxn>
                  <a:cxn ang="0">
                    <a:pos x="T8" y="T9"/>
                  </a:cxn>
                  <a:cxn ang="0">
                    <a:pos x="T10" y="T11"/>
                  </a:cxn>
                </a:cxnLst>
                <a:rect l="0" t="0" r="r" b="b"/>
                <a:pathLst>
                  <a:path w="1233" h="484">
                    <a:moveTo>
                      <a:pt x="1232" y="243"/>
                    </a:moveTo>
                    <a:lnTo>
                      <a:pt x="1232" y="243"/>
                    </a:lnTo>
                    <a:cubicBezTo>
                      <a:pt x="1232" y="375"/>
                      <a:pt x="956" y="483"/>
                      <a:pt x="618" y="483"/>
                    </a:cubicBezTo>
                    <a:cubicBezTo>
                      <a:pt x="276" y="483"/>
                      <a:pt x="0" y="375"/>
                      <a:pt x="0" y="243"/>
                    </a:cubicBezTo>
                    <a:cubicBezTo>
                      <a:pt x="0" y="108"/>
                      <a:pt x="276" y="0"/>
                      <a:pt x="618" y="0"/>
                    </a:cubicBezTo>
                    <a:cubicBezTo>
                      <a:pt x="956" y="0"/>
                      <a:pt x="1232" y="108"/>
                      <a:pt x="1232"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1" name="Freeform 22"/>
              <p:cNvSpPr>
                <a:spLocks noChangeArrowheads="1"/>
              </p:cNvSpPr>
              <p:nvPr/>
            </p:nvSpPr>
            <p:spPr bwMode="auto">
              <a:xfrm>
                <a:off x="3333572" y="3566016"/>
                <a:ext cx="638671" cy="261803"/>
              </a:xfrm>
              <a:custGeom>
                <a:avLst/>
                <a:gdLst>
                  <a:gd name="T0" fmla="*/ 1369 w 1426"/>
                  <a:gd name="T1" fmla="*/ 179 h 587"/>
                  <a:gd name="T2" fmla="*/ 1369 w 1426"/>
                  <a:gd name="T3" fmla="*/ 179 h 587"/>
                  <a:gd name="T4" fmla="*/ 713 w 1426"/>
                  <a:gd name="T5" fmla="*/ 0 h 587"/>
                  <a:gd name="T6" fmla="*/ 56 w 1426"/>
                  <a:gd name="T7" fmla="*/ 179 h 587"/>
                  <a:gd name="T8" fmla="*/ 0 w 1426"/>
                  <a:gd name="T9" fmla="*/ 179 h 587"/>
                  <a:gd name="T10" fmla="*/ 0 w 1426"/>
                  <a:gd name="T11" fmla="*/ 291 h 587"/>
                  <a:gd name="T12" fmla="*/ 713 w 1426"/>
                  <a:gd name="T13" fmla="*/ 586 h 587"/>
                  <a:gd name="T14" fmla="*/ 1425 w 1426"/>
                  <a:gd name="T15" fmla="*/ 291 h 587"/>
                  <a:gd name="T16" fmla="*/ 1425 w 1426"/>
                  <a:gd name="T17" fmla="*/ 179 h 587"/>
                  <a:gd name="T18" fmla="*/ 1369 w 1426"/>
                  <a:gd name="T19" fmla="*/ 179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7">
                    <a:moveTo>
                      <a:pt x="1369" y="179"/>
                    </a:moveTo>
                    <a:lnTo>
                      <a:pt x="1369" y="179"/>
                    </a:lnTo>
                    <a:cubicBezTo>
                      <a:pt x="1261" y="76"/>
                      <a:pt x="1008" y="0"/>
                      <a:pt x="713" y="0"/>
                    </a:cubicBezTo>
                    <a:cubicBezTo>
                      <a:pt x="417" y="0"/>
                      <a:pt x="164" y="76"/>
                      <a:pt x="56" y="179"/>
                    </a:cubicBezTo>
                    <a:cubicBezTo>
                      <a:pt x="0" y="179"/>
                      <a:pt x="0" y="179"/>
                      <a:pt x="0" y="179"/>
                    </a:cubicBezTo>
                    <a:cubicBezTo>
                      <a:pt x="0" y="291"/>
                      <a:pt x="0" y="291"/>
                      <a:pt x="0" y="291"/>
                    </a:cubicBezTo>
                    <a:cubicBezTo>
                      <a:pt x="0" y="455"/>
                      <a:pt x="319" y="586"/>
                      <a:pt x="713" y="586"/>
                    </a:cubicBezTo>
                    <a:cubicBezTo>
                      <a:pt x="1106" y="586"/>
                      <a:pt x="1425" y="455"/>
                      <a:pt x="1425" y="291"/>
                    </a:cubicBezTo>
                    <a:cubicBezTo>
                      <a:pt x="1425" y="179"/>
                      <a:pt x="1425" y="179"/>
                      <a:pt x="1425" y="179"/>
                    </a:cubicBezTo>
                    <a:lnTo>
                      <a:pt x="1369" y="179"/>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2" name="Freeform 23"/>
              <p:cNvSpPr>
                <a:spLocks noChangeArrowheads="1"/>
              </p:cNvSpPr>
              <p:nvPr/>
            </p:nvSpPr>
            <p:spPr bwMode="auto">
              <a:xfrm>
                <a:off x="3333572" y="3514449"/>
                <a:ext cx="638671" cy="259820"/>
              </a:xfrm>
              <a:custGeom>
                <a:avLst/>
                <a:gdLst>
                  <a:gd name="T0" fmla="*/ 1425 w 1426"/>
                  <a:gd name="T1" fmla="*/ 291 h 582"/>
                  <a:gd name="T2" fmla="*/ 1425 w 1426"/>
                  <a:gd name="T3" fmla="*/ 291 h 582"/>
                  <a:gd name="T4" fmla="*/ 713 w 1426"/>
                  <a:gd name="T5" fmla="*/ 581 h 582"/>
                  <a:gd name="T6" fmla="*/ 0 w 1426"/>
                  <a:gd name="T7" fmla="*/ 291 h 582"/>
                  <a:gd name="T8" fmla="*/ 713 w 1426"/>
                  <a:gd name="T9" fmla="*/ 0 h 582"/>
                  <a:gd name="T10" fmla="*/ 1425 w 1426"/>
                  <a:gd name="T11" fmla="*/ 291 h 582"/>
                </a:gdLst>
                <a:ahLst/>
                <a:cxnLst>
                  <a:cxn ang="0">
                    <a:pos x="T0" y="T1"/>
                  </a:cxn>
                  <a:cxn ang="0">
                    <a:pos x="T2" y="T3"/>
                  </a:cxn>
                  <a:cxn ang="0">
                    <a:pos x="T4" y="T5"/>
                  </a:cxn>
                  <a:cxn ang="0">
                    <a:pos x="T6" y="T7"/>
                  </a:cxn>
                  <a:cxn ang="0">
                    <a:pos x="T8" y="T9"/>
                  </a:cxn>
                  <a:cxn ang="0">
                    <a:pos x="T10" y="T11"/>
                  </a:cxn>
                </a:cxnLst>
                <a:rect l="0" t="0" r="r" b="b"/>
                <a:pathLst>
                  <a:path w="1426" h="582">
                    <a:moveTo>
                      <a:pt x="1425" y="291"/>
                    </a:moveTo>
                    <a:lnTo>
                      <a:pt x="1425" y="291"/>
                    </a:lnTo>
                    <a:cubicBezTo>
                      <a:pt x="1425" y="450"/>
                      <a:pt x="1106" y="581"/>
                      <a:pt x="713" y="581"/>
                    </a:cubicBezTo>
                    <a:cubicBezTo>
                      <a:pt x="319" y="581"/>
                      <a:pt x="0" y="450"/>
                      <a:pt x="0" y="291"/>
                    </a:cubicBezTo>
                    <a:cubicBezTo>
                      <a:pt x="0" y="131"/>
                      <a:pt x="319" y="0"/>
                      <a:pt x="713" y="0"/>
                    </a:cubicBezTo>
                    <a:cubicBezTo>
                      <a:pt x="1106" y="0"/>
                      <a:pt x="1425" y="131"/>
                      <a:pt x="1425"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3" name="Freeform 24"/>
              <p:cNvSpPr>
                <a:spLocks noChangeArrowheads="1"/>
              </p:cNvSpPr>
              <p:nvPr/>
            </p:nvSpPr>
            <p:spPr bwMode="auto">
              <a:xfrm>
                <a:off x="3377208" y="3524366"/>
                <a:ext cx="551400" cy="216186"/>
              </a:xfrm>
              <a:custGeom>
                <a:avLst/>
                <a:gdLst>
                  <a:gd name="T0" fmla="*/ 1228 w 1229"/>
                  <a:gd name="T1" fmla="*/ 243 h 483"/>
                  <a:gd name="T2" fmla="*/ 1228 w 1229"/>
                  <a:gd name="T3" fmla="*/ 243 h 483"/>
                  <a:gd name="T4" fmla="*/ 615 w 1229"/>
                  <a:gd name="T5" fmla="*/ 482 h 483"/>
                  <a:gd name="T6" fmla="*/ 0 w 1229"/>
                  <a:gd name="T7" fmla="*/ 243 h 483"/>
                  <a:gd name="T8" fmla="*/ 615 w 1229"/>
                  <a:gd name="T9" fmla="*/ 0 h 483"/>
                  <a:gd name="T10" fmla="*/ 1228 w 1229"/>
                  <a:gd name="T11" fmla="*/ 243 h 483"/>
                </a:gdLst>
                <a:ahLst/>
                <a:cxnLst>
                  <a:cxn ang="0">
                    <a:pos x="T0" y="T1"/>
                  </a:cxn>
                  <a:cxn ang="0">
                    <a:pos x="T2" y="T3"/>
                  </a:cxn>
                  <a:cxn ang="0">
                    <a:pos x="T4" y="T5"/>
                  </a:cxn>
                  <a:cxn ang="0">
                    <a:pos x="T6" y="T7"/>
                  </a:cxn>
                  <a:cxn ang="0">
                    <a:pos x="T8" y="T9"/>
                  </a:cxn>
                  <a:cxn ang="0">
                    <a:pos x="T10" y="T11"/>
                  </a:cxn>
                </a:cxnLst>
                <a:rect l="0" t="0" r="r" b="b"/>
                <a:pathLst>
                  <a:path w="1229" h="483">
                    <a:moveTo>
                      <a:pt x="1228" y="243"/>
                    </a:moveTo>
                    <a:lnTo>
                      <a:pt x="1228" y="243"/>
                    </a:lnTo>
                    <a:cubicBezTo>
                      <a:pt x="1228" y="375"/>
                      <a:pt x="956" y="482"/>
                      <a:pt x="615" y="482"/>
                    </a:cubicBezTo>
                    <a:cubicBezTo>
                      <a:pt x="272" y="482"/>
                      <a:pt x="0" y="375"/>
                      <a:pt x="0" y="243"/>
                    </a:cubicBezTo>
                    <a:cubicBezTo>
                      <a:pt x="0" y="108"/>
                      <a:pt x="272" y="0"/>
                      <a:pt x="615" y="0"/>
                    </a:cubicBezTo>
                    <a:cubicBezTo>
                      <a:pt x="956" y="0"/>
                      <a:pt x="1228" y="108"/>
                      <a:pt x="1228"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4" name="Freeform 25"/>
              <p:cNvSpPr>
                <a:spLocks noChangeArrowheads="1"/>
              </p:cNvSpPr>
              <p:nvPr/>
            </p:nvSpPr>
            <p:spPr bwMode="auto">
              <a:xfrm>
                <a:off x="3377208" y="3504532"/>
                <a:ext cx="638671" cy="259820"/>
              </a:xfrm>
              <a:custGeom>
                <a:avLst/>
                <a:gdLst>
                  <a:gd name="T0" fmla="*/ 1369 w 1426"/>
                  <a:gd name="T1" fmla="*/ 173 h 581"/>
                  <a:gd name="T2" fmla="*/ 1369 w 1426"/>
                  <a:gd name="T3" fmla="*/ 173 h 581"/>
                  <a:gd name="T4" fmla="*/ 713 w 1426"/>
                  <a:gd name="T5" fmla="*/ 0 h 581"/>
                  <a:gd name="T6" fmla="*/ 56 w 1426"/>
                  <a:gd name="T7" fmla="*/ 173 h 581"/>
                  <a:gd name="T8" fmla="*/ 0 w 1426"/>
                  <a:gd name="T9" fmla="*/ 173 h 581"/>
                  <a:gd name="T10" fmla="*/ 0 w 1426"/>
                  <a:gd name="T11" fmla="*/ 290 h 581"/>
                  <a:gd name="T12" fmla="*/ 713 w 1426"/>
                  <a:gd name="T13" fmla="*/ 580 h 581"/>
                  <a:gd name="T14" fmla="*/ 1425 w 1426"/>
                  <a:gd name="T15" fmla="*/ 290 h 581"/>
                  <a:gd name="T16" fmla="*/ 1425 w 1426"/>
                  <a:gd name="T17" fmla="*/ 173 h 581"/>
                  <a:gd name="T18" fmla="*/ 1369 w 1426"/>
                  <a:gd name="T19" fmla="*/ 173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1">
                    <a:moveTo>
                      <a:pt x="1369" y="173"/>
                    </a:moveTo>
                    <a:lnTo>
                      <a:pt x="1369" y="173"/>
                    </a:lnTo>
                    <a:cubicBezTo>
                      <a:pt x="1261" y="70"/>
                      <a:pt x="1008" y="0"/>
                      <a:pt x="713" y="0"/>
                    </a:cubicBezTo>
                    <a:cubicBezTo>
                      <a:pt x="417" y="0"/>
                      <a:pt x="164" y="70"/>
                      <a:pt x="56" y="173"/>
                    </a:cubicBezTo>
                    <a:cubicBezTo>
                      <a:pt x="0" y="173"/>
                      <a:pt x="0" y="173"/>
                      <a:pt x="0" y="173"/>
                    </a:cubicBezTo>
                    <a:cubicBezTo>
                      <a:pt x="0" y="290"/>
                      <a:pt x="0" y="290"/>
                      <a:pt x="0" y="290"/>
                    </a:cubicBezTo>
                    <a:cubicBezTo>
                      <a:pt x="0" y="449"/>
                      <a:pt x="319" y="580"/>
                      <a:pt x="713" y="580"/>
                    </a:cubicBezTo>
                    <a:cubicBezTo>
                      <a:pt x="1106" y="580"/>
                      <a:pt x="1425" y="449"/>
                      <a:pt x="1425" y="290"/>
                    </a:cubicBezTo>
                    <a:cubicBezTo>
                      <a:pt x="1425" y="173"/>
                      <a:pt x="1425" y="173"/>
                      <a:pt x="1425" y="173"/>
                    </a:cubicBezTo>
                    <a:lnTo>
                      <a:pt x="1369" y="173"/>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5" name="Freeform 26"/>
              <p:cNvSpPr>
                <a:spLocks noChangeArrowheads="1"/>
              </p:cNvSpPr>
              <p:nvPr/>
            </p:nvSpPr>
            <p:spPr bwMode="auto">
              <a:xfrm>
                <a:off x="3377208" y="3450982"/>
                <a:ext cx="638671" cy="259820"/>
              </a:xfrm>
              <a:custGeom>
                <a:avLst/>
                <a:gdLst>
                  <a:gd name="T0" fmla="*/ 1425 w 1426"/>
                  <a:gd name="T1" fmla="*/ 291 h 583"/>
                  <a:gd name="T2" fmla="*/ 1425 w 1426"/>
                  <a:gd name="T3" fmla="*/ 291 h 583"/>
                  <a:gd name="T4" fmla="*/ 713 w 1426"/>
                  <a:gd name="T5" fmla="*/ 582 h 583"/>
                  <a:gd name="T6" fmla="*/ 0 w 1426"/>
                  <a:gd name="T7" fmla="*/ 291 h 583"/>
                  <a:gd name="T8" fmla="*/ 713 w 1426"/>
                  <a:gd name="T9" fmla="*/ 0 h 583"/>
                  <a:gd name="T10" fmla="*/ 1425 w 1426"/>
                  <a:gd name="T11" fmla="*/ 291 h 583"/>
                </a:gdLst>
                <a:ahLst/>
                <a:cxnLst>
                  <a:cxn ang="0">
                    <a:pos x="T0" y="T1"/>
                  </a:cxn>
                  <a:cxn ang="0">
                    <a:pos x="T2" y="T3"/>
                  </a:cxn>
                  <a:cxn ang="0">
                    <a:pos x="T4" y="T5"/>
                  </a:cxn>
                  <a:cxn ang="0">
                    <a:pos x="T6" y="T7"/>
                  </a:cxn>
                  <a:cxn ang="0">
                    <a:pos x="T8" y="T9"/>
                  </a:cxn>
                  <a:cxn ang="0">
                    <a:pos x="T10" y="T11"/>
                  </a:cxn>
                </a:cxnLst>
                <a:rect l="0" t="0" r="r" b="b"/>
                <a:pathLst>
                  <a:path w="1426" h="583">
                    <a:moveTo>
                      <a:pt x="1425" y="291"/>
                    </a:moveTo>
                    <a:lnTo>
                      <a:pt x="1425" y="291"/>
                    </a:lnTo>
                    <a:cubicBezTo>
                      <a:pt x="1425" y="455"/>
                      <a:pt x="1106" y="582"/>
                      <a:pt x="713" y="582"/>
                    </a:cubicBezTo>
                    <a:cubicBezTo>
                      <a:pt x="319" y="582"/>
                      <a:pt x="0" y="455"/>
                      <a:pt x="0" y="291"/>
                    </a:cubicBezTo>
                    <a:cubicBezTo>
                      <a:pt x="0" y="132"/>
                      <a:pt x="319" y="0"/>
                      <a:pt x="713" y="0"/>
                    </a:cubicBezTo>
                    <a:cubicBezTo>
                      <a:pt x="1106" y="0"/>
                      <a:pt x="1425" y="132"/>
                      <a:pt x="1425"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6" name="Freeform 27"/>
              <p:cNvSpPr>
                <a:spLocks noChangeArrowheads="1"/>
              </p:cNvSpPr>
              <p:nvPr/>
            </p:nvSpPr>
            <p:spPr bwMode="auto">
              <a:xfrm>
                <a:off x="3420844" y="3460898"/>
                <a:ext cx="553383" cy="216186"/>
              </a:xfrm>
              <a:custGeom>
                <a:avLst/>
                <a:gdLst>
                  <a:gd name="T0" fmla="*/ 1233 w 1234"/>
                  <a:gd name="T1" fmla="*/ 244 h 484"/>
                  <a:gd name="T2" fmla="*/ 1233 w 1234"/>
                  <a:gd name="T3" fmla="*/ 244 h 484"/>
                  <a:gd name="T4" fmla="*/ 619 w 1234"/>
                  <a:gd name="T5" fmla="*/ 483 h 484"/>
                  <a:gd name="T6" fmla="*/ 0 w 1234"/>
                  <a:gd name="T7" fmla="*/ 244 h 484"/>
                  <a:gd name="T8" fmla="*/ 619 w 1234"/>
                  <a:gd name="T9" fmla="*/ 0 h 484"/>
                  <a:gd name="T10" fmla="*/ 1233 w 1234"/>
                  <a:gd name="T11" fmla="*/ 244 h 484"/>
                </a:gdLst>
                <a:ahLst/>
                <a:cxnLst>
                  <a:cxn ang="0">
                    <a:pos x="T0" y="T1"/>
                  </a:cxn>
                  <a:cxn ang="0">
                    <a:pos x="T2" y="T3"/>
                  </a:cxn>
                  <a:cxn ang="0">
                    <a:pos x="T4" y="T5"/>
                  </a:cxn>
                  <a:cxn ang="0">
                    <a:pos x="T6" y="T7"/>
                  </a:cxn>
                  <a:cxn ang="0">
                    <a:pos x="T8" y="T9"/>
                  </a:cxn>
                  <a:cxn ang="0">
                    <a:pos x="T10" y="T11"/>
                  </a:cxn>
                </a:cxnLst>
                <a:rect l="0" t="0" r="r" b="b"/>
                <a:pathLst>
                  <a:path w="1234" h="484">
                    <a:moveTo>
                      <a:pt x="1233" y="244"/>
                    </a:moveTo>
                    <a:lnTo>
                      <a:pt x="1233" y="244"/>
                    </a:lnTo>
                    <a:cubicBezTo>
                      <a:pt x="1233" y="375"/>
                      <a:pt x="956" y="483"/>
                      <a:pt x="619" y="483"/>
                    </a:cubicBezTo>
                    <a:cubicBezTo>
                      <a:pt x="277" y="483"/>
                      <a:pt x="0" y="375"/>
                      <a:pt x="0" y="244"/>
                    </a:cubicBezTo>
                    <a:cubicBezTo>
                      <a:pt x="0" y="108"/>
                      <a:pt x="277" y="0"/>
                      <a:pt x="619" y="0"/>
                    </a:cubicBezTo>
                    <a:cubicBezTo>
                      <a:pt x="956" y="0"/>
                      <a:pt x="1233" y="108"/>
                      <a:pt x="1233" y="244"/>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7" name="Freeform 28"/>
              <p:cNvSpPr>
                <a:spLocks noChangeArrowheads="1"/>
              </p:cNvSpPr>
              <p:nvPr/>
            </p:nvSpPr>
            <p:spPr bwMode="auto">
              <a:xfrm>
                <a:off x="3319688" y="3417264"/>
                <a:ext cx="638671" cy="259820"/>
              </a:xfrm>
              <a:custGeom>
                <a:avLst/>
                <a:gdLst>
                  <a:gd name="T0" fmla="*/ 1368 w 1426"/>
                  <a:gd name="T1" fmla="*/ 178 h 581"/>
                  <a:gd name="T2" fmla="*/ 1368 w 1426"/>
                  <a:gd name="T3" fmla="*/ 178 h 581"/>
                  <a:gd name="T4" fmla="*/ 712 w 1426"/>
                  <a:gd name="T5" fmla="*/ 0 h 581"/>
                  <a:gd name="T6" fmla="*/ 57 w 1426"/>
                  <a:gd name="T7" fmla="*/ 178 h 581"/>
                  <a:gd name="T8" fmla="*/ 0 w 1426"/>
                  <a:gd name="T9" fmla="*/ 178 h 581"/>
                  <a:gd name="T10" fmla="*/ 0 w 1426"/>
                  <a:gd name="T11" fmla="*/ 290 h 581"/>
                  <a:gd name="T12" fmla="*/ 712 w 1426"/>
                  <a:gd name="T13" fmla="*/ 580 h 581"/>
                  <a:gd name="T14" fmla="*/ 1425 w 1426"/>
                  <a:gd name="T15" fmla="*/ 290 h 581"/>
                  <a:gd name="T16" fmla="*/ 1425 w 1426"/>
                  <a:gd name="T17" fmla="*/ 178 h 581"/>
                  <a:gd name="T18" fmla="*/ 1368 w 1426"/>
                  <a:gd name="T19" fmla="*/ 17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1">
                    <a:moveTo>
                      <a:pt x="1368" y="178"/>
                    </a:moveTo>
                    <a:lnTo>
                      <a:pt x="1368" y="178"/>
                    </a:lnTo>
                    <a:cubicBezTo>
                      <a:pt x="1260" y="74"/>
                      <a:pt x="1008" y="0"/>
                      <a:pt x="712" y="0"/>
                    </a:cubicBezTo>
                    <a:cubicBezTo>
                      <a:pt x="417" y="0"/>
                      <a:pt x="164" y="74"/>
                      <a:pt x="57" y="178"/>
                    </a:cubicBezTo>
                    <a:cubicBezTo>
                      <a:pt x="0" y="178"/>
                      <a:pt x="0" y="178"/>
                      <a:pt x="0" y="178"/>
                    </a:cubicBezTo>
                    <a:cubicBezTo>
                      <a:pt x="0" y="290"/>
                      <a:pt x="0" y="290"/>
                      <a:pt x="0" y="290"/>
                    </a:cubicBezTo>
                    <a:cubicBezTo>
                      <a:pt x="0" y="454"/>
                      <a:pt x="319" y="580"/>
                      <a:pt x="712" y="580"/>
                    </a:cubicBezTo>
                    <a:cubicBezTo>
                      <a:pt x="1106" y="580"/>
                      <a:pt x="1425" y="454"/>
                      <a:pt x="1425" y="290"/>
                    </a:cubicBezTo>
                    <a:cubicBezTo>
                      <a:pt x="1425" y="178"/>
                      <a:pt x="1425" y="178"/>
                      <a:pt x="1425" y="178"/>
                    </a:cubicBezTo>
                    <a:lnTo>
                      <a:pt x="1368"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8" name="Freeform 29"/>
              <p:cNvSpPr>
                <a:spLocks noChangeArrowheads="1"/>
              </p:cNvSpPr>
              <p:nvPr/>
            </p:nvSpPr>
            <p:spPr bwMode="auto">
              <a:xfrm>
                <a:off x="3319688" y="3367681"/>
                <a:ext cx="638671" cy="259820"/>
              </a:xfrm>
              <a:custGeom>
                <a:avLst/>
                <a:gdLst>
                  <a:gd name="T0" fmla="*/ 1425 w 1426"/>
                  <a:gd name="T1" fmla="*/ 291 h 582"/>
                  <a:gd name="T2" fmla="*/ 1425 w 1426"/>
                  <a:gd name="T3" fmla="*/ 291 h 582"/>
                  <a:gd name="T4" fmla="*/ 712 w 1426"/>
                  <a:gd name="T5" fmla="*/ 581 h 582"/>
                  <a:gd name="T6" fmla="*/ 0 w 1426"/>
                  <a:gd name="T7" fmla="*/ 291 h 582"/>
                  <a:gd name="T8" fmla="*/ 712 w 1426"/>
                  <a:gd name="T9" fmla="*/ 0 h 582"/>
                  <a:gd name="T10" fmla="*/ 1425 w 1426"/>
                  <a:gd name="T11" fmla="*/ 291 h 582"/>
                </a:gdLst>
                <a:ahLst/>
                <a:cxnLst>
                  <a:cxn ang="0">
                    <a:pos x="T0" y="T1"/>
                  </a:cxn>
                  <a:cxn ang="0">
                    <a:pos x="T2" y="T3"/>
                  </a:cxn>
                  <a:cxn ang="0">
                    <a:pos x="T4" y="T5"/>
                  </a:cxn>
                  <a:cxn ang="0">
                    <a:pos x="T6" y="T7"/>
                  </a:cxn>
                  <a:cxn ang="0">
                    <a:pos x="T8" y="T9"/>
                  </a:cxn>
                  <a:cxn ang="0">
                    <a:pos x="T10" y="T11"/>
                  </a:cxn>
                </a:cxnLst>
                <a:rect l="0" t="0" r="r" b="b"/>
                <a:pathLst>
                  <a:path w="1426" h="582">
                    <a:moveTo>
                      <a:pt x="1425" y="291"/>
                    </a:moveTo>
                    <a:lnTo>
                      <a:pt x="1425" y="291"/>
                    </a:lnTo>
                    <a:cubicBezTo>
                      <a:pt x="1425" y="450"/>
                      <a:pt x="1106" y="581"/>
                      <a:pt x="712" y="581"/>
                    </a:cubicBezTo>
                    <a:cubicBezTo>
                      <a:pt x="319" y="581"/>
                      <a:pt x="0" y="450"/>
                      <a:pt x="0" y="291"/>
                    </a:cubicBezTo>
                    <a:cubicBezTo>
                      <a:pt x="0" y="131"/>
                      <a:pt x="319" y="0"/>
                      <a:pt x="712" y="0"/>
                    </a:cubicBezTo>
                    <a:cubicBezTo>
                      <a:pt x="1106" y="0"/>
                      <a:pt x="1425" y="131"/>
                      <a:pt x="1425"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9" name="Freeform 30"/>
              <p:cNvSpPr>
                <a:spLocks noChangeArrowheads="1"/>
              </p:cNvSpPr>
              <p:nvPr/>
            </p:nvSpPr>
            <p:spPr bwMode="auto">
              <a:xfrm>
                <a:off x="3363324" y="3375614"/>
                <a:ext cx="553383" cy="216186"/>
              </a:xfrm>
              <a:custGeom>
                <a:avLst/>
                <a:gdLst>
                  <a:gd name="T0" fmla="*/ 1232 w 1233"/>
                  <a:gd name="T1" fmla="*/ 239 h 483"/>
                  <a:gd name="T2" fmla="*/ 1232 w 1233"/>
                  <a:gd name="T3" fmla="*/ 239 h 483"/>
                  <a:gd name="T4" fmla="*/ 613 w 1233"/>
                  <a:gd name="T5" fmla="*/ 482 h 483"/>
                  <a:gd name="T6" fmla="*/ 0 w 1233"/>
                  <a:gd name="T7" fmla="*/ 239 h 483"/>
                  <a:gd name="T8" fmla="*/ 613 w 1233"/>
                  <a:gd name="T9" fmla="*/ 0 h 483"/>
                  <a:gd name="T10" fmla="*/ 1232 w 1233"/>
                  <a:gd name="T11" fmla="*/ 239 h 483"/>
                </a:gdLst>
                <a:ahLst/>
                <a:cxnLst>
                  <a:cxn ang="0">
                    <a:pos x="T0" y="T1"/>
                  </a:cxn>
                  <a:cxn ang="0">
                    <a:pos x="T2" y="T3"/>
                  </a:cxn>
                  <a:cxn ang="0">
                    <a:pos x="T4" y="T5"/>
                  </a:cxn>
                  <a:cxn ang="0">
                    <a:pos x="T6" y="T7"/>
                  </a:cxn>
                  <a:cxn ang="0">
                    <a:pos x="T8" y="T9"/>
                  </a:cxn>
                  <a:cxn ang="0">
                    <a:pos x="T10" y="T11"/>
                  </a:cxn>
                </a:cxnLst>
                <a:rect l="0" t="0" r="r" b="b"/>
                <a:pathLst>
                  <a:path w="1233" h="483">
                    <a:moveTo>
                      <a:pt x="1232" y="239"/>
                    </a:moveTo>
                    <a:lnTo>
                      <a:pt x="1232" y="239"/>
                    </a:lnTo>
                    <a:cubicBezTo>
                      <a:pt x="1232" y="375"/>
                      <a:pt x="955" y="482"/>
                      <a:pt x="613" y="482"/>
                    </a:cubicBezTo>
                    <a:cubicBezTo>
                      <a:pt x="272" y="482"/>
                      <a:pt x="0" y="375"/>
                      <a:pt x="0" y="239"/>
                    </a:cubicBezTo>
                    <a:cubicBezTo>
                      <a:pt x="0" y="107"/>
                      <a:pt x="272" y="0"/>
                      <a:pt x="613" y="0"/>
                    </a:cubicBezTo>
                    <a:cubicBezTo>
                      <a:pt x="955" y="0"/>
                      <a:pt x="1232" y="107"/>
                      <a:pt x="1232"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0" name="Freeform 31"/>
              <p:cNvSpPr>
                <a:spLocks noChangeArrowheads="1"/>
              </p:cNvSpPr>
              <p:nvPr/>
            </p:nvSpPr>
            <p:spPr bwMode="auto">
              <a:xfrm>
                <a:off x="3319688" y="3345864"/>
                <a:ext cx="638671" cy="259820"/>
              </a:xfrm>
              <a:custGeom>
                <a:avLst/>
                <a:gdLst>
                  <a:gd name="T0" fmla="*/ 1368 w 1426"/>
                  <a:gd name="T1" fmla="*/ 178 h 582"/>
                  <a:gd name="T2" fmla="*/ 1368 w 1426"/>
                  <a:gd name="T3" fmla="*/ 178 h 582"/>
                  <a:gd name="T4" fmla="*/ 712 w 1426"/>
                  <a:gd name="T5" fmla="*/ 0 h 582"/>
                  <a:gd name="T6" fmla="*/ 57 w 1426"/>
                  <a:gd name="T7" fmla="*/ 178 h 582"/>
                  <a:gd name="T8" fmla="*/ 0 w 1426"/>
                  <a:gd name="T9" fmla="*/ 178 h 582"/>
                  <a:gd name="T10" fmla="*/ 0 w 1426"/>
                  <a:gd name="T11" fmla="*/ 291 h 582"/>
                  <a:gd name="T12" fmla="*/ 712 w 1426"/>
                  <a:gd name="T13" fmla="*/ 581 h 582"/>
                  <a:gd name="T14" fmla="*/ 1425 w 1426"/>
                  <a:gd name="T15" fmla="*/ 291 h 582"/>
                  <a:gd name="T16" fmla="*/ 1425 w 1426"/>
                  <a:gd name="T17" fmla="*/ 178 h 582"/>
                  <a:gd name="T18" fmla="*/ 1368 w 1426"/>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2">
                    <a:moveTo>
                      <a:pt x="1368" y="178"/>
                    </a:moveTo>
                    <a:lnTo>
                      <a:pt x="1368" y="178"/>
                    </a:lnTo>
                    <a:cubicBezTo>
                      <a:pt x="1260" y="75"/>
                      <a:pt x="1008" y="0"/>
                      <a:pt x="712" y="0"/>
                    </a:cubicBezTo>
                    <a:cubicBezTo>
                      <a:pt x="417" y="0"/>
                      <a:pt x="164" y="75"/>
                      <a:pt x="57" y="178"/>
                    </a:cubicBezTo>
                    <a:cubicBezTo>
                      <a:pt x="0" y="178"/>
                      <a:pt x="0" y="178"/>
                      <a:pt x="0" y="178"/>
                    </a:cubicBezTo>
                    <a:cubicBezTo>
                      <a:pt x="0" y="291"/>
                      <a:pt x="0" y="291"/>
                      <a:pt x="0" y="291"/>
                    </a:cubicBezTo>
                    <a:cubicBezTo>
                      <a:pt x="0" y="455"/>
                      <a:pt x="319" y="581"/>
                      <a:pt x="712" y="581"/>
                    </a:cubicBezTo>
                    <a:cubicBezTo>
                      <a:pt x="1106" y="581"/>
                      <a:pt x="1425" y="455"/>
                      <a:pt x="1425" y="291"/>
                    </a:cubicBezTo>
                    <a:cubicBezTo>
                      <a:pt x="1425" y="178"/>
                      <a:pt x="1425" y="178"/>
                      <a:pt x="1425" y="178"/>
                    </a:cubicBezTo>
                    <a:lnTo>
                      <a:pt x="1368"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1" name="Freeform 32"/>
              <p:cNvSpPr>
                <a:spLocks noChangeArrowheads="1"/>
              </p:cNvSpPr>
              <p:nvPr/>
            </p:nvSpPr>
            <p:spPr bwMode="auto">
              <a:xfrm>
                <a:off x="3319688" y="3296280"/>
                <a:ext cx="638671" cy="259820"/>
              </a:xfrm>
              <a:custGeom>
                <a:avLst/>
                <a:gdLst>
                  <a:gd name="T0" fmla="*/ 1425 w 1426"/>
                  <a:gd name="T1" fmla="*/ 290 h 582"/>
                  <a:gd name="T2" fmla="*/ 1425 w 1426"/>
                  <a:gd name="T3" fmla="*/ 290 h 582"/>
                  <a:gd name="T4" fmla="*/ 712 w 1426"/>
                  <a:gd name="T5" fmla="*/ 581 h 582"/>
                  <a:gd name="T6" fmla="*/ 0 w 1426"/>
                  <a:gd name="T7" fmla="*/ 290 h 582"/>
                  <a:gd name="T8" fmla="*/ 712 w 1426"/>
                  <a:gd name="T9" fmla="*/ 0 h 582"/>
                  <a:gd name="T10" fmla="*/ 1425 w 1426"/>
                  <a:gd name="T11" fmla="*/ 290 h 582"/>
                </a:gdLst>
                <a:ahLst/>
                <a:cxnLst>
                  <a:cxn ang="0">
                    <a:pos x="T0" y="T1"/>
                  </a:cxn>
                  <a:cxn ang="0">
                    <a:pos x="T2" y="T3"/>
                  </a:cxn>
                  <a:cxn ang="0">
                    <a:pos x="T4" y="T5"/>
                  </a:cxn>
                  <a:cxn ang="0">
                    <a:pos x="T6" y="T7"/>
                  </a:cxn>
                  <a:cxn ang="0">
                    <a:pos x="T8" y="T9"/>
                  </a:cxn>
                  <a:cxn ang="0">
                    <a:pos x="T10" y="T11"/>
                  </a:cxn>
                </a:cxnLst>
                <a:rect l="0" t="0" r="r" b="b"/>
                <a:pathLst>
                  <a:path w="1426" h="582">
                    <a:moveTo>
                      <a:pt x="1425" y="290"/>
                    </a:moveTo>
                    <a:lnTo>
                      <a:pt x="1425" y="290"/>
                    </a:lnTo>
                    <a:cubicBezTo>
                      <a:pt x="1425" y="450"/>
                      <a:pt x="1106" y="581"/>
                      <a:pt x="712" y="581"/>
                    </a:cubicBezTo>
                    <a:cubicBezTo>
                      <a:pt x="319" y="581"/>
                      <a:pt x="0" y="450"/>
                      <a:pt x="0" y="290"/>
                    </a:cubicBezTo>
                    <a:cubicBezTo>
                      <a:pt x="0" y="131"/>
                      <a:pt x="319" y="0"/>
                      <a:pt x="712" y="0"/>
                    </a:cubicBezTo>
                    <a:cubicBezTo>
                      <a:pt x="1106" y="0"/>
                      <a:pt x="1425" y="131"/>
                      <a:pt x="1425"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2" name="Freeform 33"/>
              <p:cNvSpPr>
                <a:spLocks noChangeArrowheads="1"/>
              </p:cNvSpPr>
              <p:nvPr/>
            </p:nvSpPr>
            <p:spPr bwMode="auto">
              <a:xfrm>
                <a:off x="3363324" y="3304213"/>
                <a:ext cx="553383" cy="216186"/>
              </a:xfrm>
              <a:custGeom>
                <a:avLst/>
                <a:gdLst>
                  <a:gd name="T0" fmla="*/ 1232 w 1233"/>
                  <a:gd name="T1" fmla="*/ 243 h 483"/>
                  <a:gd name="T2" fmla="*/ 1232 w 1233"/>
                  <a:gd name="T3" fmla="*/ 243 h 483"/>
                  <a:gd name="T4" fmla="*/ 613 w 1233"/>
                  <a:gd name="T5" fmla="*/ 482 h 483"/>
                  <a:gd name="T6" fmla="*/ 0 w 1233"/>
                  <a:gd name="T7" fmla="*/ 243 h 483"/>
                  <a:gd name="T8" fmla="*/ 613 w 1233"/>
                  <a:gd name="T9" fmla="*/ 0 h 483"/>
                  <a:gd name="T10" fmla="*/ 1232 w 1233"/>
                  <a:gd name="T11" fmla="*/ 243 h 483"/>
                </a:gdLst>
                <a:ahLst/>
                <a:cxnLst>
                  <a:cxn ang="0">
                    <a:pos x="T0" y="T1"/>
                  </a:cxn>
                  <a:cxn ang="0">
                    <a:pos x="T2" y="T3"/>
                  </a:cxn>
                  <a:cxn ang="0">
                    <a:pos x="T4" y="T5"/>
                  </a:cxn>
                  <a:cxn ang="0">
                    <a:pos x="T6" y="T7"/>
                  </a:cxn>
                  <a:cxn ang="0">
                    <a:pos x="T8" y="T9"/>
                  </a:cxn>
                  <a:cxn ang="0">
                    <a:pos x="T10" y="T11"/>
                  </a:cxn>
                </a:cxnLst>
                <a:rect l="0" t="0" r="r" b="b"/>
                <a:pathLst>
                  <a:path w="1233" h="483">
                    <a:moveTo>
                      <a:pt x="1232" y="243"/>
                    </a:moveTo>
                    <a:lnTo>
                      <a:pt x="1232" y="243"/>
                    </a:lnTo>
                    <a:cubicBezTo>
                      <a:pt x="1232" y="374"/>
                      <a:pt x="955" y="482"/>
                      <a:pt x="613" y="482"/>
                    </a:cubicBezTo>
                    <a:cubicBezTo>
                      <a:pt x="272" y="482"/>
                      <a:pt x="0" y="374"/>
                      <a:pt x="0" y="243"/>
                    </a:cubicBezTo>
                    <a:cubicBezTo>
                      <a:pt x="0" y="107"/>
                      <a:pt x="272" y="0"/>
                      <a:pt x="613" y="0"/>
                    </a:cubicBezTo>
                    <a:cubicBezTo>
                      <a:pt x="955" y="0"/>
                      <a:pt x="1232" y="107"/>
                      <a:pt x="1232"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3" name="Freeform 34"/>
              <p:cNvSpPr>
                <a:spLocks noChangeArrowheads="1"/>
              </p:cNvSpPr>
              <p:nvPr/>
            </p:nvSpPr>
            <p:spPr bwMode="auto">
              <a:xfrm>
                <a:off x="3345473" y="3286363"/>
                <a:ext cx="640655" cy="259820"/>
              </a:xfrm>
              <a:custGeom>
                <a:avLst/>
                <a:gdLst>
                  <a:gd name="T0" fmla="*/ 1368 w 1430"/>
                  <a:gd name="T1" fmla="*/ 178 h 582"/>
                  <a:gd name="T2" fmla="*/ 1368 w 1430"/>
                  <a:gd name="T3" fmla="*/ 178 h 582"/>
                  <a:gd name="T4" fmla="*/ 712 w 1430"/>
                  <a:gd name="T5" fmla="*/ 0 h 582"/>
                  <a:gd name="T6" fmla="*/ 56 w 1430"/>
                  <a:gd name="T7" fmla="*/ 178 h 582"/>
                  <a:gd name="T8" fmla="*/ 0 w 1430"/>
                  <a:gd name="T9" fmla="*/ 178 h 582"/>
                  <a:gd name="T10" fmla="*/ 0 w 1430"/>
                  <a:gd name="T11" fmla="*/ 291 h 582"/>
                  <a:gd name="T12" fmla="*/ 712 w 1430"/>
                  <a:gd name="T13" fmla="*/ 581 h 582"/>
                  <a:gd name="T14" fmla="*/ 1429 w 1430"/>
                  <a:gd name="T15" fmla="*/ 291 h 582"/>
                  <a:gd name="T16" fmla="*/ 1429 w 1430"/>
                  <a:gd name="T17" fmla="*/ 178 h 582"/>
                  <a:gd name="T18" fmla="*/ 1368 w 1430"/>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0" h="582">
                    <a:moveTo>
                      <a:pt x="1368" y="178"/>
                    </a:moveTo>
                    <a:lnTo>
                      <a:pt x="1368" y="178"/>
                    </a:lnTo>
                    <a:cubicBezTo>
                      <a:pt x="1260" y="75"/>
                      <a:pt x="1007" y="0"/>
                      <a:pt x="712" y="0"/>
                    </a:cubicBezTo>
                    <a:cubicBezTo>
                      <a:pt x="421" y="0"/>
                      <a:pt x="168" y="75"/>
                      <a:pt x="56" y="178"/>
                    </a:cubicBezTo>
                    <a:cubicBezTo>
                      <a:pt x="0" y="178"/>
                      <a:pt x="0" y="178"/>
                      <a:pt x="0" y="178"/>
                    </a:cubicBezTo>
                    <a:cubicBezTo>
                      <a:pt x="0" y="291"/>
                      <a:pt x="0" y="291"/>
                      <a:pt x="0" y="291"/>
                    </a:cubicBezTo>
                    <a:cubicBezTo>
                      <a:pt x="0" y="450"/>
                      <a:pt x="318" y="581"/>
                      <a:pt x="712" y="581"/>
                    </a:cubicBezTo>
                    <a:cubicBezTo>
                      <a:pt x="1105" y="581"/>
                      <a:pt x="1429" y="450"/>
                      <a:pt x="1429" y="291"/>
                    </a:cubicBezTo>
                    <a:cubicBezTo>
                      <a:pt x="1429" y="178"/>
                      <a:pt x="1429" y="178"/>
                      <a:pt x="1429" y="178"/>
                    </a:cubicBezTo>
                    <a:lnTo>
                      <a:pt x="1368"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4" name="Freeform 35"/>
              <p:cNvSpPr>
                <a:spLocks noChangeArrowheads="1"/>
              </p:cNvSpPr>
              <p:nvPr/>
            </p:nvSpPr>
            <p:spPr bwMode="auto">
              <a:xfrm>
                <a:off x="3345473" y="3236779"/>
                <a:ext cx="640655" cy="259820"/>
              </a:xfrm>
              <a:custGeom>
                <a:avLst/>
                <a:gdLst>
                  <a:gd name="T0" fmla="*/ 1429 w 1430"/>
                  <a:gd name="T1" fmla="*/ 290 h 582"/>
                  <a:gd name="T2" fmla="*/ 1429 w 1430"/>
                  <a:gd name="T3" fmla="*/ 290 h 582"/>
                  <a:gd name="T4" fmla="*/ 712 w 1430"/>
                  <a:gd name="T5" fmla="*/ 581 h 582"/>
                  <a:gd name="T6" fmla="*/ 0 w 1430"/>
                  <a:gd name="T7" fmla="*/ 290 h 582"/>
                  <a:gd name="T8" fmla="*/ 712 w 1430"/>
                  <a:gd name="T9" fmla="*/ 0 h 582"/>
                  <a:gd name="T10" fmla="*/ 1429 w 1430"/>
                  <a:gd name="T11" fmla="*/ 290 h 582"/>
                </a:gdLst>
                <a:ahLst/>
                <a:cxnLst>
                  <a:cxn ang="0">
                    <a:pos x="T0" y="T1"/>
                  </a:cxn>
                  <a:cxn ang="0">
                    <a:pos x="T2" y="T3"/>
                  </a:cxn>
                  <a:cxn ang="0">
                    <a:pos x="T4" y="T5"/>
                  </a:cxn>
                  <a:cxn ang="0">
                    <a:pos x="T6" y="T7"/>
                  </a:cxn>
                  <a:cxn ang="0">
                    <a:pos x="T8" y="T9"/>
                  </a:cxn>
                  <a:cxn ang="0">
                    <a:pos x="T10" y="T11"/>
                  </a:cxn>
                </a:cxnLst>
                <a:rect l="0" t="0" r="r" b="b"/>
                <a:pathLst>
                  <a:path w="1430" h="582">
                    <a:moveTo>
                      <a:pt x="1429" y="290"/>
                    </a:moveTo>
                    <a:lnTo>
                      <a:pt x="1429" y="290"/>
                    </a:lnTo>
                    <a:cubicBezTo>
                      <a:pt x="1429" y="450"/>
                      <a:pt x="1105" y="581"/>
                      <a:pt x="712" y="581"/>
                    </a:cubicBezTo>
                    <a:cubicBezTo>
                      <a:pt x="318" y="581"/>
                      <a:pt x="0" y="450"/>
                      <a:pt x="0" y="290"/>
                    </a:cubicBezTo>
                    <a:cubicBezTo>
                      <a:pt x="0" y="131"/>
                      <a:pt x="318" y="0"/>
                      <a:pt x="712" y="0"/>
                    </a:cubicBezTo>
                    <a:cubicBezTo>
                      <a:pt x="1105" y="0"/>
                      <a:pt x="1429" y="131"/>
                      <a:pt x="1429"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5" name="Freeform 36"/>
              <p:cNvSpPr>
                <a:spLocks noChangeArrowheads="1"/>
              </p:cNvSpPr>
              <p:nvPr/>
            </p:nvSpPr>
            <p:spPr bwMode="auto">
              <a:xfrm>
                <a:off x="3389109" y="3244712"/>
                <a:ext cx="553383" cy="216186"/>
              </a:xfrm>
              <a:custGeom>
                <a:avLst/>
                <a:gdLst>
                  <a:gd name="T0" fmla="*/ 1232 w 1233"/>
                  <a:gd name="T1" fmla="*/ 239 h 484"/>
                  <a:gd name="T2" fmla="*/ 1232 w 1233"/>
                  <a:gd name="T3" fmla="*/ 239 h 484"/>
                  <a:gd name="T4" fmla="*/ 614 w 1233"/>
                  <a:gd name="T5" fmla="*/ 483 h 484"/>
                  <a:gd name="T6" fmla="*/ 0 w 1233"/>
                  <a:gd name="T7" fmla="*/ 239 h 484"/>
                  <a:gd name="T8" fmla="*/ 614 w 1233"/>
                  <a:gd name="T9" fmla="*/ 0 h 484"/>
                  <a:gd name="T10" fmla="*/ 1232 w 1233"/>
                  <a:gd name="T11" fmla="*/ 239 h 484"/>
                </a:gdLst>
                <a:ahLst/>
                <a:cxnLst>
                  <a:cxn ang="0">
                    <a:pos x="T0" y="T1"/>
                  </a:cxn>
                  <a:cxn ang="0">
                    <a:pos x="T2" y="T3"/>
                  </a:cxn>
                  <a:cxn ang="0">
                    <a:pos x="T4" y="T5"/>
                  </a:cxn>
                  <a:cxn ang="0">
                    <a:pos x="T6" y="T7"/>
                  </a:cxn>
                  <a:cxn ang="0">
                    <a:pos x="T8" y="T9"/>
                  </a:cxn>
                  <a:cxn ang="0">
                    <a:pos x="T10" y="T11"/>
                  </a:cxn>
                </a:cxnLst>
                <a:rect l="0" t="0" r="r" b="b"/>
                <a:pathLst>
                  <a:path w="1233" h="484">
                    <a:moveTo>
                      <a:pt x="1232" y="239"/>
                    </a:moveTo>
                    <a:lnTo>
                      <a:pt x="1232" y="239"/>
                    </a:lnTo>
                    <a:cubicBezTo>
                      <a:pt x="1232" y="375"/>
                      <a:pt x="956" y="483"/>
                      <a:pt x="614" y="483"/>
                    </a:cubicBezTo>
                    <a:cubicBezTo>
                      <a:pt x="277" y="483"/>
                      <a:pt x="0" y="375"/>
                      <a:pt x="0" y="239"/>
                    </a:cubicBezTo>
                    <a:cubicBezTo>
                      <a:pt x="0" y="108"/>
                      <a:pt x="277" y="0"/>
                      <a:pt x="614" y="0"/>
                    </a:cubicBezTo>
                    <a:cubicBezTo>
                      <a:pt x="956" y="0"/>
                      <a:pt x="1232" y="108"/>
                      <a:pt x="1232"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6" name="Freeform 37"/>
              <p:cNvSpPr>
                <a:spLocks noChangeArrowheads="1"/>
              </p:cNvSpPr>
              <p:nvPr/>
            </p:nvSpPr>
            <p:spPr bwMode="auto">
              <a:xfrm>
                <a:off x="3333572" y="3214962"/>
                <a:ext cx="638671" cy="259820"/>
              </a:xfrm>
              <a:custGeom>
                <a:avLst/>
                <a:gdLst>
                  <a:gd name="T0" fmla="*/ 1369 w 1426"/>
                  <a:gd name="T1" fmla="*/ 178 h 582"/>
                  <a:gd name="T2" fmla="*/ 1369 w 1426"/>
                  <a:gd name="T3" fmla="*/ 178 h 582"/>
                  <a:gd name="T4" fmla="*/ 713 w 1426"/>
                  <a:gd name="T5" fmla="*/ 0 h 582"/>
                  <a:gd name="T6" fmla="*/ 56 w 1426"/>
                  <a:gd name="T7" fmla="*/ 178 h 582"/>
                  <a:gd name="T8" fmla="*/ 0 w 1426"/>
                  <a:gd name="T9" fmla="*/ 178 h 582"/>
                  <a:gd name="T10" fmla="*/ 0 w 1426"/>
                  <a:gd name="T11" fmla="*/ 290 h 582"/>
                  <a:gd name="T12" fmla="*/ 713 w 1426"/>
                  <a:gd name="T13" fmla="*/ 581 h 582"/>
                  <a:gd name="T14" fmla="*/ 1425 w 1426"/>
                  <a:gd name="T15" fmla="*/ 290 h 582"/>
                  <a:gd name="T16" fmla="*/ 1425 w 1426"/>
                  <a:gd name="T17" fmla="*/ 178 h 582"/>
                  <a:gd name="T18" fmla="*/ 1369 w 1426"/>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2">
                    <a:moveTo>
                      <a:pt x="1369" y="178"/>
                    </a:moveTo>
                    <a:lnTo>
                      <a:pt x="1369" y="178"/>
                    </a:lnTo>
                    <a:cubicBezTo>
                      <a:pt x="1261" y="75"/>
                      <a:pt x="1008" y="0"/>
                      <a:pt x="713" y="0"/>
                    </a:cubicBezTo>
                    <a:cubicBezTo>
                      <a:pt x="417" y="0"/>
                      <a:pt x="164" y="75"/>
                      <a:pt x="56" y="178"/>
                    </a:cubicBezTo>
                    <a:cubicBezTo>
                      <a:pt x="0" y="178"/>
                      <a:pt x="0" y="178"/>
                      <a:pt x="0" y="178"/>
                    </a:cubicBezTo>
                    <a:cubicBezTo>
                      <a:pt x="0" y="290"/>
                      <a:pt x="0" y="290"/>
                      <a:pt x="0" y="290"/>
                    </a:cubicBezTo>
                    <a:cubicBezTo>
                      <a:pt x="0" y="454"/>
                      <a:pt x="319" y="581"/>
                      <a:pt x="713" y="581"/>
                    </a:cubicBezTo>
                    <a:cubicBezTo>
                      <a:pt x="1106" y="581"/>
                      <a:pt x="1425" y="454"/>
                      <a:pt x="1425" y="290"/>
                    </a:cubicBezTo>
                    <a:cubicBezTo>
                      <a:pt x="1425" y="178"/>
                      <a:pt x="1425" y="178"/>
                      <a:pt x="1425" y="178"/>
                    </a:cubicBezTo>
                    <a:lnTo>
                      <a:pt x="1369"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7" name="Freeform 38"/>
              <p:cNvSpPr>
                <a:spLocks noChangeArrowheads="1"/>
              </p:cNvSpPr>
              <p:nvPr/>
            </p:nvSpPr>
            <p:spPr bwMode="auto">
              <a:xfrm>
                <a:off x="3333572" y="3165378"/>
                <a:ext cx="638671" cy="259820"/>
              </a:xfrm>
              <a:custGeom>
                <a:avLst/>
                <a:gdLst>
                  <a:gd name="T0" fmla="*/ 1425 w 1426"/>
                  <a:gd name="T1" fmla="*/ 290 h 581"/>
                  <a:gd name="T2" fmla="*/ 1425 w 1426"/>
                  <a:gd name="T3" fmla="*/ 290 h 581"/>
                  <a:gd name="T4" fmla="*/ 713 w 1426"/>
                  <a:gd name="T5" fmla="*/ 580 h 581"/>
                  <a:gd name="T6" fmla="*/ 0 w 1426"/>
                  <a:gd name="T7" fmla="*/ 290 h 581"/>
                  <a:gd name="T8" fmla="*/ 713 w 1426"/>
                  <a:gd name="T9" fmla="*/ 0 h 581"/>
                  <a:gd name="T10" fmla="*/ 1425 w 1426"/>
                  <a:gd name="T11" fmla="*/ 290 h 581"/>
                </a:gdLst>
                <a:ahLst/>
                <a:cxnLst>
                  <a:cxn ang="0">
                    <a:pos x="T0" y="T1"/>
                  </a:cxn>
                  <a:cxn ang="0">
                    <a:pos x="T2" y="T3"/>
                  </a:cxn>
                  <a:cxn ang="0">
                    <a:pos x="T4" y="T5"/>
                  </a:cxn>
                  <a:cxn ang="0">
                    <a:pos x="T6" y="T7"/>
                  </a:cxn>
                  <a:cxn ang="0">
                    <a:pos x="T8" y="T9"/>
                  </a:cxn>
                  <a:cxn ang="0">
                    <a:pos x="T10" y="T11"/>
                  </a:cxn>
                </a:cxnLst>
                <a:rect l="0" t="0" r="r" b="b"/>
                <a:pathLst>
                  <a:path w="1426" h="581">
                    <a:moveTo>
                      <a:pt x="1425" y="290"/>
                    </a:moveTo>
                    <a:lnTo>
                      <a:pt x="1425" y="290"/>
                    </a:lnTo>
                    <a:cubicBezTo>
                      <a:pt x="1425" y="449"/>
                      <a:pt x="1106" y="580"/>
                      <a:pt x="713" y="580"/>
                    </a:cubicBezTo>
                    <a:cubicBezTo>
                      <a:pt x="319" y="580"/>
                      <a:pt x="0" y="449"/>
                      <a:pt x="0" y="290"/>
                    </a:cubicBezTo>
                    <a:cubicBezTo>
                      <a:pt x="0" y="131"/>
                      <a:pt x="319" y="0"/>
                      <a:pt x="713" y="0"/>
                    </a:cubicBezTo>
                    <a:cubicBezTo>
                      <a:pt x="1106" y="0"/>
                      <a:pt x="1425" y="131"/>
                      <a:pt x="1425"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8" name="Freeform 39"/>
              <p:cNvSpPr>
                <a:spLocks noChangeArrowheads="1"/>
              </p:cNvSpPr>
              <p:nvPr/>
            </p:nvSpPr>
            <p:spPr bwMode="auto">
              <a:xfrm>
                <a:off x="3377208" y="3173312"/>
                <a:ext cx="551400" cy="216186"/>
              </a:xfrm>
              <a:custGeom>
                <a:avLst/>
                <a:gdLst>
                  <a:gd name="T0" fmla="*/ 1228 w 1229"/>
                  <a:gd name="T1" fmla="*/ 243 h 484"/>
                  <a:gd name="T2" fmla="*/ 1228 w 1229"/>
                  <a:gd name="T3" fmla="*/ 243 h 484"/>
                  <a:gd name="T4" fmla="*/ 615 w 1229"/>
                  <a:gd name="T5" fmla="*/ 483 h 484"/>
                  <a:gd name="T6" fmla="*/ 0 w 1229"/>
                  <a:gd name="T7" fmla="*/ 243 h 484"/>
                  <a:gd name="T8" fmla="*/ 615 w 1229"/>
                  <a:gd name="T9" fmla="*/ 0 h 484"/>
                  <a:gd name="T10" fmla="*/ 1228 w 1229"/>
                  <a:gd name="T11" fmla="*/ 243 h 484"/>
                </a:gdLst>
                <a:ahLst/>
                <a:cxnLst>
                  <a:cxn ang="0">
                    <a:pos x="T0" y="T1"/>
                  </a:cxn>
                  <a:cxn ang="0">
                    <a:pos x="T2" y="T3"/>
                  </a:cxn>
                  <a:cxn ang="0">
                    <a:pos x="T4" y="T5"/>
                  </a:cxn>
                  <a:cxn ang="0">
                    <a:pos x="T6" y="T7"/>
                  </a:cxn>
                  <a:cxn ang="0">
                    <a:pos x="T8" y="T9"/>
                  </a:cxn>
                  <a:cxn ang="0">
                    <a:pos x="T10" y="T11"/>
                  </a:cxn>
                </a:cxnLst>
                <a:rect l="0" t="0" r="r" b="b"/>
                <a:pathLst>
                  <a:path w="1229" h="484">
                    <a:moveTo>
                      <a:pt x="1228" y="243"/>
                    </a:moveTo>
                    <a:lnTo>
                      <a:pt x="1228" y="243"/>
                    </a:lnTo>
                    <a:cubicBezTo>
                      <a:pt x="1228" y="375"/>
                      <a:pt x="956" y="483"/>
                      <a:pt x="615" y="483"/>
                    </a:cubicBezTo>
                    <a:cubicBezTo>
                      <a:pt x="272" y="483"/>
                      <a:pt x="0" y="375"/>
                      <a:pt x="0" y="243"/>
                    </a:cubicBezTo>
                    <a:cubicBezTo>
                      <a:pt x="0" y="108"/>
                      <a:pt x="272" y="0"/>
                      <a:pt x="615" y="0"/>
                    </a:cubicBezTo>
                    <a:cubicBezTo>
                      <a:pt x="956" y="0"/>
                      <a:pt x="1228" y="108"/>
                      <a:pt x="1228"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9" name="Freeform 40"/>
              <p:cNvSpPr>
                <a:spLocks noChangeArrowheads="1"/>
              </p:cNvSpPr>
              <p:nvPr/>
            </p:nvSpPr>
            <p:spPr bwMode="auto">
              <a:xfrm>
                <a:off x="3363324" y="3139595"/>
                <a:ext cx="638671" cy="259820"/>
              </a:xfrm>
              <a:custGeom>
                <a:avLst/>
                <a:gdLst>
                  <a:gd name="T0" fmla="*/ 1368 w 1425"/>
                  <a:gd name="T1" fmla="*/ 178 h 582"/>
                  <a:gd name="T2" fmla="*/ 1368 w 1425"/>
                  <a:gd name="T3" fmla="*/ 178 h 582"/>
                  <a:gd name="T4" fmla="*/ 712 w 1425"/>
                  <a:gd name="T5" fmla="*/ 0 h 582"/>
                  <a:gd name="T6" fmla="*/ 56 w 1425"/>
                  <a:gd name="T7" fmla="*/ 178 h 582"/>
                  <a:gd name="T8" fmla="*/ 0 w 1425"/>
                  <a:gd name="T9" fmla="*/ 178 h 582"/>
                  <a:gd name="T10" fmla="*/ 0 w 1425"/>
                  <a:gd name="T11" fmla="*/ 291 h 582"/>
                  <a:gd name="T12" fmla="*/ 712 w 1425"/>
                  <a:gd name="T13" fmla="*/ 581 h 582"/>
                  <a:gd name="T14" fmla="*/ 1424 w 1425"/>
                  <a:gd name="T15" fmla="*/ 291 h 582"/>
                  <a:gd name="T16" fmla="*/ 1424 w 1425"/>
                  <a:gd name="T17" fmla="*/ 178 h 582"/>
                  <a:gd name="T18" fmla="*/ 1368 w 1425"/>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2">
                    <a:moveTo>
                      <a:pt x="1368" y="178"/>
                    </a:moveTo>
                    <a:lnTo>
                      <a:pt x="1368" y="178"/>
                    </a:lnTo>
                    <a:cubicBezTo>
                      <a:pt x="1260" y="70"/>
                      <a:pt x="1007" y="0"/>
                      <a:pt x="712" y="0"/>
                    </a:cubicBezTo>
                    <a:cubicBezTo>
                      <a:pt x="417" y="0"/>
                      <a:pt x="164" y="70"/>
                      <a:pt x="56" y="178"/>
                    </a:cubicBezTo>
                    <a:cubicBezTo>
                      <a:pt x="0" y="178"/>
                      <a:pt x="0" y="178"/>
                      <a:pt x="0" y="178"/>
                    </a:cubicBezTo>
                    <a:cubicBezTo>
                      <a:pt x="0" y="291"/>
                      <a:pt x="0" y="291"/>
                      <a:pt x="0" y="291"/>
                    </a:cubicBezTo>
                    <a:cubicBezTo>
                      <a:pt x="0" y="450"/>
                      <a:pt x="318" y="581"/>
                      <a:pt x="712" y="581"/>
                    </a:cubicBezTo>
                    <a:cubicBezTo>
                      <a:pt x="1105" y="581"/>
                      <a:pt x="1424" y="450"/>
                      <a:pt x="1424" y="291"/>
                    </a:cubicBezTo>
                    <a:cubicBezTo>
                      <a:pt x="1424" y="178"/>
                      <a:pt x="1424" y="178"/>
                      <a:pt x="1424" y="178"/>
                    </a:cubicBezTo>
                    <a:lnTo>
                      <a:pt x="1368"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0" name="Freeform 41"/>
              <p:cNvSpPr>
                <a:spLocks noChangeArrowheads="1"/>
              </p:cNvSpPr>
              <p:nvPr/>
            </p:nvSpPr>
            <p:spPr bwMode="auto">
              <a:xfrm>
                <a:off x="3363324" y="3090011"/>
                <a:ext cx="638671" cy="259820"/>
              </a:xfrm>
              <a:custGeom>
                <a:avLst/>
                <a:gdLst>
                  <a:gd name="T0" fmla="*/ 1424 w 1425"/>
                  <a:gd name="T1" fmla="*/ 290 h 581"/>
                  <a:gd name="T2" fmla="*/ 1424 w 1425"/>
                  <a:gd name="T3" fmla="*/ 290 h 581"/>
                  <a:gd name="T4" fmla="*/ 712 w 1425"/>
                  <a:gd name="T5" fmla="*/ 580 h 581"/>
                  <a:gd name="T6" fmla="*/ 0 w 1425"/>
                  <a:gd name="T7" fmla="*/ 290 h 581"/>
                  <a:gd name="T8" fmla="*/ 712 w 1425"/>
                  <a:gd name="T9" fmla="*/ 0 h 581"/>
                  <a:gd name="T10" fmla="*/ 1424 w 1425"/>
                  <a:gd name="T11" fmla="*/ 290 h 581"/>
                </a:gdLst>
                <a:ahLst/>
                <a:cxnLst>
                  <a:cxn ang="0">
                    <a:pos x="T0" y="T1"/>
                  </a:cxn>
                  <a:cxn ang="0">
                    <a:pos x="T2" y="T3"/>
                  </a:cxn>
                  <a:cxn ang="0">
                    <a:pos x="T4" y="T5"/>
                  </a:cxn>
                  <a:cxn ang="0">
                    <a:pos x="T6" y="T7"/>
                  </a:cxn>
                  <a:cxn ang="0">
                    <a:pos x="T8" y="T9"/>
                  </a:cxn>
                  <a:cxn ang="0">
                    <a:pos x="T10" y="T11"/>
                  </a:cxn>
                </a:cxnLst>
                <a:rect l="0" t="0" r="r" b="b"/>
                <a:pathLst>
                  <a:path w="1425" h="581">
                    <a:moveTo>
                      <a:pt x="1424" y="290"/>
                    </a:moveTo>
                    <a:lnTo>
                      <a:pt x="1424" y="290"/>
                    </a:lnTo>
                    <a:cubicBezTo>
                      <a:pt x="1424" y="449"/>
                      <a:pt x="1105" y="580"/>
                      <a:pt x="712" y="580"/>
                    </a:cubicBezTo>
                    <a:cubicBezTo>
                      <a:pt x="318" y="580"/>
                      <a:pt x="0" y="449"/>
                      <a:pt x="0" y="290"/>
                    </a:cubicBezTo>
                    <a:cubicBezTo>
                      <a:pt x="0" y="126"/>
                      <a:pt x="318" y="0"/>
                      <a:pt x="712" y="0"/>
                    </a:cubicBezTo>
                    <a:cubicBezTo>
                      <a:pt x="1105" y="0"/>
                      <a:pt x="1424" y="126"/>
                      <a:pt x="1424"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1" name="Freeform 42"/>
              <p:cNvSpPr>
                <a:spLocks noChangeArrowheads="1"/>
              </p:cNvSpPr>
              <p:nvPr/>
            </p:nvSpPr>
            <p:spPr bwMode="auto">
              <a:xfrm>
                <a:off x="3404976" y="3097944"/>
                <a:ext cx="553383" cy="216186"/>
              </a:xfrm>
              <a:custGeom>
                <a:avLst/>
                <a:gdLst>
                  <a:gd name="T0" fmla="*/ 1233 w 1234"/>
                  <a:gd name="T1" fmla="*/ 239 h 484"/>
                  <a:gd name="T2" fmla="*/ 1233 w 1234"/>
                  <a:gd name="T3" fmla="*/ 239 h 484"/>
                  <a:gd name="T4" fmla="*/ 619 w 1234"/>
                  <a:gd name="T5" fmla="*/ 483 h 484"/>
                  <a:gd name="T6" fmla="*/ 0 w 1234"/>
                  <a:gd name="T7" fmla="*/ 239 h 484"/>
                  <a:gd name="T8" fmla="*/ 619 w 1234"/>
                  <a:gd name="T9" fmla="*/ 0 h 484"/>
                  <a:gd name="T10" fmla="*/ 1233 w 1234"/>
                  <a:gd name="T11" fmla="*/ 239 h 484"/>
                </a:gdLst>
                <a:ahLst/>
                <a:cxnLst>
                  <a:cxn ang="0">
                    <a:pos x="T0" y="T1"/>
                  </a:cxn>
                  <a:cxn ang="0">
                    <a:pos x="T2" y="T3"/>
                  </a:cxn>
                  <a:cxn ang="0">
                    <a:pos x="T4" y="T5"/>
                  </a:cxn>
                  <a:cxn ang="0">
                    <a:pos x="T6" y="T7"/>
                  </a:cxn>
                  <a:cxn ang="0">
                    <a:pos x="T8" y="T9"/>
                  </a:cxn>
                  <a:cxn ang="0">
                    <a:pos x="T10" y="T11"/>
                  </a:cxn>
                </a:cxnLst>
                <a:rect l="0" t="0" r="r" b="b"/>
                <a:pathLst>
                  <a:path w="1234" h="484">
                    <a:moveTo>
                      <a:pt x="1233" y="239"/>
                    </a:moveTo>
                    <a:lnTo>
                      <a:pt x="1233" y="239"/>
                    </a:lnTo>
                    <a:cubicBezTo>
                      <a:pt x="1233" y="375"/>
                      <a:pt x="957" y="483"/>
                      <a:pt x="619" y="483"/>
                    </a:cubicBezTo>
                    <a:cubicBezTo>
                      <a:pt x="277" y="483"/>
                      <a:pt x="0" y="375"/>
                      <a:pt x="0" y="239"/>
                    </a:cubicBezTo>
                    <a:cubicBezTo>
                      <a:pt x="0" y="108"/>
                      <a:pt x="277" y="0"/>
                      <a:pt x="619" y="0"/>
                    </a:cubicBezTo>
                    <a:cubicBezTo>
                      <a:pt x="957" y="0"/>
                      <a:pt x="1233" y="108"/>
                      <a:pt x="1233"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2" name="Freeform 43"/>
              <p:cNvSpPr>
                <a:spLocks noChangeArrowheads="1"/>
              </p:cNvSpPr>
              <p:nvPr/>
            </p:nvSpPr>
            <p:spPr bwMode="auto">
              <a:xfrm>
                <a:off x="3355390" y="3068194"/>
                <a:ext cx="638671" cy="259820"/>
              </a:xfrm>
              <a:custGeom>
                <a:avLst/>
                <a:gdLst>
                  <a:gd name="T0" fmla="*/ 1368 w 1426"/>
                  <a:gd name="T1" fmla="*/ 178 h 582"/>
                  <a:gd name="T2" fmla="*/ 1368 w 1426"/>
                  <a:gd name="T3" fmla="*/ 178 h 582"/>
                  <a:gd name="T4" fmla="*/ 712 w 1426"/>
                  <a:gd name="T5" fmla="*/ 0 h 582"/>
                  <a:gd name="T6" fmla="*/ 56 w 1426"/>
                  <a:gd name="T7" fmla="*/ 178 h 582"/>
                  <a:gd name="T8" fmla="*/ 0 w 1426"/>
                  <a:gd name="T9" fmla="*/ 178 h 582"/>
                  <a:gd name="T10" fmla="*/ 0 w 1426"/>
                  <a:gd name="T11" fmla="*/ 290 h 582"/>
                  <a:gd name="T12" fmla="*/ 712 w 1426"/>
                  <a:gd name="T13" fmla="*/ 581 h 582"/>
                  <a:gd name="T14" fmla="*/ 1425 w 1426"/>
                  <a:gd name="T15" fmla="*/ 290 h 582"/>
                  <a:gd name="T16" fmla="*/ 1425 w 1426"/>
                  <a:gd name="T17" fmla="*/ 178 h 582"/>
                  <a:gd name="T18" fmla="*/ 1368 w 1426"/>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2">
                    <a:moveTo>
                      <a:pt x="1368" y="178"/>
                    </a:moveTo>
                    <a:lnTo>
                      <a:pt x="1368" y="178"/>
                    </a:lnTo>
                    <a:cubicBezTo>
                      <a:pt x="1260" y="75"/>
                      <a:pt x="1007" y="0"/>
                      <a:pt x="712" y="0"/>
                    </a:cubicBezTo>
                    <a:cubicBezTo>
                      <a:pt x="417" y="0"/>
                      <a:pt x="164" y="75"/>
                      <a:pt x="56" y="178"/>
                    </a:cubicBezTo>
                    <a:cubicBezTo>
                      <a:pt x="0" y="178"/>
                      <a:pt x="0" y="178"/>
                      <a:pt x="0" y="178"/>
                    </a:cubicBezTo>
                    <a:cubicBezTo>
                      <a:pt x="0" y="290"/>
                      <a:pt x="0" y="290"/>
                      <a:pt x="0" y="290"/>
                    </a:cubicBezTo>
                    <a:cubicBezTo>
                      <a:pt x="0" y="450"/>
                      <a:pt x="318" y="581"/>
                      <a:pt x="712" y="581"/>
                    </a:cubicBezTo>
                    <a:cubicBezTo>
                      <a:pt x="1106" y="581"/>
                      <a:pt x="1425" y="450"/>
                      <a:pt x="1425" y="290"/>
                    </a:cubicBezTo>
                    <a:cubicBezTo>
                      <a:pt x="1425" y="178"/>
                      <a:pt x="1425" y="178"/>
                      <a:pt x="1425" y="178"/>
                    </a:cubicBezTo>
                    <a:lnTo>
                      <a:pt x="1368"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3" name="Freeform 44"/>
              <p:cNvSpPr>
                <a:spLocks noChangeArrowheads="1"/>
              </p:cNvSpPr>
              <p:nvPr/>
            </p:nvSpPr>
            <p:spPr bwMode="auto">
              <a:xfrm>
                <a:off x="3355390" y="3016626"/>
                <a:ext cx="638671" cy="259820"/>
              </a:xfrm>
              <a:custGeom>
                <a:avLst/>
                <a:gdLst>
                  <a:gd name="T0" fmla="*/ 1425 w 1426"/>
                  <a:gd name="T1" fmla="*/ 291 h 583"/>
                  <a:gd name="T2" fmla="*/ 1425 w 1426"/>
                  <a:gd name="T3" fmla="*/ 291 h 583"/>
                  <a:gd name="T4" fmla="*/ 712 w 1426"/>
                  <a:gd name="T5" fmla="*/ 582 h 583"/>
                  <a:gd name="T6" fmla="*/ 0 w 1426"/>
                  <a:gd name="T7" fmla="*/ 291 h 583"/>
                  <a:gd name="T8" fmla="*/ 712 w 1426"/>
                  <a:gd name="T9" fmla="*/ 0 h 583"/>
                  <a:gd name="T10" fmla="*/ 1425 w 1426"/>
                  <a:gd name="T11" fmla="*/ 291 h 583"/>
                </a:gdLst>
                <a:ahLst/>
                <a:cxnLst>
                  <a:cxn ang="0">
                    <a:pos x="T0" y="T1"/>
                  </a:cxn>
                  <a:cxn ang="0">
                    <a:pos x="T2" y="T3"/>
                  </a:cxn>
                  <a:cxn ang="0">
                    <a:pos x="T4" y="T5"/>
                  </a:cxn>
                  <a:cxn ang="0">
                    <a:pos x="T6" y="T7"/>
                  </a:cxn>
                  <a:cxn ang="0">
                    <a:pos x="T8" y="T9"/>
                  </a:cxn>
                  <a:cxn ang="0">
                    <a:pos x="T10" y="T11"/>
                  </a:cxn>
                </a:cxnLst>
                <a:rect l="0" t="0" r="r" b="b"/>
                <a:pathLst>
                  <a:path w="1426" h="583">
                    <a:moveTo>
                      <a:pt x="1425" y="291"/>
                    </a:moveTo>
                    <a:lnTo>
                      <a:pt x="1425" y="291"/>
                    </a:lnTo>
                    <a:cubicBezTo>
                      <a:pt x="1425" y="450"/>
                      <a:pt x="1106" y="582"/>
                      <a:pt x="712" y="582"/>
                    </a:cubicBezTo>
                    <a:cubicBezTo>
                      <a:pt x="318" y="582"/>
                      <a:pt x="0" y="450"/>
                      <a:pt x="0" y="291"/>
                    </a:cubicBezTo>
                    <a:cubicBezTo>
                      <a:pt x="0" y="127"/>
                      <a:pt x="318" y="0"/>
                      <a:pt x="712" y="0"/>
                    </a:cubicBezTo>
                    <a:cubicBezTo>
                      <a:pt x="1106" y="0"/>
                      <a:pt x="1425" y="127"/>
                      <a:pt x="1425"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4" name="Freeform 45"/>
              <p:cNvSpPr>
                <a:spLocks noChangeArrowheads="1"/>
              </p:cNvSpPr>
              <p:nvPr/>
            </p:nvSpPr>
            <p:spPr bwMode="auto">
              <a:xfrm>
                <a:off x="3397043" y="3026543"/>
                <a:ext cx="553383" cy="216186"/>
              </a:xfrm>
              <a:custGeom>
                <a:avLst/>
                <a:gdLst>
                  <a:gd name="T0" fmla="*/ 1232 w 1233"/>
                  <a:gd name="T1" fmla="*/ 239 h 484"/>
                  <a:gd name="T2" fmla="*/ 1232 w 1233"/>
                  <a:gd name="T3" fmla="*/ 239 h 484"/>
                  <a:gd name="T4" fmla="*/ 618 w 1233"/>
                  <a:gd name="T5" fmla="*/ 483 h 484"/>
                  <a:gd name="T6" fmla="*/ 0 w 1233"/>
                  <a:gd name="T7" fmla="*/ 239 h 484"/>
                  <a:gd name="T8" fmla="*/ 618 w 1233"/>
                  <a:gd name="T9" fmla="*/ 0 h 484"/>
                  <a:gd name="T10" fmla="*/ 1232 w 1233"/>
                  <a:gd name="T11" fmla="*/ 239 h 484"/>
                </a:gdLst>
                <a:ahLst/>
                <a:cxnLst>
                  <a:cxn ang="0">
                    <a:pos x="T0" y="T1"/>
                  </a:cxn>
                  <a:cxn ang="0">
                    <a:pos x="T2" y="T3"/>
                  </a:cxn>
                  <a:cxn ang="0">
                    <a:pos x="T4" y="T5"/>
                  </a:cxn>
                  <a:cxn ang="0">
                    <a:pos x="T6" y="T7"/>
                  </a:cxn>
                  <a:cxn ang="0">
                    <a:pos x="T8" y="T9"/>
                  </a:cxn>
                  <a:cxn ang="0">
                    <a:pos x="T10" y="T11"/>
                  </a:cxn>
                </a:cxnLst>
                <a:rect l="0" t="0" r="r" b="b"/>
                <a:pathLst>
                  <a:path w="1233" h="484">
                    <a:moveTo>
                      <a:pt x="1232" y="239"/>
                    </a:moveTo>
                    <a:lnTo>
                      <a:pt x="1232" y="239"/>
                    </a:lnTo>
                    <a:cubicBezTo>
                      <a:pt x="1232" y="375"/>
                      <a:pt x="956" y="483"/>
                      <a:pt x="618" y="483"/>
                    </a:cubicBezTo>
                    <a:cubicBezTo>
                      <a:pt x="276" y="483"/>
                      <a:pt x="0" y="375"/>
                      <a:pt x="0" y="239"/>
                    </a:cubicBezTo>
                    <a:cubicBezTo>
                      <a:pt x="0" y="108"/>
                      <a:pt x="276" y="0"/>
                      <a:pt x="618" y="0"/>
                    </a:cubicBezTo>
                    <a:cubicBezTo>
                      <a:pt x="956" y="0"/>
                      <a:pt x="1232" y="108"/>
                      <a:pt x="1232"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5" name="Freeform 46"/>
              <p:cNvSpPr>
                <a:spLocks noChangeArrowheads="1"/>
              </p:cNvSpPr>
              <p:nvPr/>
            </p:nvSpPr>
            <p:spPr bwMode="auto">
              <a:xfrm>
                <a:off x="3389109" y="3008693"/>
                <a:ext cx="638671" cy="259820"/>
              </a:xfrm>
              <a:custGeom>
                <a:avLst/>
                <a:gdLst>
                  <a:gd name="T0" fmla="*/ 1368 w 1425"/>
                  <a:gd name="T1" fmla="*/ 179 h 583"/>
                  <a:gd name="T2" fmla="*/ 1368 w 1425"/>
                  <a:gd name="T3" fmla="*/ 179 h 583"/>
                  <a:gd name="T4" fmla="*/ 712 w 1425"/>
                  <a:gd name="T5" fmla="*/ 0 h 583"/>
                  <a:gd name="T6" fmla="*/ 56 w 1425"/>
                  <a:gd name="T7" fmla="*/ 179 h 583"/>
                  <a:gd name="T8" fmla="*/ 0 w 1425"/>
                  <a:gd name="T9" fmla="*/ 179 h 583"/>
                  <a:gd name="T10" fmla="*/ 0 w 1425"/>
                  <a:gd name="T11" fmla="*/ 291 h 583"/>
                  <a:gd name="T12" fmla="*/ 712 w 1425"/>
                  <a:gd name="T13" fmla="*/ 582 h 583"/>
                  <a:gd name="T14" fmla="*/ 1424 w 1425"/>
                  <a:gd name="T15" fmla="*/ 291 h 583"/>
                  <a:gd name="T16" fmla="*/ 1424 w 1425"/>
                  <a:gd name="T17" fmla="*/ 179 h 583"/>
                  <a:gd name="T18" fmla="*/ 1368 w 1425"/>
                  <a:gd name="T19" fmla="*/ 179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3">
                    <a:moveTo>
                      <a:pt x="1368" y="179"/>
                    </a:moveTo>
                    <a:lnTo>
                      <a:pt x="1368" y="179"/>
                    </a:lnTo>
                    <a:cubicBezTo>
                      <a:pt x="1261" y="71"/>
                      <a:pt x="1007" y="0"/>
                      <a:pt x="712" y="0"/>
                    </a:cubicBezTo>
                    <a:cubicBezTo>
                      <a:pt x="417" y="0"/>
                      <a:pt x="164" y="71"/>
                      <a:pt x="56" y="179"/>
                    </a:cubicBezTo>
                    <a:cubicBezTo>
                      <a:pt x="0" y="179"/>
                      <a:pt x="0" y="179"/>
                      <a:pt x="0" y="179"/>
                    </a:cubicBezTo>
                    <a:cubicBezTo>
                      <a:pt x="0" y="291"/>
                      <a:pt x="0" y="291"/>
                      <a:pt x="0" y="291"/>
                    </a:cubicBezTo>
                    <a:cubicBezTo>
                      <a:pt x="0" y="451"/>
                      <a:pt x="319" y="582"/>
                      <a:pt x="712" y="582"/>
                    </a:cubicBezTo>
                    <a:cubicBezTo>
                      <a:pt x="1105" y="582"/>
                      <a:pt x="1424" y="451"/>
                      <a:pt x="1424" y="291"/>
                    </a:cubicBezTo>
                    <a:cubicBezTo>
                      <a:pt x="1424" y="179"/>
                      <a:pt x="1424" y="179"/>
                      <a:pt x="1424" y="179"/>
                    </a:cubicBezTo>
                    <a:lnTo>
                      <a:pt x="1368" y="179"/>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6" name="Freeform 47"/>
              <p:cNvSpPr>
                <a:spLocks noChangeArrowheads="1"/>
              </p:cNvSpPr>
              <p:nvPr/>
            </p:nvSpPr>
            <p:spPr bwMode="auto">
              <a:xfrm>
                <a:off x="3389109" y="2959109"/>
                <a:ext cx="638671" cy="259820"/>
              </a:xfrm>
              <a:custGeom>
                <a:avLst/>
                <a:gdLst>
                  <a:gd name="T0" fmla="*/ 1424 w 1425"/>
                  <a:gd name="T1" fmla="*/ 291 h 582"/>
                  <a:gd name="T2" fmla="*/ 1424 w 1425"/>
                  <a:gd name="T3" fmla="*/ 291 h 582"/>
                  <a:gd name="T4" fmla="*/ 712 w 1425"/>
                  <a:gd name="T5" fmla="*/ 581 h 582"/>
                  <a:gd name="T6" fmla="*/ 0 w 1425"/>
                  <a:gd name="T7" fmla="*/ 291 h 582"/>
                  <a:gd name="T8" fmla="*/ 712 w 1425"/>
                  <a:gd name="T9" fmla="*/ 0 h 582"/>
                  <a:gd name="T10" fmla="*/ 1424 w 1425"/>
                  <a:gd name="T11" fmla="*/ 291 h 582"/>
                </a:gdLst>
                <a:ahLst/>
                <a:cxnLst>
                  <a:cxn ang="0">
                    <a:pos x="T0" y="T1"/>
                  </a:cxn>
                  <a:cxn ang="0">
                    <a:pos x="T2" y="T3"/>
                  </a:cxn>
                  <a:cxn ang="0">
                    <a:pos x="T4" y="T5"/>
                  </a:cxn>
                  <a:cxn ang="0">
                    <a:pos x="T6" y="T7"/>
                  </a:cxn>
                  <a:cxn ang="0">
                    <a:pos x="T8" y="T9"/>
                  </a:cxn>
                  <a:cxn ang="0">
                    <a:pos x="T10" y="T11"/>
                  </a:cxn>
                </a:cxnLst>
                <a:rect l="0" t="0" r="r" b="b"/>
                <a:pathLst>
                  <a:path w="1425" h="582">
                    <a:moveTo>
                      <a:pt x="1424" y="291"/>
                    </a:moveTo>
                    <a:lnTo>
                      <a:pt x="1424" y="291"/>
                    </a:lnTo>
                    <a:cubicBezTo>
                      <a:pt x="1424" y="450"/>
                      <a:pt x="1105" y="581"/>
                      <a:pt x="712" y="581"/>
                    </a:cubicBezTo>
                    <a:cubicBezTo>
                      <a:pt x="319" y="581"/>
                      <a:pt x="0" y="450"/>
                      <a:pt x="0" y="291"/>
                    </a:cubicBezTo>
                    <a:cubicBezTo>
                      <a:pt x="0" y="127"/>
                      <a:pt x="319" y="0"/>
                      <a:pt x="712" y="0"/>
                    </a:cubicBezTo>
                    <a:cubicBezTo>
                      <a:pt x="1105" y="0"/>
                      <a:pt x="1424" y="127"/>
                      <a:pt x="1424"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7" name="Freeform 48"/>
              <p:cNvSpPr>
                <a:spLocks noChangeArrowheads="1"/>
              </p:cNvSpPr>
              <p:nvPr/>
            </p:nvSpPr>
            <p:spPr bwMode="auto">
              <a:xfrm>
                <a:off x="3432745" y="2967043"/>
                <a:ext cx="553383" cy="216186"/>
              </a:xfrm>
              <a:custGeom>
                <a:avLst/>
                <a:gdLst>
                  <a:gd name="T0" fmla="*/ 1233 w 1234"/>
                  <a:gd name="T1" fmla="*/ 239 h 484"/>
                  <a:gd name="T2" fmla="*/ 1233 w 1234"/>
                  <a:gd name="T3" fmla="*/ 239 h 484"/>
                  <a:gd name="T4" fmla="*/ 614 w 1234"/>
                  <a:gd name="T5" fmla="*/ 483 h 484"/>
                  <a:gd name="T6" fmla="*/ 0 w 1234"/>
                  <a:gd name="T7" fmla="*/ 239 h 484"/>
                  <a:gd name="T8" fmla="*/ 614 w 1234"/>
                  <a:gd name="T9" fmla="*/ 0 h 484"/>
                  <a:gd name="T10" fmla="*/ 1233 w 1234"/>
                  <a:gd name="T11" fmla="*/ 239 h 484"/>
                </a:gdLst>
                <a:ahLst/>
                <a:cxnLst>
                  <a:cxn ang="0">
                    <a:pos x="T0" y="T1"/>
                  </a:cxn>
                  <a:cxn ang="0">
                    <a:pos x="T2" y="T3"/>
                  </a:cxn>
                  <a:cxn ang="0">
                    <a:pos x="T4" y="T5"/>
                  </a:cxn>
                  <a:cxn ang="0">
                    <a:pos x="T6" y="T7"/>
                  </a:cxn>
                  <a:cxn ang="0">
                    <a:pos x="T8" y="T9"/>
                  </a:cxn>
                  <a:cxn ang="0">
                    <a:pos x="T10" y="T11"/>
                  </a:cxn>
                </a:cxnLst>
                <a:rect l="0" t="0" r="r" b="b"/>
                <a:pathLst>
                  <a:path w="1234" h="484">
                    <a:moveTo>
                      <a:pt x="1233" y="239"/>
                    </a:moveTo>
                    <a:lnTo>
                      <a:pt x="1233" y="239"/>
                    </a:lnTo>
                    <a:cubicBezTo>
                      <a:pt x="1233" y="375"/>
                      <a:pt x="957" y="483"/>
                      <a:pt x="614" y="483"/>
                    </a:cubicBezTo>
                    <a:cubicBezTo>
                      <a:pt x="277" y="483"/>
                      <a:pt x="0" y="375"/>
                      <a:pt x="0" y="239"/>
                    </a:cubicBezTo>
                    <a:cubicBezTo>
                      <a:pt x="0" y="108"/>
                      <a:pt x="277" y="0"/>
                      <a:pt x="614" y="0"/>
                    </a:cubicBezTo>
                    <a:cubicBezTo>
                      <a:pt x="957" y="0"/>
                      <a:pt x="1233" y="108"/>
                      <a:pt x="1233"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8" name="Freeform 49"/>
              <p:cNvSpPr>
                <a:spLocks noChangeArrowheads="1"/>
              </p:cNvSpPr>
              <p:nvPr/>
            </p:nvSpPr>
            <p:spPr bwMode="auto">
              <a:xfrm>
                <a:off x="3355390" y="2937292"/>
                <a:ext cx="638671" cy="259820"/>
              </a:xfrm>
              <a:custGeom>
                <a:avLst/>
                <a:gdLst>
                  <a:gd name="T0" fmla="*/ 1368 w 1426"/>
                  <a:gd name="T1" fmla="*/ 178 h 582"/>
                  <a:gd name="T2" fmla="*/ 1368 w 1426"/>
                  <a:gd name="T3" fmla="*/ 178 h 582"/>
                  <a:gd name="T4" fmla="*/ 712 w 1426"/>
                  <a:gd name="T5" fmla="*/ 0 h 582"/>
                  <a:gd name="T6" fmla="*/ 56 w 1426"/>
                  <a:gd name="T7" fmla="*/ 178 h 582"/>
                  <a:gd name="T8" fmla="*/ 0 w 1426"/>
                  <a:gd name="T9" fmla="*/ 178 h 582"/>
                  <a:gd name="T10" fmla="*/ 0 w 1426"/>
                  <a:gd name="T11" fmla="*/ 291 h 582"/>
                  <a:gd name="T12" fmla="*/ 712 w 1426"/>
                  <a:gd name="T13" fmla="*/ 581 h 582"/>
                  <a:gd name="T14" fmla="*/ 1425 w 1426"/>
                  <a:gd name="T15" fmla="*/ 291 h 582"/>
                  <a:gd name="T16" fmla="*/ 1425 w 1426"/>
                  <a:gd name="T17" fmla="*/ 178 h 582"/>
                  <a:gd name="T18" fmla="*/ 1368 w 1426"/>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2">
                    <a:moveTo>
                      <a:pt x="1368" y="178"/>
                    </a:moveTo>
                    <a:lnTo>
                      <a:pt x="1368" y="178"/>
                    </a:lnTo>
                    <a:cubicBezTo>
                      <a:pt x="1260" y="75"/>
                      <a:pt x="1007" y="0"/>
                      <a:pt x="712" y="0"/>
                    </a:cubicBezTo>
                    <a:cubicBezTo>
                      <a:pt x="417" y="0"/>
                      <a:pt x="164" y="75"/>
                      <a:pt x="56" y="178"/>
                    </a:cubicBezTo>
                    <a:cubicBezTo>
                      <a:pt x="0" y="178"/>
                      <a:pt x="0" y="178"/>
                      <a:pt x="0" y="178"/>
                    </a:cubicBezTo>
                    <a:cubicBezTo>
                      <a:pt x="0" y="291"/>
                      <a:pt x="0" y="291"/>
                      <a:pt x="0" y="291"/>
                    </a:cubicBezTo>
                    <a:cubicBezTo>
                      <a:pt x="0" y="450"/>
                      <a:pt x="318" y="581"/>
                      <a:pt x="712" y="581"/>
                    </a:cubicBezTo>
                    <a:cubicBezTo>
                      <a:pt x="1106" y="581"/>
                      <a:pt x="1425" y="450"/>
                      <a:pt x="1425" y="291"/>
                    </a:cubicBezTo>
                    <a:cubicBezTo>
                      <a:pt x="1425" y="178"/>
                      <a:pt x="1425" y="178"/>
                      <a:pt x="1425" y="178"/>
                    </a:cubicBezTo>
                    <a:lnTo>
                      <a:pt x="1368"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9" name="Freeform 50"/>
              <p:cNvSpPr>
                <a:spLocks noChangeArrowheads="1"/>
              </p:cNvSpPr>
              <p:nvPr/>
            </p:nvSpPr>
            <p:spPr bwMode="auto">
              <a:xfrm>
                <a:off x="3355390" y="2887708"/>
                <a:ext cx="638671" cy="259820"/>
              </a:xfrm>
              <a:custGeom>
                <a:avLst/>
                <a:gdLst>
                  <a:gd name="T0" fmla="*/ 1425 w 1426"/>
                  <a:gd name="T1" fmla="*/ 290 h 582"/>
                  <a:gd name="T2" fmla="*/ 1425 w 1426"/>
                  <a:gd name="T3" fmla="*/ 290 h 582"/>
                  <a:gd name="T4" fmla="*/ 712 w 1426"/>
                  <a:gd name="T5" fmla="*/ 581 h 582"/>
                  <a:gd name="T6" fmla="*/ 0 w 1426"/>
                  <a:gd name="T7" fmla="*/ 290 h 582"/>
                  <a:gd name="T8" fmla="*/ 712 w 1426"/>
                  <a:gd name="T9" fmla="*/ 0 h 582"/>
                  <a:gd name="T10" fmla="*/ 1425 w 1426"/>
                  <a:gd name="T11" fmla="*/ 290 h 582"/>
                </a:gdLst>
                <a:ahLst/>
                <a:cxnLst>
                  <a:cxn ang="0">
                    <a:pos x="T0" y="T1"/>
                  </a:cxn>
                  <a:cxn ang="0">
                    <a:pos x="T2" y="T3"/>
                  </a:cxn>
                  <a:cxn ang="0">
                    <a:pos x="T4" y="T5"/>
                  </a:cxn>
                  <a:cxn ang="0">
                    <a:pos x="T6" y="T7"/>
                  </a:cxn>
                  <a:cxn ang="0">
                    <a:pos x="T8" y="T9"/>
                  </a:cxn>
                  <a:cxn ang="0">
                    <a:pos x="T10" y="T11"/>
                  </a:cxn>
                </a:cxnLst>
                <a:rect l="0" t="0" r="r" b="b"/>
                <a:pathLst>
                  <a:path w="1426" h="582">
                    <a:moveTo>
                      <a:pt x="1425" y="290"/>
                    </a:moveTo>
                    <a:lnTo>
                      <a:pt x="1425" y="290"/>
                    </a:lnTo>
                    <a:cubicBezTo>
                      <a:pt x="1425" y="450"/>
                      <a:pt x="1106" y="581"/>
                      <a:pt x="712" y="581"/>
                    </a:cubicBezTo>
                    <a:cubicBezTo>
                      <a:pt x="318" y="581"/>
                      <a:pt x="0" y="450"/>
                      <a:pt x="0" y="290"/>
                    </a:cubicBezTo>
                    <a:cubicBezTo>
                      <a:pt x="0" y="126"/>
                      <a:pt x="318" y="0"/>
                      <a:pt x="712" y="0"/>
                    </a:cubicBezTo>
                    <a:cubicBezTo>
                      <a:pt x="1106" y="0"/>
                      <a:pt x="1425" y="126"/>
                      <a:pt x="1425"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0" name="Freeform 51"/>
              <p:cNvSpPr>
                <a:spLocks noChangeArrowheads="1"/>
              </p:cNvSpPr>
              <p:nvPr/>
            </p:nvSpPr>
            <p:spPr bwMode="auto">
              <a:xfrm>
                <a:off x="3397043" y="2895642"/>
                <a:ext cx="553383" cy="216186"/>
              </a:xfrm>
              <a:custGeom>
                <a:avLst/>
                <a:gdLst>
                  <a:gd name="T0" fmla="*/ 1232 w 1233"/>
                  <a:gd name="T1" fmla="*/ 240 h 484"/>
                  <a:gd name="T2" fmla="*/ 1232 w 1233"/>
                  <a:gd name="T3" fmla="*/ 240 h 484"/>
                  <a:gd name="T4" fmla="*/ 618 w 1233"/>
                  <a:gd name="T5" fmla="*/ 483 h 484"/>
                  <a:gd name="T6" fmla="*/ 0 w 1233"/>
                  <a:gd name="T7" fmla="*/ 240 h 484"/>
                  <a:gd name="T8" fmla="*/ 618 w 1233"/>
                  <a:gd name="T9" fmla="*/ 0 h 484"/>
                  <a:gd name="T10" fmla="*/ 1232 w 1233"/>
                  <a:gd name="T11" fmla="*/ 240 h 484"/>
                </a:gdLst>
                <a:ahLst/>
                <a:cxnLst>
                  <a:cxn ang="0">
                    <a:pos x="T0" y="T1"/>
                  </a:cxn>
                  <a:cxn ang="0">
                    <a:pos x="T2" y="T3"/>
                  </a:cxn>
                  <a:cxn ang="0">
                    <a:pos x="T4" y="T5"/>
                  </a:cxn>
                  <a:cxn ang="0">
                    <a:pos x="T6" y="T7"/>
                  </a:cxn>
                  <a:cxn ang="0">
                    <a:pos x="T8" y="T9"/>
                  </a:cxn>
                  <a:cxn ang="0">
                    <a:pos x="T10" y="T11"/>
                  </a:cxn>
                </a:cxnLst>
                <a:rect l="0" t="0" r="r" b="b"/>
                <a:pathLst>
                  <a:path w="1233" h="484">
                    <a:moveTo>
                      <a:pt x="1232" y="240"/>
                    </a:moveTo>
                    <a:lnTo>
                      <a:pt x="1232" y="240"/>
                    </a:lnTo>
                    <a:cubicBezTo>
                      <a:pt x="1232" y="375"/>
                      <a:pt x="956" y="483"/>
                      <a:pt x="618" y="483"/>
                    </a:cubicBezTo>
                    <a:cubicBezTo>
                      <a:pt x="276" y="483"/>
                      <a:pt x="0" y="375"/>
                      <a:pt x="0" y="240"/>
                    </a:cubicBezTo>
                    <a:cubicBezTo>
                      <a:pt x="0" y="108"/>
                      <a:pt x="276" y="0"/>
                      <a:pt x="618" y="0"/>
                    </a:cubicBezTo>
                    <a:cubicBezTo>
                      <a:pt x="956" y="0"/>
                      <a:pt x="1232" y="108"/>
                      <a:pt x="1232" y="240"/>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1" name="Freeform 64"/>
              <p:cNvSpPr>
                <a:spLocks noChangeArrowheads="1"/>
              </p:cNvSpPr>
              <p:nvPr/>
            </p:nvSpPr>
            <p:spPr bwMode="auto">
              <a:xfrm>
                <a:off x="1907470" y="3831786"/>
                <a:ext cx="638671" cy="259820"/>
              </a:xfrm>
              <a:custGeom>
                <a:avLst/>
                <a:gdLst>
                  <a:gd name="T0" fmla="*/ 56 w 1426"/>
                  <a:gd name="T1" fmla="*/ 178 h 582"/>
                  <a:gd name="T2" fmla="*/ 56 w 1426"/>
                  <a:gd name="T3" fmla="*/ 178 h 582"/>
                  <a:gd name="T4" fmla="*/ 712 w 1426"/>
                  <a:gd name="T5" fmla="*/ 0 h 582"/>
                  <a:gd name="T6" fmla="*/ 1368 w 1426"/>
                  <a:gd name="T7" fmla="*/ 178 h 582"/>
                  <a:gd name="T8" fmla="*/ 1425 w 1426"/>
                  <a:gd name="T9" fmla="*/ 178 h 582"/>
                  <a:gd name="T10" fmla="*/ 1425 w 1426"/>
                  <a:gd name="T11" fmla="*/ 290 h 582"/>
                  <a:gd name="T12" fmla="*/ 712 w 1426"/>
                  <a:gd name="T13" fmla="*/ 581 h 582"/>
                  <a:gd name="T14" fmla="*/ 0 w 1426"/>
                  <a:gd name="T15" fmla="*/ 290 h 582"/>
                  <a:gd name="T16" fmla="*/ 0 w 1426"/>
                  <a:gd name="T17" fmla="*/ 178 h 582"/>
                  <a:gd name="T18" fmla="*/ 56 w 1426"/>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2">
                    <a:moveTo>
                      <a:pt x="56" y="178"/>
                    </a:moveTo>
                    <a:lnTo>
                      <a:pt x="56" y="178"/>
                    </a:lnTo>
                    <a:cubicBezTo>
                      <a:pt x="164" y="75"/>
                      <a:pt x="417" y="0"/>
                      <a:pt x="712" y="0"/>
                    </a:cubicBezTo>
                    <a:cubicBezTo>
                      <a:pt x="1008" y="0"/>
                      <a:pt x="1260" y="75"/>
                      <a:pt x="1368" y="178"/>
                    </a:cubicBezTo>
                    <a:cubicBezTo>
                      <a:pt x="1425" y="178"/>
                      <a:pt x="1425" y="178"/>
                      <a:pt x="1425" y="178"/>
                    </a:cubicBezTo>
                    <a:cubicBezTo>
                      <a:pt x="1425" y="290"/>
                      <a:pt x="1425" y="290"/>
                      <a:pt x="1425" y="290"/>
                    </a:cubicBezTo>
                    <a:cubicBezTo>
                      <a:pt x="1425" y="455"/>
                      <a:pt x="1106" y="581"/>
                      <a:pt x="712" y="581"/>
                    </a:cubicBezTo>
                    <a:cubicBezTo>
                      <a:pt x="318" y="581"/>
                      <a:pt x="0" y="455"/>
                      <a:pt x="0" y="290"/>
                    </a:cubicBezTo>
                    <a:cubicBezTo>
                      <a:pt x="0" y="178"/>
                      <a:pt x="0" y="178"/>
                      <a:pt x="0" y="178"/>
                    </a:cubicBezTo>
                    <a:lnTo>
                      <a:pt x="56"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2" name="Freeform 65"/>
              <p:cNvSpPr>
                <a:spLocks noChangeArrowheads="1"/>
              </p:cNvSpPr>
              <p:nvPr/>
            </p:nvSpPr>
            <p:spPr bwMode="auto">
              <a:xfrm>
                <a:off x="1907470" y="3780219"/>
                <a:ext cx="638671" cy="259820"/>
              </a:xfrm>
              <a:custGeom>
                <a:avLst/>
                <a:gdLst>
                  <a:gd name="T0" fmla="*/ 0 w 1426"/>
                  <a:gd name="T1" fmla="*/ 290 h 581"/>
                  <a:gd name="T2" fmla="*/ 0 w 1426"/>
                  <a:gd name="T3" fmla="*/ 290 h 581"/>
                  <a:gd name="T4" fmla="*/ 712 w 1426"/>
                  <a:gd name="T5" fmla="*/ 580 h 581"/>
                  <a:gd name="T6" fmla="*/ 1425 w 1426"/>
                  <a:gd name="T7" fmla="*/ 290 h 581"/>
                  <a:gd name="T8" fmla="*/ 712 w 1426"/>
                  <a:gd name="T9" fmla="*/ 0 h 581"/>
                  <a:gd name="T10" fmla="*/ 0 w 1426"/>
                  <a:gd name="T11" fmla="*/ 290 h 581"/>
                </a:gdLst>
                <a:ahLst/>
                <a:cxnLst>
                  <a:cxn ang="0">
                    <a:pos x="T0" y="T1"/>
                  </a:cxn>
                  <a:cxn ang="0">
                    <a:pos x="T2" y="T3"/>
                  </a:cxn>
                  <a:cxn ang="0">
                    <a:pos x="T4" y="T5"/>
                  </a:cxn>
                  <a:cxn ang="0">
                    <a:pos x="T6" y="T7"/>
                  </a:cxn>
                  <a:cxn ang="0">
                    <a:pos x="T8" y="T9"/>
                  </a:cxn>
                  <a:cxn ang="0">
                    <a:pos x="T10" y="T11"/>
                  </a:cxn>
                </a:cxnLst>
                <a:rect l="0" t="0" r="r" b="b"/>
                <a:pathLst>
                  <a:path w="1426" h="581">
                    <a:moveTo>
                      <a:pt x="0" y="290"/>
                    </a:moveTo>
                    <a:lnTo>
                      <a:pt x="0" y="290"/>
                    </a:lnTo>
                    <a:cubicBezTo>
                      <a:pt x="0" y="449"/>
                      <a:pt x="318" y="580"/>
                      <a:pt x="712" y="580"/>
                    </a:cubicBezTo>
                    <a:cubicBezTo>
                      <a:pt x="1106" y="580"/>
                      <a:pt x="1425" y="449"/>
                      <a:pt x="1425" y="290"/>
                    </a:cubicBezTo>
                    <a:cubicBezTo>
                      <a:pt x="1425" y="131"/>
                      <a:pt x="1106" y="0"/>
                      <a:pt x="712" y="0"/>
                    </a:cubicBezTo>
                    <a:cubicBezTo>
                      <a:pt x="318" y="0"/>
                      <a:pt x="0" y="131"/>
                      <a:pt x="0"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3" name="Freeform 66"/>
              <p:cNvSpPr>
                <a:spLocks noChangeArrowheads="1"/>
              </p:cNvSpPr>
              <p:nvPr/>
            </p:nvSpPr>
            <p:spPr bwMode="auto">
              <a:xfrm>
                <a:off x="1949123" y="3788152"/>
                <a:ext cx="553383" cy="216186"/>
              </a:xfrm>
              <a:custGeom>
                <a:avLst/>
                <a:gdLst>
                  <a:gd name="T0" fmla="*/ 0 w 1233"/>
                  <a:gd name="T1" fmla="*/ 239 h 484"/>
                  <a:gd name="T2" fmla="*/ 0 w 1233"/>
                  <a:gd name="T3" fmla="*/ 239 h 484"/>
                  <a:gd name="T4" fmla="*/ 618 w 1233"/>
                  <a:gd name="T5" fmla="*/ 483 h 484"/>
                  <a:gd name="T6" fmla="*/ 1232 w 1233"/>
                  <a:gd name="T7" fmla="*/ 239 h 484"/>
                  <a:gd name="T8" fmla="*/ 618 w 1233"/>
                  <a:gd name="T9" fmla="*/ 0 h 484"/>
                  <a:gd name="T10" fmla="*/ 0 w 1233"/>
                  <a:gd name="T11" fmla="*/ 239 h 484"/>
                </a:gdLst>
                <a:ahLst/>
                <a:cxnLst>
                  <a:cxn ang="0">
                    <a:pos x="T0" y="T1"/>
                  </a:cxn>
                  <a:cxn ang="0">
                    <a:pos x="T2" y="T3"/>
                  </a:cxn>
                  <a:cxn ang="0">
                    <a:pos x="T4" y="T5"/>
                  </a:cxn>
                  <a:cxn ang="0">
                    <a:pos x="T6" y="T7"/>
                  </a:cxn>
                  <a:cxn ang="0">
                    <a:pos x="T8" y="T9"/>
                  </a:cxn>
                  <a:cxn ang="0">
                    <a:pos x="T10" y="T11"/>
                  </a:cxn>
                </a:cxnLst>
                <a:rect l="0" t="0" r="r" b="b"/>
                <a:pathLst>
                  <a:path w="1233" h="484">
                    <a:moveTo>
                      <a:pt x="0" y="239"/>
                    </a:moveTo>
                    <a:lnTo>
                      <a:pt x="0" y="239"/>
                    </a:lnTo>
                    <a:cubicBezTo>
                      <a:pt x="0" y="375"/>
                      <a:pt x="276" y="483"/>
                      <a:pt x="618" y="483"/>
                    </a:cubicBezTo>
                    <a:cubicBezTo>
                      <a:pt x="956" y="483"/>
                      <a:pt x="1232" y="375"/>
                      <a:pt x="1232" y="239"/>
                    </a:cubicBezTo>
                    <a:cubicBezTo>
                      <a:pt x="1232" y="108"/>
                      <a:pt x="956" y="0"/>
                      <a:pt x="618" y="0"/>
                    </a:cubicBezTo>
                    <a:cubicBezTo>
                      <a:pt x="276" y="0"/>
                      <a:pt x="0" y="108"/>
                      <a:pt x="0"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4" name="Freeform 67"/>
              <p:cNvSpPr>
                <a:spLocks noChangeArrowheads="1"/>
              </p:cNvSpPr>
              <p:nvPr/>
            </p:nvSpPr>
            <p:spPr bwMode="auto">
              <a:xfrm>
                <a:off x="1929288" y="3762368"/>
                <a:ext cx="638671" cy="259820"/>
              </a:xfrm>
              <a:custGeom>
                <a:avLst/>
                <a:gdLst>
                  <a:gd name="T0" fmla="*/ 57 w 1426"/>
                  <a:gd name="T1" fmla="*/ 177 h 581"/>
                  <a:gd name="T2" fmla="*/ 57 w 1426"/>
                  <a:gd name="T3" fmla="*/ 177 h 581"/>
                  <a:gd name="T4" fmla="*/ 712 w 1426"/>
                  <a:gd name="T5" fmla="*/ 0 h 581"/>
                  <a:gd name="T6" fmla="*/ 1368 w 1426"/>
                  <a:gd name="T7" fmla="*/ 177 h 581"/>
                  <a:gd name="T8" fmla="*/ 1425 w 1426"/>
                  <a:gd name="T9" fmla="*/ 177 h 581"/>
                  <a:gd name="T10" fmla="*/ 1425 w 1426"/>
                  <a:gd name="T11" fmla="*/ 290 h 581"/>
                  <a:gd name="T12" fmla="*/ 712 w 1426"/>
                  <a:gd name="T13" fmla="*/ 580 h 581"/>
                  <a:gd name="T14" fmla="*/ 0 w 1426"/>
                  <a:gd name="T15" fmla="*/ 290 h 581"/>
                  <a:gd name="T16" fmla="*/ 0 w 1426"/>
                  <a:gd name="T17" fmla="*/ 177 h 581"/>
                  <a:gd name="T18" fmla="*/ 57 w 1426"/>
                  <a:gd name="T19" fmla="*/ 17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1">
                    <a:moveTo>
                      <a:pt x="57" y="177"/>
                    </a:moveTo>
                    <a:lnTo>
                      <a:pt x="57" y="177"/>
                    </a:lnTo>
                    <a:cubicBezTo>
                      <a:pt x="164" y="74"/>
                      <a:pt x="417" y="0"/>
                      <a:pt x="712" y="0"/>
                    </a:cubicBezTo>
                    <a:cubicBezTo>
                      <a:pt x="1008" y="0"/>
                      <a:pt x="1261" y="74"/>
                      <a:pt x="1368" y="177"/>
                    </a:cubicBezTo>
                    <a:cubicBezTo>
                      <a:pt x="1425" y="177"/>
                      <a:pt x="1425" y="177"/>
                      <a:pt x="1425" y="177"/>
                    </a:cubicBezTo>
                    <a:cubicBezTo>
                      <a:pt x="1425" y="290"/>
                      <a:pt x="1425" y="290"/>
                      <a:pt x="1425" y="290"/>
                    </a:cubicBezTo>
                    <a:cubicBezTo>
                      <a:pt x="1425" y="454"/>
                      <a:pt x="1106" y="580"/>
                      <a:pt x="712" y="580"/>
                    </a:cubicBezTo>
                    <a:cubicBezTo>
                      <a:pt x="319" y="580"/>
                      <a:pt x="0" y="454"/>
                      <a:pt x="0" y="290"/>
                    </a:cubicBezTo>
                    <a:cubicBezTo>
                      <a:pt x="0" y="177"/>
                      <a:pt x="0" y="177"/>
                      <a:pt x="0" y="177"/>
                    </a:cubicBezTo>
                    <a:lnTo>
                      <a:pt x="57" y="177"/>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5" name="Freeform 68"/>
              <p:cNvSpPr>
                <a:spLocks noChangeArrowheads="1"/>
              </p:cNvSpPr>
              <p:nvPr/>
            </p:nvSpPr>
            <p:spPr bwMode="auto">
              <a:xfrm>
                <a:off x="1929288" y="3710801"/>
                <a:ext cx="638671" cy="259820"/>
              </a:xfrm>
              <a:custGeom>
                <a:avLst/>
                <a:gdLst>
                  <a:gd name="T0" fmla="*/ 0 w 1426"/>
                  <a:gd name="T1" fmla="*/ 290 h 582"/>
                  <a:gd name="T2" fmla="*/ 0 w 1426"/>
                  <a:gd name="T3" fmla="*/ 290 h 582"/>
                  <a:gd name="T4" fmla="*/ 712 w 1426"/>
                  <a:gd name="T5" fmla="*/ 581 h 582"/>
                  <a:gd name="T6" fmla="*/ 1425 w 1426"/>
                  <a:gd name="T7" fmla="*/ 290 h 582"/>
                  <a:gd name="T8" fmla="*/ 712 w 1426"/>
                  <a:gd name="T9" fmla="*/ 0 h 582"/>
                  <a:gd name="T10" fmla="*/ 0 w 1426"/>
                  <a:gd name="T11" fmla="*/ 290 h 582"/>
                </a:gdLst>
                <a:ahLst/>
                <a:cxnLst>
                  <a:cxn ang="0">
                    <a:pos x="T0" y="T1"/>
                  </a:cxn>
                  <a:cxn ang="0">
                    <a:pos x="T2" y="T3"/>
                  </a:cxn>
                  <a:cxn ang="0">
                    <a:pos x="T4" y="T5"/>
                  </a:cxn>
                  <a:cxn ang="0">
                    <a:pos x="T6" y="T7"/>
                  </a:cxn>
                  <a:cxn ang="0">
                    <a:pos x="T8" y="T9"/>
                  </a:cxn>
                  <a:cxn ang="0">
                    <a:pos x="T10" y="T11"/>
                  </a:cxn>
                </a:cxnLst>
                <a:rect l="0" t="0" r="r" b="b"/>
                <a:pathLst>
                  <a:path w="1426" h="582">
                    <a:moveTo>
                      <a:pt x="0" y="290"/>
                    </a:moveTo>
                    <a:lnTo>
                      <a:pt x="0" y="290"/>
                    </a:lnTo>
                    <a:cubicBezTo>
                      <a:pt x="0" y="450"/>
                      <a:pt x="319" y="581"/>
                      <a:pt x="712" y="581"/>
                    </a:cubicBezTo>
                    <a:cubicBezTo>
                      <a:pt x="1106" y="581"/>
                      <a:pt x="1425" y="450"/>
                      <a:pt x="1425" y="290"/>
                    </a:cubicBezTo>
                    <a:cubicBezTo>
                      <a:pt x="1425" y="131"/>
                      <a:pt x="1106" y="0"/>
                      <a:pt x="712" y="0"/>
                    </a:cubicBezTo>
                    <a:cubicBezTo>
                      <a:pt x="319" y="0"/>
                      <a:pt x="0" y="131"/>
                      <a:pt x="0"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6" name="Freeform 69"/>
              <p:cNvSpPr>
                <a:spLocks noChangeArrowheads="1"/>
              </p:cNvSpPr>
              <p:nvPr/>
            </p:nvSpPr>
            <p:spPr bwMode="auto">
              <a:xfrm>
                <a:off x="1972924" y="3718735"/>
                <a:ext cx="553383" cy="216186"/>
              </a:xfrm>
              <a:custGeom>
                <a:avLst/>
                <a:gdLst>
                  <a:gd name="T0" fmla="*/ 0 w 1233"/>
                  <a:gd name="T1" fmla="*/ 243 h 483"/>
                  <a:gd name="T2" fmla="*/ 0 w 1233"/>
                  <a:gd name="T3" fmla="*/ 243 h 483"/>
                  <a:gd name="T4" fmla="*/ 618 w 1233"/>
                  <a:gd name="T5" fmla="*/ 482 h 483"/>
                  <a:gd name="T6" fmla="*/ 1232 w 1233"/>
                  <a:gd name="T7" fmla="*/ 243 h 483"/>
                  <a:gd name="T8" fmla="*/ 618 w 1233"/>
                  <a:gd name="T9" fmla="*/ 0 h 483"/>
                  <a:gd name="T10" fmla="*/ 0 w 1233"/>
                  <a:gd name="T11" fmla="*/ 243 h 483"/>
                </a:gdLst>
                <a:ahLst/>
                <a:cxnLst>
                  <a:cxn ang="0">
                    <a:pos x="T0" y="T1"/>
                  </a:cxn>
                  <a:cxn ang="0">
                    <a:pos x="T2" y="T3"/>
                  </a:cxn>
                  <a:cxn ang="0">
                    <a:pos x="T4" y="T5"/>
                  </a:cxn>
                  <a:cxn ang="0">
                    <a:pos x="T6" y="T7"/>
                  </a:cxn>
                  <a:cxn ang="0">
                    <a:pos x="T8" y="T9"/>
                  </a:cxn>
                  <a:cxn ang="0">
                    <a:pos x="T10" y="T11"/>
                  </a:cxn>
                </a:cxnLst>
                <a:rect l="0" t="0" r="r" b="b"/>
                <a:pathLst>
                  <a:path w="1233" h="483">
                    <a:moveTo>
                      <a:pt x="0" y="243"/>
                    </a:moveTo>
                    <a:lnTo>
                      <a:pt x="0" y="243"/>
                    </a:lnTo>
                    <a:cubicBezTo>
                      <a:pt x="0" y="374"/>
                      <a:pt x="277" y="482"/>
                      <a:pt x="618" y="482"/>
                    </a:cubicBezTo>
                    <a:cubicBezTo>
                      <a:pt x="956" y="482"/>
                      <a:pt x="1232" y="374"/>
                      <a:pt x="1232" y="243"/>
                    </a:cubicBezTo>
                    <a:cubicBezTo>
                      <a:pt x="1232" y="107"/>
                      <a:pt x="956" y="0"/>
                      <a:pt x="618" y="0"/>
                    </a:cubicBezTo>
                    <a:cubicBezTo>
                      <a:pt x="277" y="0"/>
                      <a:pt x="0" y="107"/>
                      <a:pt x="0"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7" name="Freeform 70"/>
              <p:cNvSpPr>
                <a:spLocks noChangeArrowheads="1"/>
              </p:cNvSpPr>
              <p:nvPr/>
            </p:nvSpPr>
            <p:spPr bwMode="auto">
              <a:xfrm>
                <a:off x="1929288" y="3700884"/>
                <a:ext cx="638671" cy="259820"/>
              </a:xfrm>
              <a:custGeom>
                <a:avLst/>
                <a:gdLst>
                  <a:gd name="T0" fmla="*/ 57 w 1426"/>
                  <a:gd name="T1" fmla="*/ 174 h 582"/>
                  <a:gd name="T2" fmla="*/ 57 w 1426"/>
                  <a:gd name="T3" fmla="*/ 174 h 582"/>
                  <a:gd name="T4" fmla="*/ 712 w 1426"/>
                  <a:gd name="T5" fmla="*/ 0 h 582"/>
                  <a:gd name="T6" fmla="*/ 1368 w 1426"/>
                  <a:gd name="T7" fmla="*/ 174 h 582"/>
                  <a:gd name="T8" fmla="*/ 1425 w 1426"/>
                  <a:gd name="T9" fmla="*/ 174 h 582"/>
                  <a:gd name="T10" fmla="*/ 1425 w 1426"/>
                  <a:gd name="T11" fmla="*/ 291 h 582"/>
                  <a:gd name="T12" fmla="*/ 712 w 1426"/>
                  <a:gd name="T13" fmla="*/ 581 h 582"/>
                  <a:gd name="T14" fmla="*/ 0 w 1426"/>
                  <a:gd name="T15" fmla="*/ 291 h 582"/>
                  <a:gd name="T16" fmla="*/ 0 w 1426"/>
                  <a:gd name="T17" fmla="*/ 174 h 582"/>
                  <a:gd name="T18" fmla="*/ 57 w 1426"/>
                  <a:gd name="T19" fmla="*/ 17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2">
                    <a:moveTo>
                      <a:pt x="57" y="174"/>
                    </a:moveTo>
                    <a:lnTo>
                      <a:pt x="57" y="174"/>
                    </a:lnTo>
                    <a:cubicBezTo>
                      <a:pt x="164" y="71"/>
                      <a:pt x="417" y="0"/>
                      <a:pt x="712" y="0"/>
                    </a:cubicBezTo>
                    <a:cubicBezTo>
                      <a:pt x="1008" y="0"/>
                      <a:pt x="1261" y="71"/>
                      <a:pt x="1368" y="174"/>
                    </a:cubicBezTo>
                    <a:cubicBezTo>
                      <a:pt x="1425" y="174"/>
                      <a:pt x="1425" y="174"/>
                      <a:pt x="1425" y="174"/>
                    </a:cubicBezTo>
                    <a:cubicBezTo>
                      <a:pt x="1425" y="291"/>
                      <a:pt x="1425" y="291"/>
                      <a:pt x="1425" y="291"/>
                    </a:cubicBezTo>
                    <a:cubicBezTo>
                      <a:pt x="1425" y="451"/>
                      <a:pt x="1106" y="581"/>
                      <a:pt x="712" y="581"/>
                    </a:cubicBezTo>
                    <a:cubicBezTo>
                      <a:pt x="319" y="581"/>
                      <a:pt x="0" y="451"/>
                      <a:pt x="0" y="291"/>
                    </a:cubicBezTo>
                    <a:cubicBezTo>
                      <a:pt x="0" y="174"/>
                      <a:pt x="0" y="174"/>
                      <a:pt x="0" y="174"/>
                    </a:cubicBezTo>
                    <a:lnTo>
                      <a:pt x="57" y="174"/>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8" name="Freeform 71"/>
              <p:cNvSpPr>
                <a:spLocks noChangeArrowheads="1"/>
              </p:cNvSpPr>
              <p:nvPr/>
            </p:nvSpPr>
            <p:spPr bwMode="auto">
              <a:xfrm>
                <a:off x="1929288" y="3647334"/>
                <a:ext cx="638671" cy="259820"/>
              </a:xfrm>
              <a:custGeom>
                <a:avLst/>
                <a:gdLst>
                  <a:gd name="T0" fmla="*/ 0 w 1426"/>
                  <a:gd name="T1" fmla="*/ 291 h 582"/>
                  <a:gd name="T2" fmla="*/ 0 w 1426"/>
                  <a:gd name="T3" fmla="*/ 291 h 582"/>
                  <a:gd name="T4" fmla="*/ 712 w 1426"/>
                  <a:gd name="T5" fmla="*/ 581 h 582"/>
                  <a:gd name="T6" fmla="*/ 1425 w 1426"/>
                  <a:gd name="T7" fmla="*/ 291 h 582"/>
                  <a:gd name="T8" fmla="*/ 712 w 1426"/>
                  <a:gd name="T9" fmla="*/ 0 h 582"/>
                  <a:gd name="T10" fmla="*/ 0 w 1426"/>
                  <a:gd name="T11" fmla="*/ 291 h 582"/>
                </a:gdLst>
                <a:ahLst/>
                <a:cxnLst>
                  <a:cxn ang="0">
                    <a:pos x="T0" y="T1"/>
                  </a:cxn>
                  <a:cxn ang="0">
                    <a:pos x="T2" y="T3"/>
                  </a:cxn>
                  <a:cxn ang="0">
                    <a:pos x="T4" y="T5"/>
                  </a:cxn>
                  <a:cxn ang="0">
                    <a:pos x="T6" y="T7"/>
                  </a:cxn>
                  <a:cxn ang="0">
                    <a:pos x="T8" y="T9"/>
                  </a:cxn>
                  <a:cxn ang="0">
                    <a:pos x="T10" y="T11"/>
                  </a:cxn>
                </a:cxnLst>
                <a:rect l="0" t="0" r="r" b="b"/>
                <a:pathLst>
                  <a:path w="1426" h="582">
                    <a:moveTo>
                      <a:pt x="0" y="291"/>
                    </a:moveTo>
                    <a:lnTo>
                      <a:pt x="0" y="291"/>
                    </a:lnTo>
                    <a:cubicBezTo>
                      <a:pt x="0" y="450"/>
                      <a:pt x="319" y="581"/>
                      <a:pt x="712" y="581"/>
                    </a:cubicBezTo>
                    <a:cubicBezTo>
                      <a:pt x="1106" y="581"/>
                      <a:pt x="1425" y="450"/>
                      <a:pt x="1425" y="291"/>
                    </a:cubicBezTo>
                    <a:cubicBezTo>
                      <a:pt x="1425" y="131"/>
                      <a:pt x="1106" y="0"/>
                      <a:pt x="712" y="0"/>
                    </a:cubicBezTo>
                    <a:cubicBezTo>
                      <a:pt x="319" y="0"/>
                      <a:pt x="0" y="131"/>
                      <a:pt x="0"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9" name="Freeform 72"/>
              <p:cNvSpPr>
                <a:spLocks noChangeArrowheads="1"/>
              </p:cNvSpPr>
              <p:nvPr/>
            </p:nvSpPr>
            <p:spPr bwMode="auto">
              <a:xfrm>
                <a:off x="1972924" y="3655267"/>
                <a:ext cx="553383" cy="216186"/>
              </a:xfrm>
              <a:custGeom>
                <a:avLst/>
                <a:gdLst>
                  <a:gd name="T0" fmla="*/ 0 w 1233"/>
                  <a:gd name="T1" fmla="*/ 243 h 484"/>
                  <a:gd name="T2" fmla="*/ 0 w 1233"/>
                  <a:gd name="T3" fmla="*/ 243 h 484"/>
                  <a:gd name="T4" fmla="*/ 618 w 1233"/>
                  <a:gd name="T5" fmla="*/ 483 h 484"/>
                  <a:gd name="T6" fmla="*/ 1232 w 1233"/>
                  <a:gd name="T7" fmla="*/ 243 h 484"/>
                  <a:gd name="T8" fmla="*/ 618 w 1233"/>
                  <a:gd name="T9" fmla="*/ 0 h 484"/>
                  <a:gd name="T10" fmla="*/ 0 w 1233"/>
                  <a:gd name="T11" fmla="*/ 243 h 484"/>
                </a:gdLst>
                <a:ahLst/>
                <a:cxnLst>
                  <a:cxn ang="0">
                    <a:pos x="T0" y="T1"/>
                  </a:cxn>
                  <a:cxn ang="0">
                    <a:pos x="T2" y="T3"/>
                  </a:cxn>
                  <a:cxn ang="0">
                    <a:pos x="T4" y="T5"/>
                  </a:cxn>
                  <a:cxn ang="0">
                    <a:pos x="T6" y="T7"/>
                  </a:cxn>
                  <a:cxn ang="0">
                    <a:pos x="T8" y="T9"/>
                  </a:cxn>
                  <a:cxn ang="0">
                    <a:pos x="T10" y="T11"/>
                  </a:cxn>
                </a:cxnLst>
                <a:rect l="0" t="0" r="r" b="b"/>
                <a:pathLst>
                  <a:path w="1233" h="484">
                    <a:moveTo>
                      <a:pt x="0" y="243"/>
                    </a:moveTo>
                    <a:lnTo>
                      <a:pt x="0" y="243"/>
                    </a:lnTo>
                    <a:cubicBezTo>
                      <a:pt x="0" y="375"/>
                      <a:pt x="277" y="483"/>
                      <a:pt x="618" y="483"/>
                    </a:cubicBezTo>
                    <a:cubicBezTo>
                      <a:pt x="956" y="483"/>
                      <a:pt x="1232" y="375"/>
                      <a:pt x="1232" y="243"/>
                    </a:cubicBezTo>
                    <a:cubicBezTo>
                      <a:pt x="1232" y="108"/>
                      <a:pt x="956" y="0"/>
                      <a:pt x="618" y="0"/>
                    </a:cubicBezTo>
                    <a:cubicBezTo>
                      <a:pt x="277" y="0"/>
                      <a:pt x="0" y="108"/>
                      <a:pt x="0"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0" name="Freeform 73"/>
              <p:cNvSpPr>
                <a:spLocks noChangeArrowheads="1"/>
              </p:cNvSpPr>
              <p:nvPr/>
            </p:nvSpPr>
            <p:spPr bwMode="auto">
              <a:xfrm>
                <a:off x="1929288" y="3635434"/>
                <a:ext cx="638671" cy="259820"/>
              </a:xfrm>
              <a:custGeom>
                <a:avLst/>
                <a:gdLst>
                  <a:gd name="T0" fmla="*/ 57 w 1426"/>
                  <a:gd name="T1" fmla="*/ 174 h 582"/>
                  <a:gd name="T2" fmla="*/ 57 w 1426"/>
                  <a:gd name="T3" fmla="*/ 174 h 582"/>
                  <a:gd name="T4" fmla="*/ 712 w 1426"/>
                  <a:gd name="T5" fmla="*/ 0 h 582"/>
                  <a:gd name="T6" fmla="*/ 1368 w 1426"/>
                  <a:gd name="T7" fmla="*/ 174 h 582"/>
                  <a:gd name="T8" fmla="*/ 1425 w 1426"/>
                  <a:gd name="T9" fmla="*/ 174 h 582"/>
                  <a:gd name="T10" fmla="*/ 1425 w 1426"/>
                  <a:gd name="T11" fmla="*/ 290 h 582"/>
                  <a:gd name="T12" fmla="*/ 712 w 1426"/>
                  <a:gd name="T13" fmla="*/ 581 h 582"/>
                  <a:gd name="T14" fmla="*/ 0 w 1426"/>
                  <a:gd name="T15" fmla="*/ 290 h 582"/>
                  <a:gd name="T16" fmla="*/ 0 w 1426"/>
                  <a:gd name="T17" fmla="*/ 174 h 582"/>
                  <a:gd name="T18" fmla="*/ 57 w 1426"/>
                  <a:gd name="T19" fmla="*/ 17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2">
                    <a:moveTo>
                      <a:pt x="57" y="174"/>
                    </a:moveTo>
                    <a:lnTo>
                      <a:pt x="57" y="174"/>
                    </a:lnTo>
                    <a:cubicBezTo>
                      <a:pt x="164" y="71"/>
                      <a:pt x="417" y="0"/>
                      <a:pt x="712" y="0"/>
                    </a:cubicBezTo>
                    <a:cubicBezTo>
                      <a:pt x="1008" y="0"/>
                      <a:pt x="1261" y="71"/>
                      <a:pt x="1368" y="174"/>
                    </a:cubicBezTo>
                    <a:cubicBezTo>
                      <a:pt x="1425" y="174"/>
                      <a:pt x="1425" y="174"/>
                      <a:pt x="1425" y="174"/>
                    </a:cubicBezTo>
                    <a:cubicBezTo>
                      <a:pt x="1425" y="290"/>
                      <a:pt x="1425" y="290"/>
                      <a:pt x="1425" y="290"/>
                    </a:cubicBezTo>
                    <a:cubicBezTo>
                      <a:pt x="1425" y="450"/>
                      <a:pt x="1106" y="581"/>
                      <a:pt x="712" y="581"/>
                    </a:cubicBezTo>
                    <a:cubicBezTo>
                      <a:pt x="319" y="581"/>
                      <a:pt x="0" y="450"/>
                      <a:pt x="0" y="290"/>
                    </a:cubicBezTo>
                    <a:cubicBezTo>
                      <a:pt x="0" y="174"/>
                      <a:pt x="0" y="174"/>
                      <a:pt x="0" y="174"/>
                    </a:cubicBezTo>
                    <a:lnTo>
                      <a:pt x="57" y="174"/>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1" name="Freeform 74"/>
              <p:cNvSpPr>
                <a:spLocks noChangeArrowheads="1"/>
              </p:cNvSpPr>
              <p:nvPr/>
            </p:nvSpPr>
            <p:spPr bwMode="auto">
              <a:xfrm>
                <a:off x="1929288" y="3581883"/>
                <a:ext cx="638671" cy="259820"/>
              </a:xfrm>
              <a:custGeom>
                <a:avLst/>
                <a:gdLst>
                  <a:gd name="T0" fmla="*/ 0 w 1426"/>
                  <a:gd name="T1" fmla="*/ 291 h 582"/>
                  <a:gd name="T2" fmla="*/ 0 w 1426"/>
                  <a:gd name="T3" fmla="*/ 291 h 582"/>
                  <a:gd name="T4" fmla="*/ 712 w 1426"/>
                  <a:gd name="T5" fmla="*/ 581 h 582"/>
                  <a:gd name="T6" fmla="*/ 1425 w 1426"/>
                  <a:gd name="T7" fmla="*/ 291 h 582"/>
                  <a:gd name="T8" fmla="*/ 712 w 1426"/>
                  <a:gd name="T9" fmla="*/ 0 h 582"/>
                  <a:gd name="T10" fmla="*/ 0 w 1426"/>
                  <a:gd name="T11" fmla="*/ 291 h 582"/>
                </a:gdLst>
                <a:ahLst/>
                <a:cxnLst>
                  <a:cxn ang="0">
                    <a:pos x="T0" y="T1"/>
                  </a:cxn>
                  <a:cxn ang="0">
                    <a:pos x="T2" y="T3"/>
                  </a:cxn>
                  <a:cxn ang="0">
                    <a:pos x="T4" y="T5"/>
                  </a:cxn>
                  <a:cxn ang="0">
                    <a:pos x="T6" y="T7"/>
                  </a:cxn>
                  <a:cxn ang="0">
                    <a:pos x="T8" y="T9"/>
                  </a:cxn>
                  <a:cxn ang="0">
                    <a:pos x="T10" y="T11"/>
                  </a:cxn>
                </a:cxnLst>
                <a:rect l="0" t="0" r="r" b="b"/>
                <a:pathLst>
                  <a:path w="1426" h="582">
                    <a:moveTo>
                      <a:pt x="0" y="291"/>
                    </a:moveTo>
                    <a:lnTo>
                      <a:pt x="0" y="291"/>
                    </a:lnTo>
                    <a:cubicBezTo>
                      <a:pt x="0" y="455"/>
                      <a:pt x="319" y="581"/>
                      <a:pt x="712" y="581"/>
                    </a:cubicBezTo>
                    <a:cubicBezTo>
                      <a:pt x="1106" y="581"/>
                      <a:pt x="1425" y="455"/>
                      <a:pt x="1425" y="291"/>
                    </a:cubicBezTo>
                    <a:cubicBezTo>
                      <a:pt x="1425" y="131"/>
                      <a:pt x="1106" y="0"/>
                      <a:pt x="712" y="0"/>
                    </a:cubicBezTo>
                    <a:cubicBezTo>
                      <a:pt x="319" y="0"/>
                      <a:pt x="0" y="131"/>
                      <a:pt x="0"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2" name="Freeform 75"/>
              <p:cNvSpPr>
                <a:spLocks noChangeArrowheads="1"/>
              </p:cNvSpPr>
              <p:nvPr/>
            </p:nvSpPr>
            <p:spPr bwMode="auto">
              <a:xfrm>
                <a:off x="1972924" y="3591800"/>
                <a:ext cx="553383" cy="216186"/>
              </a:xfrm>
              <a:custGeom>
                <a:avLst/>
                <a:gdLst>
                  <a:gd name="T0" fmla="*/ 0 w 1233"/>
                  <a:gd name="T1" fmla="*/ 243 h 484"/>
                  <a:gd name="T2" fmla="*/ 0 w 1233"/>
                  <a:gd name="T3" fmla="*/ 243 h 484"/>
                  <a:gd name="T4" fmla="*/ 618 w 1233"/>
                  <a:gd name="T5" fmla="*/ 483 h 484"/>
                  <a:gd name="T6" fmla="*/ 1232 w 1233"/>
                  <a:gd name="T7" fmla="*/ 243 h 484"/>
                  <a:gd name="T8" fmla="*/ 618 w 1233"/>
                  <a:gd name="T9" fmla="*/ 0 h 484"/>
                  <a:gd name="T10" fmla="*/ 0 w 1233"/>
                  <a:gd name="T11" fmla="*/ 243 h 484"/>
                </a:gdLst>
                <a:ahLst/>
                <a:cxnLst>
                  <a:cxn ang="0">
                    <a:pos x="T0" y="T1"/>
                  </a:cxn>
                  <a:cxn ang="0">
                    <a:pos x="T2" y="T3"/>
                  </a:cxn>
                  <a:cxn ang="0">
                    <a:pos x="T4" y="T5"/>
                  </a:cxn>
                  <a:cxn ang="0">
                    <a:pos x="T6" y="T7"/>
                  </a:cxn>
                  <a:cxn ang="0">
                    <a:pos x="T8" y="T9"/>
                  </a:cxn>
                  <a:cxn ang="0">
                    <a:pos x="T10" y="T11"/>
                  </a:cxn>
                </a:cxnLst>
                <a:rect l="0" t="0" r="r" b="b"/>
                <a:pathLst>
                  <a:path w="1233" h="484">
                    <a:moveTo>
                      <a:pt x="0" y="243"/>
                    </a:moveTo>
                    <a:lnTo>
                      <a:pt x="0" y="243"/>
                    </a:lnTo>
                    <a:cubicBezTo>
                      <a:pt x="0" y="375"/>
                      <a:pt x="277" y="483"/>
                      <a:pt x="618" y="483"/>
                    </a:cubicBezTo>
                    <a:cubicBezTo>
                      <a:pt x="956" y="483"/>
                      <a:pt x="1232" y="375"/>
                      <a:pt x="1232" y="243"/>
                    </a:cubicBezTo>
                    <a:cubicBezTo>
                      <a:pt x="1232" y="108"/>
                      <a:pt x="956" y="0"/>
                      <a:pt x="618" y="0"/>
                    </a:cubicBezTo>
                    <a:cubicBezTo>
                      <a:pt x="277" y="0"/>
                      <a:pt x="0" y="108"/>
                      <a:pt x="0"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583" name="Group 582"/>
              <p:cNvGrpSpPr/>
              <p:nvPr/>
            </p:nvGrpSpPr>
            <p:grpSpPr>
              <a:xfrm>
                <a:off x="2621513" y="2887708"/>
                <a:ext cx="710076" cy="1203898"/>
                <a:chOff x="2621513" y="2887708"/>
                <a:chExt cx="710076" cy="1203898"/>
              </a:xfrm>
            </p:grpSpPr>
            <p:sp>
              <p:nvSpPr>
                <p:cNvPr id="606" name="Freeform 52"/>
                <p:cNvSpPr>
                  <a:spLocks noChangeArrowheads="1"/>
                </p:cNvSpPr>
                <p:nvPr/>
              </p:nvSpPr>
              <p:spPr bwMode="auto">
                <a:xfrm>
                  <a:off x="2633414" y="3831786"/>
                  <a:ext cx="638671" cy="259820"/>
                </a:xfrm>
                <a:custGeom>
                  <a:avLst/>
                  <a:gdLst>
                    <a:gd name="T0" fmla="*/ 56 w 1425"/>
                    <a:gd name="T1" fmla="*/ 178 h 582"/>
                    <a:gd name="T2" fmla="*/ 56 w 1425"/>
                    <a:gd name="T3" fmla="*/ 178 h 582"/>
                    <a:gd name="T4" fmla="*/ 712 w 1425"/>
                    <a:gd name="T5" fmla="*/ 0 h 582"/>
                    <a:gd name="T6" fmla="*/ 1368 w 1425"/>
                    <a:gd name="T7" fmla="*/ 178 h 582"/>
                    <a:gd name="T8" fmla="*/ 1424 w 1425"/>
                    <a:gd name="T9" fmla="*/ 178 h 582"/>
                    <a:gd name="T10" fmla="*/ 1424 w 1425"/>
                    <a:gd name="T11" fmla="*/ 290 h 582"/>
                    <a:gd name="T12" fmla="*/ 712 w 1425"/>
                    <a:gd name="T13" fmla="*/ 581 h 582"/>
                    <a:gd name="T14" fmla="*/ 0 w 1425"/>
                    <a:gd name="T15" fmla="*/ 290 h 582"/>
                    <a:gd name="T16" fmla="*/ 0 w 1425"/>
                    <a:gd name="T17" fmla="*/ 178 h 582"/>
                    <a:gd name="T18" fmla="*/ 56 w 1425"/>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2">
                      <a:moveTo>
                        <a:pt x="56" y="178"/>
                      </a:moveTo>
                      <a:lnTo>
                        <a:pt x="56" y="178"/>
                      </a:lnTo>
                      <a:cubicBezTo>
                        <a:pt x="164" y="75"/>
                        <a:pt x="417" y="0"/>
                        <a:pt x="712" y="0"/>
                      </a:cubicBezTo>
                      <a:cubicBezTo>
                        <a:pt x="1007" y="0"/>
                        <a:pt x="1260" y="75"/>
                        <a:pt x="1368" y="178"/>
                      </a:cubicBezTo>
                      <a:cubicBezTo>
                        <a:pt x="1424" y="178"/>
                        <a:pt x="1424" y="178"/>
                        <a:pt x="1424" y="178"/>
                      </a:cubicBezTo>
                      <a:cubicBezTo>
                        <a:pt x="1424" y="290"/>
                        <a:pt x="1424" y="290"/>
                        <a:pt x="1424" y="290"/>
                      </a:cubicBezTo>
                      <a:cubicBezTo>
                        <a:pt x="1424" y="455"/>
                        <a:pt x="1105" y="581"/>
                        <a:pt x="712" y="581"/>
                      </a:cubicBezTo>
                      <a:cubicBezTo>
                        <a:pt x="318" y="581"/>
                        <a:pt x="0" y="455"/>
                        <a:pt x="0" y="290"/>
                      </a:cubicBezTo>
                      <a:cubicBezTo>
                        <a:pt x="0" y="178"/>
                        <a:pt x="0" y="178"/>
                        <a:pt x="0" y="178"/>
                      </a:cubicBezTo>
                      <a:lnTo>
                        <a:pt x="56"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7" name="Freeform 53"/>
                <p:cNvSpPr>
                  <a:spLocks noChangeArrowheads="1"/>
                </p:cNvSpPr>
                <p:nvPr/>
              </p:nvSpPr>
              <p:spPr bwMode="auto">
                <a:xfrm>
                  <a:off x="2633414" y="3780219"/>
                  <a:ext cx="638671" cy="259820"/>
                </a:xfrm>
                <a:custGeom>
                  <a:avLst/>
                  <a:gdLst>
                    <a:gd name="T0" fmla="*/ 0 w 1425"/>
                    <a:gd name="T1" fmla="*/ 290 h 581"/>
                    <a:gd name="T2" fmla="*/ 0 w 1425"/>
                    <a:gd name="T3" fmla="*/ 290 h 581"/>
                    <a:gd name="T4" fmla="*/ 712 w 1425"/>
                    <a:gd name="T5" fmla="*/ 580 h 581"/>
                    <a:gd name="T6" fmla="*/ 1424 w 1425"/>
                    <a:gd name="T7" fmla="*/ 290 h 581"/>
                    <a:gd name="T8" fmla="*/ 712 w 1425"/>
                    <a:gd name="T9" fmla="*/ 0 h 581"/>
                    <a:gd name="T10" fmla="*/ 0 w 1425"/>
                    <a:gd name="T11" fmla="*/ 290 h 581"/>
                  </a:gdLst>
                  <a:ahLst/>
                  <a:cxnLst>
                    <a:cxn ang="0">
                      <a:pos x="T0" y="T1"/>
                    </a:cxn>
                    <a:cxn ang="0">
                      <a:pos x="T2" y="T3"/>
                    </a:cxn>
                    <a:cxn ang="0">
                      <a:pos x="T4" y="T5"/>
                    </a:cxn>
                    <a:cxn ang="0">
                      <a:pos x="T6" y="T7"/>
                    </a:cxn>
                    <a:cxn ang="0">
                      <a:pos x="T8" y="T9"/>
                    </a:cxn>
                    <a:cxn ang="0">
                      <a:pos x="T10" y="T11"/>
                    </a:cxn>
                  </a:cxnLst>
                  <a:rect l="0" t="0" r="r" b="b"/>
                  <a:pathLst>
                    <a:path w="1425" h="581">
                      <a:moveTo>
                        <a:pt x="0" y="290"/>
                      </a:moveTo>
                      <a:lnTo>
                        <a:pt x="0" y="290"/>
                      </a:lnTo>
                      <a:cubicBezTo>
                        <a:pt x="0" y="449"/>
                        <a:pt x="318" y="580"/>
                        <a:pt x="712" y="580"/>
                      </a:cubicBezTo>
                      <a:cubicBezTo>
                        <a:pt x="1105" y="580"/>
                        <a:pt x="1424" y="449"/>
                        <a:pt x="1424" y="290"/>
                      </a:cubicBezTo>
                      <a:cubicBezTo>
                        <a:pt x="1424" y="131"/>
                        <a:pt x="1105" y="0"/>
                        <a:pt x="712" y="0"/>
                      </a:cubicBezTo>
                      <a:cubicBezTo>
                        <a:pt x="318" y="0"/>
                        <a:pt x="0" y="131"/>
                        <a:pt x="0"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8" name="Freeform 54"/>
                <p:cNvSpPr>
                  <a:spLocks noChangeArrowheads="1"/>
                </p:cNvSpPr>
                <p:nvPr/>
              </p:nvSpPr>
              <p:spPr bwMode="auto">
                <a:xfrm>
                  <a:off x="2677050" y="3788152"/>
                  <a:ext cx="553383" cy="216186"/>
                </a:xfrm>
                <a:custGeom>
                  <a:avLst/>
                  <a:gdLst>
                    <a:gd name="T0" fmla="*/ 0 w 1234"/>
                    <a:gd name="T1" fmla="*/ 239 h 484"/>
                    <a:gd name="T2" fmla="*/ 0 w 1234"/>
                    <a:gd name="T3" fmla="*/ 239 h 484"/>
                    <a:gd name="T4" fmla="*/ 619 w 1234"/>
                    <a:gd name="T5" fmla="*/ 483 h 484"/>
                    <a:gd name="T6" fmla="*/ 1233 w 1234"/>
                    <a:gd name="T7" fmla="*/ 239 h 484"/>
                    <a:gd name="T8" fmla="*/ 619 w 1234"/>
                    <a:gd name="T9" fmla="*/ 0 h 484"/>
                    <a:gd name="T10" fmla="*/ 0 w 1234"/>
                    <a:gd name="T11" fmla="*/ 239 h 484"/>
                  </a:gdLst>
                  <a:ahLst/>
                  <a:cxnLst>
                    <a:cxn ang="0">
                      <a:pos x="T0" y="T1"/>
                    </a:cxn>
                    <a:cxn ang="0">
                      <a:pos x="T2" y="T3"/>
                    </a:cxn>
                    <a:cxn ang="0">
                      <a:pos x="T4" y="T5"/>
                    </a:cxn>
                    <a:cxn ang="0">
                      <a:pos x="T6" y="T7"/>
                    </a:cxn>
                    <a:cxn ang="0">
                      <a:pos x="T8" y="T9"/>
                    </a:cxn>
                    <a:cxn ang="0">
                      <a:pos x="T10" y="T11"/>
                    </a:cxn>
                  </a:cxnLst>
                  <a:rect l="0" t="0" r="r" b="b"/>
                  <a:pathLst>
                    <a:path w="1234" h="484">
                      <a:moveTo>
                        <a:pt x="0" y="239"/>
                      </a:moveTo>
                      <a:lnTo>
                        <a:pt x="0" y="239"/>
                      </a:lnTo>
                      <a:cubicBezTo>
                        <a:pt x="0" y="375"/>
                        <a:pt x="277" y="483"/>
                        <a:pt x="619" y="483"/>
                      </a:cubicBezTo>
                      <a:cubicBezTo>
                        <a:pt x="956" y="483"/>
                        <a:pt x="1233" y="375"/>
                        <a:pt x="1233" y="239"/>
                      </a:cubicBezTo>
                      <a:cubicBezTo>
                        <a:pt x="1233" y="108"/>
                        <a:pt x="956" y="0"/>
                        <a:pt x="619" y="0"/>
                      </a:cubicBezTo>
                      <a:cubicBezTo>
                        <a:pt x="277" y="0"/>
                        <a:pt x="0" y="108"/>
                        <a:pt x="0"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9" name="Freeform 55"/>
                <p:cNvSpPr>
                  <a:spLocks noChangeArrowheads="1"/>
                </p:cNvSpPr>
                <p:nvPr/>
              </p:nvSpPr>
              <p:spPr bwMode="auto">
                <a:xfrm>
                  <a:off x="2657215" y="3762368"/>
                  <a:ext cx="638671" cy="259820"/>
                </a:xfrm>
                <a:custGeom>
                  <a:avLst/>
                  <a:gdLst>
                    <a:gd name="T0" fmla="*/ 56 w 1425"/>
                    <a:gd name="T1" fmla="*/ 177 h 581"/>
                    <a:gd name="T2" fmla="*/ 56 w 1425"/>
                    <a:gd name="T3" fmla="*/ 177 h 581"/>
                    <a:gd name="T4" fmla="*/ 712 w 1425"/>
                    <a:gd name="T5" fmla="*/ 0 h 581"/>
                    <a:gd name="T6" fmla="*/ 1368 w 1425"/>
                    <a:gd name="T7" fmla="*/ 177 h 581"/>
                    <a:gd name="T8" fmla="*/ 1424 w 1425"/>
                    <a:gd name="T9" fmla="*/ 177 h 581"/>
                    <a:gd name="T10" fmla="*/ 1424 w 1425"/>
                    <a:gd name="T11" fmla="*/ 290 h 581"/>
                    <a:gd name="T12" fmla="*/ 712 w 1425"/>
                    <a:gd name="T13" fmla="*/ 580 h 581"/>
                    <a:gd name="T14" fmla="*/ 0 w 1425"/>
                    <a:gd name="T15" fmla="*/ 290 h 581"/>
                    <a:gd name="T16" fmla="*/ 0 w 1425"/>
                    <a:gd name="T17" fmla="*/ 177 h 581"/>
                    <a:gd name="T18" fmla="*/ 56 w 1425"/>
                    <a:gd name="T19" fmla="*/ 17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1">
                      <a:moveTo>
                        <a:pt x="56" y="177"/>
                      </a:moveTo>
                      <a:lnTo>
                        <a:pt x="56" y="177"/>
                      </a:lnTo>
                      <a:cubicBezTo>
                        <a:pt x="164" y="74"/>
                        <a:pt x="417" y="0"/>
                        <a:pt x="712" y="0"/>
                      </a:cubicBezTo>
                      <a:cubicBezTo>
                        <a:pt x="1007" y="0"/>
                        <a:pt x="1260" y="74"/>
                        <a:pt x="1368" y="177"/>
                      </a:cubicBezTo>
                      <a:cubicBezTo>
                        <a:pt x="1424" y="177"/>
                        <a:pt x="1424" y="177"/>
                        <a:pt x="1424" y="177"/>
                      </a:cubicBezTo>
                      <a:cubicBezTo>
                        <a:pt x="1424" y="290"/>
                        <a:pt x="1424" y="290"/>
                        <a:pt x="1424" y="290"/>
                      </a:cubicBezTo>
                      <a:cubicBezTo>
                        <a:pt x="1424" y="454"/>
                        <a:pt x="1106" y="580"/>
                        <a:pt x="712" y="580"/>
                      </a:cubicBezTo>
                      <a:cubicBezTo>
                        <a:pt x="319" y="580"/>
                        <a:pt x="0" y="454"/>
                        <a:pt x="0" y="290"/>
                      </a:cubicBezTo>
                      <a:cubicBezTo>
                        <a:pt x="0" y="177"/>
                        <a:pt x="0" y="177"/>
                        <a:pt x="0" y="177"/>
                      </a:cubicBezTo>
                      <a:lnTo>
                        <a:pt x="56" y="177"/>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0" name="Freeform 56"/>
                <p:cNvSpPr>
                  <a:spLocks noChangeArrowheads="1"/>
                </p:cNvSpPr>
                <p:nvPr/>
              </p:nvSpPr>
              <p:spPr bwMode="auto">
                <a:xfrm>
                  <a:off x="2657215" y="3710801"/>
                  <a:ext cx="638671" cy="259820"/>
                </a:xfrm>
                <a:custGeom>
                  <a:avLst/>
                  <a:gdLst>
                    <a:gd name="T0" fmla="*/ 0 w 1425"/>
                    <a:gd name="T1" fmla="*/ 290 h 582"/>
                    <a:gd name="T2" fmla="*/ 0 w 1425"/>
                    <a:gd name="T3" fmla="*/ 290 h 582"/>
                    <a:gd name="T4" fmla="*/ 712 w 1425"/>
                    <a:gd name="T5" fmla="*/ 581 h 582"/>
                    <a:gd name="T6" fmla="*/ 1424 w 1425"/>
                    <a:gd name="T7" fmla="*/ 290 h 582"/>
                    <a:gd name="T8" fmla="*/ 712 w 1425"/>
                    <a:gd name="T9" fmla="*/ 0 h 582"/>
                    <a:gd name="T10" fmla="*/ 0 w 1425"/>
                    <a:gd name="T11" fmla="*/ 290 h 582"/>
                  </a:gdLst>
                  <a:ahLst/>
                  <a:cxnLst>
                    <a:cxn ang="0">
                      <a:pos x="T0" y="T1"/>
                    </a:cxn>
                    <a:cxn ang="0">
                      <a:pos x="T2" y="T3"/>
                    </a:cxn>
                    <a:cxn ang="0">
                      <a:pos x="T4" y="T5"/>
                    </a:cxn>
                    <a:cxn ang="0">
                      <a:pos x="T6" y="T7"/>
                    </a:cxn>
                    <a:cxn ang="0">
                      <a:pos x="T8" y="T9"/>
                    </a:cxn>
                    <a:cxn ang="0">
                      <a:pos x="T10" y="T11"/>
                    </a:cxn>
                  </a:cxnLst>
                  <a:rect l="0" t="0" r="r" b="b"/>
                  <a:pathLst>
                    <a:path w="1425" h="582">
                      <a:moveTo>
                        <a:pt x="0" y="290"/>
                      </a:moveTo>
                      <a:lnTo>
                        <a:pt x="0" y="290"/>
                      </a:lnTo>
                      <a:cubicBezTo>
                        <a:pt x="0" y="450"/>
                        <a:pt x="319" y="581"/>
                        <a:pt x="712" y="581"/>
                      </a:cubicBezTo>
                      <a:cubicBezTo>
                        <a:pt x="1106" y="581"/>
                        <a:pt x="1424" y="450"/>
                        <a:pt x="1424" y="290"/>
                      </a:cubicBezTo>
                      <a:cubicBezTo>
                        <a:pt x="1424" y="131"/>
                        <a:pt x="1106" y="0"/>
                        <a:pt x="712" y="0"/>
                      </a:cubicBezTo>
                      <a:cubicBezTo>
                        <a:pt x="319" y="0"/>
                        <a:pt x="0" y="131"/>
                        <a:pt x="0"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1" name="Freeform 57"/>
                <p:cNvSpPr>
                  <a:spLocks noChangeArrowheads="1"/>
                </p:cNvSpPr>
                <p:nvPr/>
              </p:nvSpPr>
              <p:spPr bwMode="auto">
                <a:xfrm>
                  <a:off x="2698868" y="3718735"/>
                  <a:ext cx="553383" cy="216186"/>
                </a:xfrm>
                <a:custGeom>
                  <a:avLst/>
                  <a:gdLst>
                    <a:gd name="T0" fmla="*/ 0 w 1233"/>
                    <a:gd name="T1" fmla="*/ 243 h 483"/>
                    <a:gd name="T2" fmla="*/ 0 w 1233"/>
                    <a:gd name="T3" fmla="*/ 243 h 483"/>
                    <a:gd name="T4" fmla="*/ 618 w 1233"/>
                    <a:gd name="T5" fmla="*/ 482 h 483"/>
                    <a:gd name="T6" fmla="*/ 1232 w 1233"/>
                    <a:gd name="T7" fmla="*/ 243 h 483"/>
                    <a:gd name="T8" fmla="*/ 618 w 1233"/>
                    <a:gd name="T9" fmla="*/ 0 h 483"/>
                    <a:gd name="T10" fmla="*/ 0 w 1233"/>
                    <a:gd name="T11" fmla="*/ 243 h 483"/>
                  </a:gdLst>
                  <a:ahLst/>
                  <a:cxnLst>
                    <a:cxn ang="0">
                      <a:pos x="T0" y="T1"/>
                    </a:cxn>
                    <a:cxn ang="0">
                      <a:pos x="T2" y="T3"/>
                    </a:cxn>
                    <a:cxn ang="0">
                      <a:pos x="T4" y="T5"/>
                    </a:cxn>
                    <a:cxn ang="0">
                      <a:pos x="T6" y="T7"/>
                    </a:cxn>
                    <a:cxn ang="0">
                      <a:pos x="T8" y="T9"/>
                    </a:cxn>
                    <a:cxn ang="0">
                      <a:pos x="T10" y="T11"/>
                    </a:cxn>
                  </a:cxnLst>
                  <a:rect l="0" t="0" r="r" b="b"/>
                  <a:pathLst>
                    <a:path w="1233" h="483">
                      <a:moveTo>
                        <a:pt x="0" y="243"/>
                      </a:moveTo>
                      <a:lnTo>
                        <a:pt x="0" y="243"/>
                      </a:lnTo>
                      <a:cubicBezTo>
                        <a:pt x="0" y="374"/>
                        <a:pt x="276" y="482"/>
                        <a:pt x="618" y="482"/>
                      </a:cubicBezTo>
                      <a:cubicBezTo>
                        <a:pt x="955" y="482"/>
                        <a:pt x="1232" y="374"/>
                        <a:pt x="1232" y="243"/>
                      </a:cubicBezTo>
                      <a:cubicBezTo>
                        <a:pt x="1232" y="107"/>
                        <a:pt x="955" y="0"/>
                        <a:pt x="618" y="0"/>
                      </a:cubicBezTo>
                      <a:cubicBezTo>
                        <a:pt x="276" y="0"/>
                        <a:pt x="0" y="107"/>
                        <a:pt x="0"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2" name="Freeform 58"/>
                <p:cNvSpPr>
                  <a:spLocks noChangeArrowheads="1"/>
                </p:cNvSpPr>
                <p:nvPr/>
              </p:nvSpPr>
              <p:spPr bwMode="auto">
                <a:xfrm>
                  <a:off x="2657215" y="3700884"/>
                  <a:ext cx="638671" cy="259820"/>
                </a:xfrm>
                <a:custGeom>
                  <a:avLst/>
                  <a:gdLst>
                    <a:gd name="T0" fmla="*/ 56 w 1425"/>
                    <a:gd name="T1" fmla="*/ 174 h 582"/>
                    <a:gd name="T2" fmla="*/ 56 w 1425"/>
                    <a:gd name="T3" fmla="*/ 174 h 582"/>
                    <a:gd name="T4" fmla="*/ 712 w 1425"/>
                    <a:gd name="T5" fmla="*/ 0 h 582"/>
                    <a:gd name="T6" fmla="*/ 1368 w 1425"/>
                    <a:gd name="T7" fmla="*/ 174 h 582"/>
                    <a:gd name="T8" fmla="*/ 1424 w 1425"/>
                    <a:gd name="T9" fmla="*/ 174 h 582"/>
                    <a:gd name="T10" fmla="*/ 1424 w 1425"/>
                    <a:gd name="T11" fmla="*/ 291 h 582"/>
                    <a:gd name="T12" fmla="*/ 712 w 1425"/>
                    <a:gd name="T13" fmla="*/ 581 h 582"/>
                    <a:gd name="T14" fmla="*/ 0 w 1425"/>
                    <a:gd name="T15" fmla="*/ 291 h 582"/>
                    <a:gd name="T16" fmla="*/ 0 w 1425"/>
                    <a:gd name="T17" fmla="*/ 174 h 582"/>
                    <a:gd name="T18" fmla="*/ 56 w 1425"/>
                    <a:gd name="T19" fmla="*/ 17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2">
                      <a:moveTo>
                        <a:pt x="56" y="174"/>
                      </a:moveTo>
                      <a:lnTo>
                        <a:pt x="56" y="174"/>
                      </a:lnTo>
                      <a:cubicBezTo>
                        <a:pt x="164" y="71"/>
                        <a:pt x="417" y="0"/>
                        <a:pt x="712" y="0"/>
                      </a:cubicBezTo>
                      <a:cubicBezTo>
                        <a:pt x="1007" y="0"/>
                        <a:pt x="1260" y="71"/>
                        <a:pt x="1368" y="174"/>
                      </a:cubicBezTo>
                      <a:cubicBezTo>
                        <a:pt x="1424" y="174"/>
                        <a:pt x="1424" y="174"/>
                        <a:pt x="1424" y="174"/>
                      </a:cubicBezTo>
                      <a:cubicBezTo>
                        <a:pt x="1424" y="291"/>
                        <a:pt x="1424" y="291"/>
                        <a:pt x="1424" y="291"/>
                      </a:cubicBezTo>
                      <a:cubicBezTo>
                        <a:pt x="1424" y="451"/>
                        <a:pt x="1106" y="581"/>
                        <a:pt x="712" y="581"/>
                      </a:cubicBezTo>
                      <a:cubicBezTo>
                        <a:pt x="319" y="581"/>
                        <a:pt x="0" y="451"/>
                        <a:pt x="0" y="291"/>
                      </a:cubicBezTo>
                      <a:cubicBezTo>
                        <a:pt x="0" y="174"/>
                        <a:pt x="0" y="174"/>
                        <a:pt x="0" y="174"/>
                      </a:cubicBezTo>
                      <a:lnTo>
                        <a:pt x="56" y="174"/>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3" name="Freeform 59"/>
                <p:cNvSpPr>
                  <a:spLocks noChangeArrowheads="1"/>
                </p:cNvSpPr>
                <p:nvPr/>
              </p:nvSpPr>
              <p:spPr bwMode="auto">
                <a:xfrm>
                  <a:off x="2657215" y="3647334"/>
                  <a:ext cx="638671" cy="259820"/>
                </a:xfrm>
                <a:custGeom>
                  <a:avLst/>
                  <a:gdLst>
                    <a:gd name="T0" fmla="*/ 0 w 1425"/>
                    <a:gd name="T1" fmla="*/ 291 h 582"/>
                    <a:gd name="T2" fmla="*/ 0 w 1425"/>
                    <a:gd name="T3" fmla="*/ 291 h 582"/>
                    <a:gd name="T4" fmla="*/ 712 w 1425"/>
                    <a:gd name="T5" fmla="*/ 581 h 582"/>
                    <a:gd name="T6" fmla="*/ 1424 w 1425"/>
                    <a:gd name="T7" fmla="*/ 291 h 582"/>
                    <a:gd name="T8" fmla="*/ 712 w 1425"/>
                    <a:gd name="T9" fmla="*/ 0 h 582"/>
                    <a:gd name="T10" fmla="*/ 0 w 1425"/>
                    <a:gd name="T11" fmla="*/ 291 h 582"/>
                  </a:gdLst>
                  <a:ahLst/>
                  <a:cxnLst>
                    <a:cxn ang="0">
                      <a:pos x="T0" y="T1"/>
                    </a:cxn>
                    <a:cxn ang="0">
                      <a:pos x="T2" y="T3"/>
                    </a:cxn>
                    <a:cxn ang="0">
                      <a:pos x="T4" y="T5"/>
                    </a:cxn>
                    <a:cxn ang="0">
                      <a:pos x="T6" y="T7"/>
                    </a:cxn>
                    <a:cxn ang="0">
                      <a:pos x="T8" y="T9"/>
                    </a:cxn>
                    <a:cxn ang="0">
                      <a:pos x="T10" y="T11"/>
                    </a:cxn>
                  </a:cxnLst>
                  <a:rect l="0" t="0" r="r" b="b"/>
                  <a:pathLst>
                    <a:path w="1425" h="582">
                      <a:moveTo>
                        <a:pt x="0" y="291"/>
                      </a:moveTo>
                      <a:lnTo>
                        <a:pt x="0" y="291"/>
                      </a:lnTo>
                      <a:cubicBezTo>
                        <a:pt x="0" y="450"/>
                        <a:pt x="319" y="581"/>
                        <a:pt x="712" y="581"/>
                      </a:cubicBezTo>
                      <a:cubicBezTo>
                        <a:pt x="1106" y="581"/>
                        <a:pt x="1424" y="450"/>
                        <a:pt x="1424" y="291"/>
                      </a:cubicBezTo>
                      <a:cubicBezTo>
                        <a:pt x="1424" y="131"/>
                        <a:pt x="1106" y="0"/>
                        <a:pt x="712" y="0"/>
                      </a:cubicBezTo>
                      <a:cubicBezTo>
                        <a:pt x="319" y="0"/>
                        <a:pt x="0" y="131"/>
                        <a:pt x="0"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4" name="Freeform 60"/>
                <p:cNvSpPr>
                  <a:spLocks noChangeArrowheads="1"/>
                </p:cNvSpPr>
                <p:nvPr/>
              </p:nvSpPr>
              <p:spPr bwMode="auto">
                <a:xfrm>
                  <a:off x="2698868" y="3655267"/>
                  <a:ext cx="553383" cy="216186"/>
                </a:xfrm>
                <a:custGeom>
                  <a:avLst/>
                  <a:gdLst>
                    <a:gd name="T0" fmla="*/ 0 w 1233"/>
                    <a:gd name="T1" fmla="*/ 243 h 484"/>
                    <a:gd name="T2" fmla="*/ 0 w 1233"/>
                    <a:gd name="T3" fmla="*/ 243 h 484"/>
                    <a:gd name="T4" fmla="*/ 618 w 1233"/>
                    <a:gd name="T5" fmla="*/ 483 h 484"/>
                    <a:gd name="T6" fmla="*/ 1232 w 1233"/>
                    <a:gd name="T7" fmla="*/ 243 h 484"/>
                    <a:gd name="T8" fmla="*/ 618 w 1233"/>
                    <a:gd name="T9" fmla="*/ 0 h 484"/>
                    <a:gd name="T10" fmla="*/ 0 w 1233"/>
                    <a:gd name="T11" fmla="*/ 243 h 484"/>
                  </a:gdLst>
                  <a:ahLst/>
                  <a:cxnLst>
                    <a:cxn ang="0">
                      <a:pos x="T0" y="T1"/>
                    </a:cxn>
                    <a:cxn ang="0">
                      <a:pos x="T2" y="T3"/>
                    </a:cxn>
                    <a:cxn ang="0">
                      <a:pos x="T4" y="T5"/>
                    </a:cxn>
                    <a:cxn ang="0">
                      <a:pos x="T6" y="T7"/>
                    </a:cxn>
                    <a:cxn ang="0">
                      <a:pos x="T8" y="T9"/>
                    </a:cxn>
                    <a:cxn ang="0">
                      <a:pos x="T10" y="T11"/>
                    </a:cxn>
                  </a:cxnLst>
                  <a:rect l="0" t="0" r="r" b="b"/>
                  <a:pathLst>
                    <a:path w="1233" h="484">
                      <a:moveTo>
                        <a:pt x="0" y="243"/>
                      </a:moveTo>
                      <a:lnTo>
                        <a:pt x="0" y="243"/>
                      </a:lnTo>
                      <a:cubicBezTo>
                        <a:pt x="0" y="375"/>
                        <a:pt x="276" y="483"/>
                        <a:pt x="618" y="483"/>
                      </a:cubicBezTo>
                      <a:cubicBezTo>
                        <a:pt x="955" y="483"/>
                        <a:pt x="1232" y="375"/>
                        <a:pt x="1232" y="243"/>
                      </a:cubicBezTo>
                      <a:cubicBezTo>
                        <a:pt x="1232" y="108"/>
                        <a:pt x="955" y="0"/>
                        <a:pt x="618" y="0"/>
                      </a:cubicBezTo>
                      <a:cubicBezTo>
                        <a:pt x="276" y="0"/>
                        <a:pt x="0" y="108"/>
                        <a:pt x="0"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5" name="Freeform 61"/>
                <p:cNvSpPr>
                  <a:spLocks noChangeArrowheads="1"/>
                </p:cNvSpPr>
                <p:nvPr/>
              </p:nvSpPr>
              <p:spPr bwMode="auto">
                <a:xfrm>
                  <a:off x="2657215" y="3635434"/>
                  <a:ext cx="638671" cy="259820"/>
                </a:xfrm>
                <a:custGeom>
                  <a:avLst/>
                  <a:gdLst>
                    <a:gd name="T0" fmla="*/ 56 w 1425"/>
                    <a:gd name="T1" fmla="*/ 174 h 582"/>
                    <a:gd name="T2" fmla="*/ 56 w 1425"/>
                    <a:gd name="T3" fmla="*/ 174 h 582"/>
                    <a:gd name="T4" fmla="*/ 712 w 1425"/>
                    <a:gd name="T5" fmla="*/ 0 h 582"/>
                    <a:gd name="T6" fmla="*/ 1368 w 1425"/>
                    <a:gd name="T7" fmla="*/ 174 h 582"/>
                    <a:gd name="T8" fmla="*/ 1424 w 1425"/>
                    <a:gd name="T9" fmla="*/ 174 h 582"/>
                    <a:gd name="T10" fmla="*/ 1424 w 1425"/>
                    <a:gd name="T11" fmla="*/ 290 h 582"/>
                    <a:gd name="T12" fmla="*/ 712 w 1425"/>
                    <a:gd name="T13" fmla="*/ 581 h 582"/>
                    <a:gd name="T14" fmla="*/ 0 w 1425"/>
                    <a:gd name="T15" fmla="*/ 290 h 582"/>
                    <a:gd name="T16" fmla="*/ 0 w 1425"/>
                    <a:gd name="T17" fmla="*/ 174 h 582"/>
                    <a:gd name="T18" fmla="*/ 56 w 1425"/>
                    <a:gd name="T19" fmla="*/ 17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2">
                      <a:moveTo>
                        <a:pt x="56" y="174"/>
                      </a:moveTo>
                      <a:lnTo>
                        <a:pt x="56" y="174"/>
                      </a:lnTo>
                      <a:cubicBezTo>
                        <a:pt x="164" y="71"/>
                        <a:pt x="417" y="0"/>
                        <a:pt x="712" y="0"/>
                      </a:cubicBezTo>
                      <a:cubicBezTo>
                        <a:pt x="1007" y="0"/>
                        <a:pt x="1260" y="71"/>
                        <a:pt x="1368" y="174"/>
                      </a:cubicBezTo>
                      <a:cubicBezTo>
                        <a:pt x="1424" y="174"/>
                        <a:pt x="1424" y="174"/>
                        <a:pt x="1424" y="174"/>
                      </a:cubicBezTo>
                      <a:cubicBezTo>
                        <a:pt x="1424" y="290"/>
                        <a:pt x="1424" y="290"/>
                        <a:pt x="1424" y="290"/>
                      </a:cubicBezTo>
                      <a:cubicBezTo>
                        <a:pt x="1424" y="450"/>
                        <a:pt x="1106" y="581"/>
                        <a:pt x="712" y="581"/>
                      </a:cubicBezTo>
                      <a:cubicBezTo>
                        <a:pt x="319" y="581"/>
                        <a:pt x="0" y="450"/>
                        <a:pt x="0" y="290"/>
                      </a:cubicBezTo>
                      <a:cubicBezTo>
                        <a:pt x="0" y="174"/>
                        <a:pt x="0" y="174"/>
                        <a:pt x="0" y="174"/>
                      </a:cubicBezTo>
                      <a:lnTo>
                        <a:pt x="56" y="174"/>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6" name="Freeform 62"/>
                <p:cNvSpPr>
                  <a:spLocks noChangeArrowheads="1"/>
                </p:cNvSpPr>
                <p:nvPr/>
              </p:nvSpPr>
              <p:spPr bwMode="auto">
                <a:xfrm>
                  <a:off x="2657215" y="3581883"/>
                  <a:ext cx="638671" cy="259820"/>
                </a:xfrm>
                <a:custGeom>
                  <a:avLst/>
                  <a:gdLst>
                    <a:gd name="T0" fmla="*/ 0 w 1425"/>
                    <a:gd name="T1" fmla="*/ 291 h 582"/>
                    <a:gd name="T2" fmla="*/ 0 w 1425"/>
                    <a:gd name="T3" fmla="*/ 291 h 582"/>
                    <a:gd name="T4" fmla="*/ 712 w 1425"/>
                    <a:gd name="T5" fmla="*/ 581 h 582"/>
                    <a:gd name="T6" fmla="*/ 1424 w 1425"/>
                    <a:gd name="T7" fmla="*/ 291 h 582"/>
                    <a:gd name="T8" fmla="*/ 712 w 1425"/>
                    <a:gd name="T9" fmla="*/ 0 h 582"/>
                    <a:gd name="T10" fmla="*/ 0 w 1425"/>
                    <a:gd name="T11" fmla="*/ 291 h 582"/>
                  </a:gdLst>
                  <a:ahLst/>
                  <a:cxnLst>
                    <a:cxn ang="0">
                      <a:pos x="T0" y="T1"/>
                    </a:cxn>
                    <a:cxn ang="0">
                      <a:pos x="T2" y="T3"/>
                    </a:cxn>
                    <a:cxn ang="0">
                      <a:pos x="T4" y="T5"/>
                    </a:cxn>
                    <a:cxn ang="0">
                      <a:pos x="T6" y="T7"/>
                    </a:cxn>
                    <a:cxn ang="0">
                      <a:pos x="T8" y="T9"/>
                    </a:cxn>
                    <a:cxn ang="0">
                      <a:pos x="T10" y="T11"/>
                    </a:cxn>
                  </a:cxnLst>
                  <a:rect l="0" t="0" r="r" b="b"/>
                  <a:pathLst>
                    <a:path w="1425" h="582">
                      <a:moveTo>
                        <a:pt x="0" y="291"/>
                      </a:moveTo>
                      <a:lnTo>
                        <a:pt x="0" y="291"/>
                      </a:lnTo>
                      <a:cubicBezTo>
                        <a:pt x="0" y="455"/>
                        <a:pt x="319" y="581"/>
                        <a:pt x="712" y="581"/>
                      </a:cubicBezTo>
                      <a:cubicBezTo>
                        <a:pt x="1106" y="581"/>
                        <a:pt x="1424" y="455"/>
                        <a:pt x="1424" y="291"/>
                      </a:cubicBezTo>
                      <a:cubicBezTo>
                        <a:pt x="1424" y="131"/>
                        <a:pt x="1106" y="0"/>
                        <a:pt x="712" y="0"/>
                      </a:cubicBezTo>
                      <a:cubicBezTo>
                        <a:pt x="319" y="0"/>
                        <a:pt x="0" y="131"/>
                        <a:pt x="0"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7" name="Freeform 63"/>
                <p:cNvSpPr>
                  <a:spLocks noChangeArrowheads="1"/>
                </p:cNvSpPr>
                <p:nvPr/>
              </p:nvSpPr>
              <p:spPr bwMode="auto">
                <a:xfrm>
                  <a:off x="2698868" y="3591800"/>
                  <a:ext cx="553383" cy="216186"/>
                </a:xfrm>
                <a:custGeom>
                  <a:avLst/>
                  <a:gdLst>
                    <a:gd name="T0" fmla="*/ 0 w 1233"/>
                    <a:gd name="T1" fmla="*/ 243 h 484"/>
                    <a:gd name="T2" fmla="*/ 0 w 1233"/>
                    <a:gd name="T3" fmla="*/ 243 h 484"/>
                    <a:gd name="T4" fmla="*/ 618 w 1233"/>
                    <a:gd name="T5" fmla="*/ 483 h 484"/>
                    <a:gd name="T6" fmla="*/ 1232 w 1233"/>
                    <a:gd name="T7" fmla="*/ 243 h 484"/>
                    <a:gd name="T8" fmla="*/ 618 w 1233"/>
                    <a:gd name="T9" fmla="*/ 0 h 484"/>
                    <a:gd name="T10" fmla="*/ 0 w 1233"/>
                    <a:gd name="T11" fmla="*/ 243 h 484"/>
                  </a:gdLst>
                  <a:ahLst/>
                  <a:cxnLst>
                    <a:cxn ang="0">
                      <a:pos x="T0" y="T1"/>
                    </a:cxn>
                    <a:cxn ang="0">
                      <a:pos x="T2" y="T3"/>
                    </a:cxn>
                    <a:cxn ang="0">
                      <a:pos x="T4" y="T5"/>
                    </a:cxn>
                    <a:cxn ang="0">
                      <a:pos x="T6" y="T7"/>
                    </a:cxn>
                    <a:cxn ang="0">
                      <a:pos x="T8" y="T9"/>
                    </a:cxn>
                    <a:cxn ang="0">
                      <a:pos x="T10" y="T11"/>
                    </a:cxn>
                  </a:cxnLst>
                  <a:rect l="0" t="0" r="r" b="b"/>
                  <a:pathLst>
                    <a:path w="1233" h="484">
                      <a:moveTo>
                        <a:pt x="0" y="243"/>
                      </a:moveTo>
                      <a:lnTo>
                        <a:pt x="0" y="243"/>
                      </a:lnTo>
                      <a:cubicBezTo>
                        <a:pt x="0" y="375"/>
                        <a:pt x="276" y="483"/>
                        <a:pt x="618" y="483"/>
                      </a:cubicBezTo>
                      <a:cubicBezTo>
                        <a:pt x="955" y="483"/>
                        <a:pt x="1232" y="375"/>
                        <a:pt x="1232" y="243"/>
                      </a:cubicBezTo>
                      <a:cubicBezTo>
                        <a:pt x="1232" y="108"/>
                        <a:pt x="955" y="0"/>
                        <a:pt x="618" y="0"/>
                      </a:cubicBezTo>
                      <a:cubicBezTo>
                        <a:pt x="276" y="0"/>
                        <a:pt x="0" y="108"/>
                        <a:pt x="0"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8" name="Freeform 76"/>
                <p:cNvSpPr>
                  <a:spLocks noChangeArrowheads="1"/>
                </p:cNvSpPr>
                <p:nvPr/>
              </p:nvSpPr>
              <p:spPr bwMode="auto">
                <a:xfrm>
                  <a:off x="2677050" y="3566016"/>
                  <a:ext cx="640655" cy="261803"/>
                </a:xfrm>
                <a:custGeom>
                  <a:avLst/>
                  <a:gdLst>
                    <a:gd name="T0" fmla="*/ 61 w 1430"/>
                    <a:gd name="T1" fmla="*/ 179 h 587"/>
                    <a:gd name="T2" fmla="*/ 61 w 1430"/>
                    <a:gd name="T3" fmla="*/ 179 h 587"/>
                    <a:gd name="T4" fmla="*/ 717 w 1430"/>
                    <a:gd name="T5" fmla="*/ 0 h 587"/>
                    <a:gd name="T6" fmla="*/ 1373 w 1430"/>
                    <a:gd name="T7" fmla="*/ 179 h 587"/>
                    <a:gd name="T8" fmla="*/ 1429 w 1430"/>
                    <a:gd name="T9" fmla="*/ 179 h 587"/>
                    <a:gd name="T10" fmla="*/ 1429 w 1430"/>
                    <a:gd name="T11" fmla="*/ 291 h 587"/>
                    <a:gd name="T12" fmla="*/ 717 w 1430"/>
                    <a:gd name="T13" fmla="*/ 586 h 587"/>
                    <a:gd name="T14" fmla="*/ 0 w 1430"/>
                    <a:gd name="T15" fmla="*/ 291 h 587"/>
                    <a:gd name="T16" fmla="*/ 0 w 1430"/>
                    <a:gd name="T17" fmla="*/ 179 h 587"/>
                    <a:gd name="T18" fmla="*/ 61 w 1430"/>
                    <a:gd name="T19" fmla="*/ 179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0" h="587">
                      <a:moveTo>
                        <a:pt x="61" y="179"/>
                      </a:moveTo>
                      <a:lnTo>
                        <a:pt x="61" y="179"/>
                      </a:lnTo>
                      <a:cubicBezTo>
                        <a:pt x="169" y="76"/>
                        <a:pt x="422" y="0"/>
                        <a:pt x="717" y="0"/>
                      </a:cubicBezTo>
                      <a:cubicBezTo>
                        <a:pt x="1007" y="0"/>
                        <a:pt x="1260" y="76"/>
                        <a:pt x="1373" y="179"/>
                      </a:cubicBezTo>
                      <a:cubicBezTo>
                        <a:pt x="1429" y="179"/>
                        <a:pt x="1429" y="179"/>
                        <a:pt x="1429" y="179"/>
                      </a:cubicBezTo>
                      <a:cubicBezTo>
                        <a:pt x="1429" y="291"/>
                        <a:pt x="1429" y="291"/>
                        <a:pt x="1429" y="291"/>
                      </a:cubicBezTo>
                      <a:cubicBezTo>
                        <a:pt x="1429" y="455"/>
                        <a:pt x="1111" y="586"/>
                        <a:pt x="717" y="586"/>
                      </a:cubicBezTo>
                      <a:cubicBezTo>
                        <a:pt x="319" y="586"/>
                        <a:pt x="0" y="455"/>
                        <a:pt x="0" y="291"/>
                      </a:cubicBezTo>
                      <a:cubicBezTo>
                        <a:pt x="0" y="179"/>
                        <a:pt x="0" y="179"/>
                        <a:pt x="0" y="179"/>
                      </a:cubicBezTo>
                      <a:lnTo>
                        <a:pt x="61" y="179"/>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9" name="Freeform 77"/>
                <p:cNvSpPr>
                  <a:spLocks noChangeArrowheads="1"/>
                </p:cNvSpPr>
                <p:nvPr/>
              </p:nvSpPr>
              <p:spPr bwMode="auto">
                <a:xfrm>
                  <a:off x="2677050" y="3514449"/>
                  <a:ext cx="640655" cy="259820"/>
                </a:xfrm>
                <a:custGeom>
                  <a:avLst/>
                  <a:gdLst>
                    <a:gd name="T0" fmla="*/ 0 w 1430"/>
                    <a:gd name="T1" fmla="*/ 291 h 582"/>
                    <a:gd name="T2" fmla="*/ 0 w 1430"/>
                    <a:gd name="T3" fmla="*/ 291 h 582"/>
                    <a:gd name="T4" fmla="*/ 717 w 1430"/>
                    <a:gd name="T5" fmla="*/ 581 h 582"/>
                    <a:gd name="T6" fmla="*/ 1429 w 1430"/>
                    <a:gd name="T7" fmla="*/ 291 h 582"/>
                    <a:gd name="T8" fmla="*/ 717 w 1430"/>
                    <a:gd name="T9" fmla="*/ 0 h 582"/>
                    <a:gd name="T10" fmla="*/ 0 w 1430"/>
                    <a:gd name="T11" fmla="*/ 291 h 582"/>
                  </a:gdLst>
                  <a:ahLst/>
                  <a:cxnLst>
                    <a:cxn ang="0">
                      <a:pos x="T0" y="T1"/>
                    </a:cxn>
                    <a:cxn ang="0">
                      <a:pos x="T2" y="T3"/>
                    </a:cxn>
                    <a:cxn ang="0">
                      <a:pos x="T4" y="T5"/>
                    </a:cxn>
                    <a:cxn ang="0">
                      <a:pos x="T6" y="T7"/>
                    </a:cxn>
                    <a:cxn ang="0">
                      <a:pos x="T8" y="T9"/>
                    </a:cxn>
                    <a:cxn ang="0">
                      <a:pos x="T10" y="T11"/>
                    </a:cxn>
                  </a:cxnLst>
                  <a:rect l="0" t="0" r="r" b="b"/>
                  <a:pathLst>
                    <a:path w="1430" h="582">
                      <a:moveTo>
                        <a:pt x="0" y="291"/>
                      </a:moveTo>
                      <a:lnTo>
                        <a:pt x="0" y="291"/>
                      </a:lnTo>
                      <a:cubicBezTo>
                        <a:pt x="0" y="450"/>
                        <a:pt x="319" y="581"/>
                        <a:pt x="717" y="581"/>
                      </a:cubicBezTo>
                      <a:cubicBezTo>
                        <a:pt x="1111" y="581"/>
                        <a:pt x="1429" y="450"/>
                        <a:pt x="1429" y="291"/>
                      </a:cubicBezTo>
                      <a:cubicBezTo>
                        <a:pt x="1429" y="131"/>
                        <a:pt x="1111" y="0"/>
                        <a:pt x="717" y="0"/>
                      </a:cubicBezTo>
                      <a:cubicBezTo>
                        <a:pt x="319" y="0"/>
                        <a:pt x="0" y="131"/>
                        <a:pt x="0"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0" name="Freeform 78"/>
                <p:cNvSpPr>
                  <a:spLocks noChangeArrowheads="1"/>
                </p:cNvSpPr>
                <p:nvPr/>
              </p:nvSpPr>
              <p:spPr bwMode="auto">
                <a:xfrm>
                  <a:off x="2720686" y="3524366"/>
                  <a:ext cx="553383" cy="216186"/>
                </a:xfrm>
                <a:custGeom>
                  <a:avLst/>
                  <a:gdLst>
                    <a:gd name="T0" fmla="*/ 0 w 1233"/>
                    <a:gd name="T1" fmla="*/ 243 h 483"/>
                    <a:gd name="T2" fmla="*/ 0 w 1233"/>
                    <a:gd name="T3" fmla="*/ 243 h 483"/>
                    <a:gd name="T4" fmla="*/ 618 w 1233"/>
                    <a:gd name="T5" fmla="*/ 482 h 483"/>
                    <a:gd name="T6" fmla="*/ 1232 w 1233"/>
                    <a:gd name="T7" fmla="*/ 243 h 483"/>
                    <a:gd name="T8" fmla="*/ 618 w 1233"/>
                    <a:gd name="T9" fmla="*/ 0 h 483"/>
                    <a:gd name="T10" fmla="*/ 0 w 1233"/>
                    <a:gd name="T11" fmla="*/ 243 h 483"/>
                  </a:gdLst>
                  <a:ahLst/>
                  <a:cxnLst>
                    <a:cxn ang="0">
                      <a:pos x="T0" y="T1"/>
                    </a:cxn>
                    <a:cxn ang="0">
                      <a:pos x="T2" y="T3"/>
                    </a:cxn>
                    <a:cxn ang="0">
                      <a:pos x="T4" y="T5"/>
                    </a:cxn>
                    <a:cxn ang="0">
                      <a:pos x="T6" y="T7"/>
                    </a:cxn>
                    <a:cxn ang="0">
                      <a:pos x="T8" y="T9"/>
                    </a:cxn>
                    <a:cxn ang="0">
                      <a:pos x="T10" y="T11"/>
                    </a:cxn>
                  </a:cxnLst>
                  <a:rect l="0" t="0" r="r" b="b"/>
                  <a:pathLst>
                    <a:path w="1233" h="483">
                      <a:moveTo>
                        <a:pt x="0" y="243"/>
                      </a:moveTo>
                      <a:lnTo>
                        <a:pt x="0" y="243"/>
                      </a:lnTo>
                      <a:cubicBezTo>
                        <a:pt x="0" y="375"/>
                        <a:pt x="276" y="482"/>
                        <a:pt x="618" y="482"/>
                      </a:cubicBezTo>
                      <a:cubicBezTo>
                        <a:pt x="955" y="482"/>
                        <a:pt x="1232" y="375"/>
                        <a:pt x="1232" y="243"/>
                      </a:cubicBezTo>
                      <a:cubicBezTo>
                        <a:pt x="1232" y="108"/>
                        <a:pt x="955" y="0"/>
                        <a:pt x="618" y="0"/>
                      </a:cubicBezTo>
                      <a:cubicBezTo>
                        <a:pt x="276" y="0"/>
                        <a:pt x="0" y="108"/>
                        <a:pt x="0"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1" name="Freeform 79"/>
                <p:cNvSpPr>
                  <a:spLocks noChangeArrowheads="1"/>
                </p:cNvSpPr>
                <p:nvPr/>
              </p:nvSpPr>
              <p:spPr bwMode="auto">
                <a:xfrm>
                  <a:off x="2633414" y="3504532"/>
                  <a:ext cx="638671" cy="259820"/>
                </a:xfrm>
                <a:custGeom>
                  <a:avLst/>
                  <a:gdLst>
                    <a:gd name="T0" fmla="*/ 56 w 1425"/>
                    <a:gd name="T1" fmla="*/ 173 h 581"/>
                    <a:gd name="T2" fmla="*/ 56 w 1425"/>
                    <a:gd name="T3" fmla="*/ 173 h 581"/>
                    <a:gd name="T4" fmla="*/ 712 w 1425"/>
                    <a:gd name="T5" fmla="*/ 0 h 581"/>
                    <a:gd name="T6" fmla="*/ 1368 w 1425"/>
                    <a:gd name="T7" fmla="*/ 173 h 581"/>
                    <a:gd name="T8" fmla="*/ 1424 w 1425"/>
                    <a:gd name="T9" fmla="*/ 173 h 581"/>
                    <a:gd name="T10" fmla="*/ 1424 w 1425"/>
                    <a:gd name="T11" fmla="*/ 290 h 581"/>
                    <a:gd name="T12" fmla="*/ 712 w 1425"/>
                    <a:gd name="T13" fmla="*/ 580 h 581"/>
                    <a:gd name="T14" fmla="*/ 0 w 1425"/>
                    <a:gd name="T15" fmla="*/ 290 h 581"/>
                    <a:gd name="T16" fmla="*/ 0 w 1425"/>
                    <a:gd name="T17" fmla="*/ 173 h 581"/>
                    <a:gd name="T18" fmla="*/ 56 w 1425"/>
                    <a:gd name="T19" fmla="*/ 173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1">
                      <a:moveTo>
                        <a:pt x="56" y="173"/>
                      </a:moveTo>
                      <a:lnTo>
                        <a:pt x="56" y="173"/>
                      </a:lnTo>
                      <a:cubicBezTo>
                        <a:pt x="164" y="70"/>
                        <a:pt x="417" y="0"/>
                        <a:pt x="712" y="0"/>
                      </a:cubicBezTo>
                      <a:cubicBezTo>
                        <a:pt x="1007" y="0"/>
                        <a:pt x="1260" y="70"/>
                        <a:pt x="1368" y="173"/>
                      </a:cubicBezTo>
                      <a:cubicBezTo>
                        <a:pt x="1424" y="173"/>
                        <a:pt x="1424" y="173"/>
                        <a:pt x="1424" y="173"/>
                      </a:cubicBezTo>
                      <a:cubicBezTo>
                        <a:pt x="1424" y="290"/>
                        <a:pt x="1424" y="290"/>
                        <a:pt x="1424" y="290"/>
                      </a:cubicBezTo>
                      <a:cubicBezTo>
                        <a:pt x="1424" y="449"/>
                        <a:pt x="1105" y="580"/>
                        <a:pt x="712" y="580"/>
                      </a:cubicBezTo>
                      <a:cubicBezTo>
                        <a:pt x="318" y="580"/>
                        <a:pt x="0" y="449"/>
                        <a:pt x="0" y="290"/>
                      </a:cubicBezTo>
                      <a:cubicBezTo>
                        <a:pt x="0" y="173"/>
                        <a:pt x="0" y="173"/>
                        <a:pt x="0" y="173"/>
                      </a:cubicBezTo>
                      <a:lnTo>
                        <a:pt x="56" y="173"/>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2" name="Freeform 80"/>
                <p:cNvSpPr>
                  <a:spLocks noChangeArrowheads="1"/>
                </p:cNvSpPr>
                <p:nvPr/>
              </p:nvSpPr>
              <p:spPr bwMode="auto">
                <a:xfrm>
                  <a:off x="2633414" y="3450982"/>
                  <a:ext cx="638671" cy="259820"/>
                </a:xfrm>
                <a:custGeom>
                  <a:avLst/>
                  <a:gdLst>
                    <a:gd name="T0" fmla="*/ 0 w 1425"/>
                    <a:gd name="T1" fmla="*/ 291 h 583"/>
                    <a:gd name="T2" fmla="*/ 0 w 1425"/>
                    <a:gd name="T3" fmla="*/ 291 h 583"/>
                    <a:gd name="T4" fmla="*/ 712 w 1425"/>
                    <a:gd name="T5" fmla="*/ 582 h 583"/>
                    <a:gd name="T6" fmla="*/ 1424 w 1425"/>
                    <a:gd name="T7" fmla="*/ 291 h 583"/>
                    <a:gd name="T8" fmla="*/ 712 w 1425"/>
                    <a:gd name="T9" fmla="*/ 0 h 583"/>
                    <a:gd name="T10" fmla="*/ 0 w 1425"/>
                    <a:gd name="T11" fmla="*/ 291 h 583"/>
                  </a:gdLst>
                  <a:ahLst/>
                  <a:cxnLst>
                    <a:cxn ang="0">
                      <a:pos x="T0" y="T1"/>
                    </a:cxn>
                    <a:cxn ang="0">
                      <a:pos x="T2" y="T3"/>
                    </a:cxn>
                    <a:cxn ang="0">
                      <a:pos x="T4" y="T5"/>
                    </a:cxn>
                    <a:cxn ang="0">
                      <a:pos x="T6" y="T7"/>
                    </a:cxn>
                    <a:cxn ang="0">
                      <a:pos x="T8" y="T9"/>
                    </a:cxn>
                    <a:cxn ang="0">
                      <a:pos x="T10" y="T11"/>
                    </a:cxn>
                  </a:cxnLst>
                  <a:rect l="0" t="0" r="r" b="b"/>
                  <a:pathLst>
                    <a:path w="1425" h="583">
                      <a:moveTo>
                        <a:pt x="0" y="291"/>
                      </a:moveTo>
                      <a:lnTo>
                        <a:pt x="0" y="291"/>
                      </a:lnTo>
                      <a:cubicBezTo>
                        <a:pt x="0" y="455"/>
                        <a:pt x="318" y="582"/>
                        <a:pt x="712" y="582"/>
                      </a:cubicBezTo>
                      <a:cubicBezTo>
                        <a:pt x="1105" y="582"/>
                        <a:pt x="1424" y="455"/>
                        <a:pt x="1424" y="291"/>
                      </a:cubicBezTo>
                      <a:cubicBezTo>
                        <a:pt x="1424" y="132"/>
                        <a:pt x="1105" y="0"/>
                        <a:pt x="712" y="0"/>
                      </a:cubicBezTo>
                      <a:cubicBezTo>
                        <a:pt x="318" y="0"/>
                        <a:pt x="0" y="132"/>
                        <a:pt x="0"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3" name="Freeform 81"/>
                <p:cNvSpPr>
                  <a:spLocks noChangeArrowheads="1"/>
                </p:cNvSpPr>
                <p:nvPr/>
              </p:nvSpPr>
              <p:spPr bwMode="auto">
                <a:xfrm>
                  <a:off x="2677050" y="3460898"/>
                  <a:ext cx="553383" cy="216186"/>
                </a:xfrm>
                <a:custGeom>
                  <a:avLst/>
                  <a:gdLst>
                    <a:gd name="T0" fmla="*/ 0 w 1234"/>
                    <a:gd name="T1" fmla="*/ 244 h 484"/>
                    <a:gd name="T2" fmla="*/ 0 w 1234"/>
                    <a:gd name="T3" fmla="*/ 244 h 484"/>
                    <a:gd name="T4" fmla="*/ 619 w 1234"/>
                    <a:gd name="T5" fmla="*/ 483 h 484"/>
                    <a:gd name="T6" fmla="*/ 1233 w 1234"/>
                    <a:gd name="T7" fmla="*/ 244 h 484"/>
                    <a:gd name="T8" fmla="*/ 619 w 1234"/>
                    <a:gd name="T9" fmla="*/ 0 h 484"/>
                    <a:gd name="T10" fmla="*/ 0 w 1234"/>
                    <a:gd name="T11" fmla="*/ 244 h 484"/>
                  </a:gdLst>
                  <a:ahLst/>
                  <a:cxnLst>
                    <a:cxn ang="0">
                      <a:pos x="T0" y="T1"/>
                    </a:cxn>
                    <a:cxn ang="0">
                      <a:pos x="T2" y="T3"/>
                    </a:cxn>
                    <a:cxn ang="0">
                      <a:pos x="T4" y="T5"/>
                    </a:cxn>
                    <a:cxn ang="0">
                      <a:pos x="T6" y="T7"/>
                    </a:cxn>
                    <a:cxn ang="0">
                      <a:pos x="T8" y="T9"/>
                    </a:cxn>
                    <a:cxn ang="0">
                      <a:pos x="T10" y="T11"/>
                    </a:cxn>
                  </a:cxnLst>
                  <a:rect l="0" t="0" r="r" b="b"/>
                  <a:pathLst>
                    <a:path w="1234" h="484">
                      <a:moveTo>
                        <a:pt x="0" y="244"/>
                      </a:moveTo>
                      <a:lnTo>
                        <a:pt x="0" y="244"/>
                      </a:lnTo>
                      <a:cubicBezTo>
                        <a:pt x="0" y="375"/>
                        <a:pt x="277" y="483"/>
                        <a:pt x="619" y="483"/>
                      </a:cubicBezTo>
                      <a:cubicBezTo>
                        <a:pt x="956" y="483"/>
                        <a:pt x="1233" y="375"/>
                        <a:pt x="1233" y="244"/>
                      </a:cubicBezTo>
                      <a:cubicBezTo>
                        <a:pt x="1233" y="108"/>
                        <a:pt x="956" y="0"/>
                        <a:pt x="619" y="0"/>
                      </a:cubicBezTo>
                      <a:cubicBezTo>
                        <a:pt x="277" y="0"/>
                        <a:pt x="0" y="108"/>
                        <a:pt x="0" y="244"/>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4" name="Freeform 82"/>
                <p:cNvSpPr>
                  <a:spLocks noChangeArrowheads="1"/>
                </p:cNvSpPr>
                <p:nvPr/>
              </p:nvSpPr>
              <p:spPr bwMode="auto">
                <a:xfrm>
                  <a:off x="2690934" y="3417264"/>
                  <a:ext cx="640655" cy="259820"/>
                </a:xfrm>
                <a:custGeom>
                  <a:avLst/>
                  <a:gdLst>
                    <a:gd name="T0" fmla="*/ 61 w 1430"/>
                    <a:gd name="T1" fmla="*/ 178 h 581"/>
                    <a:gd name="T2" fmla="*/ 61 w 1430"/>
                    <a:gd name="T3" fmla="*/ 178 h 581"/>
                    <a:gd name="T4" fmla="*/ 717 w 1430"/>
                    <a:gd name="T5" fmla="*/ 0 h 581"/>
                    <a:gd name="T6" fmla="*/ 1373 w 1430"/>
                    <a:gd name="T7" fmla="*/ 178 h 581"/>
                    <a:gd name="T8" fmla="*/ 1429 w 1430"/>
                    <a:gd name="T9" fmla="*/ 178 h 581"/>
                    <a:gd name="T10" fmla="*/ 1429 w 1430"/>
                    <a:gd name="T11" fmla="*/ 290 h 581"/>
                    <a:gd name="T12" fmla="*/ 717 w 1430"/>
                    <a:gd name="T13" fmla="*/ 580 h 581"/>
                    <a:gd name="T14" fmla="*/ 0 w 1430"/>
                    <a:gd name="T15" fmla="*/ 290 h 581"/>
                    <a:gd name="T16" fmla="*/ 0 w 1430"/>
                    <a:gd name="T17" fmla="*/ 178 h 581"/>
                    <a:gd name="T18" fmla="*/ 61 w 1430"/>
                    <a:gd name="T19" fmla="*/ 17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0" h="581">
                      <a:moveTo>
                        <a:pt x="61" y="178"/>
                      </a:moveTo>
                      <a:lnTo>
                        <a:pt x="61" y="178"/>
                      </a:lnTo>
                      <a:cubicBezTo>
                        <a:pt x="169" y="74"/>
                        <a:pt x="422" y="0"/>
                        <a:pt x="717" y="0"/>
                      </a:cubicBezTo>
                      <a:cubicBezTo>
                        <a:pt x="1008" y="0"/>
                        <a:pt x="1261" y="74"/>
                        <a:pt x="1373" y="178"/>
                      </a:cubicBezTo>
                      <a:cubicBezTo>
                        <a:pt x="1429" y="178"/>
                        <a:pt x="1429" y="178"/>
                        <a:pt x="1429" y="178"/>
                      </a:cubicBezTo>
                      <a:cubicBezTo>
                        <a:pt x="1429" y="290"/>
                        <a:pt x="1429" y="290"/>
                        <a:pt x="1429" y="290"/>
                      </a:cubicBezTo>
                      <a:cubicBezTo>
                        <a:pt x="1429" y="454"/>
                        <a:pt x="1111" y="580"/>
                        <a:pt x="717" y="580"/>
                      </a:cubicBezTo>
                      <a:cubicBezTo>
                        <a:pt x="319" y="580"/>
                        <a:pt x="0" y="454"/>
                        <a:pt x="0" y="290"/>
                      </a:cubicBezTo>
                      <a:cubicBezTo>
                        <a:pt x="0" y="178"/>
                        <a:pt x="0" y="178"/>
                        <a:pt x="0" y="178"/>
                      </a:cubicBezTo>
                      <a:lnTo>
                        <a:pt x="61"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5" name="Freeform 83"/>
                <p:cNvSpPr>
                  <a:spLocks noChangeArrowheads="1"/>
                </p:cNvSpPr>
                <p:nvPr/>
              </p:nvSpPr>
              <p:spPr bwMode="auto">
                <a:xfrm>
                  <a:off x="2690934" y="3367681"/>
                  <a:ext cx="640655" cy="259820"/>
                </a:xfrm>
                <a:custGeom>
                  <a:avLst/>
                  <a:gdLst>
                    <a:gd name="T0" fmla="*/ 0 w 1430"/>
                    <a:gd name="T1" fmla="*/ 291 h 582"/>
                    <a:gd name="T2" fmla="*/ 0 w 1430"/>
                    <a:gd name="T3" fmla="*/ 291 h 582"/>
                    <a:gd name="T4" fmla="*/ 717 w 1430"/>
                    <a:gd name="T5" fmla="*/ 581 h 582"/>
                    <a:gd name="T6" fmla="*/ 1429 w 1430"/>
                    <a:gd name="T7" fmla="*/ 291 h 582"/>
                    <a:gd name="T8" fmla="*/ 717 w 1430"/>
                    <a:gd name="T9" fmla="*/ 0 h 582"/>
                    <a:gd name="T10" fmla="*/ 0 w 1430"/>
                    <a:gd name="T11" fmla="*/ 291 h 582"/>
                  </a:gdLst>
                  <a:ahLst/>
                  <a:cxnLst>
                    <a:cxn ang="0">
                      <a:pos x="T0" y="T1"/>
                    </a:cxn>
                    <a:cxn ang="0">
                      <a:pos x="T2" y="T3"/>
                    </a:cxn>
                    <a:cxn ang="0">
                      <a:pos x="T4" y="T5"/>
                    </a:cxn>
                    <a:cxn ang="0">
                      <a:pos x="T6" y="T7"/>
                    </a:cxn>
                    <a:cxn ang="0">
                      <a:pos x="T8" y="T9"/>
                    </a:cxn>
                    <a:cxn ang="0">
                      <a:pos x="T10" y="T11"/>
                    </a:cxn>
                  </a:cxnLst>
                  <a:rect l="0" t="0" r="r" b="b"/>
                  <a:pathLst>
                    <a:path w="1430" h="582">
                      <a:moveTo>
                        <a:pt x="0" y="291"/>
                      </a:moveTo>
                      <a:lnTo>
                        <a:pt x="0" y="291"/>
                      </a:lnTo>
                      <a:cubicBezTo>
                        <a:pt x="0" y="450"/>
                        <a:pt x="319" y="581"/>
                        <a:pt x="717" y="581"/>
                      </a:cubicBezTo>
                      <a:cubicBezTo>
                        <a:pt x="1111" y="581"/>
                        <a:pt x="1429" y="450"/>
                        <a:pt x="1429" y="291"/>
                      </a:cubicBezTo>
                      <a:cubicBezTo>
                        <a:pt x="1429" y="131"/>
                        <a:pt x="1111" y="0"/>
                        <a:pt x="717" y="0"/>
                      </a:cubicBezTo>
                      <a:cubicBezTo>
                        <a:pt x="319" y="0"/>
                        <a:pt x="0" y="131"/>
                        <a:pt x="0"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6" name="Freeform 84"/>
                <p:cNvSpPr>
                  <a:spLocks noChangeArrowheads="1"/>
                </p:cNvSpPr>
                <p:nvPr/>
              </p:nvSpPr>
              <p:spPr bwMode="auto">
                <a:xfrm>
                  <a:off x="2734570" y="3375614"/>
                  <a:ext cx="553383" cy="216186"/>
                </a:xfrm>
                <a:custGeom>
                  <a:avLst/>
                  <a:gdLst>
                    <a:gd name="T0" fmla="*/ 0 w 1234"/>
                    <a:gd name="T1" fmla="*/ 239 h 483"/>
                    <a:gd name="T2" fmla="*/ 0 w 1234"/>
                    <a:gd name="T3" fmla="*/ 239 h 483"/>
                    <a:gd name="T4" fmla="*/ 619 w 1234"/>
                    <a:gd name="T5" fmla="*/ 482 h 483"/>
                    <a:gd name="T6" fmla="*/ 1233 w 1234"/>
                    <a:gd name="T7" fmla="*/ 239 h 483"/>
                    <a:gd name="T8" fmla="*/ 619 w 1234"/>
                    <a:gd name="T9" fmla="*/ 0 h 483"/>
                    <a:gd name="T10" fmla="*/ 0 w 1234"/>
                    <a:gd name="T11" fmla="*/ 239 h 483"/>
                  </a:gdLst>
                  <a:ahLst/>
                  <a:cxnLst>
                    <a:cxn ang="0">
                      <a:pos x="T0" y="T1"/>
                    </a:cxn>
                    <a:cxn ang="0">
                      <a:pos x="T2" y="T3"/>
                    </a:cxn>
                    <a:cxn ang="0">
                      <a:pos x="T4" y="T5"/>
                    </a:cxn>
                    <a:cxn ang="0">
                      <a:pos x="T6" y="T7"/>
                    </a:cxn>
                    <a:cxn ang="0">
                      <a:pos x="T8" y="T9"/>
                    </a:cxn>
                    <a:cxn ang="0">
                      <a:pos x="T10" y="T11"/>
                    </a:cxn>
                  </a:cxnLst>
                  <a:rect l="0" t="0" r="r" b="b"/>
                  <a:pathLst>
                    <a:path w="1234" h="483">
                      <a:moveTo>
                        <a:pt x="0" y="239"/>
                      </a:moveTo>
                      <a:lnTo>
                        <a:pt x="0" y="239"/>
                      </a:lnTo>
                      <a:cubicBezTo>
                        <a:pt x="0" y="375"/>
                        <a:pt x="277" y="482"/>
                        <a:pt x="619" y="482"/>
                      </a:cubicBezTo>
                      <a:cubicBezTo>
                        <a:pt x="956" y="482"/>
                        <a:pt x="1233" y="375"/>
                        <a:pt x="1233" y="239"/>
                      </a:cubicBezTo>
                      <a:cubicBezTo>
                        <a:pt x="1233" y="107"/>
                        <a:pt x="956" y="0"/>
                        <a:pt x="619" y="0"/>
                      </a:cubicBezTo>
                      <a:cubicBezTo>
                        <a:pt x="277" y="0"/>
                        <a:pt x="0" y="107"/>
                        <a:pt x="0"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7" name="Freeform 85"/>
                <p:cNvSpPr>
                  <a:spLocks noChangeArrowheads="1"/>
                </p:cNvSpPr>
                <p:nvPr/>
              </p:nvSpPr>
              <p:spPr bwMode="auto">
                <a:xfrm>
                  <a:off x="2690934" y="3345864"/>
                  <a:ext cx="640655" cy="259820"/>
                </a:xfrm>
                <a:custGeom>
                  <a:avLst/>
                  <a:gdLst>
                    <a:gd name="T0" fmla="*/ 61 w 1430"/>
                    <a:gd name="T1" fmla="*/ 178 h 582"/>
                    <a:gd name="T2" fmla="*/ 61 w 1430"/>
                    <a:gd name="T3" fmla="*/ 178 h 582"/>
                    <a:gd name="T4" fmla="*/ 717 w 1430"/>
                    <a:gd name="T5" fmla="*/ 0 h 582"/>
                    <a:gd name="T6" fmla="*/ 1373 w 1430"/>
                    <a:gd name="T7" fmla="*/ 178 h 582"/>
                    <a:gd name="T8" fmla="*/ 1429 w 1430"/>
                    <a:gd name="T9" fmla="*/ 178 h 582"/>
                    <a:gd name="T10" fmla="*/ 1429 w 1430"/>
                    <a:gd name="T11" fmla="*/ 291 h 582"/>
                    <a:gd name="T12" fmla="*/ 717 w 1430"/>
                    <a:gd name="T13" fmla="*/ 581 h 582"/>
                    <a:gd name="T14" fmla="*/ 0 w 1430"/>
                    <a:gd name="T15" fmla="*/ 291 h 582"/>
                    <a:gd name="T16" fmla="*/ 0 w 1430"/>
                    <a:gd name="T17" fmla="*/ 178 h 582"/>
                    <a:gd name="T18" fmla="*/ 61 w 1430"/>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0" h="582">
                      <a:moveTo>
                        <a:pt x="61" y="178"/>
                      </a:moveTo>
                      <a:lnTo>
                        <a:pt x="61" y="178"/>
                      </a:lnTo>
                      <a:cubicBezTo>
                        <a:pt x="169" y="75"/>
                        <a:pt x="422" y="0"/>
                        <a:pt x="717" y="0"/>
                      </a:cubicBezTo>
                      <a:cubicBezTo>
                        <a:pt x="1008" y="0"/>
                        <a:pt x="1261" y="75"/>
                        <a:pt x="1373" y="178"/>
                      </a:cubicBezTo>
                      <a:cubicBezTo>
                        <a:pt x="1429" y="178"/>
                        <a:pt x="1429" y="178"/>
                        <a:pt x="1429" y="178"/>
                      </a:cubicBezTo>
                      <a:cubicBezTo>
                        <a:pt x="1429" y="291"/>
                        <a:pt x="1429" y="291"/>
                        <a:pt x="1429" y="291"/>
                      </a:cubicBezTo>
                      <a:cubicBezTo>
                        <a:pt x="1429" y="455"/>
                        <a:pt x="1111" y="581"/>
                        <a:pt x="717" y="581"/>
                      </a:cubicBezTo>
                      <a:cubicBezTo>
                        <a:pt x="319" y="581"/>
                        <a:pt x="0" y="455"/>
                        <a:pt x="0" y="291"/>
                      </a:cubicBezTo>
                      <a:cubicBezTo>
                        <a:pt x="0" y="178"/>
                        <a:pt x="0" y="178"/>
                        <a:pt x="0" y="178"/>
                      </a:cubicBezTo>
                      <a:lnTo>
                        <a:pt x="61"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8" name="Freeform 86"/>
                <p:cNvSpPr>
                  <a:spLocks noChangeArrowheads="1"/>
                </p:cNvSpPr>
                <p:nvPr/>
              </p:nvSpPr>
              <p:spPr bwMode="auto">
                <a:xfrm>
                  <a:off x="2690934" y="3296280"/>
                  <a:ext cx="640655" cy="259820"/>
                </a:xfrm>
                <a:custGeom>
                  <a:avLst/>
                  <a:gdLst>
                    <a:gd name="T0" fmla="*/ 0 w 1430"/>
                    <a:gd name="T1" fmla="*/ 290 h 582"/>
                    <a:gd name="T2" fmla="*/ 0 w 1430"/>
                    <a:gd name="T3" fmla="*/ 290 h 582"/>
                    <a:gd name="T4" fmla="*/ 717 w 1430"/>
                    <a:gd name="T5" fmla="*/ 581 h 582"/>
                    <a:gd name="T6" fmla="*/ 1429 w 1430"/>
                    <a:gd name="T7" fmla="*/ 290 h 582"/>
                    <a:gd name="T8" fmla="*/ 717 w 1430"/>
                    <a:gd name="T9" fmla="*/ 0 h 582"/>
                    <a:gd name="T10" fmla="*/ 0 w 1430"/>
                    <a:gd name="T11" fmla="*/ 290 h 582"/>
                  </a:gdLst>
                  <a:ahLst/>
                  <a:cxnLst>
                    <a:cxn ang="0">
                      <a:pos x="T0" y="T1"/>
                    </a:cxn>
                    <a:cxn ang="0">
                      <a:pos x="T2" y="T3"/>
                    </a:cxn>
                    <a:cxn ang="0">
                      <a:pos x="T4" y="T5"/>
                    </a:cxn>
                    <a:cxn ang="0">
                      <a:pos x="T6" y="T7"/>
                    </a:cxn>
                    <a:cxn ang="0">
                      <a:pos x="T8" y="T9"/>
                    </a:cxn>
                    <a:cxn ang="0">
                      <a:pos x="T10" y="T11"/>
                    </a:cxn>
                  </a:cxnLst>
                  <a:rect l="0" t="0" r="r" b="b"/>
                  <a:pathLst>
                    <a:path w="1430" h="582">
                      <a:moveTo>
                        <a:pt x="0" y="290"/>
                      </a:moveTo>
                      <a:lnTo>
                        <a:pt x="0" y="290"/>
                      </a:lnTo>
                      <a:cubicBezTo>
                        <a:pt x="0" y="450"/>
                        <a:pt x="319" y="581"/>
                        <a:pt x="717" y="581"/>
                      </a:cubicBezTo>
                      <a:cubicBezTo>
                        <a:pt x="1111" y="581"/>
                        <a:pt x="1429" y="450"/>
                        <a:pt x="1429" y="290"/>
                      </a:cubicBezTo>
                      <a:cubicBezTo>
                        <a:pt x="1429" y="131"/>
                        <a:pt x="1111" y="0"/>
                        <a:pt x="717" y="0"/>
                      </a:cubicBezTo>
                      <a:cubicBezTo>
                        <a:pt x="319" y="0"/>
                        <a:pt x="0" y="131"/>
                        <a:pt x="0"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9" name="Freeform 87"/>
                <p:cNvSpPr>
                  <a:spLocks noChangeArrowheads="1"/>
                </p:cNvSpPr>
                <p:nvPr/>
              </p:nvSpPr>
              <p:spPr bwMode="auto">
                <a:xfrm>
                  <a:off x="2734570" y="3304213"/>
                  <a:ext cx="553383" cy="216186"/>
                </a:xfrm>
                <a:custGeom>
                  <a:avLst/>
                  <a:gdLst>
                    <a:gd name="T0" fmla="*/ 0 w 1234"/>
                    <a:gd name="T1" fmla="*/ 243 h 483"/>
                    <a:gd name="T2" fmla="*/ 0 w 1234"/>
                    <a:gd name="T3" fmla="*/ 243 h 483"/>
                    <a:gd name="T4" fmla="*/ 619 w 1234"/>
                    <a:gd name="T5" fmla="*/ 482 h 483"/>
                    <a:gd name="T6" fmla="*/ 1233 w 1234"/>
                    <a:gd name="T7" fmla="*/ 243 h 483"/>
                    <a:gd name="T8" fmla="*/ 619 w 1234"/>
                    <a:gd name="T9" fmla="*/ 0 h 483"/>
                    <a:gd name="T10" fmla="*/ 0 w 1234"/>
                    <a:gd name="T11" fmla="*/ 243 h 483"/>
                  </a:gdLst>
                  <a:ahLst/>
                  <a:cxnLst>
                    <a:cxn ang="0">
                      <a:pos x="T0" y="T1"/>
                    </a:cxn>
                    <a:cxn ang="0">
                      <a:pos x="T2" y="T3"/>
                    </a:cxn>
                    <a:cxn ang="0">
                      <a:pos x="T4" y="T5"/>
                    </a:cxn>
                    <a:cxn ang="0">
                      <a:pos x="T6" y="T7"/>
                    </a:cxn>
                    <a:cxn ang="0">
                      <a:pos x="T8" y="T9"/>
                    </a:cxn>
                    <a:cxn ang="0">
                      <a:pos x="T10" y="T11"/>
                    </a:cxn>
                  </a:cxnLst>
                  <a:rect l="0" t="0" r="r" b="b"/>
                  <a:pathLst>
                    <a:path w="1234" h="483">
                      <a:moveTo>
                        <a:pt x="0" y="243"/>
                      </a:moveTo>
                      <a:lnTo>
                        <a:pt x="0" y="243"/>
                      </a:lnTo>
                      <a:cubicBezTo>
                        <a:pt x="0" y="374"/>
                        <a:pt x="277" y="482"/>
                        <a:pt x="619" y="482"/>
                      </a:cubicBezTo>
                      <a:cubicBezTo>
                        <a:pt x="956" y="482"/>
                        <a:pt x="1233" y="374"/>
                        <a:pt x="1233" y="243"/>
                      </a:cubicBezTo>
                      <a:cubicBezTo>
                        <a:pt x="1233" y="107"/>
                        <a:pt x="956" y="0"/>
                        <a:pt x="619" y="0"/>
                      </a:cubicBezTo>
                      <a:cubicBezTo>
                        <a:pt x="277" y="0"/>
                        <a:pt x="0" y="107"/>
                        <a:pt x="0"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0" name="Freeform 88"/>
                <p:cNvSpPr>
                  <a:spLocks noChangeArrowheads="1"/>
                </p:cNvSpPr>
                <p:nvPr/>
              </p:nvSpPr>
              <p:spPr bwMode="auto">
                <a:xfrm>
                  <a:off x="2665149" y="3286363"/>
                  <a:ext cx="638671" cy="259820"/>
                </a:xfrm>
                <a:custGeom>
                  <a:avLst/>
                  <a:gdLst>
                    <a:gd name="T0" fmla="*/ 57 w 1426"/>
                    <a:gd name="T1" fmla="*/ 178 h 582"/>
                    <a:gd name="T2" fmla="*/ 57 w 1426"/>
                    <a:gd name="T3" fmla="*/ 178 h 582"/>
                    <a:gd name="T4" fmla="*/ 713 w 1426"/>
                    <a:gd name="T5" fmla="*/ 0 h 582"/>
                    <a:gd name="T6" fmla="*/ 1369 w 1426"/>
                    <a:gd name="T7" fmla="*/ 178 h 582"/>
                    <a:gd name="T8" fmla="*/ 1425 w 1426"/>
                    <a:gd name="T9" fmla="*/ 178 h 582"/>
                    <a:gd name="T10" fmla="*/ 1425 w 1426"/>
                    <a:gd name="T11" fmla="*/ 291 h 582"/>
                    <a:gd name="T12" fmla="*/ 713 w 1426"/>
                    <a:gd name="T13" fmla="*/ 581 h 582"/>
                    <a:gd name="T14" fmla="*/ 0 w 1426"/>
                    <a:gd name="T15" fmla="*/ 291 h 582"/>
                    <a:gd name="T16" fmla="*/ 0 w 1426"/>
                    <a:gd name="T17" fmla="*/ 178 h 582"/>
                    <a:gd name="T18" fmla="*/ 57 w 1426"/>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2">
                      <a:moveTo>
                        <a:pt x="57" y="178"/>
                      </a:moveTo>
                      <a:lnTo>
                        <a:pt x="57" y="178"/>
                      </a:lnTo>
                      <a:cubicBezTo>
                        <a:pt x="165" y="75"/>
                        <a:pt x="418" y="0"/>
                        <a:pt x="713" y="0"/>
                      </a:cubicBezTo>
                      <a:cubicBezTo>
                        <a:pt x="1008" y="0"/>
                        <a:pt x="1261" y="75"/>
                        <a:pt x="1369" y="178"/>
                      </a:cubicBezTo>
                      <a:cubicBezTo>
                        <a:pt x="1425" y="178"/>
                        <a:pt x="1425" y="178"/>
                        <a:pt x="1425" y="178"/>
                      </a:cubicBezTo>
                      <a:cubicBezTo>
                        <a:pt x="1425" y="291"/>
                        <a:pt x="1425" y="291"/>
                        <a:pt x="1425" y="291"/>
                      </a:cubicBezTo>
                      <a:cubicBezTo>
                        <a:pt x="1425" y="450"/>
                        <a:pt x="1107" y="581"/>
                        <a:pt x="713" y="581"/>
                      </a:cubicBezTo>
                      <a:cubicBezTo>
                        <a:pt x="319" y="581"/>
                        <a:pt x="0" y="450"/>
                        <a:pt x="0" y="291"/>
                      </a:cubicBezTo>
                      <a:cubicBezTo>
                        <a:pt x="0" y="178"/>
                        <a:pt x="0" y="178"/>
                        <a:pt x="0" y="178"/>
                      </a:cubicBezTo>
                      <a:lnTo>
                        <a:pt x="57"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1" name="Freeform 89"/>
                <p:cNvSpPr>
                  <a:spLocks noChangeArrowheads="1"/>
                </p:cNvSpPr>
                <p:nvPr/>
              </p:nvSpPr>
              <p:spPr bwMode="auto">
                <a:xfrm>
                  <a:off x="2665149" y="3236779"/>
                  <a:ext cx="638671" cy="259820"/>
                </a:xfrm>
                <a:custGeom>
                  <a:avLst/>
                  <a:gdLst>
                    <a:gd name="T0" fmla="*/ 0 w 1426"/>
                    <a:gd name="T1" fmla="*/ 290 h 582"/>
                    <a:gd name="T2" fmla="*/ 0 w 1426"/>
                    <a:gd name="T3" fmla="*/ 290 h 582"/>
                    <a:gd name="T4" fmla="*/ 713 w 1426"/>
                    <a:gd name="T5" fmla="*/ 581 h 582"/>
                    <a:gd name="T6" fmla="*/ 1425 w 1426"/>
                    <a:gd name="T7" fmla="*/ 290 h 582"/>
                    <a:gd name="T8" fmla="*/ 713 w 1426"/>
                    <a:gd name="T9" fmla="*/ 0 h 582"/>
                    <a:gd name="T10" fmla="*/ 0 w 1426"/>
                    <a:gd name="T11" fmla="*/ 290 h 582"/>
                  </a:gdLst>
                  <a:ahLst/>
                  <a:cxnLst>
                    <a:cxn ang="0">
                      <a:pos x="T0" y="T1"/>
                    </a:cxn>
                    <a:cxn ang="0">
                      <a:pos x="T2" y="T3"/>
                    </a:cxn>
                    <a:cxn ang="0">
                      <a:pos x="T4" y="T5"/>
                    </a:cxn>
                    <a:cxn ang="0">
                      <a:pos x="T6" y="T7"/>
                    </a:cxn>
                    <a:cxn ang="0">
                      <a:pos x="T8" y="T9"/>
                    </a:cxn>
                    <a:cxn ang="0">
                      <a:pos x="T10" y="T11"/>
                    </a:cxn>
                  </a:cxnLst>
                  <a:rect l="0" t="0" r="r" b="b"/>
                  <a:pathLst>
                    <a:path w="1426" h="582">
                      <a:moveTo>
                        <a:pt x="0" y="290"/>
                      </a:moveTo>
                      <a:lnTo>
                        <a:pt x="0" y="290"/>
                      </a:lnTo>
                      <a:cubicBezTo>
                        <a:pt x="0" y="450"/>
                        <a:pt x="319" y="581"/>
                        <a:pt x="713" y="581"/>
                      </a:cubicBezTo>
                      <a:cubicBezTo>
                        <a:pt x="1107" y="581"/>
                        <a:pt x="1425" y="450"/>
                        <a:pt x="1425" y="290"/>
                      </a:cubicBezTo>
                      <a:cubicBezTo>
                        <a:pt x="1425" y="131"/>
                        <a:pt x="1107" y="0"/>
                        <a:pt x="713" y="0"/>
                      </a:cubicBezTo>
                      <a:cubicBezTo>
                        <a:pt x="319" y="0"/>
                        <a:pt x="0" y="131"/>
                        <a:pt x="0"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2" name="Freeform 90"/>
                <p:cNvSpPr>
                  <a:spLocks noChangeArrowheads="1"/>
                </p:cNvSpPr>
                <p:nvPr/>
              </p:nvSpPr>
              <p:spPr bwMode="auto">
                <a:xfrm>
                  <a:off x="2710768" y="3244712"/>
                  <a:ext cx="553383" cy="216186"/>
                </a:xfrm>
                <a:custGeom>
                  <a:avLst/>
                  <a:gdLst>
                    <a:gd name="T0" fmla="*/ 0 w 1234"/>
                    <a:gd name="T1" fmla="*/ 239 h 484"/>
                    <a:gd name="T2" fmla="*/ 0 w 1234"/>
                    <a:gd name="T3" fmla="*/ 239 h 484"/>
                    <a:gd name="T4" fmla="*/ 614 w 1234"/>
                    <a:gd name="T5" fmla="*/ 483 h 484"/>
                    <a:gd name="T6" fmla="*/ 1233 w 1234"/>
                    <a:gd name="T7" fmla="*/ 239 h 484"/>
                    <a:gd name="T8" fmla="*/ 614 w 1234"/>
                    <a:gd name="T9" fmla="*/ 0 h 484"/>
                    <a:gd name="T10" fmla="*/ 0 w 1234"/>
                    <a:gd name="T11" fmla="*/ 239 h 484"/>
                  </a:gdLst>
                  <a:ahLst/>
                  <a:cxnLst>
                    <a:cxn ang="0">
                      <a:pos x="T0" y="T1"/>
                    </a:cxn>
                    <a:cxn ang="0">
                      <a:pos x="T2" y="T3"/>
                    </a:cxn>
                    <a:cxn ang="0">
                      <a:pos x="T4" y="T5"/>
                    </a:cxn>
                    <a:cxn ang="0">
                      <a:pos x="T6" y="T7"/>
                    </a:cxn>
                    <a:cxn ang="0">
                      <a:pos x="T8" y="T9"/>
                    </a:cxn>
                    <a:cxn ang="0">
                      <a:pos x="T10" y="T11"/>
                    </a:cxn>
                  </a:cxnLst>
                  <a:rect l="0" t="0" r="r" b="b"/>
                  <a:pathLst>
                    <a:path w="1234" h="484">
                      <a:moveTo>
                        <a:pt x="0" y="239"/>
                      </a:moveTo>
                      <a:lnTo>
                        <a:pt x="0" y="239"/>
                      </a:lnTo>
                      <a:cubicBezTo>
                        <a:pt x="0" y="375"/>
                        <a:pt x="277" y="483"/>
                        <a:pt x="614" y="483"/>
                      </a:cubicBezTo>
                      <a:cubicBezTo>
                        <a:pt x="956" y="483"/>
                        <a:pt x="1233" y="375"/>
                        <a:pt x="1233" y="239"/>
                      </a:cubicBezTo>
                      <a:cubicBezTo>
                        <a:pt x="1233" y="108"/>
                        <a:pt x="956" y="0"/>
                        <a:pt x="614" y="0"/>
                      </a:cubicBezTo>
                      <a:cubicBezTo>
                        <a:pt x="277" y="0"/>
                        <a:pt x="0" y="108"/>
                        <a:pt x="0"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3" name="Freeform 91"/>
                <p:cNvSpPr>
                  <a:spLocks noChangeArrowheads="1"/>
                </p:cNvSpPr>
                <p:nvPr/>
              </p:nvSpPr>
              <p:spPr bwMode="auto">
                <a:xfrm>
                  <a:off x="2677050" y="3214962"/>
                  <a:ext cx="640655" cy="259820"/>
                </a:xfrm>
                <a:custGeom>
                  <a:avLst/>
                  <a:gdLst>
                    <a:gd name="T0" fmla="*/ 61 w 1430"/>
                    <a:gd name="T1" fmla="*/ 178 h 582"/>
                    <a:gd name="T2" fmla="*/ 61 w 1430"/>
                    <a:gd name="T3" fmla="*/ 178 h 582"/>
                    <a:gd name="T4" fmla="*/ 717 w 1430"/>
                    <a:gd name="T5" fmla="*/ 0 h 582"/>
                    <a:gd name="T6" fmla="*/ 1373 w 1430"/>
                    <a:gd name="T7" fmla="*/ 178 h 582"/>
                    <a:gd name="T8" fmla="*/ 1429 w 1430"/>
                    <a:gd name="T9" fmla="*/ 178 h 582"/>
                    <a:gd name="T10" fmla="*/ 1429 w 1430"/>
                    <a:gd name="T11" fmla="*/ 290 h 582"/>
                    <a:gd name="T12" fmla="*/ 717 w 1430"/>
                    <a:gd name="T13" fmla="*/ 581 h 582"/>
                    <a:gd name="T14" fmla="*/ 0 w 1430"/>
                    <a:gd name="T15" fmla="*/ 290 h 582"/>
                    <a:gd name="T16" fmla="*/ 0 w 1430"/>
                    <a:gd name="T17" fmla="*/ 178 h 582"/>
                    <a:gd name="T18" fmla="*/ 61 w 1430"/>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0" h="582">
                      <a:moveTo>
                        <a:pt x="61" y="178"/>
                      </a:moveTo>
                      <a:lnTo>
                        <a:pt x="61" y="178"/>
                      </a:lnTo>
                      <a:cubicBezTo>
                        <a:pt x="169" y="75"/>
                        <a:pt x="422" y="0"/>
                        <a:pt x="717" y="0"/>
                      </a:cubicBezTo>
                      <a:cubicBezTo>
                        <a:pt x="1007" y="0"/>
                        <a:pt x="1260" y="75"/>
                        <a:pt x="1373" y="178"/>
                      </a:cubicBezTo>
                      <a:cubicBezTo>
                        <a:pt x="1429" y="178"/>
                        <a:pt x="1429" y="178"/>
                        <a:pt x="1429" y="178"/>
                      </a:cubicBezTo>
                      <a:cubicBezTo>
                        <a:pt x="1429" y="290"/>
                        <a:pt x="1429" y="290"/>
                        <a:pt x="1429" y="290"/>
                      </a:cubicBezTo>
                      <a:cubicBezTo>
                        <a:pt x="1429" y="454"/>
                        <a:pt x="1111" y="581"/>
                        <a:pt x="717" y="581"/>
                      </a:cubicBezTo>
                      <a:cubicBezTo>
                        <a:pt x="319" y="581"/>
                        <a:pt x="0" y="454"/>
                        <a:pt x="0" y="290"/>
                      </a:cubicBezTo>
                      <a:cubicBezTo>
                        <a:pt x="0" y="178"/>
                        <a:pt x="0" y="178"/>
                        <a:pt x="0" y="178"/>
                      </a:cubicBezTo>
                      <a:lnTo>
                        <a:pt x="61"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4" name="Freeform 92"/>
                <p:cNvSpPr>
                  <a:spLocks noChangeArrowheads="1"/>
                </p:cNvSpPr>
                <p:nvPr/>
              </p:nvSpPr>
              <p:spPr bwMode="auto">
                <a:xfrm>
                  <a:off x="2677050" y="3165378"/>
                  <a:ext cx="640655" cy="259820"/>
                </a:xfrm>
                <a:custGeom>
                  <a:avLst/>
                  <a:gdLst>
                    <a:gd name="T0" fmla="*/ 0 w 1430"/>
                    <a:gd name="T1" fmla="*/ 290 h 581"/>
                    <a:gd name="T2" fmla="*/ 0 w 1430"/>
                    <a:gd name="T3" fmla="*/ 290 h 581"/>
                    <a:gd name="T4" fmla="*/ 717 w 1430"/>
                    <a:gd name="T5" fmla="*/ 580 h 581"/>
                    <a:gd name="T6" fmla="*/ 1429 w 1430"/>
                    <a:gd name="T7" fmla="*/ 290 h 581"/>
                    <a:gd name="T8" fmla="*/ 717 w 1430"/>
                    <a:gd name="T9" fmla="*/ 0 h 581"/>
                    <a:gd name="T10" fmla="*/ 0 w 1430"/>
                    <a:gd name="T11" fmla="*/ 290 h 581"/>
                  </a:gdLst>
                  <a:ahLst/>
                  <a:cxnLst>
                    <a:cxn ang="0">
                      <a:pos x="T0" y="T1"/>
                    </a:cxn>
                    <a:cxn ang="0">
                      <a:pos x="T2" y="T3"/>
                    </a:cxn>
                    <a:cxn ang="0">
                      <a:pos x="T4" y="T5"/>
                    </a:cxn>
                    <a:cxn ang="0">
                      <a:pos x="T6" y="T7"/>
                    </a:cxn>
                    <a:cxn ang="0">
                      <a:pos x="T8" y="T9"/>
                    </a:cxn>
                    <a:cxn ang="0">
                      <a:pos x="T10" y="T11"/>
                    </a:cxn>
                  </a:cxnLst>
                  <a:rect l="0" t="0" r="r" b="b"/>
                  <a:pathLst>
                    <a:path w="1430" h="581">
                      <a:moveTo>
                        <a:pt x="0" y="290"/>
                      </a:moveTo>
                      <a:lnTo>
                        <a:pt x="0" y="290"/>
                      </a:lnTo>
                      <a:cubicBezTo>
                        <a:pt x="0" y="449"/>
                        <a:pt x="319" y="580"/>
                        <a:pt x="717" y="580"/>
                      </a:cubicBezTo>
                      <a:cubicBezTo>
                        <a:pt x="1111" y="580"/>
                        <a:pt x="1429" y="449"/>
                        <a:pt x="1429" y="290"/>
                      </a:cubicBezTo>
                      <a:cubicBezTo>
                        <a:pt x="1429" y="131"/>
                        <a:pt x="1111" y="0"/>
                        <a:pt x="717" y="0"/>
                      </a:cubicBezTo>
                      <a:cubicBezTo>
                        <a:pt x="319" y="0"/>
                        <a:pt x="0" y="131"/>
                        <a:pt x="0"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5" name="Freeform 93"/>
                <p:cNvSpPr>
                  <a:spLocks noChangeArrowheads="1"/>
                </p:cNvSpPr>
                <p:nvPr/>
              </p:nvSpPr>
              <p:spPr bwMode="auto">
                <a:xfrm>
                  <a:off x="2720686" y="3173312"/>
                  <a:ext cx="553383" cy="216186"/>
                </a:xfrm>
                <a:custGeom>
                  <a:avLst/>
                  <a:gdLst>
                    <a:gd name="T0" fmla="*/ 0 w 1233"/>
                    <a:gd name="T1" fmla="*/ 243 h 484"/>
                    <a:gd name="T2" fmla="*/ 0 w 1233"/>
                    <a:gd name="T3" fmla="*/ 243 h 484"/>
                    <a:gd name="T4" fmla="*/ 618 w 1233"/>
                    <a:gd name="T5" fmla="*/ 483 h 484"/>
                    <a:gd name="T6" fmla="*/ 1232 w 1233"/>
                    <a:gd name="T7" fmla="*/ 243 h 484"/>
                    <a:gd name="T8" fmla="*/ 618 w 1233"/>
                    <a:gd name="T9" fmla="*/ 0 h 484"/>
                    <a:gd name="T10" fmla="*/ 0 w 1233"/>
                    <a:gd name="T11" fmla="*/ 243 h 484"/>
                  </a:gdLst>
                  <a:ahLst/>
                  <a:cxnLst>
                    <a:cxn ang="0">
                      <a:pos x="T0" y="T1"/>
                    </a:cxn>
                    <a:cxn ang="0">
                      <a:pos x="T2" y="T3"/>
                    </a:cxn>
                    <a:cxn ang="0">
                      <a:pos x="T4" y="T5"/>
                    </a:cxn>
                    <a:cxn ang="0">
                      <a:pos x="T6" y="T7"/>
                    </a:cxn>
                    <a:cxn ang="0">
                      <a:pos x="T8" y="T9"/>
                    </a:cxn>
                    <a:cxn ang="0">
                      <a:pos x="T10" y="T11"/>
                    </a:cxn>
                  </a:cxnLst>
                  <a:rect l="0" t="0" r="r" b="b"/>
                  <a:pathLst>
                    <a:path w="1233" h="484">
                      <a:moveTo>
                        <a:pt x="0" y="243"/>
                      </a:moveTo>
                      <a:lnTo>
                        <a:pt x="0" y="243"/>
                      </a:lnTo>
                      <a:cubicBezTo>
                        <a:pt x="0" y="375"/>
                        <a:pt x="276" y="483"/>
                        <a:pt x="618" y="483"/>
                      </a:cubicBezTo>
                      <a:cubicBezTo>
                        <a:pt x="955" y="483"/>
                        <a:pt x="1232" y="375"/>
                        <a:pt x="1232" y="243"/>
                      </a:cubicBezTo>
                      <a:cubicBezTo>
                        <a:pt x="1232" y="108"/>
                        <a:pt x="955" y="0"/>
                        <a:pt x="618" y="0"/>
                      </a:cubicBezTo>
                      <a:cubicBezTo>
                        <a:pt x="276" y="0"/>
                        <a:pt x="0" y="108"/>
                        <a:pt x="0"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6" name="Freeform 94"/>
                <p:cNvSpPr>
                  <a:spLocks noChangeArrowheads="1"/>
                </p:cNvSpPr>
                <p:nvPr/>
              </p:nvSpPr>
              <p:spPr bwMode="auto">
                <a:xfrm>
                  <a:off x="2647298" y="3139595"/>
                  <a:ext cx="642638" cy="259820"/>
                </a:xfrm>
                <a:custGeom>
                  <a:avLst/>
                  <a:gdLst>
                    <a:gd name="T0" fmla="*/ 61 w 1431"/>
                    <a:gd name="T1" fmla="*/ 178 h 582"/>
                    <a:gd name="T2" fmla="*/ 61 w 1431"/>
                    <a:gd name="T3" fmla="*/ 178 h 582"/>
                    <a:gd name="T4" fmla="*/ 717 w 1431"/>
                    <a:gd name="T5" fmla="*/ 0 h 582"/>
                    <a:gd name="T6" fmla="*/ 1374 w 1431"/>
                    <a:gd name="T7" fmla="*/ 178 h 582"/>
                    <a:gd name="T8" fmla="*/ 1430 w 1431"/>
                    <a:gd name="T9" fmla="*/ 178 h 582"/>
                    <a:gd name="T10" fmla="*/ 1430 w 1431"/>
                    <a:gd name="T11" fmla="*/ 291 h 582"/>
                    <a:gd name="T12" fmla="*/ 717 w 1431"/>
                    <a:gd name="T13" fmla="*/ 581 h 582"/>
                    <a:gd name="T14" fmla="*/ 0 w 1431"/>
                    <a:gd name="T15" fmla="*/ 291 h 582"/>
                    <a:gd name="T16" fmla="*/ 0 w 1431"/>
                    <a:gd name="T17" fmla="*/ 178 h 582"/>
                    <a:gd name="T18" fmla="*/ 61 w 1431"/>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1" h="582">
                      <a:moveTo>
                        <a:pt x="61" y="178"/>
                      </a:moveTo>
                      <a:lnTo>
                        <a:pt x="61" y="178"/>
                      </a:lnTo>
                      <a:cubicBezTo>
                        <a:pt x="169" y="70"/>
                        <a:pt x="422" y="0"/>
                        <a:pt x="717" y="0"/>
                      </a:cubicBezTo>
                      <a:cubicBezTo>
                        <a:pt x="1012" y="0"/>
                        <a:pt x="1261" y="70"/>
                        <a:pt x="1374" y="178"/>
                      </a:cubicBezTo>
                      <a:cubicBezTo>
                        <a:pt x="1430" y="178"/>
                        <a:pt x="1430" y="178"/>
                        <a:pt x="1430" y="178"/>
                      </a:cubicBezTo>
                      <a:cubicBezTo>
                        <a:pt x="1430" y="291"/>
                        <a:pt x="1430" y="291"/>
                        <a:pt x="1430" y="291"/>
                      </a:cubicBezTo>
                      <a:cubicBezTo>
                        <a:pt x="1430" y="450"/>
                        <a:pt x="1111" y="581"/>
                        <a:pt x="717" y="581"/>
                      </a:cubicBezTo>
                      <a:cubicBezTo>
                        <a:pt x="324" y="581"/>
                        <a:pt x="0" y="450"/>
                        <a:pt x="0" y="291"/>
                      </a:cubicBezTo>
                      <a:cubicBezTo>
                        <a:pt x="0" y="178"/>
                        <a:pt x="0" y="178"/>
                        <a:pt x="0" y="178"/>
                      </a:cubicBezTo>
                      <a:lnTo>
                        <a:pt x="61"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7" name="Freeform 95"/>
                <p:cNvSpPr>
                  <a:spLocks noChangeArrowheads="1"/>
                </p:cNvSpPr>
                <p:nvPr/>
              </p:nvSpPr>
              <p:spPr bwMode="auto">
                <a:xfrm>
                  <a:off x="2647298" y="3090011"/>
                  <a:ext cx="642638" cy="259820"/>
                </a:xfrm>
                <a:custGeom>
                  <a:avLst/>
                  <a:gdLst>
                    <a:gd name="T0" fmla="*/ 0 w 1431"/>
                    <a:gd name="T1" fmla="*/ 290 h 581"/>
                    <a:gd name="T2" fmla="*/ 0 w 1431"/>
                    <a:gd name="T3" fmla="*/ 290 h 581"/>
                    <a:gd name="T4" fmla="*/ 717 w 1431"/>
                    <a:gd name="T5" fmla="*/ 580 h 581"/>
                    <a:gd name="T6" fmla="*/ 1430 w 1431"/>
                    <a:gd name="T7" fmla="*/ 290 h 581"/>
                    <a:gd name="T8" fmla="*/ 717 w 1431"/>
                    <a:gd name="T9" fmla="*/ 0 h 581"/>
                    <a:gd name="T10" fmla="*/ 0 w 1431"/>
                    <a:gd name="T11" fmla="*/ 290 h 581"/>
                  </a:gdLst>
                  <a:ahLst/>
                  <a:cxnLst>
                    <a:cxn ang="0">
                      <a:pos x="T0" y="T1"/>
                    </a:cxn>
                    <a:cxn ang="0">
                      <a:pos x="T2" y="T3"/>
                    </a:cxn>
                    <a:cxn ang="0">
                      <a:pos x="T4" y="T5"/>
                    </a:cxn>
                    <a:cxn ang="0">
                      <a:pos x="T6" y="T7"/>
                    </a:cxn>
                    <a:cxn ang="0">
                      <a:pos x="T8" y="T9"/>
                    </a:cxn>
                    <a:cxn ang="0">
                      <a:pos x="T10" y="T11"/>
                    </a:cxn>
                  </a:cxnLst>
                  <a:rect l="0" t="0" r="r" b="b"/>
                  <a:pathLst>
                    <a:path w="1431" h="581">
                      <a:moveTo>
                        <a:pt x="0" y="290"/>
                      </a:moveTo>
                      <a:lnTo>
                        <a:pt x="0" y="290"/>
                      </a:lnTo>
                      <a:cubicBezTo>
                        <a:pt x="0" y="449"/>
                        <a:pt x="324" y="580"/>
                        <a:pt x="717" y="580"/>
                      </a:cubicBezTo>
                      <a:cubicBezTo>
                        <a:pt x="1111" y="580"/>
                        <a:pt x="1430" y="449"/>
                        <a:pt x="1430" y="290"/>
                      </a:cubicBezTo>
                      <a:cubicBezTo>
                        <a:pt x="1430" y="126"/>
                        <a:pt x="1111" y="0"/>
                        <a:pt x="717" y="0"/>
                      </a:cubicBezTo>
                      <a:cubicBezTo>
                        <a:pt x="324" y="0"/>
                        <a:pt x="0" y="126"/>
                        <a:pt x="0"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8" name="Freeform 96"/>
                <p:cNvSpPr>
                  <a:spLocks noChangeArrowheads="1"/>
                </p:cNvSpPr>
                <p:nvPr/>
              </p:nvSpPr>
              <p:spPr bwMode="auto">
                <a:xfrm>
                  <a:off x="2690934" y="3097944"/>
                  <a:ext cx="553383" cy="216186"/>
                </a:xfrm>
                <a:custGeom>
                  <a:avLst/>
                  <a:gdLst>
                    <a:gd name="T0" fmla="*/ 0 w 1233"/>
                    <a:gd name="T1" fmla="*/ 239 h 484"/>
                    <a:gd name="T2" fmla="*/ 0 w 1233"/>
                    <a:gd name="T3" fmla="*/ 239 h 484"/>
                    <a:gd name="T4" fmla="*/ 618 w 1233"/>
                    <a:gd name="T5" fmla="*/ 483 h 484"/>
                    <a:gd name="T6" fmla="*/ 1232 w 1233"/>
                    <a:gd name="T7" fmla="*/ 239 h 484"/>
                    <a:gd name="T8" fmla="*/ 618 w 1233"/>
                    <a:gd name="T9" fmla="*/ 0 h 484"/>
                    <a:gd name="T10" fmla="*/ 0 w 1233"/>
                    <a:gd name="T11" fmla="*/ 239 h 484"/>
                  </a:gdLst>
                  <a:ahLst/>
                  <a:cxnLst>
                    <a:cxn ang="0">
                      <a:pos x="T0" y="T1"/>
                    </a:cxn>
                    <a:cxn ang="0">
                      <a:pos x="T2" y="T3"/>
                    </a:cxn>
                    <a:cxn ang="0">
                      <a:pos x="T4" y="T5"/>
                    </a:cxn>
                    <a:cxn ang="0">
                      <a:pos x="T6" y="T7"/>
                    </a:cxn>
                    <a:cxn ang="0">
                      <a:pos x="T8" y="T9"/>
                    </a:cxn>
                    <a:cxn ang="0">
                      <a:pos x="T10" y="T11"/>
                    </a:cxn>
                  </a:cxnLst>
                  <a:rect l="0" t="0" r="r" b="b"/>
                  <a:pathLst>
                    <a:path w="1233" h="484">
                      <a:moveTo>
                        <a:pt x="0" y="239"/>
                      </a:moveTo>
                      <a:lnTo>
                        <a:pt x="0" y="239"/>
                      </a:lnTo>
                      <a:cubicBezTo>
                        <a:pt x="0" y="375"/>
                        <a:pt x="276" y="483"/>
                        <a:pt x="618" y="483"/>
                      </a:cubicBezTo>
                      <a:cubicBezTo>
                        <a:pt x="956" y="483"/>
                        <a:pt x="1232" y="375"/>
                        <a:pt x="1232" y="239"/>
                      </a:cubicBezTo>
                      <a:cubicBezTo>
                        <a:pt x="1232" y="108"/>
                        <a:pt x="956" y="0"/>
                        <a:pt x="618" y="0"/>
                      </a:cubicBezTo>
                      <a:cubicBezTo>
                        <a:pt x="276" y="0"/>
                        <a:pt x="0" y="108"/>
                        <a:pt x="0"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9" name="Freeform 97"/>
                <p:cNvSpPr>
                  <a:spLocks noChangeArrowheads="1"/>
                </p:cNvSpPr>
                <p:nvPr/>
              </p:nvSpPr>
              <p:spPr bwMode="auto">
                <a:xfrm>
                  <a:off x="2657215" y="3068194"/>
                  <a:ext cx="638671" cy="259820"/>
                </a:xfrm>
                <a:custGeom>
                  <a:avLst/>
                  <a:gdLst>
                    <a:gd name="T0" fmla="*/ 56 w 1425"/>
                    <a:gd name="T1" fmla="*/ 178 h 582"/>
                    <a:gd name="T2" fmla="*/ 56 w 1425"/>
                    <a:gd name="T3" fmla="*/ 178 h 582"/>
                    <a:gd name="T4" fmla="*/ 712 w 1425"/>
                    <a:gd name="T5" fmla="*/ 0 h 582"/>
                    <a:gd name="T6" fmla="*/ 1368 w 1425"/>
                    <a:gd name="T7" fmla="*/ 178 h 582"/>
                    <a:gd name="T8" fmla="*/ 1424 w 1425"/>
                    <a:gd name="T9" fmla="*/ 178 h 582"/>
                    <a:gd name="T10" fmla="*/ 1424 w 1425"/>
                    <a:gd name="T11" fmla="*/ 290 h 582"/>
                    <a:gd name="T12" fmla="*/ 712 w 1425"/>
                    <a:gd name="T13" fmla="*/ 581 h 582"/>
                    <a:gd name="T14" fmla="*/ 0 w 1425"/>
                    <a:gd name="T15" fmla="*/ 290 h 582"/>
                    <a:gd name="T16" fmla="*/ 0 w 1425"/>
                    <a:gd name="T17" fmla="*/ 178 h 582"/>
                    <a:gd name="T18" fmla="*/ 56 w 1425"/>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2">
                      <a:moveTo>
                        <a:pt x="56" y="178"/>
                      </a:moveTo>
                      <a:lnTo>
                        <a:pt x="56" y="178"/>
                      </a:lnTo>
                      <a:cubicBezTo>
                        <a:pt x="164" y="75"/>
                        <a:pt x="417" y="0"/>
                        <a:pt x="712" y="0"/>
                      </a:cubicBezTo>
                      <a:cubicBezTo>
                        <a:pt x="1007" y="0"/>
                        <a:pt x="1260" y="75"/>
                        <a:pt x="1368" y="178"/>
                      </a:cubicBezTo>
                      <a:cubicBezTo>
                        <a:pt x="1424" y="178"/>
                        <a:pt x="1424" y="178"/>
                        <a:pt x="1424" y="178"/>
                      </a:cubicBezTo>
                      <a:cubicBezTo>
                        <a:pt x="1424" y="290"/>
                        <a:pt x="1424" y="290"/>
                        <a:pt x="1424" y="290"/>
                      </a:cubicBezTo>
                      <a:cubicBezTo>
                        <a:pt x="1424" y="450"/>
                        <a:pt x="1106" y="581"/>
                        <a:pt x="712" y="581"/>
                      </a:cubicBezTo>
                      <a:cubicBezTo>
                        <a:pt x="319" y="581"/>
                        <a:pt x="0" y="450"/>
                        <a:pt x="0" y="290"/>
                      </a:cubicBezTo>
                      <a:cubicBezTo>
                        <a:pt x="0" y="178"/>
                        <a:pt x="0" y="178"/>
                        <a:pt x="0" y="178"/>
                      </a:cubicBezTo>
                      <a:lnTo>
                        <a:pt x="56"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0" name="Freeform 98"/>
                <p:cNvSpPr>
                  <a:spLocks noChangeArrowheads="1"/>
                </p:cNvSpPr>
                <p:nvPr/>
              </p:nvSpPr>
              <p:spPr bwMode="auto">
                <a:xfrm>
                  <a:off x="2657215" y="3016626"/>
                  <a:ext cx="638671" cy="259820"/>
                </a:xfrm>
                <a:custGeom>
                  <a:avLst/>
                  <a:gdLst>
                    <a:gd name="T0" fmla="*/ 0 w 1425"/>
                    <a:gd name="T1" fmla="*/ 291 h 583"/>
                    <a:gd name="T2" fmla="*/ 0 w 1425"/>
                    <a:gd name="T3" fmla="*/ 291 h 583"/>
                    <a:gd name="T4" fmla="*/ 712 w 1425"/>
                    <a:gd name="T5" fmla="*/ 582 h 583"/>
                    <a:gd name="T6" fmla="*/ 1424 w 1425"/>
                    <a:gd name="T7" fmla="*/ 291 h 583"/>
                    <a:gd name="T8" fmla="*/ 712 w 1425"/>
                    <a:gd name="T9" fmla="*/ 0 h 583"/>
                    <a:gd name="T10" fmla="*/ 0 w 1425"/>
                    <a:gd name="T11" fmla="*/ 291 h 583"/>
                  </a:gdLst>
                  <a:ahLst/>
                  <a:cxnLst>
                    <a:cxn ang="0">
                      <a:pos x="T0" y="T1"/>
                    </a:cxn>
                    <a:cxn ang="0">
                      <a:pos x="T2" y="T3"/>
                    </a:cxn>
                    <a:cxn ang="0">
                      <a:pos x="T4" y="T5"/>
                    </a:cxn>
                    <a:cxn ang="0">
                      <a:pos x="T6" y="T7"/>
                    </a:cxn>
                    <a:cxn ang="0">
                      <a:pos x="T8" y="T9"/>
                    </a:cxn>
                    <a:cxn ang="0">
                      <a:pos x="T10" y="T11"/>
                    </a:cxn>
                  </a:cxnLst>
                  <a:rect l="0" t="0" r="r" b="b"/>
                  <a:pathLst>
                    <a:path w="1425" h="583">
                      <a:moveTo>
                        <a:pt x="0" y="291"/>
                      </a:moveTo>
                      <a:lnTo>
                        <a:pt x="0" y="291"/>
                      </a:lnTo>
                      <a:cubicBezTo>
                        <a:pt x="0" y="450"/>
                        <a:pt x="319" y="582"/>
                        <a:pt x="712" y="582"/>
                      </a:cubicBezTo>
                      <a:cubicBezTo>
                        <a:pt x="1106" y="582"/>
                        <a:pt x="1424" y="450"/>
                        <a:pt x="1424" y="291"/>
                      </a:cubicBezTo>
                      <a:cubicBezTo>
                        <a:pt x="1424" y="127"/>
                        <a:pt x="1106" y="0"/>
                        <a:pt x="712" y="0"/>
                      </a:cubicBezTo>
                      <a:cubicBezTo>
                        <a:pt x="319" y="0"/>
                        <a:pt x="0" y="127"/>
                        <a:pt x="0"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1" name="Freeform 99"/>
                <p:cNvSpPr>
                  <a:spLocks noChangeArrowheads="1"/>
                </p:cNvSpPr>
                <p:nvPr/>
              </p:nvSpPr>
              <p:spPr bwMode="auto">
                <a:xfrm>
                  <a:off x="2698868" y="3026543"/>
                  <a:ext cx="553383" cy="216186"/>
                </a:xfrm>
                <a:custGeom>
                  <a:avLst/>
                  <a:gdLst>
                    <a:gd name="T0" fmla="*/ 0 w 1233"/>
                    <a:gd name="T1" fmla="*/ 239 h 484"/>
                    <a:gd name="T2" fmla="*/ 0 w 1233"/>
                    <a:gd name="T3" fmla="*/ 239 h 484"/>
                    <a:gd name="T4" fmla="*/ 618 w 1233"/>
                    <a:gd name="T5" fmla="*/ 483 h 484"/>
                    <a:gd name="T6" fmla="*/ 1232 w 1233"/>
                    <a:gd name="T7" fmla="*/ 239 h 484"/>
                    <a:gd name="T8" fmla="*/ 618 w 1233"/>
                    <a:gd name="T9" fmla="*/ 0 h 484"/>
                    <a:gd name="T10" fmla="*/ 0 w 1233"/>
                    <a:gd name="T11" fmla="*/ 239 h 484"/>
                  </a:gdLst>
                  <a:ahLst/>
                  <a:cxnLst>
                    <a:cxn ang="0">
                      <a:pos x="T0" y="T1"/>
                    </a:cxn>
                    <a:cxn ang="0">
                      <a:pos x="T2" y="T3"/>
                    </a:cxn>
                    <a:cxn ang="0">
                      <a:pos x="T4" y="T5"/>
                    </a:cxn>
                    <a:cxn ang="0">
                      <a:pos x="T6" y="T7"/>
                    </a:cxn>
                    <a:cxn ang="0">
                      <a:pos x="T8" y="T9"/>
                    </a:cxn>
                    <a:cxn ang="0">
                      <a:pos x="T10" y="T11"/>
                    </a:cxn>
                  </a:cxnLst>
                  <a:rect l="0" t="0" r="r" b="b"/>
                  <a:pathLst>
                    <a:path w="1233" h="484">
                      <a:moveTo>
                        <a:pt x="0" y="239"/>
                      </a:moveTo>
                      <a:lnTo>
                        <a:pt x="0" y="239"/>
                      </a:lnTo>
                      <a:cubicBezTo>
                        <a:pt x="0" y="375"/>
                        <a:pt x="276" y="483"/>
                        <a:pt x="618" y="483"/>
                      </a:cubicBezTo>
                      <a:cubicBezTo>
                        <a:pt x="955" y="483"/>
                        <a:pt x="1232" y="375"/>
                        <a:pt x="1232" y="239"/>
                      </a:cubicBezTo>
                      <a:cubicBezTo>
                        <a:pt x="1232" y="108"/>
                        <a:pt x="955" y="0"/>
                        <a:pt x="618" y="0"/>
                      </a:cubicBezTo>
                      <a:cubicBezTo>
                        <a:pt x="276" y="0"/>
                        <a:pt x="0" y="108"/>
                        <a:pt x="0"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2" name="Freeform 100"/>
                <p:cNvSpPr>
                  <a:spLocks noChangeArrowheads="1"/>
                </p:cNvSpPr>
                <p:nvPr/>
              </p:nvSpPr>
              <p:spPr bwMode="auto">
                <a:xfrm>
                  <a:off x="2621513" y="3008693"/>
                  <a:ext cx="642638" cy="259820"/>
                </a:xfrm>
                <a:custGeom>
                  <a:avLst/>
                  <a:gdLst>
                    <a:gd name="T0" fmla="*/ 56 w 1431"/>
                    <a:gd name="T1" fmla="*/ 179 h 583"/>
                    <a:gd name="T2" fmla="*/ 56 w 1431"/>
                    <a:gd name="T3" fmla="*/ 179 h 583"/>
                    <a:gd name="T4" fmla="*/ 712 w 1431"/>
                    <a:gd name="T5" fmla="*/ 0 h 583"/>
                    <a:gd name="T6" fmla="*/ 1369 w 1431"/>
                    <a:gd name="T7" fmla="*/ 179 h 583"/>
                    <a:gd name="T8" fmla="*/ 1430 w 1431"/>
                    <a:gd name="T9" fmla="*/ 179 h 583"/>
                    <a:gd name="T10" fmla="*/ 1430 w 1431"/>
                    <a:gd name="T11" fmla="*/ 291 h 583"/>
                    <a:gd name="T12" fmla="*/ 712 w 1431"/>
                    <a:gd name="T13" fmla="*/ 582 h 583"/>
                    <a:gd name="T14" fmla="*/ 0 w 1431"/>
                    <a:gd name="T15" fmla="*/ 291 h 583"/>
                    <a:gd name="T16" fmla="*/ 0 w 1431"/>
                    <a:gd name="T17" fmla="*/ 179 h 583"/>
                    <a:gd name="T18" fmla="*/ 56 w 1431"/>
                    <a:gd name="T19" fmla="*/ 179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1" h="583">
                      <a:moveTo>
                        <a:pt x="56" y="179"/>
                      </a:moveTo>
                      <a:lnTo>
                        <a:pt x="56" y="179"/>
                      </a:lnTo>
                      <a:cubicBezTo>
                        <a:pt x="169" y="71"/>
                        <a:pt x="422" y="0"/>
                        <a:pt x="712" y="0"/>
                      </a:cubicBezTo>
                      <a:cubicBezTo>
                        <a:pt x="1008" y="0"/>
                        <a:pt x="1261" y="71"/>
                        <a:pt x="1369" y="179"/>
                      </a:cubicBezTo>
                      <a:cubicBezTo>
                        <a:pt x="1430" y="179"/>
                        <a:pt x="1430" y="179"/>
                        <a:pt x="1430" y="179"/>
                      </a:cubicBezTo>
                      <a:cubicBezTo>
                        <a:pt x="1430" y="291"/>
                        <a:pt x="1430" y="291"/>
                        <a:pt x="1430" y="291"/>
                      </a:cubicBezTo>
                      <a:cubicBezTo>
                        <a:pt x="1430" y="451"/>
                        <a:pt x="1106" y="582"/>
                        <a:pt x="712" y="582"/>
                      </a:cubicBezTo>
                      <a:cubicBezTo>
                        <a:pt x="319" y="582"/>
                        <a:pt x="0" y="451"/>
                        <a:pt x="0" y="291"/>
                      </a:cubicBezTo>
                      <a:cubicBezTo>
                        <a:pt x="0" y="179"/>
                        <a:pt x="0" y="179"/>
                        <a:pt x="0" y="179"/>
                      </a:cubicBezTo>
                      <a:lnTo>
                        <a:pt x="56" y="179"/>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3" name="Freeform 101"/>
                <p:cNvSpPr>
                  <a:spLocks noChangeArrowheads="1"/>
                </p:cNvSpPr>
                <p:nvPr/>
              </p:nvSpPr>
              <p:spPr bwMode="auto">
                <a:xfrm>
                  <a:off x="2621513" y="2959109"/>
                  <a:ext cx="642638" cy="259820"/>
                </a:xfrm>
                <a:custGeom>
                  <a:avLst/>
                  <a:gdLst>
                    <a:gd name="T0" fmla="*/ 0 w 1431"/>
                    <a:gd name="T1" fmla="*/ 291 h 582"/>
                    <a:gd name="T2" fmla="*/ 0 w 1431"/>
                    <a:gd name="T3" fmla="*/ 291 h 582"/>
                    <a:gd name="T4" fmla="*/ 712 w 1431"/>
                    <a:gd name="T5" fmla="*/ 581 h 582"/>
                    <a:gd name="T6" fmla="*/ 1430 w 1431"/>
                    <a:gd name="T7" fmla="*/ 291 h 582"/>
                    <a:gd name="T8" fmla="*/ 712 w 1431"/>
                    <a:gd name="T9" fmla="*/ 0 h 582"/>
                    <a:gd name="T10" fmla="*/ 0 w 1431"/>
                    <a:gd name="T11" fmla="*/ 291 h 582"/>
                  </a:gdLst>
                  <a:ahLst/>
                  <a:cxnLst>
                    <a:cxn ang="0">
                      <a:pos x="T0" y="T1"/>
                    </a:cxn>
                    <a:cxn ang="0">
                      <a:pos x="T2" y="T3"/>
                    </a:cxn>
                    <a:cxn ang="0">
                      <a:pos x="T4" y="T5"/>
                    </a:cxn>
                    <a:cxn ang="0">
                      <a:pos x="T6" y="T7"/>
                    </a:cxn>
                    <a:cxn ang="0">
                      <a:pos x="T8" y="T9"/>
                    </a:cxn>
                    <a:cxn ang="0">
                      <a:pos x="T10" y="T11"/>
                    </a:cxn>
                  </a:cxnLst>
                  <a:rect l="0" t="0" r="r" b="b"/>
                  <a:pathLst>
                    <a:path w="1431" h="582">
                      <a:moveTo>
                        <a:pt x="0" y="291"/>
                      </a:moveTo>
                      <a:lnTo>
                        <a:pt x="0" y="291"/>
                      </a:lnTo>
                      <a:cubicBezTo>
                        <a:pt x="0" y="450"/>
                        <a:pt x="319" y="581"/>
                        <a:pt x="712" y="581"/>
                      </a:cubicBezTo>
                      <a:cubicBezTo>
                        <a:pt x="1106" y="581"/>
                        <a:pt x="1430" y="450"/>
                        <a:pt x="1430" y="291"/>
                      </a:cubicBezTo>
                      <a:cubicBezTo>
                        <a:pt x="1430" y="127"/>
                        <a:pt x="1106" y="0"/>
                        <a:pt x="712" y="0"/>
                      </a:cubicBezTo>
                      <a:cubicBezTo>
                        <a:pt x="319" y="0"/>
                        <a:pt x="0" y="127"/>
                        <a:pt x="0"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4" name="Freeform 102"/>
                <p:cNvSpPr>
                  <a:spLocks noChangeArrowheads="1"/>
                </p:cNvSpPr>
                <p:nvPr/>
              </p:nvSpPr>
              <p:spPr bwMode="auto">
                <a:xfrm>
                  <a:off x="2665149" y="2967043"/>
                  <a:ext cx="553383" cy="216186"/>
                </a:xfrm>
                <a:custGeom>
                  <a:avLst/>
                  <a:gdLst>
                    <a:gd name="T0" fmla="*/ 0 w 1234"/>
                    <a:gd name="T1" fmla="*/ 239 h 484"/>
                    <a:gd name="T2" fmla="*/ 0 w 1234"/>
                    <a:gd name="T3" fmla="*/ 239 h 484"/>
                    <a:gd name="T4" fmla="*/ 614 w 1234"/>
                    <a:gd name="T5" fmla="*/ 483 h 484"/>
                    <a:gd name="T6" fmla="*/ 1233 w 1234"/>
                    <a:gd name="T7" fmla="*/ 239 h 484"/>
                    <a:gd name="T8" fmla="*/ 614 w 1234"/>
                    <a:gd name="T9" fmla="*/ 0 h 484"/>
                    <a:gd name="T10" fmla="*/ 0 w 1234"/>
                    <a:gd name="T11" fmla="*/ 239 h 484"/>
                  </a:gdLst>
                  <a:ahLst/>
                  <a:cxnLst>
                    <a:cxn ang="0">
                      <a:pos x="T0" y="T1"/>
                    </a:cxn>
                    <a:cxn ang="0">
                      <a:pos x="T2" y="T3"/>
                    </a:cxn>
                    <a:cxn ang="0">
                      <a:pos x="T4" y="T5"/>
                    </a:cxn>
                    <a:cxn ang="0">
                      <a:pos x="T6" y="T7"/>
                    </a:cxn>
                    <a:cxn ang="0">
                      <a:pos x="T8" y="T9"/>
                    </a:cxn>
                    <a:cxn ang="0">
                      <a:pos x="T10" y="T11"/>
                    </a:cxn>
                  </a:cxnLst>
                  <a:rect l="0" t="0" r="r" b="b"/>
                  <a:pathLst>
                    <a:path w="1234" h="484">
                      <a:moveTo>
                        <a:pt x="0" y="239"/>
                      </a:moveTo>
                      <a:lnTo>
                        <a:pt x="0" y="239"/>
                      </a:lnTo>
                      <a:cubicBezTo>
                        <a:pt x="0" y="375"/>
                        <a:pt x="277" y="483"/>
                        <a:pt x="614" y="483"/>
                      </a:cubicBezTo>
                      <a:cubicBezTo>
                        <a:pt x="957" y="483"/>
                        <a:pt x="1233" y="375"/>
                        <a:pt x="1233" y="239"/>
                      </a:cubicBezTo>
                      <a:cubicBezTo>
                        <a:pt x="1233" y="108"/>
                        <a:pt x="957" y="0"/>
                        <a:pt x="614" y="0"/>
                      </a:cubicBezTo>
                      <a:cubicBezTo>
                        <a:pt x="277" y="0"/>
                        <a:pt x="0" y="108"/>
                        <a:pt x="0" y="239"/>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5" name="Freeform 103"/>
                <p:cNvSpPr>
                  <a:spLocks noChangeArrowheads="1"/>
                </p:cNvSpPr>
                <p:nvPr/>
              </p:nvSpPr>
              <p:spPr bwMode="auto">
                <a:xfrm>
                  <a:off x="2657215" y="2937292"/>
                  <a:ext cx="638671" cy="259820"/>
                </a:xfrm>
                <a:custGeom>
                  <a:avLst/>
                  <a:gdLst>
                    <a:gd name="T0" fmla="*/ 56 w 1425"/>
                    <a:gd name="T1" fmla="*/ 178 h 582"/>
                    <a:gd name="T2" fmla="*/ 56 w 1425"/>
                    <a:gd name="T3" fmla="*/ 178 h 582"/>
                    <a:gd name="T4" fmla="*/ 712 w 1425"/>
                    <a:gd name="T5" fmla="*/ 0 h 582"/>
                    <a:gd name="T6" fmla="*/ 1368 w 1425"/>
                    <a:gd name="T7" fmla="*/ 178 h 582"/>
                    <a:gd name="T8" fmla="*/ 1424 w 1425"/>
                    <a:gd name="T9" fmla="*/ 178 h 582"/>
                    <a:gd name="T10" fmla="*/ 1424 w 1425"/>
                    <a:gd name="T11" fmla="*/ 291 h 582"/>
                    <a:gd name="T12" fmla="*/ 712 w 1425"/>
                    <a:gd name="T13" fmla="*/ 581 h 582"/>
                    <a:gd name="T14" fmla="*/ 0 w 1425"/>
                    <a:gd name="T15" fmla="*/ 291 h 582"/>
                    <a:gd name="T16" fmla="*/ 0 w 1425"/>
                    <a:gd name="T17" fmla="*/ 178 h 582"/>
                    <a:gd name="T18" fmla="*/ 56 w 1425"/>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2">
                      <a:moveTo>
                        <a:pt x="56" y="178"/>
                      </a:moveTo>
                      <a:lnTo>
                        <a:pt x="56" y="178"/>
                      </a:lnTo>
                      <a:cubicBezTo>
                        <a:pt x="164" y="75"/>
                        <a:pt x="417" y="0"/>
                        <a:pt x="712" y="0"/>
                      </a:cubicBezTo>
                      <a:cubicBezTo>
                        <a:pt x="1007" y="0"/>
                        <a:pt x="1260" y="75"/>
                        <a:pt x="1368" y="178"/>
                      </a:cubicBezTo>
                      <a:cubicBezTo>
                        <a:pt x="1424" y="178"/>
                        <a:pt x="1424" y="178"/>
                        <a:pt x="1424" y="178"/>
                      </a:cubicBezTo>
                      <a:cubicBezTo>
                        <a:pt x="1424" y="291"/>
                        <a:pt x="1424" y="291"/>
                        <a:pt x="1424" y="291"/>
                      </a:cubicBezTo>
                      <a:cubicBezTo>
                        <a:pt x="1424" y="450"/>
                        <a:pt x="1106" y="581"/>
                        <a:pt x="712" y="581"/>
                      </a:cubicBezTo>
                      <a:cubicBezTo>
                        <a:pt x="319" y="581"/>
                        <a:pt x="0" y="450"/>
                        <a:pt x="0" y="291"/>
                      </a:cubicBezTo>
                      <a:cubicBezTo>
                        <a:pt x="0" y="178"/>
                        <a:pt x="0" y="178"/>
                        <a:pt x="0" y="178"/>
                      </a:cubicBezTo>
                      <a:lnTo>
                        <a:pt x="56"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6" name="Freeform 104"/>
                <p:cNvSpPr>
                  <a:spLocks noChangeArrowheads="1"/>
                </p:cNvSpPr>
                <p:nvPr/>
              </p:nvSpPr>
              <p:spPr bwMode="auto">
                <a:xfrm>
                  <a:off x="2657215" y="2887708"/>
                  <a:ext cx="638671" cy="259820"/>
                </a:xfrm>
                <a:custGeom>
                  <a:avLst/>
                  <a:gdLst>
                    <a:gd name="T0" fmla="*/ 0 w 1425"/>
                    <a:gd name="T1" fmla="*/ 290 h 582"/>
                    <a:gd name="T2" fmla="*/ 0 w 1425"/>
                    <a:gd name="T3" fmla="*/ 290 h 582"/>
                    <a:gd name="T4" fmla="*/ 712 w 1425"/>
                    <a:gd name="T5" fmla="*/ 581 h 582"/>
                    <a:gd name="T6" fmla="*/ 1424 w 1425"/>
                    <a:gd name="T7" fmla="*/ 290 h 582"/>
                    <a:gd name="T8" fmla="*/ 712 w 1425"/>
                    <a:gd name="T9" fmla="*/ 0 h 582"/>
                    <a:gd name="T10" fmla="*/ 0 w 1425"/>
                    <a:gd name="T11" fmla="*/ 290 h 582"/>
                  </a:gdLst>
                  <a:ahLst/>
                  <a:cxnLst>
                    <a:cxn ang="0">
                      <a:pos x="T0" y="T1"/>
                    </a:cxn>
                    <a:cxn ang="0">
                      <a:pos x="T2" y="T3"/>
                    </a:cxn>
                    <a:cxn ang="0">
                      <a:pos x="T4" y="T5"/>
                    </a:cxn>
                    <a:cxn ang="0">
                      <a:pos x="T6" y="T7"/>
                    </a:cxn>
                    <a:cxn ang="0">
                      <a:pos x="T8" y="T9"/>
                    </a:cxn>
                    <a:cxn ang="0">
                      <a:pos x="T10" y="T11"/>
                    </a:cxn>
                  </a:cxnLst>
                  <a:rect l="0" t="0" r="r" b="b"/>
                  <a:pathLst>
                    <a:path w="1425" h="582">
                      <a:moveTo>
                        <a:pt x="0" y="290"/>
                      </a:moveTo>
                      <a:lnTo>
                        <a:pt x="0" y="290"/>
                      </a:lnTo>
                      <a:cubicBezTo>
                        <a:pt x="0" y="450"/>
                        <a:pt x="319" y="581"/>
                        <a:pt x="712" y="581"/>
                      </a:cubicBezTo>
                      <a:cubicBezTo>
                        <a:pt x="1106" y="581"/>
                        <a:pt x="1424" y="450"/>
                        <a:pt x="1424" y="290"/>
                      </a:cubicBezTo>
                      <a:cubicBezTo>
                        <a:pt x="1424" y="126"/>
                        <a:pt x="1106" y="0"/>
                        <a:pt x="712" y="0"/>
                      </a:cubicBezTo>
                      <a:cubicBezTo>
                        <a:pt x="319" y="0"/>
                        <a:pt x="0" y="126"/>
                        <a:pt x="0"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7" name="Freeform 105"/>
                <p:cNvSpPr>
                  <a:spLocks noChangeArrowheads="1"/>
                </p:cNvSpPr>
                <p:nvPr/>
              </p:nvSpPr>
              <p:spPr bwMode="auto">
                <a:xfrm>
                  <a:off x="2698868" y="2895642"/>
                  <a:ext cx="553383" cy="216186"/>
                </a:xfrm>
                <a:custGeom>
                  <a:avLst/>
                  <a:gdLst>
                    <a:gd name="T0" fmla="*/ 0 w 1233"/>
                    <a:gd name="T1" fmla="*/ 240 h 484"/>
                    <a:gd name="T2" fmla="*/ 0 w 1233"/>
                    <a:gd name="T3" fmla="*/ 240 h 484"/>
                    <a:gd name="T4" fmla="*/ 618 w 1233"/>
                    <a:gd name="T5" fmla="*/ 483 h 484"/>
                    <a:gd name="T6" fmla="*/ 1232 w 1233"/>
                    <a:gd name="T7" fmla="*/ 240 h 484"/>
                    <a:gd name="T8" fmla="*/ 618 w 1233"/>
                    <a:gd name="T9" fmla="*/ 0 h 484"/>
                    <a:gd name="T10" fmla="*/ 0 w 1233"/>
                    <a:gd name="T11" fmla="*/ 240 h 484"/>
                  </a:gdLst>
                  <a:ahLst/>
                  <a:cxnLst>
                    <a:cxn ang="0">
                      <a:pos x="T0" y="T1"/>
                    </a:cxn>
                    <a:cxn ang="0">
                      <a:pos x="T2" y="T3"/>
                    </a:cxn>
                    <a:cxn ang="0">
                      <a:pos x="T4" y="T5"/>
                    </a:cxn>
                    <a:cxn ang="0">
                      <a:pos x="T6" y="T7"/>
                    </a:cxn>
                    <a:cxn ang="0">
                      <a:pos x="T8" y="T9"/>
                    </a:cxn>
                    <a:cxn ang="0">
                      <a:pos x="T10" y="T11"/>
                    </a:cxn>
                  </a:cxnLst>
                  <a:rect l="0" t="0" r="r" b="b"/>
                  <a:pathLst>
                    <a:path w="1233" h="484">
                      <a:moveTo>
                        <a:pt x="0" y="240"/>
                      </a:moveTo>
                      <a:lnTo>
                        <a:pt x="0" y="240"/>
                      </a:lnTo>
                      <a:cubicBezTo>
                        <a:pt x="0" y="375"/>
                        <a:pt x="276" y="483"/>
                        <a:pt x="618" y="483"/>
                      </a:cubicBezTo>
                      <a:cubicBezTo>
                        <a:pt x="955" y="483"/>
                        <a:pt x="1232" y="375"/>
                        <a:pt x="1232" y="240"/>
                      </a:cubicBezTo>
                      <a:cubicBezTo>
                        <a:pt x="1232" y="108"/>
                        <a:pt x="955" y="0"/>
                        <a:pt x="618" y="0"/>
                      </a:cubicBezTo>
                      <a:cubicBezTo>
                        <a:pt x="276" y="0"/>
                        <a:pt x="0" y="108"/>
                        <a:pt x="0" y="240"/>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584" name="Freeform 106"/>
              <p:cNvSpPr>
                <a:spLocks noChangeArrowheads="1"/>
              </p:cNvSpPr>
              <p:nvPr/>
            </p:nvSpPr>
            <p:spPr bwMode="auto">
              <a:xfrm>
                <a:off x="3355390" y="2861925"/>
                <a:ext cx="638671" cy="259820"/>
              </a:xfrm>
              <a:custGeom>
                <a:avLst/>
                <a:gdLst>
                  <a:gd name="T0" fmla="*/ 1368 w 1426"/>
                  <a:gd name="T1" fmla="*/ 173 h 581"/>
                  <a:gd name="T2" fmla="*/ 1368 w 1426"/>
                  <a:gd name="T3" fmla="*/ 173 h 581"/>
                  <a:gd name="T4" fmla="*/ 712 w 1426"/>
                  <a:gd name="T5" fmla="*/ 0 h 581"/>
                  <a:gd name="T6" fmla="*/ 56 w 1426"/>
                  <a:gd name="T7" fmla="*/ 173 h 581"/>
                  <a:gd name="T8" fmla="*/ 0 w 1426"/>
                  <a:gd name="T9" fmla="*/ 173 h 581"/>
                  <a:gd name="T10" fmla="*/ 0 w 1426"/>
                  <a:gd name="T11" fmla="*/ 290 h 581"/>
                  <a:gd name="T12" fmla="*/ 712 w 1426"/>
                  <a:gd name="T13" fmla="*/ 580 h 581"/>
                  <a:gd name="T14" fmla="*/ 1425 w 1426"/>
                  <a:gd name="T15" fmla="*/ 290 h 581"/>
                  <a:gd name="T16" fmla="*/ 1425 w 1426"/>
                  <a:gd name="T17" fmla="*/ 173 h 581"/>
                  <a:gd name="T18" fmla="*/ 1368 w 1426"/>
                  <a:gd name="T19" fmla="*/ 173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6" h="581">
                    <a:moveTo>
                      <a:pt x="1368" y="173"/>
                    </a:moveTo>
                    <a:lnTo>
                      <a:pt x="1368" y="173"/>
                    </a:lnTo>
                    <a:cubicBezTo>
                      <a:pt x="1260" y="70"/>
                      <a:pt x="1007" y="0"/>
                      <a:pt x="712" y="0"/>
                    </a:cubicBezTo>
                    <a:cubicBezTo>
                      <a:pt x="417" y="0"/>
                      <a:pt x="164" y="70"/>
                      <a:pt x="56" y="173"/>
                    </a:cubicBezTo>
                    <a:cubicBezTo>
                      <a:pt x="0" y="173"/>
                      <a:pt x="0" y="173"/>
                      <a:pt x="0" y="173"/>
                    </a:cubicBezTo>
                    <a:cubicBezTo>
                      <a:pt x="0" y="290"/>
                      <a:pt x="0" y="290"/>
                      <a:pt x="0" y="290"/>
                    </a:cubicBezTo>
                    <a:cubicBezTo>
                      <a:pt x="0" y="449"/>
                      <a:pt x="318" y="580"/>
                      <a:pt x="712" y="580"/>
                    </a:cubicBezTo>
                    <a:cubicBezTo>
                      <a:pt x="1106" y="580"/>
                      <a:pt x="1425" y="449"/>
                      <a:pt x="1425" y="290"/>
                    </a:cubicBezTo>
                    <a:cubicBezTo>
                      <a:pt x="1425" y="173"/>
                      <a:pt x="1425" y="173"/>
                      <a:pt x="1425" y="173"/>
                    </a:cubicBezTo>
                    <a:lnTo>
                      <a:pt x="1368" y="173"/>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5" name="Freeform 107"/>
              <p:cNvSpPr>
                <a:spLocks noChangeArrowheads="1"/>
              </p:cNvSpPr>
              <p:nvPr/>
            </p:nvSpPr>
            <p:spPr bwMode="auto">
              <a:xfrm>
                <a:off x="3355390" y="2808374"/>
                <a:ext cx="638671" cy="259820"/>
              </a:xfrm>
              <a:custGeom>
                <a:avLst/>
                <a:gdLst>
                  <a:gd name="T0" fmla="*/ 1425 w 1426"/>
                  <a:gd name="T1" fmla="*/ 291 h 583"/>
                  <a:gd name="T2" fmla="*/ 1425 w 1426"/>
                  <a:gd name="T3" fmla="*/ 291 h 583"/>
                  <a:gd name="T4" fmla="*/ 712 w 1426"/>
                  <a:gd name="T5" fmla="*/ 582 h 583"/>
                  <a:gd name="T6" fmla="*/ 0 w 1426"/>
                  <a:gd name="T7" fmla="*/ 291 h 583"/>
                  <a:gd name="T8" fmla="*/ 712 w 1426"/>
                  <a:gd name="T9" fmla="*/ 0 h 583"/>
                  <a:gd name="T10" fmla="*/ 1425 w 1426"/>
                  <a:gd name="T11" fmla="*/ 291 h 583"/>
                </a:gdLst>
                <a:ahLst/>
                <a:cxnLst>
                  <a:cxn ang="0">
                    <a:pos x="T0" y="T1"/>
                  </a:cxn>
                  <a:cxn ang="0">
                    <a:pos x="T2" y="T3"/>
                  </a:cxn>
                  <a:cxn ang="0">
                    <a:pos x="T4" y="T5"/>
                  </a:cxn>
                  <a:cxn ang="0">
                    <a:pos x="T6" y="T7"/>
                  </a:cxn>
                  <a:cxn ang="0">
                    <a:pos x="T8" y="T9"/>
                  </a:cxn>
                  <a:cxn ang="0">
                    <a:pos x="T10" y="T11"/>
                  </a:cxn>
                </a:cxnLst>
                <a:rect l="0" t="0" r="r" b="b"/>
                <a:pathLst>
                  <a:path w="1426" h="583">
                    <a:moveTo>
                      <a:pt x="1425" y="291"/>
                    </a:moveTo>
                    <a:lnTo>
                      <a:pt x="1425" y="291"/>
                    </a:lnTo>
                    <a:cubicBezTo>
                      <a:pt x="1425" y="455"/>
                      <a:pt x="1106" y="582"/>
                      <a:pt x="712" y="582"/>
                    </a:cubicBezTo>
                    <a:cubicBezTo>
                      <a:pt x="318" y="582"/>
                      <a:pt x="0" y="455"/>
                      <a:pt x="0" y="291"/>
                    </a:cubicBezTo>
                    <a:cubicBezTo>
                      <a:pt x="0" y="132"/>
                      <a:pt x="318" y="0"/>
                      <a:pt x="712" y="0"/>
                    </a:cubicBezTo>
                    <a:cubicBezTo>
                      <a:pt x="1106" y="0"/>
                      <a:pt x="1425" y="132"/>
                      <a:pt x="1425"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6" name="Freeform 108"/>
              <p:cNvSpPr>
                <a:spLocks noChangeArrowheads="1"/>
              </p:cNvSpPr>
              <p:nvPr/>
            </p:nvSpPr>
            <p:spPr bwMode="auto">
              <a:xfrm>
                <a:off x="3397043" y="2818291"/>
                <a:ext cx="553383" cy="216186"/>
              </a:xfrm>
              <a:custGeom>
                <a:avLst/>
                <a:gdLst>
                  <a:gd name="T0" fmla="*/ 1232 w 1233"/>
                  <a:gd name="T1" fmla="*/ 244 h 484"/>
                  <a:gd name="T2" fmla="*/ 1232 w 1233"/>
                  <a:gd name="T3" fmla="*/ 244 h 484"/>
                  <a:gd name="T4" fmla="*/ 618 w 1233"/>
                  <a:gd name="T5" fmla="*/ 483 h 484"/>
                  <a:gd name="T6" fmla="*/ 0 w 1233"/>
                  <a:gd name="T7" fmla="*/ 244 h 484"/>
                  <a:gd name="T8" fmla="*/ 618 w 1233"/>
                  <a:gd name="T9" fmla="*/ 0 h 484"/>
                  <a:gd name="T10" fmla="*/ 1232 w 1233"/>
                  <a:gd name="T11" fmla="*/ 244 h 484"/>
                </a:gdLst>
                <a:ahLst/>
                <a:cxnLst>
                  <a:cxn ang="0">
                    <a:pos x="T0" y="T1"/>
                  </a:cxn>
                  <a:cxn ang="0">
                    <a:pos x="T2" y="T3"/>
                  </a:cxn>
                  <a:cxn ang="0">
                    <a:pos x="T4" y="T5"/>
                  </a:cxn>
                  <a:cxn ang="0">
                    <a:pos x="T6" y="T7"/>
                  </a:cxn>
                  <a:cxn ang="0">
                    <a:pos x="T8" y="T9"/>
                  </a:cxn>
                  <a:cxn ang="0">
                    <a:pos x="T10" y="T11"/>
                  </a:cxn>
                </a:cxnLst>
                <a:rect l="0" t="0" r="r" b="b"/>
                <a:pathLst>
                  <a:path w="1233" h="484">
                    <a:moveTo>
                      <a:pt x="1232" y="244"/>
                    </a:moveTo>
                    <a:lnTo>
                      <a:pt x="1232" y="244"/>
                    </a:lnTo>
                    <a:cubicBezTo>
                      <a:pt x="1232" y="375"/>
                      <a:pt x="956" y="483"/>
                      <a:pt x="618" y="483"/>
                    </a:cubicBezTo>
                    <a:cubicBezTo>
                      <a:pt x="276" y="483"/>
                      <a:pt x="0" y="375"/>
                      <a:pt x="0" y="244"/>
                    </a:cubicBezTo>
                    <a:cubicBezTo>
                      <a:pt x="0" y="108"/>
                      <a:pt x="276" y="0"/>
                      <a:pt x="618" y="0"/>
                    </a:cubicBezTo>
                    <a:cubicBezTo>
                      <a:pt x="956" y="0"/>
                      <a:pt x="1232" y="108"/>
                      <a:pt x="1232" y="244"/>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7" name="Freeform 109"/>
              <p:cNvSpPr>
                <a:spLocks noChangeArrowheads="1"/>
              </p:cNvSpPr>
              <p:nvPr/>
            </p:nvSpPr>
            <p:spPr bwMode="auto">
              <a:xfrm>
                <a:off x="3389109" y="2798457"/>
                <a:ext cx="638671" cy="259820"/>
              </a:xfrm>
              <a:custGeom>
                <a:avLst/>
                <a:gdLst>
                  <a:gd name="T0" fmla="*/ 1368 w 1425"/>
                  <a:gd name="T1" fmla="*/ 178 h 582"/>
                  <a:gd name="T2" fmla="*/ 1368 w 1425"/>
                  <a:gd name="T3" fmla="*/ 178 h 582"/>
                  <a:gd name="T4" fmla="*/ 712 w 1425"/>
                  <a:gd name="T5" fmla="*/ 0 h 582"/>
                  <a:gd name="T6" fmla="*/ 56 w 1425"/>
                  <a:gd name="T7" fmla="*/ 178 h 582"/>
                  <a:gd name="T8" fmla="*/ 0 w 1425"/>
                  <a:gd name="T9" fmla="*/ 178 h 582"/>
                  <a:gd name="T10" fmla="*/ 0 w 1425"/>
                  <a:gd name="T11" fmla="*/ 291 h 582"/>
                  <a:gd name="T12" fmla="*/ 712 w 1425"/>
                  <a:gd name="T13" fmla="*/ 581 h 582"/>
                  <a:gd name="T14" fmla="*/ 1424 w 1425"/>
                  <a:gd name="T15" fmla="*/ 291 h 582"/>
                  <a:gd name="T16" fmla="*/ 1424 w 1425"/>
                  <a:gd name="T17" fmla="*/ 178 h 582"/>
                  <a:gd name="T18" fmla="*/ 1368 w 1425"/>
                  <a:gd name="T19" fmla="*/ 17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2">
                    <a:moveTo>
                      <a:pt x="1368" y="178"/>
                    </a:moveTo>
                    <a:lnTo>
                      <a:pt x="1368" y="178"/>
                    </a:lnTo>
                    <a:cubicBezTo>
                      <a:pt x="1261" y="70"/>
                      <a:pt x="1007" y="0"/>
                      <a:pt x="712" y="0"/>
                    </a:cubicBezTo>
                    <a:cubicBezTo>
                      <a:pt x="417" y="0"/>
                      <a:pt x="164" y="70"/>
                      <a:pt x="56" y="178"/>
                    </a:cubicBezTo>
                    <a:cubicBezTo>
                      <a:pt x="0" y="178"/>
                      <a:pt x="0" y="178"/>
                      <a:pt x="0" y="178"/>
                    </a:cubicBezTo>
                    <a:cubicBezTo>
                      <a:pt x="0" y="291"/>
                      <a:pt x="0" y="291"/>
                      <a:pt x="0" y="291"/>
                    </a:cubicBezTo>
                    <a:cubicBezTo>
                      <a:pt x="0" y="450"/>
                      <a:pt x="319" y="581"/>
                      <a:pt x="712" y="581"/>
                    </a:cubicBezTo>
                    <a:cubicBezTo>
                      <a:pt x="1105" y="581"/>
                      <a:pt x="1424" y="450"/>
                      <a:pt x="1424" y="291"/>
                    </a:cubicBezTo>
                    <a:cubicBezTo>
                      <a:pt x="1424" y="178"/>
                      <a:pt x="1424" y="178"/>
                      <a:pt x="1424" y="178"/>
                    </a:cubicBezTo>
                    <a:lnTo>
                      <a:pt x="1368" y="178"/>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8" name="Freeform 110"/>
              <p:cNvSpPr>
                <a:spLocks noChangeArrowheads="1"/>
              </p:cNvSpPr>
              <p:nvPr/>
            </p:nvSpPr>
            <p:spPr bwMode="auto">
              <a:xfrm>
                <a:off x="3389109" y="2744907"/>
                <a:ext cx="638671" cy="261803"/>
              </a:xfrm>
              <a:custGeom>
                <a:avLst/>
                <a:gdLst>
                  <a:gd name="T0" fmla="*/ 1424 w 1425"/>
                  <a:gd name="T1" fmla="*/ 295 h 586"/>
                  <a:gd name="T2" fmla="*/ 1424 w 1425"/>
                  <a:gd name="T3" fmla="*/ 295 h 586"/>
                  <a:gd name="T4" fmla="*/ 712 w 1425"/>
                  <a:gd name="T5" fmla="*/ 585 h 586"/>
                  <a:gd name="T6" fmla="*/ 0 w 1425"/>
                  <a:gd name="T7" fmla="*/ 295 h 586"/>
                  <a:gd name="T8" fmla="*/ 712 w 1425"/>
                  <a:gd name="T9" fmla="*/ 0 h 586"/>
                  <a:gd name="T10" fmla="*/ 1424 w 1425"/>
                  <a:gd name="T11" fmla="*/ 295 h 586"/>
                </a:gdLst>
                <a:ahLst/>
                <a:cxnLst>
                  <a:cxn ang="0">
                    <a:pos x="T0" y="T1"/>
                  </a:cxn>
                  <a:cxn ang="0">
                    <a:pos x="T2" y="T3"/>
                  </a:cxn>
                  <a:cxn ang="0">
                    <a:pos x="T4" y="T5"/>
                  </a:cxn>
                  <a:cxn ang="0">
                    <a:pos x="T6" y="T7"/>
                  </a:cxn>
                  <a:cxn ang="0">
                    <a:pos x="T8" y="T9"/>
                  </a:cxn>
                  <a:cxn ang="0">
                    <a:pos x="T10" y="T11"/>
                  </a:cxn>
                </a:cxnLst>
                <a:rect l="0" t="0" r="r" b="b"/>
                <a:pathLst>
                  <a:path w="1425" h="586">
                    <a:moveTo>
                      <a:pt x="1424" y="295"/>
                    </a:moveTo>
                    <a:lnTo>
                      <a:pt x="1424" y="295"/>
                    </a:lnTo>
                    <a:cubicBezTo>
                      <a:pt x="1424" y="454"/>
                      <a:pt x="1105" y="585"/>
                      <a:pt x="712" y="585"/>
                    </a:cubicBezTo>
                    <a:cubicBezTo>
                      <a:pt x="319" y="585"/>
                      <a:pt x="0" y="454"/>
                      <a:pt x="0" y="295"/>
                    </a:cubicBezTo>
                    <a:cubicBezTo>
                      <a:pt x="0" y="131"/>
                      <a:pt x="319" y="0"/>
                      <a:pt x="712" y="0"/>
                    </a:cubicBezTo>
                    <a:cubicBezTo>
                      <a:pt x="1105" y="0"/>
                      <a:pt x="1424" y="131"/>
                      <a:pt x="1424" y="295"/>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9" name="Freeform 111"/>
              <p:cNvSpPr>
                <a:spLocks noChangeArrowheads="1"/>
              </p:cNvSpPr>
              <p:nvPr/>
            </p:nvSpPr>
            <p:spPr bwMode="auto">
              <a:xfrm>
                <a:off x="3432745" y="2756807"/>
                <a:ext cx="553383" cy="216186"/>
              </a:xfrm>
              <a:custGeom>
                <a:avLst/>
                <a:gdLst>
                  <a:gd name="T0" fmla="*/ 1233 w 1234"/>
                  <a:gd name="T1" fmla="*/ 240 h 484"/>
                  <a:gd name="T2" fmla="*/ 1233 w 1234"/>
                  <a:gd name="T3" fmla="*/ 240 h 484"/>
                  <a:gd name="T4" fmla="*/ 614 w 1234"/>
                  <a:gd name="T5" fmla="*/ 483 h 484"/>
                  <a:gd name="T6" fmla="*/ 0 w 1234"/>
                  <a:gd name="T7" fmla="*/ 240 h 484"/>
                  <a:gd name="T8" fmla="*/ 614 w 1234"/>
                  <a:gd name="T9" fmla="*/ 0 h 484"/>
                  <a:gd name="T10" fmla="*/ 1233 w 1234"/>
                  <a:gd name="T11" fmla="*/ 240 h 484"/>
                </a:gdLst>
                <a:ahLst/>
                <a:cxnLst>
                  <a:cxn ang="0">
                    <a:pos x="T0" y="T1"/>
                  </a:cxn>
                  <a:cxn ang="0">
                    <a:pos x="T2" y="T3"/>
                  </a:cxn>
                  <a:cxn ang="0">
                    <a:pos x="T4" y="T5"/>
                  </a:cxn>
                  <a:cxn ang="0">
                    <a:pos x="T6" y="T7"/>
                  </a:cxn>
                  <a:cxn ang="0">
                    <a:pos x="T8" y="T9"/>
                  </a:cxn>
                  <a:cxn ang="0">
                    <a:pos x="T10" y="T11"/>
                  </a:cxn>
                </a:cxnLst>
                <a:rect l="0" t="0" r="r" b="b"/>
                <a:pathLst>
                  <a:path w="1234" h="484">
                    <a:moveTo>
                      <a:pt x="1233" y="240"/>
                    </a:moveTo>
                    <a:lnTo>
                      <a:pt x="1233" y="240"/>
                    </a:lnTo>
                    <a:cubicBezTo>
                      <a:pt x="1233" y="375"/>
                      <a:pt x="957" y="483"/>
                      <a:pt x="614" y="483"/>
                    </a:cubicBezTo>
                    <a:cubicBezTo>
                      <a:pt x="277" y="483"/>
                      <a:pt x="0" y="375"/>
                      <a:pt x="0" y="240"/>
                    </a:cubicBezTo>
                    <a:cubicBezTo>
                      <a:pt x="0" y="108"/>
                      <a:pt x="277" y="0"/>
                      <a:pt x="614" y="0"/>
                    </a:cubicBezTo>
                    <a:cubicBezTo>
                      <a:pt x="957" y="0"/>
                      <a:pt x="1233" y="108"/>
                      <a:pt x="1233" y="240"/>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0" name="Freeform 112"/>
              <p:cNvSpPr>
                <a:spLocks noChangeArrowheads="1"/>
              </p:cNvSpPr>
              <p:nvPr/>
            </p:nvSpPr>
            <p:spPr bwMode="auto">
              <a:xfrm>
                <a:off x="3363324" y="2715156"/>
                <a:ext cx="638671" cy="259820"/>
              </a:xfrm>
              <a:custGeom>
                <a:avLst/>
                <a:gdLst>
                  <a:gd name="T0" fmla="*/ 1368 w 1425"/>
                  <a:gd name="T1" fmla="*/ 173 h 582"/>
                  <a:gd name="T2" fmla="*/ 1368 w 1425"/>
                  <a:gd name="T3" fmla="*/ 173 h 582"/>
                  <a:gd name="T4" fmla="*/ 712 w 1425"/>
                  <a:gd name="T5" fmla="*/ 0 h 582"/>
                  <a:gd name="T6" fmla="*/ 56 w 1425"/>
                  <a:gd name="T7" fmla="*/ 173 h 582"/>
                  <a:gd name="T8" fmla="*/ 0 w 1425"/>
                  <a:gd name="T9" fmla="*/ 173 h 582"/>
                  <a:gd name="T10" fmla="*/ 0 w 1425"/>
                  <a:gd name="T11" fmla="*/ 290 h 582"/>
                  <a:gd name="T12" fmla="*/ 712 w 1425"/>
                  <a:gd name="T13" fmla="*/ 581 h 582"/>
                  <a:gd name="T14" fmla="*/ 1424 w 1425"/>
                  <a:gd name="T15" fmla="*/ 290 h 582"/>
                  <a:gd name="T16" fmla="*/ 1424 w 1425"/>
                  <a:gd name="T17" fmla="*/ 173 h 582"/>
                  <a:gd name="T18" fmla="*/ 1368 w 1425"/>
                  <a:gd name="T19" fmla="*/ 17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2">
                    <a:moveTo>
                      <a:pt x="1368" y="173"/>
                    </a:moveTo>
                    <a:lnTo>
                      <a:pt x="1368" y="173"/>
                    </a:lnTo>
                    <a:cubicBezTo>
                      <a:pt x="1260" y="70"/>
                      <a:pt x="1007" y="0"/>
                      <a:pt x="712" y="0"/>
                    </a:cubicBezTo>
                    <a:cubicBezTo>
                      <a:pt x="417" y="0"/>
                      <a:pt x="164" y="70"/>
                      <a:pt x="56" y="173"/>
                    </a:cubicBezTo>
                    <a:cubicBezTo>
                      <a:pt x="0" y="173"/>
                      <a:pt x="0" y="173"/>
                      <a:pt x="0" y="173"/>
                    </a:cubicBezTo>
                    <a:cubicBezTo>
                      <a:pt x="0" y="290"/>
                      <a:pt x="0" y="290"/>
                      <a:pt x="0" y="290"/>
                    </a:cubicBezTo>
                    <a:cubicBezTo>
                      <a:pt x="0" y="450"/>
                      <a:pt x="318" y="581"/>
                      <a:pt x="712" y="581"/>
                    </a:cubicBezTo>
                    <a:cubicBezTo>
                      <a:pt x="1105" y="581"/>
                      <a:pt x="1424" y="450"/>
                      <a:pt x="1424" y="290"/>
                    </a:cubicBezTo>
                    <a:cubicBezTo>
                      <a:pt x="1424" y="173"/>
                      <a:pt x="1424" y="173"/>
                      <a:pt x="1424" y="173"/>
                    </a:cubicBezTo>
                    <a:lnTo>
                      <a:pt x="1368" y="173"/>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1" name="Freeform 113"/>
              <p:cNvSpPr>
                <a:spLocks noChangeArrowheads="1"/>
              </p:cNvSpPr>
              <p:nvPr/>
            </p:nvSpPr>
            <p:spPr bwMode="auto">
              <a:xfrm>
                <a:off x="3363324" y="2661606"/>
                <a:ext cx="638671" cy="259820"/>
              </a:xfrm>
              <a:custGeom>
                <a:avLst/>
                <a:gdLst>
                  <a:gd name="T0" fmla="*/ 1424 w 1425"/>
                  <a:gd name="T1" fmla="*/ 291 h 582"/>
                  <a:gd name="T2" fmla="*/ 1424 w 1425"/>
                  <a:gd name="T3" fmla="*/ 291 h 582"/>
                  <a:gd name="T4" fmla="*/ 712 w 1425"/>
                  <a:gd name="T5" fmla="*/ 581 h 582"/>
                  <a:gd name="T6" fmla="*/ 0 w 1425"/>
                  <a:gd name="T7" fmla="*/ 291 h 582"/>
                  <a:gd name="T8" fmla="*/ 712 w 1425"/>
                  <a:gd name="T9" fmla="*/ 0 h 582"/>
                  <a:gd name="T10" fmla="*/ 1424 w 1425"/>
                  <a:gd name="T11" fmla="*/ 291 h 582"/>
                </a:gdLst>
                <a:ahLst/>
                <a:cxnLst>
                  <a:cxn ang="0">
                    <a:pos x="T0" y="T1"/>
                  </a:cxn>
                  <a:cxn ang="0">
                    <a:pos x="T2" y="T3"/>
                  </a:cxn>
                  <a:cxn ang="0">
                    <a:pos x="T4" y="T5"/>
                  </a:cxn>
                  <a:cxn ang="0">
                    <a:pos x="T6" y="T7"/>
                  </a:cxn>
                  <a:cxn ang="0">
                    <a:pos x="T8" y="T9"/>
                  </a:cxn>
                  <a:cxn ang="0">
                    <a:pos x="T10" y="T11"/>
                  </a:cxn>
                </a:cxnLst>
                <a:rect l="0" t="0" r="r" b="b"/>
                <a:pathLst>
                  <a:path w="1425" h="582">
                    <a:moveTo>
                      <a:pt x="1424" y="291"/>
                    </a:moveTo>
                    <a:lnTo>
                      <a:pt x="1424" y="291"/>
                    </a:lnTo>
                    <a:cubicBezTo>
                      <a:pt x="1424" y="451"/>
                      <a:pt x="1105" y="581"/>
                      <a:pt x="712" y="581"/>
                    </a:cubicBezTo>
                    <a:cubicBezTo>
                      <a:pt x="318" y="581"/>
                      <a:pt x="0" y="451"/>
                      <a:pt x="0" y="291"/>
                    </a:cubicBezTo>
                    <a:cubicBezTo>
                      <a:pt x="0" y="132"/>
                      <a:pt x="318" y="0"/>
                      <a:pt x="712" y="0"/>
                    </a:cubicBezTo>
                    <a:cubicBezTo>
                      <a:pt x="1105" y="0"/>
                      <a:pt x="1424" y="132"/>
                      <a:pt x="1424" y="291"/>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2" name="Freeform 114"/>
              <p:cNvSpPr>
                <a:spLocks noChangeArrowheads="1"/>
              </p:cNvSpPr>
              <p:nvPr/>
            </p:nvSpPr>
            <p:spPr bwMode="auto">
              <a:xfrm>
                <a:off x="3404976" y="2669539"/>
                <a:ext cx="553383" cy="216186"/>
              </a:xfrm>
              <a:custGeom>
                <a:avLst/>
                <a:gdLst>
                  <a:gd name="T0" fmla="*/ 1233 w 1234"/>
                  <a:gd name="T1" fmla="*/ 244 h 484"/>
                  <a:gd name="T2" fmla="*/ 1233 w 1234"/>
                  <a:gd name="T3" fmla="*/ 244 h 484"/>
                  <a:gd name="T4" fmla="*/ 619 w 1234"/>
                  <a:gd name="T5" fmla="*/ 483 h 484"/>
                  <a:gd name="T6" fmla="*/ 0 w 1234"/>
                  <a:gd name="T7" fmla="*/ 244 h 484"/>
                  <a:gd name="T8" fmla="*/ 619 w 1234"/>
                  <a:gd name="T9" fmla="*/ 0 h 484"/>
                  <a:gd name="T10" fmla="*/ 1233 w 1234"/>
                  <a:gd name="T11" fmla="*/ 244 h 484"/>
                </a:gdLst>
                <a:ahLst/>
                <a:cxnLst>
                  <a:cxn ang="0">
                    <a:pos x="T0" y="T1"/>
                  </a:cxn>
                  <a:cxn ang="0">
                    <a:pos x="T2" y="T3"/>
                  </a:cxn>
                  <a:cxn ang="0">
                    <a:pos x="T4" y="T5"/>
                  </a:cxn>
                  <a:cxn ang="0">
                    <a:pos x="T6" y="T7"/>
                  </a:cxn>
                  <a:cxn ang="0">
                    <a:pos x="T8" y="T9"/>
                  </a:cxn>
                  <a:cxn ang="0">
                    <a:pos x="T10" y="T11"/>
                  </a:cxn>
                </a:cxnLst>
                <a:rect l="0" t="0" r="r" b="b"/>
                <a:pathLst>
                  <a:path w="1234" h="484">
                    <a:moveTo>
                      <a:pt x="1233" y="244"/>
                    </a:moveTo>
                    <a:lnTo>
                      <a:pt x="1233" y="244"/>
                    </a:lnTo>
                    <a:cubicBezTo>
                      <a:pt x="1233" y="375"/>
                      <a:pt x="957" y="483"/>
                      <a:pt x="619" y="483"/>
                    </a:cubicBezTo>
                    <a:cubicBezTo>
                      <a:pt x="277" y="483"/>
                      <a:pt x="0" y="375"/>
                      <a:pt x="0" y="244"/>
                    </a:cubicBezTo>
                    <a:cubicBezTo>
                      <a:pt x="0" y="108"/>
                      <a:pt x="277" y="0"/>
                      <a:pt x="619" y="0"/>
                    </a:cubicBezTo>
                    <a:cubicBezTo>
                      <a:pt x="957" y="0"/>
                      <a:pt x="1233" y="108"/>
                      <a:pt x="1233" y="244"/>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3" name="Freeform 115"/>
              <p:cNvSpPr>
                <a:spLocks noChangeArrowheads="1"/>
              </p:cNvSpPr>
              <p:nvPr/>
            </p:nvSpPr>
            <p:spPr bwMode="auto">
              <a:xfrm>
                <a:off x="3404976" y="2651689"/>
                <a:ext cx="642638" cy="259820"/>
              </a:xfrm>
              <a:custGeom>
                <a:avLst/>
                <a:gdLst>
                  <a:gd name="T0" fmla="*/ 1374 w 1431"/>
                  <a:gd name="T1" fmla="*/ 173 h 582"/>
                  <a:gd name="T2" fmla="*/ 1374 w 1431"/>
                  <a:gd name="T3" fmla="*/ 173 h 582"/>
                  <a:gd name="T4" fmla="*/ 717 w 1431"/>
                  <a:gd name="T5" fmla="*/ 0 h 582"/>
                  <a:gd name="T6" fmla="*/ 61 w 1431"/>
                  <a:gd name="T7" fmla="*/ 173 h 582"/>
                  <a:gd name="T8" fmla="*/ 0 w 1431"/>
                  <a:gd name="T9" fmla="*/ 173 h 582"/>
                  <a:gd name="T10" fmla="*/ 0 w 1431"/>
                  <a:gd name="T11" fmla="*/ 290 h 582"/>
                  <a:gd name="T12" fmla="*/ 717 w 1431"/>
                  <a:gd name="T13" fmla="*/ 581 h 582"/>
                  <a:gd name="T14" fmla="*/ 1430 w 1431"/>
                  <a:gd name="T15" fmla="*/ 290 h 582"/>
                  <a:gd name="T16" fmla="*/ 1430 w 1431"/>
                  <a:gd name="T17" fmla="*/ 173 h 582"/>
                  <a:gd name="T18" fmla="*/ 1374 w 1431"/>
                  <a:gd name="T19" fmla="*/ 17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1" h="582">
                    <a:moveTo>
                      <a:pt x="1374" y="173"/>
                    </a:moveTo>
                    <a:lnTo>
                      <a:pt x="1374" y="173"/>
                    </a:lnTo>
                    <a:cubicBezTo>
                      <a:pt x="1261" y="71"/>
                      <a:pt x="1008" y="0"/>
                      <a:pt x="717" y="0"/>
                    </a:cubicBezTo>
                    <a:cubicBezTo>
                      <a:pt x="422" y="0"/>
                      <a:pt x="169" y="71"/>
                      <a:pt x="61" y="173"/>
                    </a:cubicBezTo>
                    <a:cubicBezTo>
                      <a:pt x="0" y="173"/>
                      <a:pt x="0" y="173"/>
                      <a:pt x="0" y="173"/>
                    </a:cubicBezTo>
                    <a:cubicBezTo>
                      <a:pt x="0" y="290"/>
                      <a:pt x="0" y="290"/>
                      <a:pt x="0" y="290"/>
                    </a:cubicBezTo>
                    <a:cubicBezTo>
                      <a:pt x="0" y="450"/>
                      <a:pt x="324" y="581"/>
                      <a:pt x="717" y="581"/>
                    </a:cubicBezTo>
                    <a:cubicBezTo>
                      <a:pt x="1111" y="581"/>
                      <a:pt x="1430" y="450"/>
                      <a:pt x="1430" y="290"/>
                    </a:cubicBezTo>
                    <a:cubicBezTo>
                      <a:pt x="1430" y="173"/>
                      <a:pt x="1430" y="173"/>
                      <a:pt x="1430" y="173"/>
                    </a:cubicBezTo>
                    <a:lnTo>
                      <a:pt x="1374" y="173"/>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4" name="Freeform 116"/>
              <p:cNvSpPr>
                <a:spLocks noChangeArrowheads="1"/>
              </p:cNvSpPr>
              <p:nvPr/>
            </p:nvSpPr>
            <p:spPr bwMode="auto">
              <a:xfrm>
                <a:off x="3404976" y="2598138"/>
                <a:ext cx="642638" cy="259820"/>
              </a:xfrm>
              <a:custGeom>
                <a:avLst/>
                <a:gdLst>
                  <a:gd name="T0" fmla="*/ 1430 w 1431"/>
                  <a:gd name="T1" fmla="*/ 290 h 582"/>
                  <a:gd name="T2" fmla="*/ 1430 w 1431"/>
                  <a:gd name="T3" fmla="*/ 290 h 582"/>
                  <a:gd name="T4" fmla="*/ 717 w 1431"/>
                  <a:gd name="T5" fmla="*/ 581 h 582"/>
                  <a:gd name="T6" fmla="*/ 0 w 1431"/>
                  <a:gd name="T7" fmla="*/ 290 h 582"/>
                  <a:gd name="T8" fmla="*/ 717 w 1431"/>
                  <a:gd name="T9" fmla="*/ 0 h 582"/>
                  <a:gd name="T10" fmla="*/ 1430 w 1431"/>
                  <a:gd name="T11" fmla="*/ 290 h 582"/>
                </a:gdLst>
                <a:ahLst/>
                <a:cxnLst>
                  <a:cxn ang="0">
                    <a:pos x="T0" y="T1"/>
                  </a:cxn>
                  <a:cxn ang="0">
                    <a:pos x="T2" y="T3"/>
                  </a:cxn>
                  <a:cxn ang="0">
                    <a:pos x="T4" y="T5"/>
                  </a:cxn>
                  <a:cxn ang="0">
                    <a:pos x="T6" y="T7"/>
                  </a:cxn>
                  <a:cxn ang="0">
                    <a:pos x="T8" y="T9"/>
                  </a:cxn>
                  <a:cxn ang="0">
                    <a:pos x="T10" y="T11"/>
                  </a:cxn>
                </a:cxnLst>
                <a:rect l="0" t="0" r="r" b="b"/>
                <a:pathLst>
                  <a:path w="1431" h="582">
                    <a:moveTo>
                      <a:pt x="1430" y="290"/>
                    </a:moveTo>
                    <a:lnTo>
                      <a:pt x="1430" y="290"/>
                    </a:lnTo>
                    <a:cubicBezTo>
                      <a:pt x="1430" y="454"/>
                      <a:pt x="1111" y="581"/>
                      <a:pt x="717" y="581"/>
                    </a:cubicBezTo>
                    <a:cubicBezTo>
                      <a:pt x="324" y="581"/>
                      <a:pt x="0" y="454"/>
                      <a:pt x="0" y="290"/>
                    </a:cubicBezTo>
                    <a:cubicBezTo>
                      <a:pt x="0" y="131"/>
                      <a:pt x="324" y="0"/>
                      <a:pt x="717" y="0"/>
                    </a:cubicBezTo>
                    <a:cubicBezTo>
                      <a:pt x="1111" y="0"/>
                      <a:pt x="1430" y="131"/>
                      <a:pt x="1430"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5" name="Freeform 117"/>
              <p:cNvSpPr>
                <a:spLocks noChangeArrowheads="1"/>
              </p:cNvSpPr>
              <p:nvPr/>
            </p:nvSpPr>
            <p:spPr bwMode="auto">
              <a:xfrm>
                <a:off x="3450596" y="2606072"/>
                <a:ext cx="553383" cy="216186"/>
              </a:xfrm>
              <a:custGeom>
                <a:avLst/>
                <a:gdLst>
                  <a:gd name="T0" fmla="*/ 1232 w 1233"/>
                  <a:gd name="T1" fmla="*/ 243 h 484"/>
                  <a:gd name="T2" fmla="*/ 1232 w 1233"/>
                  <a:gd name="T3" fmla="*/ 243 h 484"/>
                  <a:gd name="T4" fmla="*/ 618 w 1233"/>
                  <a:gd name="T5" fmla="*/ 483 h 484"/>
                  <a:gd name="T6" fmla="*/ 0 w 1233"/>
                  <a:gd name="T7" fmla="*/ 243 h 484"/>
                  <a:gd name="T8" fmla="*/ 618 w 1233"/>
                  <a:gd name="T9" fmla="*/ 0 h 484"/>
                  <a:gd name="T10" fmla="*/ 1232 w 1233"/>
                  <a:gd name="T11" fmla="*/ 243 h 484"/>
                </a:gdLst>
                <a:ahLst/>
                <a:cxnLst>
                  <a:cxn ang="0">
                    <a:pos x="T0" y="T1"/>
                  </a:cxn>
                  <a:cxn ang="0">
                    <a:pos x="T2" y="T3"/>
                  </a:cxn>
                  <a:cxn ang="0">
                    <a:pos x="T4" y="T5"/>
                  </a:cxn>
                  <a:cxn ang="0">
                    <a:pos x="T6" y="T7"/>
                  </a:cxn>
                  <a:cxn ang="0">
                    <a:pos x="T8" y="T9"/>
                  </a:cxn>
                  <a:cxn ang="0">
                    <a:pos x="T10" y="T11"/>
                  </a:cxn>
                </a:cxnLst>
                <a:rect l="0" t="0" r="r" b="b"/>
                <a:pathLst>
                  <a:path w="1233" h="484">
                    <a:moveTo>
                      <a:pt x="1232" y="243"/>
                    </a:moveTo>
                    <a:lnTo>
                      <a:pt x="1232" y="243"/>
                    </a:lnTo>
                    <a:cubicBezTo>
                      <a:pt x="1232" y="375"/>
                      <a:pt x="956" y="483"/>
                      <a:pt x="618" y="483"/>
                    </a:cubicBezTo>
                    <a:cubicBezTo>
                      <a:pt x="276" y="483"/>
                      <a:pt x="0" y="375"/>
                      <a:pt x="0" y="243"/>
                    </a:cubicBezTo>
                    <a:cubicBezTo>
                      <a:pt x="0" y="108"/>
                      <a:pt x="276" y="0"/>
                      <a:pt x="618" y="0"/>
                    </a:cubicBezTo>
                    <a:cubicBezTo>
                      <a:pt x="956" y="0"/>
                      <a:pt x="1232" y="108"/>
                      <a:pt x="1232"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6" name="Freeform 118"/>
              <p:cNvSpPr>
                <a:spLocks noChangeArrowheads="1"/>
              </p:cNvSpPr>
              <p:nvPr/>
            </p:nvSpPr>
            <p:spPr bwMode="auto">
              <a:xfrm>
                <a:off x="3420844" y="2582271"/>
                <a:ext cx="640655" cy="261803"/>
              </a:xfrm>
              <a:custGeom>
                <a:avLst/>
                <a:gdLst>
                  <a:gd name="T0" fmla="*/ 1373 w 1430"/>
                  <a:gd name="T1" fmla="*/ 177 h 586"/>
                  <a:gd name="T2" fmla="*/ 1373 w 1430"/>
                  <a:gd name="T3" fmla="*/ 177 h 586"/>
                  <a:gd name="T4" fmla="*/ 717 w 1430"/>
                  <a:gd name="T5" fmla="*/ 0 h 586"/>
                  <a:gd name="T6" fmla="*/ 61 w 1430"/>
                  <a:gd name="T7" fmla="*/ 177 h 586"/>
                  <a:gd name="T8" fmla="*/ 0 w 1430"/>
                  <a:gd name="T9" fmla="*/ 177 h 586"/>
                  <a:gd name="T10" fmla="*/ 0 w 1430"/>
                  <a:gd name="T11" fmla="*/ 295 h 586"/>
                  <a:gd name="T12" fmla="*/ 717 w 1430"/>
                  <a:gd name="T13" fmla="*/ 585 h 586"/>
                  <a:gd name="T14" fmla="*/ 1429 w 1430"/>
                  <a:gd name="T15" fmla="*/ 295 h 586"/>
                  <a:gd name="T16" fmla="*/ 1429 w 1430"/>
                  <a:gd name="T17" fmla="*/ 177 h 586"/>
                  <a:gd name="T18" fmla="*/ 1373 w 1430"/>
                  <a:gd name="T19" fmla="*/ 17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0" h="586">
                    <a:moveTo>
                      <a:pt x="1373" y="177"/>
                    </a:moveTo>
                    <a:lnTo>
                      <a:pt x="1373" y="177"/>
                    </a:lnTo>
                    <a:cubicBezTo>
                      <a:pt x="1261" y="75"/>
                      <a:pt x="1008" y="0"/>
                      <a:pt x="717" y="0"/>
                    </a:cubicBezTo>
                    <a:cubicBezTo>
                      <a:pt x="422" y="0"/>
                      <a:pt x="169" y="75"/>
                      <a:pt x="61" y="177"/>
                    </a:cubicBezTo>
                    <a:cubicBezTo>
                      <a:pt x="0" y="177"/>
                      <a:pt x="0" y="177"/>
                      <a:pt x="0" y="177"/>
                    </a:cubicBezTo>
                    <a:cubicBezTo>
                      <a:pt x="0" y="295"/>
                      <a:pt x="0" y="295"/>
                      <a:pt x="0" y="295"/>
                    </a:cubicBezTo>
                    <a:cubicBezTo>
                      <a:pt x="0" y="454"/>
                      <a:pt x="323" y="585"/>
                      <a:pt x="717" y="585"/>
                    </a:cubicBezTo>
                    <a:cubicBezTo>
                      <a:pt x="1111" y="585"/>
                      <a:pt x="1429" y="454"/>
                      <a:pt x="1429" y="295"/>
                    </a:cubicBezTo>
                    <a:cubicBezTo>
                      <a:pt x="1429" y="177"/>
                      <a:pt x="1429" y="177"/>
                      <a:pt x="1429" y="177"/>
                    </a:cubicBezTo>
                    <a:lnTo>
                      <a:pt x="1373" y="177"/>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7" name="Freeform 119"/>
              <p:cNvSpPr>
                <a:spLocks noChangeArrowheads="1"/>
              </p:cNvSpPr>
              <p:nvPr/>
            </p:nvSpPr>
            <p:spPr bwMode="auto">
              <a:xfrm>
                <a:off x="3420844" y="2530704"/>
                <a:ext cx="640655" cy="259820"/>
              </a:xfrm>
              <a:custGeom>
                <a:avLst/>
                <a:gdLst>
                  <a:gd name="T0" fmla="*/ 1429 w 1430"/>
                  <a:gd name="T1" fmla="*/ 290 h 582"/>
                  <a:gd name="T2" fmla="*/ 1429 w 1430"/>
                  <a:gd name="T3" fmla="*/ 290 h 582"/>
                  <a:gd name="T4" fmla="*/ 717 w 1430"/>
                  <a:gd name="T5" fmla="*/ 581 h 582"/>
                  <a:gd name="T6" fmla="*/ 0 w 1430"/>
                  <a:gd name="T7" fmla="*/ 290 h 582"/>
                  <a:gd name="T8" fmla="*/ 717 w 1430"/>
                  <a:gd name="T9" fmla="*/ 0 h 582"/>
                  <a:gd name="T10" fmla="*/ 1429 w 1430"/>
                  <a:gd name="T11" fmla="*/ 290 h 582"/>
                </a:gdLst>
                <a:ahLst/>
                <a:cxnLst>
                  <a:cxn ang="0">
                    <a:pos x="T0" y="T1"/>
                  </a:cxn>
                  <a:cxn ang="0">
                    <a:pos x="T2" y="T3"/>
                  </a:cxn>
                  <a:cxn ang="0">
                    <a:pos x="T4" y="T5"/>
                  </a:cxn>
                  <a:cxn ang="0">
                    <a:pos x="T6" y="T7"/>
                  </a:cxn>
                  <a:cxn ang="0">
                    <a:pos x="T8" y="T9"/>
                  </a:cxn>
                  <a:cxn ang="0">
                    <a:pos x="T10" y="T11"/>
                  </a:cxn>
                </a:cxnLst>
                <a:rect l="0" t="0" r="r" b="b"/>
                <a:pathLst>
                  <a:path w="1430" h="582">
                    <a:moveTo>
                      <a:pt x="1429" y="290"/>
                    </a:moveTo>
                    <a:lnTo>
                      <a:pt x="1429" y="290"/>
                    </a:lnTo>
                    <a:cubicBezTo>
                      <a:pt x="1429" y="450"/>
                      <a:pt x="1111" y="581"/>
                      <a:pt x="717" y="581"/>
                    </a:cubicBezTo>
                    <a:cubicBezTo>
                      <a:pt x="323" y="581"/>
                      <a:pt x="0" y="450"/>
                      <a:pt x="0" y="290"/>
                    </a:cubicBezTo>
                    <a:cubicBezTo>
                      <a:pt x="0" y="131"/>
                      <a:pt x="323" y="0"/>
                      <a:pt x="717" y="0"/>
                    </a:cubicBezTo>
                    <a:cubicBezTo>
                      <a:pt x="1111" y="0"/>
                      <a:pt x="1429" y="131"/>
                      <a:pt x="1429"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8" name="Freeform 120"/>
              <p:cNvSpPr>
                <a:spLocks noChangeArrowheads="1"/>
              </p:cNvSpPr>
              <p:nvPr/>
            </p:nvSpPr>
            <p:spPr bwMode="auto">
              <a:xfrm>
                <a:off x="3464480" y="2538638"/>
                <a:ext cx="553383" cy="216186"/>
              </a:xfrm>
              <a:custGeom>
                <a:avLst/>
                <a:gdLst>
                  <a:gd name="T0" fmla="*/ 1232 w 1233"/>
                  <a:gd name="T1" fmla="*/ 243 h 483"/>
                  <a:gd name="T2" fmla="*/ 1232 w 1233"/>
                  <a:gd name="T3" fmla="*/ 243 h 483"/>
                  <a:gd name="T4" fmla="*/ 618 w 1233"/>
                  <a:gd name="T5" fmla="*/ 482 h 483"/>
                  <a:gd name="T6" fmla="*/ 0 w 1233"/>
                  <a:gd name="T7" fmla="*/ 243 h 483"/>
                  <a:gd name="T8" fmla="*/ 618 w 1233"/>
                  <a:gd name="T9" fmla="*/ 0 h 483"/>
                  <a:gd name="T10" fmla="*/ 1232 w 1233"/>
                  <a:gd name="T11" fmla="*/ 243 h 483"/>
                </a:gdLst>
                <a:ahLst/>
                <a:cxnLst>
                  <a:cxn ang="0">
                    <a:pos x="T0" y="T1"/>
                  </a:cxn>
                  <a:cxn ang="0">
                    <a:pos x="T2" y="T3"/>
                  </a:cxn>
                  <a:cxn ang="0">
                    <a:pos x="T4" y="T5"/>
                  </a:cxn>
                  <a:cxn ang="0">
                    <a:pos x="T6" y="T7"/>
                  </a:cxn>
                  <a:cxn ang="0">
                    <a:pos x="T8" y="T9"/>
                  </a:cxn>
                  <a:cxn ang="0">
                    <a:pos x="T10" y="T11"/>
                  </a:cxn>
                </a:cxnLst>
                <a:rect l="0" t="0" r="r" b="b"/>
                <a:pathLst>
                  <a:path w="1233" h="483">
                    <a:moveTo>
                      <a:pt x="1232" y="243"/>
                    </a:moveTo>
                    <a:lnTo>
                      <a:pt x="1232" y="243"/>
                    </a:lnTo>
                    <a:cubicBezTo>
                      <a:pt x="1232" y="375"/>
                      <a:pt x="955" y="482"/>
                      <a:pt x="618" y="482"/>
                    </a:cubicBezTo>
                    <a:cubicBezTo>
                      <a:pt x="276" y="482"/>
                      <a:pt x="0" y="375"/>
                      <a:pt x="0" y="243"/>
                    </a:cubicBezTo>
                    <a:cubicBezTo>
                      <a:pt x="0" y="108"/>
                      <a:pt x="276" y="0"/>
                      <a:pt x="618" y="0"/>
                    </a:cubicBezTo>
                    <a:cubicBezTo>
                      <a:pt x="955" y="0"/>
                      <a:pt x="1232" y="108"/>
                      <a:pt x="1232" y="243"/>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9" name="Freeform 121"/>
              <p:cNvSpPr>
                <a:spLocks noChangeArrowheads="1"/>
              </p:cNvSpPr>
              <p:nvPr/>
            </p:nvSpPr>
            <p:spPr bwMode="auto">
              <a:xfrm>
                <a:off x="3389109" y="2520787"/>
                <a:ext cx="638671" cy="259820"/>
              </a:xfrm>
              <a:custGeom>
                <a:avLst/>
                <a:gdLst>
                  <a:gd name="T0" fmla="*/ 1368 w 1425"/>
                  <a:gd name="T1" fmla="*/ 173 h 581"/>
                  <a:gd name="T2" fmla="*/ 1368 w 1425"/>
                  <a:gd name="T3" fmla="*/ 173 h 581"/>
                  <a:gd name="T4" fmla="*/ 712 w 1425"/>
                  <a:gd name="T5" fmla="*/ 0 h 581"/>
                  <a:gd name="T6" fmla="*/ 56 w 1425"/>
                  <a:gd name="T7" fmla="*/ 173 h 581"/>
                  <a:gd name="T8" fmla="*/ 0 w 1425"/>
                  <a:gd name="T9" fmla="*/ 173 h 581"/>
                  <a:gd name="T10" fmla="*/ 0 w 1425"/>
                  <a:gd name="T11" fmla="*/ 290 h 581"/>
                  <a:gd name="T12" fmla="*/ 712 w 1425"/>
                  <a:gd name="T13" fmla="*/ 580 h 581"/>
                  <a:gd name="T14" fmla="*/ 1424 w 1425"/>
                  <a:gd name="T15" fmla="*/ 290 h 581"/>
                  <a:gd name="T16" fmla="*/ 1424 w 1425"/>
                  <a:gd name="T17" fmla="*/ 173 h 581"/>
                  <a:gd name="T18" fmla="*/ 1368 w 1425"/>
                  <a:gd name="T19" fmla="*/ 173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581">
                    <a:moveTo>
                      <a:pt x="1368" y="173"/>
                    </a:moveTo>
                    <a:lnTo>
                      <a:pt x="1368" y="173"/>
                    </a:lnTo>
                    <a:cubicBezTo>
                      <a:pt x="1261" y="70"/>
                      <a:pt x="1007" y="0"/>
                      <a:pt x="712" y="0"/>
                    </a:cubicBezTo>
                    <a:cubicBezTo>
                      <a:pt x="417" y="0"/>
                      <a:pt x="164" y="70"/>
                      <a:pt x="56" y="173"/>
                    </a:cubicBezTo>
                    <a:cubicBezTo>
                      <a:pt x="0" y="173"/>
                      <a:pt x="0" y="173"/>
                      <a:pt x="0" y="173"/>
                    </a:cubicBezTo>
                    <a:cubicBezTo>
                      <a:pt x="0" y="290"/>
                      <a:pt x="0" y="290"/>
                      <a:pt x="0" y="290"/>
                    </a:cubicBezTo>
                    <a:cubicBezTo>
                      <a:pt x="0" y="450"/>
                      <a:pt x="319" y="580"/>
                      <a:pt x="712" y="580"/>
                    </a:cubicBezTo>
                    <a:cubicBezTo>
                      <a:pt x="1105" y="580"/>
                      <a:pt x="1424" y="450"/>
                      <a:pt x="1424" y="290"/>
                    </a:cubicBezTo>
                    <a:cubicBezTo>
                      <a:pt x="1424" y="173"/>
                      <a:pt x="1424" y="173"/>
                      <a:pt x="1424" y="173"/>
                    </a:cubicBezTo>
                    <a:lnTo>
                      <a:pt x="1368" y="173"/>
                    </a:ln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0" name="Freeform 122"/>
              <p:cNvSpPr>
                <a:spLocks noChangeArrowheads="1"/>
              </p:cNvSpPr>
              <p:nvPr/>
            </p:nvSpPr>
            <p:spPr bwMode="auto">
              <a:xfrm>
                <a:off x="3389109" y="2467237"/>
                <a:ext cx="638671" cy="259820"/>
              </a:xfrm>
              <a:custGeom>
                <a:avLst/>
                <a:gdLst>
                  <a:gd name="T0" fmla="*/ 1424 w 1425"/>
                  <a:gd name="T1" fmla="*/ 290 h 581"/>
                  <a:gd name="T2" fmla="*/ 1424 w 1425"/>
                  <a:gd name="T3" fmla="*/ 290 h 581"/>
                  <a:gd name="T4" fmla="*/ 712 w 1425"/>
                  <a:gd name="T5" fmla="*/ 580 h 581"/>
                  <a:gd name="T6" fmla="*/ 0 w 1425"/>
                  <a:gd name="T7" fmla="*/ 290 h 581"/>
                  <a:gd name="T8" fmla="*/ 712 w 1425"/>
                  <a:gd name="T9" fmla="*/ 0 h 581"/>
                  <a:gd name="T10" fmla="*/ 1424 w 1425"/>
                  <a:gd name="T11" fmla="*/ 290 h 581"/>
                </a:gdLst>
                <a:ahLst/>
                <a:cxnLst>
                  <a:cxn ang="0">
                    <a:pos x="T0" y="T1"/>
                  </a:cxn>
                  <a:cxn ang="0">
                    <a:pos x="T2" y="T3"/>
                  </a:cxn>
                  <a:cxn ang="0">
                    <a:pos x="T4" y="T5"/>
                  </a:cxn>
                  <a:cxn ang="0">
                    <a:pos x="T6" y="T7"/>
                  </a:cxn>
                  <a:cxn ang="0">
                    <a:pos x="T8" y="T9"/>
                  </a:cxn>
                  <a:cxn ang="0">
                    <a:pos x="T10" y="T11"/>
                  </a:cxn>
                </a:cxnLst>
                <a:rect l="0" t="0" r="r" b="b"/>
                <a:pathLst>
                  <a:path w="1425" h="581">
                    <a:moveTo>
                      <a:pt x="1424" y="290"/>
                    </a:moveTo>
                    <a:lnTo>
                      <a:pt x="1424" y="290"/>
                    </a:lnTo>
                    <a:cubicBezTo>
                      <a:pt x="1424" y="454"/>
                      <a:pt x="1105" y="580"/>
                      <a:pt x="712" y="580"/>
                    </a:cubicBezTo>
                    <a:cubicBezTo>
                      <a:pt x="319" y="580"/>
                      <a:pt x="0" y="454"/>
                      <a:pt x="0" y="290"/>
                    </a:cubicBezTo>
                    <a:cubicBezTo>
                      <a:pt x="0" y="130"/>
                      <a:pt x="319" y="0"/>
                      <a:pt x="712" y="0"/>
                    </a:cubicBezTo>
                    <a:cubicBezTo>
                      <a:pt x="1105" y="0"/>
                      <a:pt x="1424" y="130"/>
                      <a:pt x="1424" y="290"/>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1" name="Freeform 123"/>
              <p:cNvSpPr>
                <a:spLocks noChangeArrowheads="1"/>
              </p:cNvSpPr>
              <p:nvPr/>
            </p:nvSpPr>
            <p:spPr bwMode="auto">
              <a:xfrm>
                <a:off x="3432745" y="2475170"/>
                <a:ext cx="553383" cy="216186"/>
              </a:xfrm>
              <a:custGeom>
                <a:avLst/>
                <a:gdLst>
                  <a:gd name="T0" fmla="*/ 1233 w 1234"/>
                  <a:gd name="T1" fmla="*/ 244 h 484"/>
                  <a:gd name="T2" fmla="*/ 1233 w 1234"/>
                  <a:gd name="T3" fmla="*/ 244 h 484"/>
                  <a:gd name="T4" fmla="*/ 614 w 1234"/>
                  <a:gd name="T5" fmla="*/ 483 h 484"/>
                  <a:gd name="T6" fmla="*/ 0 w 1234"/>
                  <a:gd name="T7" fmla="*/ 244 h 484"/>
                  <a:gd name="T8" fmla="*/ 614 w 1234"/>
                  <a:gd name="T9" fmla="*/ 0 h 484"/>
                  <a:gd name="T10" fmla="*/ 1233 w 1234"/>
                  <a:gd name="T11" fmla="*/ 244 h 484"/>
                </a:gdLst>
                <a:ahLst/>
                <a:cxnLst>
                  <a:cxn ang="0">
                    <a:pos x="T0" y="T1"/>
                  </a:cxn>
                  <a:cxn ang="0">
                    <a:pos x="T2" y="T3"/>
                  </a:cxn>
                  <a:cxn ang="0">
                    <a:pos x="T4" y="T5"/>
                  </a:cxn>
                  <a:cxn ang="0">
                    <a:pos x="T6" y="T7"/>
                  </a:cxn>
                  <a:cxn ang="0">
                    <a:pos x="T8" y="T9"/>
                  </a:cxn>
                  <a:cxn ang="0">
                    <a:pos x="T10" y="T11"/>
                  </a:cxn>
                </a:cxnLst>
                <a:rect l="0" t="0" r="r" b="b"/>
                <a:pathLst>
                  <a:path w="1234" h="484">
                    <a:moveTo>
                      <a:pt x="1233" y="244"/>
                    </a:moveTo>
                    <a:lnTo>
                      <a:pt x="1233" y="244"/>
                    </a:lnTo>
                    <a:cubicBezTo>
                      <a:pt x="1233" y="375"/>
                      <a:pt x="957" y="483"/>
                      <a:pt x="614" y="483"/>
                    </a:cubicBezTo>
                    <a:cubicBezTo>
                      <a:pt x="277" y="483"/>
                      <a:pt x="0" y="375"/>
                      <a:pt x="0" y="244"/>
                    </a:cubicBezTo>
                    <a:cubicBezTo>
                      <a:pt x="0" y="108"/>
                      <a:pt x="277" y="0"/>
                      <a:pt x="614" y="0"/>
                    </a:cubicBezTo>
                    <a:cubicBezTo>
                      <a:pt x="957" y="0"/>
                      <a:pt x="1233" y="108"/>
                      <a:pt x="1233" y="244"/>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2" name="Freeform 124"/>
              <p:cNvSpPr>
                <a:spLocks noChangeArrowheads="1"/>
              </p:cNvSpPr>
              <p:nvPr/>
            </p:nvSpPr>
            <p:spPr bwMode="auto">
              <a:xfrm>
                <a:off x="3785799" y="3482715"/>
                <a:ext cx="638671" cy="640624"/>
              </a:xfrm>
              <a:custGeom>
                <a:avLst/>
                <a:gdLst>
                  <a:gd name="T0" fmla="*/ 1424 w 1425"/>
                  <a:gd name="T1" fmla="*/ 712 h 1430"/>
                  <a:gd name="T2" fmla="*/ 1424 w 1425"/>
                  <a:gd name="T3" fmla="*/ 712 h 1430"/>
                  <a:gd name="T4" fmla="*/ 712 w 1425"/>
                  <a:gd name="T5" fmla="*/ 1429 h 1430"/>
                  <a:gd name="T6" fmla="*/ 0 w 1425"/>
                  <a:gd name="T7" fmla="*/ 712 h 1430"/>
                  <a:gd name="T8" fmla="*/ 712 w 1425"/>
                  <a:gd name="T9" fmla="*/ 0 h 1430"/>
                  <a:gd name="T10" fmla="*/ 1424 w 1425"/>
                  <a:gd name="T11" fmla="*/ 712 h 1430"/>
                </a:gdLst>
                <a:ahLst/>
                <a:cxnLst>
                  <a:cxn ang="0">
                    <a:pos x="T0" y="T1"/>
                  </a:cxn>
                  <a:cxn ang="0">
                    <a:pos x="T2" y="T3"/>
                  </a:cxn>
                  <a:cxn ang="0">
                    <a:pos x="T4" y="T5"/>
                  </a:cxn>
                  <a:cxn ang="0">
                    <a:pos x="T6" y="T7"/>
                  </a:cxn>
                  <a:cxn ang="0">
                    <a:pos x="T8" y="T9"/>
                  </a:cxn>
                  <a:cxn ang="0">
                    <a:pos x="T10" y="T11"/>
                  </a:cxn>
                </a:cxnLst>
                <a:rect l="0" t="0" r="r" b="b"/>
                <a:pathLst>
                  <a:path w="1425" h="1430">
                    <a:moveTo>
                      <a:pt x="1424" y="712"/>
                    </a:moveTo>
                    <a:lnTo>
                      <a:pt x="1424" y="712"/>
                    </a:lnTo>
                    <a:cubicBezTo>
                      <a:pt x="1424" y="1106"/>
                      <a:pt x="1106" y="1429"/>
                      <a:pt x="712" y="1429"/>
                    </a:cubicBezTo>
                    <a:cubicBezTo>
                      <a:pt x="319" y="1429"/>
                      <a:pt x="0" y="1106"/>
                      <a:pt x="0" y="712"/>
                    </a:cubicBezTo>
                    <a:cubicBezTo>
                      <a:pt x="0" y="319"/>
                      <a:pt x="319" y="0"/>
                      <a:pt x="712" y="0"/>
                    </a:cubicBezTo>
                    <a:cubicBezTo>
                      <a:pt x="1106" y="0"/>
                      <a:pt x="1424" y="319"/>
                      <a:pt x="1424" y="712"/>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3" name="Freeform 125"/>
              <p:cNvSpPr>
                <a:spLocks noChangeArrowheads="1"/>
              </p:cNvSpPr>
              <p:nvPr/>
            </p:nvSpPr>
            <p:spPr bwMode="auto">
              <a:xfrm>
                <a:off x="3785799" y="3464865"/>
                <a:ext cx="638671" cy="638641"/>
              </a:xfrm>
              <a:custGeom>
                <a:avLst/>
                <a:gdLst>
                  <a:gd name="T0" fmla="*/ 1424 w 1425"/>
                  <a:gd name="T1" fmla="*/ 712 h 1425"/>
                  <a:gd name="T2" fmla="*/ 1424 w 1425"/>
                  <a:gd name="T3" fmla="*/ 712 h 1425"/>
                  <a:gd name="T4" fmla="*/ 712 w 1425"/>
                  <a:gd name="T5" fmla="*/ 1424 h 1425"/>
                  <a:gd name="T6" fmla="*/ 0 w 1425"/>
                  <a:gd name="T7" fmla="*/ 712 h 1425"/>
                  <a:gd name="T8" fmla="*/ 712 w 1425"/>
                  <a:gd name="T9" fmla="*/ 0 h 1425"/>
                  <a:gd name="T10" fmla="*/ 1424 w 1425"/>
                  <a:gd name="T11" fmla="*/ 712 h 1425"/>
                </a:gdLst>
                <a:ahLst/>
                <a:cxnLst>
                  <a:cxn ang="0">
                    <a:pos x="T0" y="T1"/>
                  </a:cxn>
                  <a:cxn ang="0">
                    <a:pos x="T2" y="T3"/>
                  </a:cxn>
                  <a:cxn ang="0">
                    <a:pos x="T4" y="T5"/>
                  </a:cxn>
                  <a:cxn ang="0">
                    <a:pos x="T6" y="T7"/>
                  </a:cxn>
                  <a:cxn ang="0">
                    <a:pos x="T8" y="T9"/>
                  </a:cxn>
                  <a:cxn ang="0">
                    <a:pos x="T10" y="T11"/>
                  </a:cxn>
                </a:cxnLst>
                <a:rect l="0" t="0" r="r" b="b"/>
                <a:pathLst>
                  <a:path w="1425" h="1425">
                    <a:moveTo>
                      <a:pt x="1424" y="712"/>
                    </a:moveTo>
                    <a:lnTo>
                      <a:pt x="1424" y="712"/>
                    </a:lnTo>
                    <a:cubicBezTo>
                      <a:pt x="1424" y="1105"/>
                      <a:pt x="1106" y="1424"/>
                      <a:pt x="712" y="1424"/>
                    </a:cubicBezTo>
                    <a:cubicBezTo>
                      <a:pt x="319" y="1424"/>
                      <a:pt x="0" y="1105"/>
                      <a:pt x="0" y="712"/>
                    </a:cubicBezTo>
                    <a:cubicBezTo>
                      <a:pt x="0" y="318"/>
                      <a:pt x="319" y="0"/>
                      <a:pt x="712" y="0"/>
                    </a:cubicBezTo>
                    <a:cubicBezTo>
                      <a:pt x="1106" y="0"/>
                      <a:pt x="1424" y="318"/>
                      <a:pt x="1424" y="712"/>
                    </a:cubicBezTo>
                  </a:path>
                </a:pathLst>
              </a:custGeom>
              <a:solidFill>
                <a:srgbClr val="FFC90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4" name="Freeform 126"/>
              <p:cNvSpPr>
                <a:spLocks noChangeArrowheads="1"/>
              </p:cNvSpPr>
              <p:nvPr/>
            </p:nvSpPr>
            <p:spPr bwMode="auto">
              <a:xfrm>
                <a:off x="3827452" y="3506515"/>
                <a:ext cx="555366" cy="555340"/>
              </a:xfrm>
              <a:custGeom>
                <a:avLst/>
                <a:gdLst>
                  <a:gd name="T0" fmla="*/ 1237 w 1238"/>
                  <a:gd name="T1" fmla="*/ 618 h 1238"/>
                  <a:gd name="T2" fmla="*/ 1237 w 1238"/>
                  <a:gd name="T3" fmla="*/ 618 h 1238"/>
                  <a:gd name="T4" fmla="*/ 618 w 1238"/>
                  <a:gd name="T5" fmla="*/ 1237 h 1238"/>
                  <a:gd name="T6" fmla="*/ 0 w 1238"/>
                  <a:gd name="T7" fmla="*/ 618 h 1238"/>
                  <a:gd name="T8" fmla="*/ 618 w 1238"/>
                  <a:gd name="T9" fmla="*/ 0 h 1238"/>
                  <a:gd name="T10" fmla="*/ 1237 w 1238"/>
                  <a:gd name="T11" fmla="*/ 618 h 1238"/>
                </a:gdLst>
                <a:ahLst/>
                <a:cxnLst>
                  <a:cxn ang="0">
                    <a:pos x="T0" y="T1"/>
                  </a:cxn>
                  <a:cxn ang="0">
                    <a:pos x="T2" y="T3"/>
                  </a:cxn>
                  <a:cxn ang="0">
                    <a:pos x="T4" y="T5"/>
                  </a:cxn>
                  <a:cxn ang="0">
                    <a:pos x="T6" y="T7"/>
                  </a:cxn>
                  <a:cxn ang="0">
                    <a:pos x="T8" y="T9"/>
                  </a:cxn>
                  <a:cxn ang="0">
                    <a:pos x="T10" y="T11"/>
                  </a:cxn>
                </a:cxnLst>
                <a:rect l="0" t="0" r="r" b="b"/>
                <a:pathLst>
                  <a:path w="1238" h="1238">
                    <a:moveTo>
                      <a:pt x="1237" y="618"/>
                    </a:moveTo>
                    <a:lnTo>
                      <a:pt x="1237" y="618"/>
                    </a:lnTo>
                    <a:cubicBezTo>
                      <a:pt x="1237" y="960"/>
                      <a:pt x="960" y="1237"/>
                      <a:pt x="618" y="1237"/>
                    </a:cubicBezTo>
                    <a:cubicBezTo>
                      <a:pt x="276" y="1237"/>
                      <a:pt x="0" y="960"/>
                      <a:pt x="0" y="618"/>
                    </a:cubicBezTo>
                    <a:cubicBezTo>
                      <a:pt x="0" y="276"/>
                      <a:pt x="276" y="0"/>
                      <a:pt x="618" y="0"/>
                    </a:cubicBezTo>
                    <a:cubicBezTo>
                      <a:pt x="960" y="0"/>
                      <a:pt x="1237" y="276"/>
                      <a:pt x="1237" y="618"/>
                    </a:cubicBezTo>
                  </a:path>
                </a:pathLst>
              </a:custGeom>
              <a:solidFill>
                <a:srgbClr val="FBE0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5" name="Text Box 127"/>
              <p:cNvSpPr txBox="1">
                <a:spLocks noChangeArrowheads="1"/>
              </p:cNvSpPr>
              <p:nvPr/>
            </p:nvSpPr>
            <p:spPr bwMode="auto">
              <a:xfrm>
                <a:off x="3978194" y="3597750"/>
                <a:ext cx="247931" cy="48393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Calibri" charset="0"/>
                    <a:ea typeface="ＭＳ Ｐゴシック" charset="0"/>
                    <a:cs typeface="ＭＳ Ｐゴシック" charset="0"/>
                  </a:defRPr>
                </a:lvl9pPr>
              </a:lstStyle>
              <a:p>
                <a:r>
                  <a:rPr lang="en-US" sz="8800" dirty="0">
                    <a:solidFill>
                      <a:srgbClr val="FFC907"/>
                    </a:solidFill>
                    <a:latin typeface="Myriad Pro" charset="0"/>
                    <a:cs typeface="Myriad Pro" charset="0"/>
                  </a:rPr>
                  <a:t>$</a:t>
                </a:r>
              </a:p>
            </p:txBody>
          </p:sp>
        </p:grpSp>
        <p:grpSp>
          <p:nvGrpSpPr>
            <p:cNvPr id="183" name="Group 182"/>
            <p:cNvGrpSpPr/>
            <p:nvPr/>
          </p:nvGrpSpPr>
          <p:grpSpPr>
            <a:xfrm flipH="1">
              <a:off x="6369110" y="3992971"/>
              <a:ext cx="3812608" cy="3966377"/>
              <a:chOff x="4786373" y="4132014"/>
              <a:chExt cx="4186195" cy="4357114"/>
            </a:xfrm>
          </p:grpSpPr>
          <p:sp>
            <p:nvSpPr>
              <p:cNvPr id="184" name="Freeform 130"/>
              <p:cNvSpPr>
                <a:spLocks noChangeArrowheads="1"/>
              </p:cNvSpPr>
              <p:nvPr/>
            </p:nvSpPr>
            <p:spPr bwMode="auto">
              <a:xfrm>
                <a:off x="8264135" y="6459611"/>
                <a:ext cx="708433" cy="441599"/>
              </a:xfrm>
              <a:custGeom>
                <a:avLst/>
                <a:gdLst>
                  <a:gd name="T0" fmla="*/ 1703 w 1704"/>
                  <a:gd name="T1" fmla="*/ 185 h 1061"/>
                  <a:gd name="T2" fmla="*/ 1703 w 1704"/>
                  <a:gd name="T3" fmla="*/ 185 h 1061"/>
                  <a:gd name="T4" fmla="*/ 1460 w 1704"/>
                  <a:gd name="T5" fmla="*/ 394 h 1061"/>
                  <a:gd name="T6" fmla="*/ 1164 w 1704"/>
                  <a:gd name="T7" fmla="*/ 633 h 1061"/>
                  <a:gd name="T8" fmla="*/ 597 w 1704"/>
                  <a:gd name="T9" fmla="*/ 1060 h 1061"/>
                  <a:gd name="T10" fmla="*/ 412 w 1704"/>
                  <a:gd name="T11" fmla="*/ 830 h 1061"/>
                  <a:gd name="T12" fmla="*/ 0 w 1704"/>
                  <a:gd name="T13" fmla="*/ 670 h 1061"/>
                  <a:gd name="T14" fmla="*/ 387 w 1704"/>
                  <a:gd name="T15" fmla="*/ 456 h 1061"/>
                  <a:gd name="T16" fmla="*/ 806 w 1704"/>
                  <a:gd name="T17" fmla="*/ 193 h 1061"/>
                  <a:gd name="T18" fmla="*/ 1255 w 1704"/>
                  <a:gd name="T19" fmla="*/ 8 h 1061"/>
                  <a:gd name="T20" fmla="*/ 1703 w 1704"/>
                  <a:gd name="T21" fmla="*/ 185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4" h="1061">
                    <a:moveTo>
                      <a:pt x="1703" y="185"/>
                    </a:moveTo>
                    <a:lnTo>
                      <a:pt x="1703" y="185"/>
                    </a:lnTo>
                    <a:cubicBezTo>
                      <a:pt x="1629" y="263"/>
                      <a:pt x="1543" y="325"/>
                      <a:pt x="1460" y="394"/>
                    </a:cubicBezTo>
                    <a:cubicBezTo>
                      <a:pt x="1362" y="477"/>
                      <a:pt x="1263" y="555"/>
                      <a:pt x="1164" y="633"/>
                    </a:cubicBezTo>
                    <a:cubicBezTo>
                      <a:pt x="975" y="777"/>
                      <a:pt x="786" y="917"/>
                      <a:pt x="597" y="1060"/>
                    </a:cubicBezTo>
                    <a:cubicBezTo>
                      <a:pt x="564" y="966"/>
                      <a:pt x="489" y="888"/>
                      <a:pt x="412" y="830"/>
                    </a:cubicBezTo>
                    <a:cubicBezTo>
                      <a:pt x="292" y="744"/>
                      <a:pt x="148" y="699"/>
                      <a:pt x="0" y="670"/>
                    </a:cubicBezTo>
                    <a:cubicBezTo>
                      <a:pt x="95" y="555"/>
                      <a:pt x="251" y="510"/>
                      <a:pt x="387" y="456"/>
                    </a:cubicBezTo>
                    <a:cubicBezTo>
                      <a:pt x="543" y="394"/>
                      <a:pt x="670" y="292"/>
                      <a:pt x="806" y="193"/>
                    </a:cubicBezTo>
                    <a:cubicBezTo>
                      <a:pt x="942" y="99"/>
                      <a:pt x="1086" y="12"/>
                      <a:pt x="1255" y="8"/>
                    </a:cubicBezTo>
                    <a:cubicBezTo>
                      <a:pt x="1415" y="0"/>
                      <a:pt x="1604" y="53"/>
                      <a:pt x="1703" y="185"/>
                    </a:cubicBezTo>
                  </a:path>
                </a:pathLst>
              </a:custGeom>
              <a:solidFill>
                <a:srgbClr val="F3D6A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185" name="Group 184"/>
              <p:cNvGrpSpPr/>
              <p:nvPr/>
            </p:nvGrpSpPr>
            <p:grpSpPr>
              <a:xfrm>
                <a:off x="4786373" y="4132014"/>
                <a:ext cx="4110752" cy="4357114"/>
                <a:chOff x="4786373" y="4132014"/>
                <a:chExt cx="4110752" cy="4357114"/>
              </a:xfrm>
            </p:grpSpPr>
            <p:sp>
              <p:nvSpPr>
                <p:cNvPr id="186" name="Freeform 129"/>
                <p:cNvSpPr>
                  <a:spLocks noChangeArrowheads="1"/>
                </p:cNvSpPr>
                <p:nvPr/>
              </p:nvSpPr>
              <p:spPr bwMode="auto">
                <a:xfrm>
                  <a:off x="7264968" y="6575531"/>
                  <a:ext cx="494983" cy="57040"/>
                </a:xfrm>
                <a:custGeom>
                  <a:avLst/>
                  <a:gdLst>
                    <a:gd name="T0" fmla="*/ 210 w 1189"/>
                    <a:gd name="T1" fmla="*/ 140 h 141"/>
                    <a:gd name="T2" fmla="*/ 210 w 1189"/>
                    <a:gd name="T3" fmla="*/ 140 h 141"/>
                    <a:gd name="T4" fmla="*/ 1188 w 1189"/>
                    <a:gd name="T5" fmla="*/ 140 h 141"/>
                    <a:gd name="T6" fmla="*/ 1188 w 1189"/>
                    <a:gd name="T7" fmla="*/ 0 h 141"/>
                    <a:gd name="T8" fmla="*/ 0 w 1189"/>
                    <a:gd name="T9" fmla="*/ 0 h 141"/>
                    <a:gd name="T10" fmla="*/ 210 w 1189"/>
                    <a:gd name="T11" fmla="*/ 140 h 141"/>
                  </a:gdLst>
                  <a:ahLst/>
                  <a:cxnLst>
                    <a:cxn ang="0">
                      <a:pos x="T0" y="T1"/>
                    </a:cxn>
                    <a:cxn ang="0">
                      <a:pos x="T2" y="T3"/>
                    </a:cxn>
                    <a:cxn ang="0">
                      <a:pos x="T4" y="T5"/>
                    </a:cxn>
                    <a:cxn ang="0">
                      <a:pos x="T6" y="T7"/>
                    </a:cxn>
                    <a:cxn ang="0">
                      <a:pos x="T8" y="T9"/>
                    </a:cxn>
                    <a:cxn ang="0">
                      <a:pos x="T10" y="T11"/>
                    </a:cxn>
                  </a:cxnLst>
                  <a:rect l="0" t="0" r="r" b="b"/>
                  <a:pathLst>
                    <a:path w="1189" h="141">
                      <a:moveTo>
                        <a:pt x="210" y="140"/>
                      </a:moveTo>
                      <a:lnTo>
                        <a:pt x="210" y="140"/>
                      </a:lnTo>
                      <a:cubicBezTo>
                        <a:pt x="1188" y="140"/>
                        <a:pt x="1188" y="140"/>
                        <a:pt x="1188" y="140"/>
                      </a:cubicBezTo>
                      <a:cubicBezTo>
                        <a:pt x="1188" y="0"/>
                        <a:pt x="1188" y="0"/>
                        <a:pt x="1188" y="0"/>
                      </a:cubicBezTo>
                      <a:cubicBezTo>
                        <a:pt x="0" y="0"/>
                        <a:pt x="0" y="0"/>
                        <a:pt x="0" y="0"/>
                      </a:cubicBezTo>
                      <a:cubicBezTo>
                        <a:pt x="70" y="45"/>
                        <a:pt x="139" y="91"/>
                        <a:pt x="210" y="140"/>
                      </a:cubicBezTo>
                    </a:path>
                  </a:pathLst>
                </a:custGeom>
                <a:solidFill>
                  <a:srgbClr val="D19B2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7" name="Freeform 131"/>
                <p:cNvSpPr>
                  <a:spLocks noChangeArrowheads="1"/>
                </p:cNvSpPr>
                <p:nvPr/>
              </p:nvSpPr>
              <p:spPr bwMode="auto">
                <a:xfrm>
                  <a:off x="8153730" y="6349211"/>
                  <a:ext cx="743395" cy="384559"/>
                </a:xfrm>
                <a:custGeom>
                  <a:avLst/>
                  <a:gdLst>
                    <a:gd name="T0" fmla="*/ 1785 w 1786"/>
                    <a:gd name="T1" fmla="*/ 128 h 927"/>
                    <a:gd name="T2" fmla="*/ 1785 w 1786"/>
                    <a:gd name="T3" fmla="*/ 128 h 927"/>
                    <a:gd name="T4" fmla="*/ 1719 w 1786"/>
                    <a:gd name="T5" fmla="*/ 231 h 927"/>
                    <a:gd name="T6" fmla="*/ 1583 w 1786"/>
                    <a:gd name="T7" fmla="*/ 210 h 927"/>
                    <a:gd name="T8" fmla="*/ 1081 w 1786"/>
                    <a:gd name="T9" fmla="*/ 379 h 927"/>
                    <a:gd name="T10" fmla="*/ 625 w 1786"/>
                    <a:gd name="T11" fmla="*/ 666 h 927"/>
                    <a:gd name="T12" fmla="*/ 193 w 1786"/>
                    <a:gd name="T13" fmla="*/ 926 h 927"/>
                    <a:gd name="T14" fmla="*/ 193 w 1786"/>
                    <a:gd name="T15" fmla="*/ 926 h 927"/>
                    <a:gd name="T16" fmla="*/ 49 w 1786"/>
                    <a:gd name="T17" fmla="*/ 909 h 927"/>
                    <a:gd name="T18" fmla="*/ 0 w 1786"/>
                    <a:gd name="T19" fmla="*/ 905 h 927"/>
                    <a:gd name="T20" fmla="*/ 399 w 1786"/>
                    <a:gd name="T21" fmla="*/ 625 h 927"/>
                    <a:gd name="T22" fmla="*/ 847 w 1786"/>
                    <a:gd name="T23" fmla="*/ 337 h 927"/>
                    <a:gd name="T24" fmla="*/ 1312 w 1786"/>
                    <a:gd name="T25" fmla="*/ 62 h 927"/>
                    <a:gd name="T26" fmla="*/ 1785 w 1786"/>
                    <a:gd name="T27" fmla="*/ 128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6" h="927">
                      <a:moveTo>
                        <a:pt x="1785" y="128"/>
                      </a:moveTo>
                      <a:lnTo>
                        <a:pt x="1785" y="128"/>
                      </a:lnTo>
                      <a:cubicBezTo>
                        <a:pt x="1773" y="165"/>
                        <a:pt x="1743" y="198"/>
                        <a:pt x="1719" y="231"/>
                      </a:cubicBezTo>
                      <a:cubicBezTo>
                        <a:pt x="1674" y="223"/>
                        <a:pt x="1629" y="214"/>
                        <a:pt x="1583" y="210"/>
                      </a:cubicBezTo>
                      <a:cubicBezTo>
                        <a:pt x="1398" y="193"/>
                        <a:pt x="1229" y="276"/>
                        <a:pt x="1081" y="379"/>
                      </a:cubicBezTo>
                      <a:cubicBezTo>
                        <a:pt x="929" y="477"/>
                        <a:pt x="793" y="597"/>
                        <a:pt x="625" y="666"/>
                      </a:cubicBezTo>
                      <a:cubicBezTo>
                        <a:pt x="464" y="728"/>
                        <a:pt x="296" y="778"/>
                        <a:pt x="193" y="926"/>
                      </a:cubicBezTo>
                      <a:lnTo>
                        <a:pt x="193" y="926"/>
                      </a:lnTo>
                      <a:cubicBezTo>
                        <a:pt x="144" y="917"/>
                        <a:pt x="94" y="913"/>
                        <a:pt x="49" y="909"/>
                      </a:cubicBezTo>
                      <a:cubicBezTo>
                        <a:pt x="33" y="909"/>
                        <a:pt x="17" y="905"/>
                        <a:pt x="0" y="905"/>
                      </a:cubicBezTo>
                      <a:cubicBezTo>
                        <a:pt x="115" y="790"/>
                        <a:pt x="255" y="708"/>
                        <a:pt x="399" y="625"/>
                      </a:cubicBezTo>
                      <a:cubicBezTo>
                        <a:pt x="555" y="539"/>
                        <a:pt x="703" y="444"/>
                        <a:pt x="847" y="337"/>
                      </a:cubicBezTo>
                      <a:cubicBezTo>
                        <a:pt x="991" y="231"/>
                        <a:pt x="1139" y="120"/>
                        <a:pt x="1312" y="62"/>
                      </a:cubicBezTo>
                      <a:cubicBezTo>
                        <a:pt x="1464" y="12"/>
                        <a:pt x="1670" y="0"/>
                        <a:pt x="1785" y="128"/>
                      </a:cubicBezTo>
                    </a:path>
                  </a:pathLst>
                </a:custGeom>
                <a:solidFill>
                  <a:srgbClr val="F3D6A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8" name="Freeform 132"/>
                <p:cNvSpPr>
                  <a:spLocks noChangeArrowheads="1"/>
                </p:cNvSpPr>
                <p:nvPr/>
              </p:nvSpPr>
              <p:spPr bwMode="auto">
                <a:xfrm>
                  <a:off x="7964201" y="6340011"/>
                  <a:ext cx="702913" cy="384559"/>
                </a:xfrm>
                <a:custGeom>
                  <a:avLst/>
                  <a:gdLst>
                    <a:gd name="T0" fmla="*/ 1686 w 1687"/>
                    <a:gd name="T1" fmla="*/ 37 h 926"/>
                    <a:gd name="T2" fmla="*/ 1686 w 1687"/>
                    <a:gd name="T3" fmla="*/ 37 h 926"/>
                    <a:gd name="T4" fmla="*/ 1316 w 1687"/>
                    <a:gd name="T5" fmla="*/ 263 h 926"/>
                    <a:gd name="T6" fmla="*/ 1090 w 1687"/>
                    <a:gd name="T7" fmla="*/ 423 h 926"/>
                    <a:gd name="T8" fmla="*/ 838 w 1687"/>
                    <a:gd name="T9" fmla="*/ 576 h 926"/>
                    <a:gd name="T10" fmla="*/ 365 w 1687"/>
                    <a:gd name="T11" fmla="*/ 921 h 926"/>
                    <a:gd name="T12" fmla="*/ 0 w 1687"/>
                    <a:gd name="T13" fmla="*/ 925 h 926"/>
                    <a:gd name="T14" fmla="*/ 370 w 1687"/>
                    <a:gd name="T15" fmla="*/ 654 h 926"/>
                    <a:gd name="T16" fmla="*/ 781 w 1687"/>
                    <a:gd name="T17" fmla="*/ 333 h 926"/>
                    <a:gd name="T18" fmla="*/ 1208 w 1687"/>
                    <a:gd name="T19" fmla="*/ 54 h 926"/>
                    <a:gd name="T20" fmla="*/ 1686 w 1687"/>
                    <a:gd name="T21" fmla="*/ 3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7" h="926">
                      <a:moveTo>
                        <a:pt x="1686" y="37"/>
                      </a:moveTo>
                      <a:lnTo>
                        <a:pt x="1686" y="37"/>
                      </a:lnTo>
                      <a:cubicBezTo>
                        <a:pt x="1550" y="90"/>
                        <a:pt x="1431" y="176"/>
                        <a:pt x="1316" y="263"/>
                      </a:cubicBezTo>
                      <a:cubicBezTo>
                        <a:pt x="1241" y="316"/>
                        <a:pt x="1167" y="374"/>
                        <a:pt x="1090" y="423"/>
                      </a:cubicBezTo>
                      <a:cubicBezTo>
                        <a:pt x="1011" y="481"/>
                        <a:pt x="925" y="526"/>
                        <a:pt x="838" y="576"/>
                      </a:cubicBezTo>
                      <a:cubicBezTo>
                        <a:pt x="670" y="670"/>
                        <a:pt x="497" y="773"/>
                        <a:pt x="365" y="921"/>
                      </a:cubicBezTo>
                      <a:cubicBezTo>
                        <a:pt x="242" y="917"/>
                        <a:pt x="123" y="921"/>
                        <a:pt x="0" y="925"/>
                      </a:cubicBezTo>
                      <a:cubicBezTo>
                        <a:pt x="110" y="822"/>
                        <a:pt x="242" y="740"/>
                        <a:pt x="370" y="654"/>
                      </a:cubicBezTo>
                      <a:cubicBezTo>
                        <a:pt x="514" y="555"/>
                        <a:pt x="645" y="448"/>
                        <a:pt x="781" y="333"/>
                      </a:cubicBezTo>
                      <a:cubicBezTo>
                        <a:pt x="908" y="218"/>
                        <a:pt x="1044" y="111"/>
                        <a:pt x="1208" y="54"/>
                      </a:cubicBezTo>
                      <a:cubicBezTo>
                        <a:pt x="1357" y="4"/>
                        <a:pt x="1529" y="0"/>
                        <a:pt x="1686" y="37"/>
                      </a:cubicBezTo>
                    </a:path>
                  </a:pathLst>
                </a:custGeom>
                <a:solidFill>
                  <a:srgbClr val="F3D6A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9" name="Freeform 133"/>
                <p:cNvSpPr>
                  <a:spLocks noChangeArrowheads="1"/>
                </p:cNvSpPr>
                <p:nvPr/>
              </p:nvSpPr>
              <p:spPr bwMode="auto">
                <a:xfrm>
                  <a:off x="7734190" y="6345531"/>
                  <a:ext cx="651390" cy="386399"/>
                </a:xfrm>
                <a:custGeom>
                  <a:avLst/>
                  <a:gdLst>
                    <a:gd name="T0" fmla="*/ 1563 w 1564"/>
                    <a:gd name="T1" fmla="*/ 62 h 931"/>
                    <a:gd name="T2" fmla="*/ 1563 w 1564"/>
                    <a:gd name="T3" fmla="*/ 62 h 931"/>
                    <a:gd name="T4" fmla="*/ 1325 w 1564"/>
                    <a:gd name="T5" fmla="*/ 239 h 931"/>
                    <a:gd name="T6" fmla="*/ 1115 w 1564"/>
                    <a:gd name="T7" fmla="*/ 420 h 931"/>
                    <a:gd name="T8" fmla="*/ 889 w 1564"/>
                    <a:gd name="T9" fmla="*/ 584 h 931"/>
                    <a:gd name="T10" fmla="*/ 453 w 1564"/>
                    <a:gd name="T11" fmla="*/ 917 h 931"/>
                    <a:gd name="T12" fmla="*/ 333 w 1564"/>
                    <a:gd name="T13" fmla="*/ 921 h 931"/>
                    <a:gd name="T14" fmla="*/ 0 w 1564"/>
                    <a:gd name="T15" fmla="*/ 930 h 931"/>
                    <a:gd name="T16" fmla="*/ 371 w 1564"/>
                    <a:gd name="T17" fmla="*/ 674 h 931"/>
                    <a:gd name="T18" fmla="*/ 765 w 1564"/>
                    <a:gd name="T19" fmla="*/ 395 h 931"/>
                    <a:gd name="T20" fmla="*/ 1123 w 1564"/>
                    <a:gd name="T21" fmla="*/ 115 h 931"/>
                    <a:gd name="T22" fmla="*/ 1563 w 1564"/>
                    <a:gd name="T23" fmla="*/ 6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4" h="931">
                      <a:moveTo>
                        <a:pt x="1563" y="62"/>
                      </a:moveTo>
                      <a:lnTo>
                        <a:pt x="1563" y="62"/>
                      </a:lnTo>
                      <a:cubicBezTo>
                        <a:pt x="1477" y="115"/>
                        <a:pt x="1399" y="177"/>
                        <a:pt x="1325" y="239"/>
                      </a:cubicBezTo>
                      <a:cubicBezTo>
                        <a:pt x="1255" y="296"/>
                        <a:pt x="1185" y="358"/>
                        <a:pt x="1115" y="420"/>
                      </a:cubicBezTo>
                      <a:cubicBezTo>
                        <a:pt x="1045" y="477"/>
                        <a:pt x="967" y="530"/>
                        <a:pt x="889" y="584"/>
                      </a:cubicBezTo>
                      <a:cubicBezTo>
                        <a:pt x="737" y="687"/>
                        <a:pt x="580" y="786"/>
                        <a:pt x="453" y="917"/>
                      </a:cubicBezTo>
                      <a:cubicBezTo>
                        <a:pt x="412" y="921"/>
                        <a:pt x="375" y="921"/>
                        <a:pt x="333" y="921"/>
                      </a:cubicBezTo>
                      <a:cubicBezTo>
                        <a:pt x="227" y="925"/>
                        <a:pt x="115" y="930"/>
                        <a:pt x="0" y="930"/>
                      </a:cubicBezTo>
                      <a:cubicBezTo>
                        <a:pt x="120" y="839"/>
                        <a:pt x="247" y="757"/>
                        <a:pt x="371" y="674"/>
                      </a:cubicBezTo>
                      <a:cubicBezTo>
                        <a:pt x="507" y="584"/>
                        <a:pt x="642" y="498"/>
                        <a:pt x="765" y="395"/>
                      </a:cubicBezTo>
                      <a:cubicBezTo>
                        <a:pt x="881" y="296"/>
                        <a:pt x="991" y="190"/>
                        <a:pt x="1123" y="115"/>
                      </a:cubicBezTo>
                      <a:cubicBezTo>
                        <a:pt x="1251" y="42"/>
                        <a:pt x="1423" y="0"/>
                        <a:pt x="1563" y="62"/>
                      </a:cubicBezTo>
                    </a:path>
                  </a:pathLst>
                </a:custGeom>
                <a:solidFill>
                  <a:srgbClr val="F3D6A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0" name="Freeform 134"/>
                <p:cNvSpPr>
                  <a:spLocks noChangeArrowheads="1"/>
                </p:cNvSpPr>
                <p:nvPr/>
              </p:nvSpPr>
              <p:spPr bwMode="auto">
                <a:xfrm>
                  <a:off x="5660414" y="6472491"/>
                  <a:ext cx="2848453" cy="1118718"/>
                </a:xfrm>
                <a:custGeom>
                  <a:avLst/>
                  <a:gdLst>
                    <a:gd name="T0" fmla="*/ 6346 w 6832"/>
                    <a:gd name="T1" fmla="*/ 737 h 2687"/>
                    <a:gd name="T2" fmla="*/ 6445 w 6832"/>
                    <a:gd name="T3" fmla="*/ 1460 h 2687"/>
                    <a:gd name="T4" fmla="*/ 5203 w 6832"/>
                    <a:gd name="T5" fmla="*/ 1428 h 2687"/>
                    <a:gd name="T6" fmla="*/ 5100 w 6832"/>
                    <a:gd name="T7" fmla="*/ 1415 h 2687"/>
                    <a:gd name="T8" fmla="*/ 3689 w 6832"/>
                    <a:gd name="T9" fmla="*/ 1649 h 2687"/>
                    <a:gd name="T10" fmla="*/ 4421 w 6832"/>
                    <a:gd name="T11" fmla="*/ 1485 h 2687"/>
                    <a:gd name="T12" fmla="*/ 4623 w 6832"/>
                    <a:gd name="T13" fmla="*/ 1773 h 2687"/>
                    <a:gd name="T14" fmla="*/ 4643 w 6832"/>
                    <a:gd name="T15" fmla="*/ 2061 h 2687"/>
                    <a:gd name="T16" fmla="*/ 4648 w 6832"/>
                    <a:gd name="T17" fmla="*/ 1469 h 2687"/>
                    <a:gd name="T18" fmla="*/ 4833 w 6832"/>
                    <a:gd name="T19" fmla="*/ 1469 h 2687"/>
                    <a:gd name="T20" fmla="*/ 5002 w 6832"/>
                    <a:gd name="T21" fmla="*/ 1658 h 2687"/>
                    <a:gd name="T22" fmla="*/ 5116 w 6832"/>
                    <a:gd name="T23" fmla="*/ 1913 h 2687"/>
                    <a:gd name="T24" fmla="*/ 4952 w 6832"/>
                    <a:gd name="T25" fmla="*/ 1469 h 2687"/>
                    <a:gd name="T26" fmla="*/ 5100 w 6832"/>
                    <a:gd name="T27" fmla="*/ 1485 h 2687"/>
                    <a:gd name="T28" fmla="*/ 5326 w 6832"/>
                    <a:gd name="T29" fmla="*/ 1645 h 2687"/>
                    <a:gd name="T30" fmla="*/ 5429 w 6832"/>
                    <a:gd name="T31" fmla="*/ 1703 h 2687"/>
                    <a:gd name="T32" fmla="*/ 5277 w 6832"/>
                    <a:gd name="T33" fmla="*/ 1510 h 2687"/>
                    <a:gd name="T34" fmla="*/ 6038 w 6832"/>
                    <a:gd name="T35" fmla="*/ 1588 h 2687"/>
                    <a:gd name="T36" fmla="*/ 5475 w 6832"/>
                    <a:gd name="T37" fmla="*/ 2081 h 2687"/>
                    <a:gd name="T38" fmla="*/ 4820 w 6832"/>
                    <a:gd name="T39" fmla="*/ 2628 h 2687"/>
                    <a:gd name="T40" fmla="*/ 3245 w 6832"/>
                    <a:gd name="T41" fmla="*/ 2439 h 2687"/>
                    <a:gd name="T42" fmla="*/ 1736 w 6832"/>
                    <a:gd name="T43" fmla="*/ 2135 h 2687"/>
                    <a:gd name="T44" fmla="*/ 897 w 6832"/>
                    <a:gd name="T45" fmla="*/ 2406 h 2687"/>
                    <a:gd name="T46" fmla="*/ 33 w 6832"/>
                    <a:gd name="T47" fmla="*/ 1041 h 2687"/>
                    <a:gd name="T48" fmla="*/ 1189 w 6832"/>
                    <a:gd name="T49" fmla="*/ 247 h 2687"/>
                    <a:gd name="T50" fmla="*/ 2221 w 6832"/>
                    <a:gd name="T51" fmla="*/ 144 h 2687"/>
                    <a:gd name="T52" fmla="*/ 3175 w 6832"/>
                    <a:gd name="T53" fmla="*/ 4 h 2687"/>
                    <a:gd name="T54" fmla="*/ 4261 w 6832"/>
                    <a:gd name="T55" fmla="*/ 531 h 2687"/>
                    <a:gd name="T56" fmla="*/ 4265 w 6832"/>
                    <a:gd name="T57" fmla="*/ 535 h 2687"/>
                    <a:gd name="T58" fmla="*/ 4919 w 6832"/>
                    <a:gd name="T59" fmla="*/ 687 h 2687"/>
                    <a:gd name="T60" fmla="*/ 6346 w 6832"/>
                    <a:gd name="T61" fmla="*/ 737 h 2687"/>
                    <a:gd name="T62" fmla="*/ 6712 w 6832"/>
                    <a:gd name="T63" fmla="*/ 987 h 2687"/>
                    <a:gd name="T64" fmla="*/ 6107 w 6832"/>
                    <a:gd name="T65" fmla="*/ 847 h 2687"/>
                    <a:gd name="T66" fmla="*/ 6034 w 6832"/>
                    <a:gd name="T67" fmla="*/ 1296 h 2687"/>
                    <a:gd name="T68" fmla="*/ 6235 w 6832"/>
                    <a:gd name="T69" fmla="*/ 1419 h 2687"/>
                    <a:gd name="T70" fmla="*/ 6038 w 6832"/>
                    <a:gd name="T71" fmla="*/ 1070 h 2687"/>
                    <a:gd name="T72" fmla="*/ 6436 w 6832"/>
                    <a:gd name="T73" fmla="*/ 901 h 2687"/>
                    <a:gd name="T74" fmla="*/ 6663 w 6832"/>
                    <a:gd name="T75" fmla="*/ 1209 h 2687"/>
                    <a:gd name="T76" fmla="*/ 6309 w 6832"/>
                    <a:gd name="T77" fmla="*/ 1432 h 2687"/>
                    <a:gd name="T78" fmla="*/ 6712 w 6832"/>
                    <a:gd name="T79" fmla="*/ 987 h 2687"/>
                    <a:gd name="T80" fmla="*/ 5355 w 6832"/>
                    <a:gd name="T81" fmla="*/ 1387 h 2687"/>
                    <a:gd name="T82" fmla="*/ 5322 w 6832"/>
                    <a:gd name="T83" fmla="*/ 1168 h 2687"/>
                    <a:gd name="T84" fmla="*/ 5343 w 6832"/>
                    <a:gd name="T85" fmla="*/ 831 h 2687"/>
                    <a:gd name="T86" fmla="*/ 5260 w 6832"/>
                    <a:gd name="T87" fmla="*/ 1115 h 2687"/>
                    <a:gd name="T88" fmla="*/ 5355 w 6832"/>
                    <a:gd name="T89" fmla="*/ 1387 h 2687"/>
                    <a:gd name="T90" fmla="*/ 5248 w 6832"/>
                    <a:gd name="T91" fmla="*/ 1292 h 2687"/>
                    <a:gd name="T92" fmla="*/ 5191 w 6832"/>
                    <a:gd name="T93" fmla="*/ 1127 h 2687"/>
                    <a:gd name="T94" fmla="*/ 5170 w 6832"/>
                    <a:gd name="T95" fmla="*/ 918 h 2687"/>
                    <a:gd name="T96" fmla="*/ 5240 w 6832"/>
                    <a:gd name="T97" fmla="*/ 1300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32" h="2687">
                      <a:moveTo>
                        <a:pt x="6346" y="737"/>
                      </a:moveTo>
                      <a:lnTo>
                        <a:pt x="6346" y="737"/>
                      </a:lnTo>
                      <a:cubicBezTo>
                        <a:pt x="6519" y="786"/>
                        <a:pt x="6733" y="884"/>
                        <a:pt x="6778" y="1078"/>
                      </a:cubicBezTo>
                      <a:cubicBezTo>
                        <a:pt x="6831" y="1275"/>
                        <a:pt x="6601" y="1407"/>
                        <a:pt x="6445" y="1460"/>
                      </a:cubicBezTo>
                      <a:cubicBezTo>
                        <a:pt x="6247" y="1531"/>
                        <a:pt x="6025" y="1526"/>
                        <a:pt x="5820" y="1505"/>
                      </a:cubicBezTo>
                      <a:cubicBezTo>
                        <a:pt x="5614" y="1489"/>
                        <a:pt x="5408" y="1448"/>
                        <a:pt x="5203" y="1428"/>
                      </a:cubicBezTo>
                      <a:cubicBezTo>
                        <a:pt x="5174" y="1423"/>
                        <a:pt x="5141" y="1419"/>
                        <a:pt x="5112" y="1415"/>
                      </a:cubicBezTo>
                      <a:cubicBezTo>
                        <a:pt x="5108" y="1415"/>
                        <a:pt x="5104" y="1415"/>
                        <a:pt x="5100" y="1415"/>
                      </a:cubicBezTo>
                      <a:cubicBezTo>
                        <a:pt x="4890" y="1395"/>
                        <a:pt x="4681" y="1391"/>
                        <a:pt x="4471" y="1415"/>
                      </a:cubicBezTo>
                      <a:cubicBezTo>
                        <a:pt x="4195" y="1444"/>
                        <a:pt x="3936" y="1526"/>
                        <a:pt x="3689" y="1649"/>
                      </a:cubicBezTo>
                      <a:cubicBezTo>
                        <a:pt x="3648" y="1666"/>
                        <a:pt x="3681" y="1724"/>
                        <a:pt x="3722" y="1707"/>
                      </a:cubicBezTo>
                      <a:cubicBezTo>
                        <a:pt x="3944" y="1596"/>
                        <a:pt x="4179" y="1522"/>
                        <a:pt x="4421" y="1485"/>
                      </a:cubicBezTo>
                      <a:cubicBezTo>
                        <a:pt x="4479" y="1481"/>
                        <a:pt x="4533" y="1473"/>
                        <a:pt x="4586" y="1469"/>
                      </a:cubicBezTo>
                      <a:cubicBezTo>
                        <a:pt x="4610" y="1572"/>
                        <a:pt x="4619" y="1670"/>
                        <a:pt x="4623" y="1773"/>
                      </a:cubicBezTo>
                      <a:cubicBezTo>
                        <a:pt x="4623" y="1871"/>
                        <a:pt x="4615" y="1966"/>
                        <a:pt x="4631" y="2061"/>
                      </a:cubicBezTo>
                      <a:cubicBezTo>
                        <a:pt x="4631" y="2069"/>
                        <a:pt x="4643" y="2069"/>
                        <a:pt x="4643" y="2061"/>
                      </a:cubicBezTo>
                      <a:cubicBezTo>
                        <a:pt x="4660" y="1962"/>
                        <a:pt x="4664" y="1860"/>
                        <a:pt x="4668" y="1757"/>
                      </a:cubicBezTo>
                      <a:cubicBezTo>
                        <a:pt x="4668" y="1662"/>
                        <a:pt x="4668" y="1559"/>
                        <a:pt x="4648" y="1469"/>
                      </a:cubicBezTo>
                      <a:cubicBezTo>
                        <a:pt x="4709" y="1464"/>
                        <a:pt x="4767" y="1464"/>
                        <a:pt x="4829" y="1464"/>
                      </a:cubicBezTo>
                      <a:cubicBezTo>
                        <a:pt x="4829" y="1464"/>
                        <a:pt x="4829" y="1469"/>
                        <a:pt x="4833" y="1469"/>
                      </a:cubicBezTo>
                      <a:cubicBezTo>
                        <a:pt x="4866" y="1489"/>
                        <a:pt x="4894" y="1510"/>
                        <a:pt x="4923" y="1538"/>
                      </a:cubicBezTo>
                      <a:cubicBezTo>
                        <a:pt x="4956" y="1572"/>
                        <a:pt x="4981" y="1617"/>
                        <a:pt x="5002" y="1658"/>
                      </a:cubicBezTo>
                      <a:cubicBezTo>
                        <a:pt x="5047" y="1740"/>
                        <a:pt x="5063" y="1826"/>
                        <a:pt x="5092" y="1913"/>
                      </a:cubicBezTo>
                      <a:cubicBezTo>
                        <a:pt x="5096" y="1929"/>
                        <a:pt x="5116" y="1925"/>
                        <a:pt x="5116" y="1913"/>
                      </a:cubicBezTo>
                      <a:cubicBezTo>
                        <a:pt x="5124" y="1818"/>
                        <a:pt x="5088" y="1712"/>
                        <a:pt x="5051" y="1629"/>
                      </a:cubicBezTo>
                      <a:cubicBezTo>
                        <a:pt x="5030" y="1576"/>
                        <a:pt x="4997" y="1518"/>
                        <a:pt x="4952" y="1469"/>
                      </a:cubicBezTo>
                      <a:cubicBezTo>
                        <a:pt x="4997" y="1473"/>
                        <a:pt x="5043" y="1477"/>
                        <a:pt x="5083" y="1481"/>
                      </a:cubicBezTo>
                      <a:cubicBezTo>
                        <a:pt x="5092" y="1481"/>
                        <a:pt x="5096" y="1485"/>
                        <a:pt x="5100" y="1485"/>
                      </a:cubicBezTo>
                      <a:cubicBezTo>
                        <a:pt x="5146" y="1493"/>
                        <a:pt x="5187" y="1514"/>
                        <a:pt x="5223" y="1542"/>
                      </a:cubicBezTo>
                      <a:cubicBezTo>
                        <a:pt x="5260" y="1576"/>
                        <a:pt x="5293" y="1608"/>
                        <a:pt x="5326" y="1645"/>
                      </a:cubicBezTo>
                      <a:cubicBezTo>
                        <a:pt x="5351" y="1670"/>
                        <a:pt x="5376" y="1707"/>
                        <a:pt x="5412" y="1720"/>
                      </a:cubicBezTo>
                      <a:cubicBezTo>
                        <a:pt x="5425" y="1724"/>
                        <a:pt x="5433" y="1712"/>
                        <a:pt x="5429" y="1703"/>
                      </a:cubicBezTo>
                      <a:cubicBezTo>
                        <a:pt x="5425" y="1670"/>
                        <a:pt x="5392" y="1637"/>
                        <a:pt x="5372" y="1613"/>
                      </a:cubicBezTo>
                      <a:cubicBezTo>
                        <a:pt x="5343" y="1576"/>
                        <a:pt x="5310" y="1538"/>
                        <a:pt x="5277" y="1510"/>
                      </a:cubicBezTo>
                      <a:cubicBezTo>
                        <a:pt x="5273" y="1505"/>
                        <a:pt x="5273" y="1501"/>
                        <a:pt x="5268" y="1501"/>
                      </a:cubicBezTo>
                      <a:cubicBezTo>
                        <a:pt x="5524" y="1535"/>
                        <a:pt x="5782" y="1588"/>
                        <a:pt x="6038" y="1588"/>
                      </a:cubicBezTo>
                      <a:cubicBezTo>
                        <a:pt x="5943" y="1645"/>
                        <a:pt x="5861" y="1720"/>
                        <a:pt x="5778" y="1789"/>
                      </a:cubicBezTo>
                      <a:cubicBezTo>
                        <a:pt x="5672" y="1884"/>
                        <a:pt x="5573" y="1983"/>
                        <a:pt x="5475" y="2081"/>
                      </a:cubicBezTo>
                      <a:cubicBezTo>
                        <a:pt x="5273" y="2283"/>
                        <a:pt x="5071" y="2480"/>
                        <a:pt x="4829" y="2628"/>
                      </a:cubicBezTo>
                      <a:cubicBezTo>
                        <a:pt x="4824" y="2628"/>
                        <a:pt x="4820" y="2628"/>
                        <a:pt x="4820" y="2628"/>
                      </a:cubicBezTo>
                      <a:cubicBezTo>
                        <a:pt x="4561" y="2686"/>
                        <a:pt x="4290" y="2661"/>
                        <a:pt x="4031" y="2616"/>
                      </a:cubicBezTo>
                      <a:cubicBezTo>
                        <a:pt x="3768" y="2571"/>
                        <a:pt x="3504" y="2505"/>
                        <a:pt x="3245" y="2439"/>
                      </a:cubicBezTo>
                      <a:cubicBezTo>
                        <a:pt x="2982" y="2369"/>
                        <a:pt x="2723" y="2295"/>
                        <a:pt x="2460" y="2238"/>
                      </a:cubicBezTo>
                      <a:cubicBezTo>
                        <a:pt x="2221" y="2184"/>
                        <a:pt x="1979" y="2139"/>
                        <a:pt x="1736" y="2135"/>
                      </a:cubicBezTo>
                      <a:cubicBezTo>
                        <a:pt x="1497" y="2131"/>
                        <a:pt x="1271" y="2184"/>
                        <a:pt x="1061" y="2299"/>
                      </a:cubicBezTo>
                      <a:cubicBezTo>
                        <a:pt x="1004" y="2332"/>
                        <a:pt x="951" y="2369"/>
                        <a:pt x="897" y="2406"/>
                      </a:cubicBezTo>
                      <a:cubicBezTo>
                        <a:pt x="0" y="1070"/>
                        <a:pt x="0" y="1070"/>
                        <a:pt x="0" y="1070"/>
                      </a:cubicBezTo>
                      <a:cubicBezTo>
                        <a:pt x="13" y="1062"/>
                        <a:pt x="21" y="1049"/>
                        <a:pt x="33" y="1041"/>
                      </a:cubicBezTo>
                      <a:cubicBezTo>
                        <a:pt x="206" y="877"/>
                        <a:pt x="370" y="712"/>
                        <a:pt x="564" y="576"/>
                      </a:cubicBezTo>
                      <a:cubicBezTo>
                        <a:pt x="757" y="441"/>
                        <a:pt x="967" y="329"/>
                        <a:pt x="1189" y="247"/>
                      </a:cubicBezTo>
                      <a:cubicBezTo>
                        <a:pt x="1419" y="157"/>
                        <a:pt x="1662" y="144"/>
                        <a:pt x="1909" y="144"/>
                      </a:cubicBezTo>
                      <a:cubicBezTo>
                        <a:pt x="2011" y="144"/>
                        <a:pt x="2118" y="148"/>
                        <a:pt x="2221" y="144"/>
                      </a:cubicBezTo>
                      <a:cubicBezTo>
                        <a:pt x="2328" y="144"/>
                        <a:pt x="2435" y="124"/>
                        <a:pt x="2538" y="99"/>
                      </a:cubicBezTo>
                      <a:cubicBezTo>
                        <a:pt x="2748" y="58"/>
                        <a:pt x="2957" y="0"/>
                        <a:pt x="3175" y="4"/>
                      </a:cubicBezTo>
                      <a:cubicBezTo>
                        <a:pt x="3587" y="17"/>
                        <a:pt x="3932" y="309"/>
                        <a:pt x="4257" y="531"/>
                      </a:cubicBezTo>
                      <a:cubicBezTo>
                        <a:pt x="4257" y="531"/>
                        <a:pt x="4257" y="531"/>
                        <a:pt x="4261" y="531"/>
                      </a:cubicBezTo>
                      <a:lnTo>
                        <a:pt x="4261" y="531"/>
                      </a:lnTo>
                      <a:cubicBezTo>
                        <a:pt x="4261" y="535"/>
                        <a:pt x="4261" y="535"/>
                        <a:pt x="4265" y="535"/>
                      </a:cubicBezTo>
                      <a:lnTo>
                        <a:pt x="4269" y="539"/>
                      </a:lnTo>
                      <a:cubicBezTo>
                        <a:pt x="4466" y="650"/>
                        <a:pt x="4693" y="683"/>
                        <a:pt x="4919" y="687"/>
                      </a:cubicBezTo>
                      <a:cubicBezTo>
                        <a:pt x="5158" y="695"/>
                        <a:pt x="5392" y="679"/>
                        <a:pt x="5630" y="675"/>
                      </a:cubicBezTo>
                      <a:cubicBezTo>
                        <a:pt x="5869" y="667"/>
                        <a:pt x="6112" y="671"/>
                        <a:pt x="6346" y="737"/>
                      </a:cubicBezTo>
                      <a:close/>
                      <a:moveTo>
                        <a:pt x="6712" y="987"/>
                      </a:moveTo>
                      <a:lnTo>
                        <a:pt x="6712" y="987"/>
                      </a:lnTo>
                      <a:cubicBezTo>
                        <a:pt x="6671" y="897"/>
                        <a:pt x="6568" y="864"/>
                        <a:pt x="6449" y="835"/>
                      </a:cubicBezTo>
                      <a:cubicBezTo>
                        <a:pt x="6334" y="806"/>
                        <a:pt x="6210" y="790"/>
                        <a:pt x="6107" y="847"/>
                      </a:cubicBezTo>
                      <a:cubicBezTo>
                        <a:pt x="6034" y="889"/>
                        <a:pt x="5997" y="971"/>
                        <a:pt x="5984" y="1049"/>
                      </a:cubicBezTo>
                      <a:cubicBezTo>
                        <a:pt x="5972" y="1135"/>
                        <a:pt x="5989" y="1222"/>
                        <a:pt x="6034" y="1296"/>
                      </a:cubicBezTo>
                      <a:cubicBezTo>
                        <a:pt x="6075" y="1370"/>
                        <a:pt x="6194" y="1436"/>
                        <a:pt x="6231" y="1428"/>
                      </a:cubicBezTo>
                      <a:cubicBezTo>
                        <a:pt x="6239" y="1428"/>
                        <a:pt x="6239" y="1423"/>
                        <a:pt x="6235" y="1419"/>
                      </a:cubicBezTo>
                      <a:cubicBezTo>
                        <a:pt x="6210" y="1395"/>
                        <a:pt x="6133" y="1378"/>
                        <a:pt x="6079" y="1279"/>
                      </a:cubicBezTo>
                      <a:cubicBezTo>
                        <a:pt x="6042" y="1218"/>
                        <a:pt x="6030" y="1144"/>
                        <a:pt x="6038" y="1070"/>
                      </a:cubicBezTo>
                      <a:cubicBezTo>
                        <a:pt x="6046" y="1008"/>
                        <a:pt x="6079" y="942"/>
                        <a:pt x="6133" y="905"/>
                      </a:cubicBezTo>
                      <a:cubicBezTo>
                        <a:pt x="6219" y="847"/>
                        <a:pt x="6342" y="873"/>
                        <a:pt x="6436" y="901"/>
                      </a:cubicBezTo>
                      <a:cubicBezTo>
                        <a:pt x="6531" y="926"/>
                        <a:pt x="6606" y="946"/>
                        <a:pt x="6655" y="1020"/>
                      </a:cubicBezTo>
                      <a:cubicBezTo>
                        <a:pt x="6692" y="1078"/>
                        <a:pt x="6692" y="1148"/>
                        <a:pt x="6663" y="1209"/>
                      </a:cubicBezTo>
                      <a:cubicBezTo>
                        <a:pt x="6606" y="1337"/>
                        <a:pt x="6445" y="1415"/>
                        <a:pt x="6309" y="1423"/>
                      </a:cubicBezTo>
                      <a:cubicBezTo>
                        <a:pt x="6305" y="1423"/>
                        <a:pt x="6305" y="1432"/>
                        <a:pt x="6309" y="1432"/>
                      </a:cubicBezTo>
                      <a:cubicBezTo>
                        <a:pt x="6470" y="1460"/>
                        <a:pt x="6642" y="1366"/>
                        <a:pt x="6716" y="1218"/>
                      </a:cubicBezTo>
                      <a:cubicBezTo>
                        <a:pt x="6753" y="1144"/>
                        <a:pt x="6749" y="1062"/>
                        <a:pt x="6712" y="987"/>
                      </a:cubicBezTo>
                      <a:close/>
                      <a:moveTo>
                        <a:pt x="5355" y="1387"/>
                      </a:moveTo>
                      <a:lnTo>
                        <a:pt x="5355" y="1387"/>
                      </a:lnTo>
                      <a:cubicBezTo>
                        <a:pt x="5396" y="1399"/>
                        <a:pt x="5376" y="1341"/>
                        <a:pt x="5372" y="1325"/>
                      </a:cubicBezTo>
                      <a:cubicBezTo>
                        <a:pt x="5351" y="1271"/>
                        <a:pt x="5331" y="1222"/>
                        <a:pt x="5322" y="1168"/>
                      </a:cubicBezTo>
                      <a:cubicBezTo>
                        <a:pt x="5310" y="1111"/>
                        <a:pt x="5310" y="1054"/>
                        <a:pt x="5314" y="1000"/>
                      </a:cubicBezTo>
                      <a:cubicBezTo>
                        <a:pt x="5314" y="946"/>
                        <a:pt x="5322" y="880"/>
                        <a:pt x="5343" y="831"/>
                      </a:cubicBezTo>
                      <a:cubicBezTo>
                        <a:pt x="5347" y="823"/>
                        <a:pt x="5335" y="815"/>
                        <a:pt x="5331" y="823"/>
                      </a:cubicBezTo>
                      <a:cubicBezTo>
                        <a:pt x="5277" y="918"/>
                        <a:pt x="5256" y="1008"/>
                        <a:pt x="5260" y="1115"/>
                      </a:cubicBezTo>
                      <a:cubicBezTo>
                        <a:pt x="5260" y="1168"/>
                        <a:pt x="5268" y="1222"/>
                        <a:pt x="5285" y="1271"/>
                      </a:cubicBezTo>
                      <a:cubicBezTo>
                        <a:pt x="5293" y="1308"/>
                        <a:pt x="5314" y="1378"/>
                        <a:pt x="5355" y="1387"/>
                      </a:cubicBezTo>
                      <a:close/>
                      <a:moveTo>
                        <a:pt x="5248" y="1292"/>
                      </a:moveTo>
                      <a:lnTo>
                        <a:pt x="5248" y="1292"/>
                      </a:lnTo>
                      <a:cubicBezTo>
                        <a:pt x="5256" y="1267"/>
                        <a:pt x="5240" y="1247"/>
                        <a:pt x="5232" y="1230"/>
                      </a:cubicBezTo>
                      <a:cubicBezTo>
                        <a:pt x="5215" y="1197"/>
                        <a:pt x="5203" y="1164"/>
                        <a:pt x="5191" y="1127"/>
                      </a:cubicBezTo>
                      <a:cubicBezTo>
                        <a:pt x="5174" y="1066"/>
                        <a:pt x="5162" y="983"/>
                        <a:pt x="5182" y="922"/>
                      </a:cubicBezTo>
                      <a:cubicBezTo>
                        <a:pt x="5182" y="914"/>
                        <a:pt x="5170" y="910"/>
                        <a:pt x="5170" y="918"/>
                      </a:cubicBezTo>
                      <a:cubicBezTo>
                        <a:pt x="5137" y="987"/>
                        <a:pt x="5129" y="1054"/>
                        <a:pt x="5141" y="1131"/>
                      </a:cubicBezTo>
                      <a:cubicBezTo>
                        <a:pt x="5146" y="1172"/>
                        <a:pt x="5174" y="1308"/>
                        <a:pt x="5240" y="1300"/>
                      </a:cubicBezTo>
                      <a:cubicBezTo>
                        <a:pt x="5244" y="1300"/>
                        <a:pt x="5248" y="1296"/>
                        <a:pt x="5248" y="1292"/>
                      </a:cubicBezTo>
                      <a:close/>
                    </a:path>
                  </a:pathLst>
                </a:custGeom>
                <a:solidFill>
                  <a:srgbClr val="F3D6A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1" name="Freeform 135"/>
                <p:cNvSpPr>
                  <a:spLocks noChangeArrowheads="1"/>
                </p:cNvSpPr>
                <p:nvPr/>
              </p:nvSpPr>
              <p:spPr bwMode="auto">
                <a:xfrm>
                  <a:off x="4786373" y="6982170"/>
                  <a:ext cx="1069090" cy="1506958"/>
                </a:xfrm>
                <a:custGeom>
                  <a:avLst/>
                  <a:gdLst>
                    <a:gd name="T0" fmla="*/ 0 w 2567"/>
                    <a:gd name="T1" fmla="*/ 374 h 3616"/>
                    <a:gd name="T2" fmla="*/ 0 w 2567"/>
                    <a:gd name="T3" fmla="*/ 3615 h 3616"/>
                    <a:gd name="T4" fmla="*/ 1929 w 2567"/>
                    <a:gd name="T5" fmla="*/ 3615 h 3616"/>
                    <a:gd name="T6" fmla="*/ 2566 w 2567"/>
                    <a:gd name="T7" fmla="*/ 3113 h 3616"/>
                    <a:gd name="T8" fmla="*/ 613 w 2567"/>
                    <a:gd name="T9" fmla="*/ 0 h 3616"/>
                    <a:gd name="T10" fmla="*/ 0 w 2567"/>
                    <a:gd name="T11" fmla="*/ 374 h 3616"/>
                  </a:gdLst>
                  <a:ahLst/>
                  <a:cxnLst>
                    <a:cxn ang="0">
                      <a:pos x="T0" y="T1"/>
                    </a:cxn>
                    <a:cxn ang="0">
                      <a:pos x="T2" y="T3"/>
                    </a:cxn>
                    <a:cxn ang="0">
                      <a:pos x="T4" y="T5"/>
                    </a:cxn>
                    <a:cxn ang="0">
                      <a:pos x="T6" y="T7"/>
                    </a:cxn>
                    <a:cxn ang="0">
                      <a:pos x="T8" y="T9"/>
                    </a:cxn>
                    <a:cxn ang="0">
                      <a:pos x="T10" y="T11"/>
                    </a:cxn>
                  </a:cxnLst>
                  <a:rect l="0" t="0" r="r" b="b"/>
                  <a:pathLst>
                    <a:path w="2567" h="3616">
                      <a:moveTo>
                        <a:pt x="0" y="374"/>
                      </a:moveTo>
                      <a:lnTo>
                        <a:pt x="0" y="3615"/>
                      </a:lnTo>
                      <a:lnTo>
                        <a:pt x="1929" y="3615"/>
                      </a:lnTo>
                      <a:lnTo>
                        <a:pt x="2566" y="3113"/>
                      </a:lnTo>
                      <a:lnTo>
                        <a:pt x="613" y="0"/>
                      </a:lnTo>
                      <a:lnTo>
                        <a:pt x="0" y="374"/>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2" name="Freeform 136"/>
                <p:cNvSpPr>
                  <a:spLocks noChangeArrowheads="1"/>
                </p:cNvSpPr>
                <p:nvPr/>
              </p:nvSpPr>
              <p:spPr bwMode="auto">
                <a:xfrm>
                  <a:off x="5338399" y="8124809"/>
                  <a:ext cx="314655" cy="312800"/>
                </a:xfrm>
                <a:custGeom>
                  <a:avLst/>
                  <a:gdLst>
                    <a:gd name="T0" fmla="*/ 707 w 758"/>
                    <a:gd name="T1" fmla="*/ 292 h 753"/>
                    <a:gd name="T2" fmla="*/ 707 w 758"/>
                    <a:gd name="T3" fmla="*/ 292 h 753"/>
                    <a:gd name="T4" fmla="*/ 461 w 758"/>
                    <a:gd name="T5" fmla="*/ 707 h 753"/>
                    <a:gd name="T6" fmla="*/ 45 w 758"/>
                    <a:gd name="T7" fmla="*/ 460 h 753"/>
                    <a:gd name="T8" fmla="*/ 292 w 758"/>
                    <a:gd name="T9" fmla="*/ 45 h 753"/>
                    <a:gd name="T10" fmla="*/ 707 w 758"/>
                    <a:gd name="T11" fmla="*/ 292 h 753"/>
                  </a:gdLst>
                  <a:ahLst/>
                  <a:cxnLst>
                    <a:cxn ang="0">
                      <a:pos x="T0" y="T1"/>
                    </a:cxn>
                    <a:cxn ang="0">
                      <a:pos x="T2" y="T3"/>
                    </a:cxn>
                    <a:cxn ang="0">
                      <a:pos x="T4" y="T5"/>
                    </a:cxn>
                    <a:cxn ang="0">
                      <a:pos x="T6" y="T7"/>
                    </a:cxn>
                    <a:cxn ang="0">
                      <a:pos x="T8" y="T9"/>
                    </a:cxn>
                    <a:cxn ang="0">
                      <a:pos x="T10" y="T11"/>
                    </a:cxn>
                  </a:cxnLst>
                  <a:rect l="0" t="0" r="r" b="b"/>
                  <a:pathLst>
                    <a:path w="758" h="753">
                      <a:moveTo>
                        <a:pt x="707" y="292"/>
                      </a:moveTo>
                      <a:lnTo>
                        <a:pt x="707" y="292"/>
                      </a:lnTo>
                      <a:cubicBezTo>
                        <a:pt x="757" y="477"/>
                        <a:pt x="646" y="662"/>
                        <a:pt x="461" y="707"/>
                      </a:cubicBezTo>
                      <a:cubicBezTo>
                        <a:pt x="280" y="752"/>
                        <a:pt x="95" y="645"/>
                        <a:pt x="45" y="460"/>
                      </a:cubicBezTo>
                      <a:cubicBezTo>
                        <a:pt x="0" y="279"/>
                        <a:pt x="111" y="90"/>
                        <a:pt x="292" y="45"/>
                      </a:cubicBezTo>
                      <a:cubicBezTo>
                        <a:pt x="477" y="0"/>
                        <a:pt x="662" y="111"/>
                        <a:pt x="707" y="292"/>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3" name="Freeform 137"/>
                <p:cNvSpPr>
                  <a:spLocks noChangeArrowheads="1"/>
                </p:cNvSpPr>
                <p:nvPr/>
              </p:nvSpPr>
              <p:spPr bwMode="auto">
                <a:xfrm>
                  <a:off x="5408322" y="8194728"/>
                  <a:ext cx="171128" cy="172960"/>
                </a:xfrm>
                <a:custGeom>
                  <a:avLst/>
                  <a:gdLst>
                    <a:gd name="T0" fmla="*/ 308 w 416"/>
                    <a:gd name="T1" fmla="*/ 0 h 417"/>
                    <a:gd name="T2" fmla="*/ 201 w 416"/>
                    <a:gd name="T3" fmla="*/ 182 h 417"/>
                    <a:gd name="T4" fmla="*/ 24 w 416"/>
                    <a:gd name="T5" fmla="*/ 75 h 417"/>
                    <a:gd name="T6" fmla="*/ 0 w 416"/>
                    <a:gd name="T7" fmla="*/ 111 h 417"/>
                    <a:gd name="T8" fmla="*/ 181 w 416"/>
                    <a:gd name="T9" fmla="*/ 215 h 417"/>
                    <a:gd name="T10" fmla="*/ 74 w 416"/>
                    <a:gd name="T11" fmla="*/ 395 h 417"/>
                    <a:gd name="T12" fmla="*/ 111 w 416"/>
                    <a:gd name="T13" fmla="*/ 416 h 417"/>
                    <a:gd name="T14" fmla="*/ 218 w 416"/>
                    <a:gd name="T15" fmla="*/ 239 h 417"/>
                    <a:gd name="T16" fmla="*/ 394 w 416"/>
                    <a:gd name="T17" fmla="*/ 346 h 417"/>
                    <a:gd name="T18" fmla="*/ 415 w 416"/>
                    <a:gd name="T19" fmla="*/ 309 h 417"/>
                    <a:gd name="T20" fmla="*/ 239 w 416"/>
                    <a:gd name="T21" fmla="*/ 202 h 417"/>
                    <a:gd name="T22" fmla="*/ 345 w 416"/>
                    <a:gd name="T23" fmla="*/ 21 h 417"/>
                    <a:gd name="T24" fmla="*/ 308 w 416"/>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417">
                      <a:moveTo>
                        <a:pt x="308" y="0"/>
                      </a:moveTo>
                      <a:lnTo>
                        <a:pt x="201" y="182"/>
                      </a:lnTo>
                      <a:lnTo>
                        <a:pt x="24" y="75"/>
                      </a:lnTo>
                      <a:lnTo>
                        <a:pt x="0" y="111"/>
                      </a:lnTo>
                      <a:lnTo>
                        <a:pt x="181" y="215"/>
                      </a:lnTo>
                      <a:lnTo>
                        <a:pt x="74" y="395"/>
                      </a:lnTo>
                      <a:lnTo>
                        <a:pt x="111" y="416"/>
                      </a:lnTo>
                      <a:lnTo>
                        <a:pt x="218" y="239"/>
                      </a:lnTo>
                      <a:lnTo>
                        <a:pt x="394" y="346"/>
                      </a:lnTo>
                      <a:lnTo>
                        <a:pt x="415" y="309"/>
                      </a:lnTo>
                      <a:lnTo>
                        <a:pt x="239" y="202"/>
                      </a:lnTo>
                      <a:lnTo>
                        <a:pt x="345" y="21"/>
                      </a:lnTo>
                      <a:lnTo>
                        <a:pt x="308" y="0"/>
                      </a:lnTo>
                    </a:path>
                  </a:pathLst>
                </a:custGeom>
                <a:solidFill>
                  <a:srgbClr val="BC4E2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4" name="Freeform 138"/>
                <p:cNvSpPr>
                  <a:spLocks noChangeArrowheads="1"/>
                </p:cNvSpPr>
                <p:nvPr/>
              </p:nvSpPr>
              <p:spPr bwMode="auto">
                <a:xfrm>
                  <a:off x="5097347" y="6733770"/>
                  <a:ext cx="1107732" cy="1413118"/>
                </a:xfrm>
                <a:custGeom>
                  <a:avLst/>
                  <a:gdLst>
                    <a:gd name="T0" fmla="*/ 1621 w 2658"/>
                    <a:gd name="T1" fmla="*/ 3389 h 3390"/>
                    <a:gd name="T2" fmla="*/ 2657 w 2658"/>
                    <a:gd name="T3" fmla="*/ 2397 h 3390"/>
                    <a:gd name="T4" fmla="*/ 2283 w 2658"/>
                    <a:gd name="T5" fmla="*/ 1838 h 3390"/>
                    <a:gd name="T6" fmla="*/ 2246 w 2658"/>
                    <a:gd name="T7" fmla="*/ 1780 h 3390"/>
                    <a:gd name="T8" fmla="*/ 1349 w 2658"/>
                    <a:gd name="T9" fmla="*/ 444 h 3390"/>
                    <a:gd name="T10" fmla="*/ 1313 w 2658"/>
                    <a:gd name="T11" fmla="*/ 390 h 3390"/>
                    <a:gd name="T12" fmla="*/ 1053 w 2658"/>
                    <a:gd name="T13" fmla="*/ 0 h 3390"/>
                    <a:gd name="T14" fmla="*/ 0 w 2658"/>
                    <a:gd name="T15" fmla="*/ 814 h 3390"/>
                    <a:gd name="T16" fmla="*/ 1621 w 2658"/>
                    <a:gd name="T17" fmla="*/ 3389 h 3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8" h="3390">
                      <a:moveTo>
                        <a:pt x="1621" y="3389"/>
                      </a:moveTo>
                      <a:lnTo>
                        <a:pt x="2657" y="2397"/>
                      </a:lnTo>
                      <a:lnTo>
                        <a:pt x="2283" y="1838"/>
                      </a:lnTo>
                      <a:lnTo>
                        <a:pt x="2246" y="1780"/>
                      </a:lnTo>
                      <a:lnTo>
                        <a:pt x="1349" y="444"/>
                      </a:lnTo>
                      <a:lnTo>
                        <a:pt x="1313" y="390"/>
                      </a:lnTo>
                      <a:lnTo>
                        <a:pt x="1053" y="0"/>
                      </a:lnTo>
                      <a:lnTo>
                        <a:pt x="0" y="814"/>
                      </a:lnTo>
                      <a:lnTo>
                        <a:pt x="1621" y="33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5" name="Freeform 139"/>
                <p:cNvSpPr>
                  <a:spLocks noChangeArrowheads="1"/>
                </p:cNvSpPr>
                <p:nvPr/>
              </p:nvSpPr>
              <p:spPr bwMode="auto">
                <a:xfrm>
                  <a:off x="7645866" y="4132014"/>
                  <a:ext cx="724994" cy="726799"/>
                </a:xfrm>
                <a:custGeom>
                  <a:avLst/>
                  <a:gdLst>
                    <a:gd name="T0" fmla="*/ 1743 w 1744"/>
                    <a:gd name="T1" fmla="*/ 872 h 1745"/>
                    <a:gd name="T2" fmla="*/ 1743 w 1744"/>
                    <a:gd name="T3" fmla="*/ 872 h 1745"/>
                    <a:gd name="T4" fmla="*/ 871 w 1744"/>
                    <a:gd name="T5" fmla="*/ 1744 h 1745"/>
                    <a:gd name="T6" fmla="*/ 0 w 1744"/>
                    <a:gd name="T7" fmla="*/ 872 h 1745"/>
                    <a:gd name="T8" fmla="*/ 871 w 1744"/>
                    <a:gd name="T9" fmla="*/ 0 h 1745"/>
                    <a:gd name="T10" fmla="*/ 1743 w 1744"/>
                    <a:gd name="T11" fmla="*/ 872 h 1745"/>
                  </a:gdLst>
                  <a:ahLst/>
                  <a:cxnLst>
                    <a:cxn ang="0">
                      <a:pos x="T0" y="T1"/>
                    </a:cxn>
                    <a:cxn ang="0">
                      <a:pos x="T2" y="T3"/>
                    </a:cxn>
                    <a:cxn ang="0">
                      <a:pos x="T4" y="T5"/>
                    </a:cxn>
                    <a:cxn ang="0">
                      <a:pos x="T6" y="T7"/>
                    </a:cxn>
                    <a:cxn ang="0">
                      <a:pos x="T8" y="T9"/>
                    </a:cxn>
                    <a:cxn ang="0">
                      <a:pos x="T10" y="T11"/>
                    </a:cxn>
                  </a:cxnLst>
                  <a:rect l="0" t="0" r="r" b="b"/>
                  <a:pathLst>
                    <a:path w="1744" h="1745">
                      <a:moveTo>
                        <a:pt x="1743" y="872"/>
                      </a:moveTo>
                      <a:lnTo>
                        <a:pt x="1743" y="872"/>
                      </a:lnTo>
                      <a:cubicBezTo>
                        <a:pt x="1743" y="1353"/>
                        <a:pt x="1352" y="1744"/>
                        <a:pt x="871" y="1744"/>
                      </a:cubicBezTo>
                      <a:cubicBezTo>
                        <a:pt x="391" y="1744"/>
                        <a:pt x="0" y="1353"/>
                        <a:pt x="0" y="872"/>
                      </a:cubicBezTo>
                      <a:cubicBezTo>
                        <a:pt x="0" y="390"/>
                        <a:pt x="391" y="0"/>
                        <a:pt x="871" y="0"/>
                      </a:cubicBezTo>
                      <a:cubicBezTo>
                        <a:pt x="1352" y="0"/>
                        <a:pt x="1743" y="390"/>
                        <a:pt x="1743" y="872"/>
                      </a:cubicBezTo>
                    </a:path>
                  </a:pathLst>
                </a:custGeom>
                <a:solidFill>
                  <a:srgbClr val="D09E02"/>
                </a:solidFill>
                <a:ln>
                  <a:noFill/>
                </a:ln>
                <a:effectLst/>
              </p:spPr>
              <p:txBody>
                <a:bodyPr wrap="none" anchor="ctr"/>
                <a:lstStyle/>
                <a:p>
                  <a:endParaRPr lang="en-US" dirty="0"/>
                </a:p>
              </p:txBody>
            </p:sp>
            <p:sp>
              <p:nvSpPr>
                <p:cNvPr id="196" name="Freeform 140"/>
                <p:cNvSpPr>
                  <a:spLocks noChangeArrowheads="1"/>
                </p:cNvSpPr>
                <p:nvPr/>
              </p:nvSpPr>
              <p:spPr bwMode="auto">
                <a:xfrm>
                  <a:off x="7682668" y="4168814"/>
                  <a:ext cx="651390" cy="651359"/>
                </a:xfrm>
                <a:custGeom>
                  <a:avLst/>
                  <a:gdLst>
                    <a:gd name="T0" fmla="*/ 1563 w 1564"/>
                    <a:gd name="T1" fmla="*/ 782 h 1564"/>
                    <a:gd name="T2" fmla="*/ 1563 w 1564"/>
                    <a:gd name="T3" fmla="*/ 782 h 1564"/>
                    <a:gd name="T4" fmla="*/ 781 w 1564"/>
                    <a:gd name="T5" fmla="*/ 1563 h 1564"/>
                    <a:gd name="T6" fmla="*/ 0 w 1564"/>
                    <a:gd name="T7" fmla="*/ 782 h 1564"/>
                    <a:gd name="T8" fmla="*/ 781 w 1564"/>
                    <a:gd name="T9" fmla="*/ 0 h 1564"/>
                    <a:gd name="T10" fmla="*/ 1563 w 1564"/>
                    <a:gd name="T11" fmla="*/ 782 h 1564"/>
                  </a:gdLst>
                  <a:ahLst/>
                  <a:cxnLst>
                    <a:cxn ang="0">
                      <a:pos x="T0" y="T1"/>
                    </a:cxn>
                    <a:cxn ang="0">
                      <a:pos x="T2" y="T3"/>
                    </a:cxn>
                    <a:cxn ang="0">
                      <a:pos x="T4" y="T5"/>
                    </a:cxn>
                    <a:cxn ang="0">
                      <a:pos x="T6" y="T7"/>
                    </a:cxn>
                    <a:cxn ang="0">
                      <a:pos x="T8" y="T9"/>
                    </a:cxn>
                    <a:cxn ang="0">
                      <a:pos x="T10" y="T11"/>
                    </a:cxn>
                  </a:cxnLst>
                  <a:rect l="0" t="0" r="r" b="b"/>
                  <a:pathLst>
                    <a:path w="1564" h="1564">
                      <a:moveTo>
                        <a:pt x="1563" y="782"/>
                      </a:moveTo>
                      <a:lnTo>
                        <a:pt x="1563" y="782"/>
                      </a:lnTo>
                      <a:cubicBezTo>
                        <a:pt x="1563" y="1214"/>
                        <a:pt x="1213" y="1563"/>
                        <a:pt x="781" y="1563"/>
                      </a:cubicBezTo>
                      <a:cubicBezTo>
                        <a:pt x="350" y="1563"/>
                        <a:pt x="0" y="1214"/>
                        <a:pt x="0" y="782"/>
                      </a:cubicBezTo>
                      <a:cubicBezTo>
                        <a:pt x="0" y="350"/>
                        <a:pt x="350" y="0"/>
                        <a:pt x="781" y="0"/>
                      </a:cubicBezTo>
                      <a:cubicBezTo>
                        <a:pt x="1213" y="0"/>
                        <a:pt x="1563" y="350"/>
                        <a:pt x="1563" y="782"/>
                      </a:cubicBezTo>
                    </a:path>
                  </a:pathLst>
                </a:custGeom>
                <a:solidFill>
                  <a:srgbClr val="D29B2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7" name="Freeform 141"/>
                <p:cNvSpPr>
                  <a:spLocks noChangeArrowheads="1"/>
                </p:cNvSpPr>
                <p:nvPr/>
              </p:nvSpPr>
              <p:spPr bwMode="auto">
                <a:xfrm>
                  <a:off x="7713949" y="4200094"/>
                  <a:ext cx="588827" cy="588799"/>
                </a:xfrm>
                <a:custGeom>
                  <a:avLst/>
                  <a:gdLst>
                    <a:gd name="T0" fmla="*/ 1415 w 1416"/>
                    <a:gd name="T1" fmla="*/ 708 h 1416"/>
                    <a:gd name="T2" fmla="*/ 1415 w 1416"/>
                    <a:gd name="T3" fmla="*/ 708 h 1416"/>
                    <a:gd name="T4" fmla="*/ 707 w 1416"/>
                    <a:gd name="T5" fmla="*/ 1415 h 1416"/>
                    <a:gd name="T6" fmla="*/ 0 w 1416"/>
                    <a:gd name="T7" fmla="*/ 708 h 1416"/>
                    <a:gd name="T8" fmla="*/ 707 w 1416"/>
                    <a:gd name="T9" fmla="*/ 0 h 1416"/>
                    <a:gd name="T10" fmla="*/ 1415 w 1416"/>
                    <a:gd name="T11" fmla="*/ 708 h 1416"/>
                  </a:gdLst>
                  <a:ahLst/>
                  <a:cxnLst>
                    <a:cxn ang="0">
                      <a:pos x="T0" y="T1"/>
                    </a:cxn>
                    <a:cxn ang="0">
                      <a:pos x="T2" y="T3"/>
                    </a:cxn>
                    <a:cxn ang="0">
                      <a:pos x="T4" y="T5"/>
                    </a:cxn>
                    <a:cxn ang="0">
                      <a:pos x="T6" y="T7"/>
                    </a:cxn>
                    <a:cxn ang="0">
                      <a:pos x="T8" y="T9"/>
                    </a:cxn>
                    <a:cxn ang="0">
                      <a:pos x="T10" y="T11"/>
                    </a:cxn>
                  </a:cxnLst>
                  <a:rect l="0" t="0" r="r" b="b"/>
                  <a:pathLst>
                    <a:path w="1416" h="1416">
                      <a:moveTo>
                        <a:pt x="1415" y="708"/>
                      </a:moveTo>
                      <a:lnTo>
                        <a:pt x="1415" y="708"/>
                      </a:lnTo>
                      <a:cubicBezTo>
                        <a:pt x="1415" y="1099"/>
                        <a:pt x="1098" y="1415"/>
                        <a:pt x="707" y="1415"/>
                      </a:cubicBezTo>
                      <a:cubicBezTo>
                        <a:pt x="317" y="1415"/>
                        <a:pt x="0" y="1099"/>
                        <a:pt x="0" y="708"/>
                      </a:cubicBezTo>
                      <a:cubicBezTo>
                        <a:pt x="0" y="317"/>
                        <a:pt x="317" y="0"/>
                        <a:pt x="707" y="0"/>
                      </a:cubicBezTo>
                      <a:cubicBezTo>
                        <a:pt x="1098" y="0"/>
                        <a:pt x="1415" y="317"/>
                        <a:pt x="1415" y="708"/>
                      </a:cubicBezTo>
                    </a:path>
                  </a:pathLst>
                </a:custGeom>
                <a:solidFill>
                  <a:srgbClr val="FADF35"/>
                </a:solidFill>
                <a:ln>
                  <a:noFill/>
                </a:ln>
                <a:effectLst/>
              </p:spPr>
              <p:txBody>
                <a:bodyPr wrap="none" anchor="ctr"/>
                <a:lstStyle/>
                <a:p>
                  <a:endParaRPr lang="en-US" dirty="0"/>
                </a:p>
              </p:txBody>
            </p:sp>
            <p:sp>
              <p:nvSpPr>
                <p:cNvPr id="198" name="Freeform 142"/>
                <p:cNvSpPr>
                  <a:spLocks noChangeArrowheads="1"/>
                </p:cNvSpPr>
                <p:nvPr/>
              </p:nvSpPr>
              <p:spPr bwMode="auto">
                <a:xfrm flipH="1">
                  <a:off x="7870214" y="4257132"/>
                  <a:ext cx="271080" cy="500975"/>
                </a:xfrm>
                <a:custGeom>
                  <a:avLst/>
                  <a:gdLst>
                    <a:gd name="T0" fmla="*/ 359 w 651"/>
                    <a:gd name="T1" fmla="*/ 0 h 1145"/>
                    <a:gd name="T2" fmla="*/ 359 w 651"/>
                    <a:gd name="T3" fmla="*/ 0 h 1145"/>
                    <a:gd name="T4" fmla="*/ 359 w 651"/>
                    <a:gd name="T5" fmla="*/ 107 h 1145"/>
                    <a:gd name="T6" fmla="*/ 638 w 651"/>
                    <a:gd name="T7" fmla="*/ 321 h 1145"/>
                    <a:gd name="T8" fmla="*/ 503 w 651"/>
                    <a:gd name="T9" fmla="*/ 321 h 1145"/>
                    <a:gd name="T10" fmla="*/ 359 w 651"/>
                    <a:gd name="T11" fmla="*/ 210 h 1145"/>
                    <a:gd name="T12" fmla="*/ 359 w 651"/>
                    <a:gd name="T13" fmla="*/ 482 h 1145"/>
                    <a:gd name="T14" fmla="*/ 650 w 651"/>
                    <a:gd name="T15" fmla="*/ 748 h 1145"/>
                    <a:gd name="T16" fmla="*/ 535 w 651"/>
                    <a:gd name="T17" fmla="*/ 963 h 1145"/>
                    <a:gd name="T18" fmla="*/ 354 w 651"/>
                    <a:gd name="T19" fmla="*/ 1012 h 1145"/>
                    <a:gd name="T20" fmla="*/ 354 w 651"/>
                    <a:gd name="T21" fmla="*/ 1144 h 1145"/>
                    <a:gd name="T22" fmla="*/ 288 w 651"/>
                    <a:gd name="T23" fmla="*/ 1144 h 1145"/>
                    <a:gd name="T24" fmla="*/ 288 w 651"/>
                    <a:gd name="T25" fmla="*/ 1012 h 1145"/>
                    <a:gd name="T26" fmla="*/ 75 w 651"/>
                    <a:gd name="T27" fmla="*/ 942 h 1145"/>
                    <a:gd name="T28" fmla="*/ 0 w 651"/>
                    <a:gd name="T29" fmla="*/ 761 h 1145"/>
                    <a:gd name="T30" fmla="*/ 132 w 651"/>
                    <a:gd name="T31" fmla="*/ 761 h 1145"/>
                    <a:gd name="T32" fmla="*/ 288 w 651"/>
                    <a:gd name="T33" fmla="*/ 905 h 1145"/>
                    <a:gd name="T34" fmla="*/ 288 w 651"/>
                    <a:gd name="T35" fmla="*/ 600 h 1145"/>
                    <a:gd name="T36" fmla="*/ 17 w 651"/>
                    <a:gd name="T37" fmla="*/ 342 h 1145"/>
                    <a:gd name="T38" fmla="*/ 128 w 651"/>
                    <a:gd name="T39" fmla="*/ 148 h 1145"/>
                    <a:gd name="T40" fmla="*/ 292 w 651"/>
                    <a:gd name="T41" fmla="*/ 107 h 1145"/>
                    <a:gd name="T42" fmla="*/ 292 w 651"/>
                    <a:gd name="T43" fmla="*/ 0 h 1145"/>
                    <a:gd name="T44" fmla="*/ 359 w 651"/>
                    <a:gd name="T45" fmla="*/ 0 h 1145"/>
                    <a:gd name="T46" fmla="*/ 292 w 651"/>
                    <a:gd name="T47" fmla="*/ 210 h 1145"/>
                    <a:gd name="T48" fmla="*/ 292 w 651"/>
                    <a:gd name="T49" fmla="*/ 210 h 1145"/>
                    <a:gd name="T50" fmla="*/ 144 w 651"/>
                    <a:gd name="T51" fmla="*/ 333 h 1145"/>
                    <a:gd name="T52" fmla="*/ 292 w 651"/>
                    <a:gd name="T53" fmla="*/ 465 h 1145"/>
                    <a:gd name="T54" fmla="*/ 292 w 651"/>
                    <a:gd name="T55" fmla="*/ 210 h 1145"/>
                    <a:gd name="T56" fmla="*/ 359 w 651"/>
                    <a:gd name="T57" fmla="*/ 905 h 1145"/>
                    <a:gd name="T58" fmla="*/ 359 w 651"/>
                    <a:gd name="T59" fmla="*/ 905 h 1145"/>
                    <a:gd name="T60" fmla="*/ 515 w 651"/>
                    <a:gd name="T61" fmla="*/ 765 h 1145"/>
                    <a:gd name="T62" fmla="*/ 359 w 651"/>
                    <a:gd name="T63" fmla="*/ 617 h 1145"/>
                    <a:gd name="T64" fmla="*/ 359 w 651"/>
                    <a:gd name="T65" fmla="*/ 905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1145">
                      <a:moveTo>
                        <a:pt x="359" y="0"/>
                      </a:moveTo>
                      <a:lnTo>
                        <a:pt x="359" y="0"/>
                      </a:lnTo>
                      <a:cubicBezTo>
                        <a:pt x="359" y="107"/>
                        <a:pt x="359" y="107"/>
                        <a:pt x="359" y="107"/>
                      </a:cubicBezTo>
                      <a:cubicBezTo>
                        <a:pt x="416" y="107"/>
                        <a:pt x="634" y="115"/>
                        <a:pt x="638" y="321"/>
                      </a:cubicBezTo>
                      <a:cubicBezTo>
                        <a:pt x="503" y="321"/>
                        <a:pt x="503" y="321"/>
                        <a:pt x="503" y="321"/>
                      </a:cubicBezTo>
                      <a:cubicBezTo>
                        <a:pt x="498" y="234"/>
                        <a:pt x="432" y="214"/>
                        <a:pt x="359" y="210"/>
                      </a:cubicBezTo>
                      <a:cubicBezTo>
                        <a:pt x="359" y="482"/>
                        <a:pt x="359" y="482"/>
                        <a:pt x="359" y="482"/>
                      </a:cubicBezTo>
                      <a:cubicBezTo>
                        <a:pt x="490" y="518"/>
                        <a:pt x="650" y="568"/>
                        <a:pt x="650" y="748"/>
                      </a:cubicBezTo>
                      <a:cubicBezTo>
                        <a:pt x="650" y="876"/>
                        <a:pt x="568" y="942"/>
                        <a:pt x="535" y="963"/>
                      </a:cubicBezTo>
                      <a:cubicBezTo>
                        <a:pt x="473" y="1004"/>
                        <a:pt x="400" y="1008"/>
                        <a:pt x="354" y="1012"/>
                      </a:cubicBezTo>
                      <a:cubicBezTo>
                        <a:pt x="354" y="1144"/>
                        <a:pt x="354" y="1144"/>
                        <a:pt x="354" y="1144"/>
                      </a:cubicBezTo>
                      <a:cubicBezTo>
                        <a:pt x="288" y="1144"/>
                        <a:pt x="288" y="1144"/>
                        <a:pt x="288" y="1144"/>
                      </a:cubicBezTo>
                      <a:cubicBezTo>
                        <a:pt x="288" y="1012"/>
                        <a:pt x="288" y="1012"/>
                        <a:pt x="288" y="1012"/>
                      </a:cubicBezTo>
                      <a:cubicBezTo>
                        <a:pt x="231" y="1012"/>
                        <a:pt x="152" y="1012"/>
                        <a:pt x="75" y="942"/>
                      </a:cubicBezTo>
                      <a:cubicBezTo>
                        <a:pt x="5" y="880"/>
                        <a:pt x="0" y="815"/>
                        <a:pt x="0" y="761"/>
                      </a:cubicBezTo>
                      <a:cubicBezTo>
                        <a:pt x="132" y="761"/>
                        <a:pt x="132" y="761"/>
                        <a:pt x="132" y="761"/>
                      </a:cubicBezTo>
                      <a:cubicBezTo>
                        <a:pt x="128" y="819"/>
                        <a:pt x="165" y="901"/>
                        <a:pt x="288" y="905"/>
                      </a:cubicBezTo>
                      <a:cubicBezTo>
                        <a:pt x="288" y="600"/>
                        <a:pt x="288" y="600"/>
                        <a:pt x="288" y="600"/>
                      </a:cubicBezTo>
                      <a:cubicBezTo>
                        <a:pt x="75" y="535"/>
                        <a:pt x="17" y="482"/>
                        <a:pt x="17" y="342"/>
                      </a:cubicBezTo>
                      <a:cubicBezTo>
                        <a:pt x="17" y="234"/>
                        <a:pt x="83" y="177"/>
                        <a:pt x="128" y="148"/>
                      </a:cubicBezTo>
                      <a:cubicBezTo>
                        <a:pt x="186" y="111"/>
                        <a:pt x="255" y="111"/>
                        <a:pt x="292" y="107"/>
                      </a:cubicBezTo>
                      <a:cubicBezTo>
                        <a:pt x="292" y="0"/>
                        <a:pt x="292" y="0"/>
                        <a:pt x="292" y="0"/>
                      </a:cubicBezTo>
                      <a:lnTo>
                        <a:pt x="359" y="0"/>
                      </a:lnTo>
                      <a:close/>
                      <a:moveTo>
                        <a:pt x="292" y="210"/>
                      </a:moveTo>
                      <a:lnTo>
                        <a:pt x="292" y="210"/>
                      </a:lnTo>
                      <a:cubicBezTo>
                        <a:pt x="152" y="226"/>
                        <a:pt x="144" y="308"/>
                        <a:pt x="144" y="333"/>
                      </a:cubicBezTo>
                      <a:cubicBezTo>
                        <a:pt x="144" y="419"/>
                        <a:pt x="227" y="444"/>
                        <a:pt x="292" y="465"/>
                      </a:cubicBezTo>
                      <a:lnTo>
                        <a:pt x="292" y="210"/>
                      </a:lnTo>
                      <a:close/>
                      <a:moveTo>
                        <a:pt x="359" y="905"/>
                      </a:moveTo>
                      <a:lnTo>
                        <a:pt x="359" y="905"/>
                      </a:lnTo>
                      <a:cubicBezTo>
                        <a:pt x="469" y="901"/>
                        <a:pt x="515" y="831"/>
                        <a:pt x="515" y="765"/>
                      </a:cubicBezTo>
                      <a:cubicBezTo>
                        <a:pt x="515" y="667"/>
                        <a:pt x="424" y="637"/>
                        <a:pt x="359" y="617"/>
                      </a:cubicBezTo>
                      <a:lnTo>
                        <a:pt x="359" y="905"/>
                      </a:lnTo>
                      <a:close/>
                    </a:path>
                  </a:pathLst>
                </a:custGeom>
                <a:solidFill>
                  <a:srgbClr val="D29B2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9" name="Freeform 143"/>
                <p:cNvSpPr>
                  <a:spLocks noChangeArrowheads="1"/>
                </p:cNvSpPr>
                <p:nvPr/>
              </p:nvSpPr>
              <p:spPr bwMode="auto">
                <a:xfrm>
                  <a:off x="7384574" y="4895613"/>
                  <a:ext cx="1063570" cy="1241998"/>
                </a:xfrm>
                <a:custGeom>
                  <a:avLst/>
                  <a:gdLst>
                    <a:gd name="T0" fmla="*/ 1000 w 2555"/>
                    <a:gd name="T1" fmla="*/ 1892 h 2982"/>
                    <a:gd name="T2" fmla="*/ 893 w 2555"/>
                    <a:gd name="T3" fmla="*/ 1962 h 2982"/>
                    <a:gd name="T4" fmla="*/ 1444 w 2555"/>
                    <a:gd name="T5" fmla="*/ 711 h 2982"/>
                    <a:gd name="T6" fmla="*/ 1440 w 2555"/>
                    <a:gd name="T7" fmla="*/ 37 h 2982"/>
                    <a:gd name="T8" fmla="*/ 1296 w 2555"/>
                    <a:gd name="T9" fmla="*/ 728 h 2982"/>
                    <a:gd name="T10" fmla="*/ 1107 w 2555"/>
                    <a:gd name="T11" fmla="*/ 741 h 2982"/>
                    <a:gd name="T12" fmla="*/ 387 w 2555"/>
                    <a:gd name="T13" fmla="*/ 765 h 2982"/>
                    <a:gd name="T14" fmla="*/ 1070 w 2555"/>
                    <a:gd name="T15" fmla="*/ 790 h 2982"/>
                    <a:gd name="T16" fmla="*/ 1041 w 2555"/>
                    <a:gd name="T17" fmla="*/ 765 h 2982"/>
                    <a:gd name="T18" fmla="*/ 1004 w 2555"/>
                    <a:gd name="T19" fmla="*/ 732 h 2982"/>
                    <a:gd name="T20" fmla="*/ 959 w 2555"/>
                    <a:gd name="T21" fmla="*/ 703 h 2982"/>
                    <a:gd name="T22" fmla="*/ 885 w 2555"/>
                    <a:gd name="T23" fmla="*/ 654 h 2982"/>
                    <a:gd name="T24" fmla="*/ 831 w 2555"/>
                    <a:gd name="T25" fmla="*/ 629 h 2982"/>
                    <a:gd name="T26" fmla="*/ 778 w 2555"/>
                    <a:gd name="T27" fmla="*/ 601 h 2982"/>
                    <a:gd name="T28" fmla="*/ 700 w 2555"/>
                    <a:gd name="T29" fmla="*/ 567 h 2982"/>
                    <a:gd name="T30" fmla="*/ 617 w 2555"/>
                    <a:gd name="T31" fmla="*/ 534 h 2982"/>
                    <a:gd name="T32" fmla="*/ 560 w 2555"/>
                    <a:gd name="T33" fmla="*/ 510 h 2982"/>
                    <a:gd name="T34" fmla="*/ 1017 w 2555"/>
                    <a:gd name="T35" fmla="*/ 720 h 2982"/>
                    <a:gd name="T36" fmla="*/ 1189 w 2555"/>
                    <a:gd name="T37" fmla="*/ 921 h 2982"/>
                    <a:gd name="T38" fmla="*/ 704 w 2555"/>
                    <a:gd name="T39" fmla="*/ 2003 h 2982"/>
                    <a:gd name="T40" fmla="*/ 831 w 2555"/>
                    <a:gd name="T41" fmla="*/ 2883 h 2982"/>
                    <a:gd name="T42" fmla="*/ 889 w 2555"/>
                    <a:gd name="T43" fmla="*/ 2386 h 2982"/>
                    <a:gd name="T44" fmla="*/ 946 w 2555"/>
                    <a:gd name="T45" fmla="*/ 2027 h 2982"/>
                    <a:gd name="T46" fmla="*/ 1382 w 2555"/>
                    <a:gd name="T47" fmla="*/ 1748 h 2982"/>
                    <a:gd name="T48" fmla="*/ 1752 w 2555"/>
                    <a:gd name="T49" fmla="*/ 1661 h 2982"/>
                    <a:gd name="T50" fmla="*/ 1653 w 2555"/>
                    <a:gd name="T51" fmla="*/ 1690 h 2982"/>
                    <a:gd name="T52" fmla="*/ 1514 w 2555"/>
                    <a:gd name="T53" fmla="*/ 1736 h 2982"/>
                    <a:gd name="T54" fmla="*/ 1440 w 2555"/>
                    <a:gd name="T55" fmla="*/ 1760 h 2982"/>
                    <a:gd name="T56" fmla="*/ 1362 w 2555"/>
                    <a:gd name="T57" fmla="*/ 1793 h 2982"/>
                    <a:gd name="T58" fmla="*/ 1283 w 2555"/>
                    <a:gd name="T59" fmla="*/ 1826 h 2982"/>
                    <a:gd name="T60" fmla="*/ 1177 w 2555"/>
                    <a:gd name="T61" fmla="*/ 1880 h 2982"/>
                    <a:gd name="T62" fmla="*/ 1115 w 2555"/>
                    <a:gd name="T63" fmla="*/ 1917 h 2982"/>
                    <a:gd name="T64" fmla="*/ 1066 w 2555"/>
                    <a:gd name="T65" fmla="*/ 1953 h 2982"/>
                    <a:gd name="T66" fmla="*/ 1017 w 2555"/>
                    <a:gd name="T67" fmla="*/ 1994 h 2982"/>
                    <a:gd name="T68" fmla="*/ 2554 w 2555"/>
                    <a:gd name="T69" fmla="*/ 1773 h 2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55" h="2982">
                      <a:moveTo>
                        <a:pt x="1000" y="1892"/>
                      </a:moveTo>
                      <a:lnTo>
                        <a:pt x="1000" y="1892"/>
                      </a:lnTo>
                      <a:cubicBezTo>
                        <a:pt x="971" y="1913"/>
                        <a:pt x="930" y="1949"/>
                        <a:pt x="889" y="1986"/>
                      </a:cubicBezTo>
                      <a:cubicBezTo>
                        <a:pt x="893" y="1978"/>
                        <a:pt x="893" y="1970"/>
                        <a:pt x="893" y="1962"/>
                      </a:cubicBezTo>
                      <a:cubicBezTo>
                        <a:pt x="922" y="1728"/>
                        <a:pt x="1024" y="1509"/>
                        <a:pt x="1139" y="1304"/>
                      </a:cubicBezTo>
                      <a:cubicBezTo>
                        <a:pt x="1247" y="1110"/>
                        <a:pt x="1362" y="921"/>
                        <a:pt x="1444" y="711"/>
                      </a:cubicBezTo>
                      <a:cubicBezTo>
                        <a:pt x="1522" y="514"/>
                        <a:pt x="1572" y="234"/>
                        <a:pt x="1493" y="29"/>
                      </a:cubicBezTo>
                      <a:cubicBezTo>
                        <a:pt x="1481" y="0"/>
                        <a:pt x="1444" y="4"/>
                        <a:pt x="1440" y="37"/>
                      </a:cubicBezTo>
                      <a:cubicBezTo>
                        <a:pt x="1427" y="160"/>
                        <a:pt x="1436" y="280"/>
                        <a:pt x="1411" y="403"/>
                      </a:cubicBezTo>
                      <a:cubicBezTo>
                        <a:pt x="1387" y="514"/>
                        <a:pt x="1346" y="625"/>
                        <a:pt x="1296" y="728"/>
                      </a:cubicBezTo>
                      <a:cubicBezTo>
                        <a:pt x="1271" y="773"/>
                        <a:pt x="1247" y="818"/>
                        <a:pt x="1222" y="863"/>
                      </a:cubicBezTo>
                      <a:cubicBezTo>
                        <a:pt x="1185" y="818"/>
                        <a:pt x="1135" y="765"/>
                        <a:pt x="1107" y="741"/>
                      </a:cubicBezTo>
                      <a:cubicBezTo>
                        <a:pt x="983" y="115"/>
                        <a:pt x="548" y="173"/>
                        <a:pt x="0" y="547"/>
                      </a:cubicBezTo>
                      <a:cubicBezTo>
                        <a:pt x="165" y="560"/>
                        <a:pt x="313" y="658"/>
                        <a:pt x="387" y="765"/>
                      </a:cubicBezTo>
                      <a:cubicBezTo>
                        <a:pt x="638" y="1119"/>
                        <a:pt x="848" y="930"/>
                        <a:pt x="1090" y="810"/>
                      </a:cubicBezTo>
                      <a:cubicBezTo>
                        <a:pt x="1082" y="806"/>
                        <a:pt x="1078" y="798"/>
                        <a:pt x="1070" y="790"/>
                      </a:cubicBezTo>
                      <a:cubicBezTo>
                        <a:pt x="1066" y="786"/>
                        <a:pt x="1062" y="781"/>
                        <a:pt x="1058" y="777"/>
                      </a:cubicBezTo>
                      <a:cubicBezTo>
                        <a:pt x="1049" y="773"/>
                        <a:pt x="1045" y="769"/>
                        <a:pt x="1041" y="765"/>
                      </a:cubicBezTo>
                      <a:cubicBezTo>
                        <a:pt x="1033" y="757"/>
                        <a:pt x="1029" y="753"/>
                        <a:pt x="1020" y="749"/>
                      </a:cubicBezTo>
                      <a:cubicBezTo>
                        <a:pt x="1017" y="745"/>
                        <a:pt x="1008" y="741"/>
                        <a:pt x="1004" y="732"/>
                      </a:cubicBezTo>
                      <a:cubicBezTo>
                        <a:pt x="995" y="728"/>
                        <a:pt x="987" y="724"/>
                        <a:pt x="979" y="715"/>
                      </a:cubicBezTo>
                      <a:cubicBezTo>
                        <a:pt x="971" y="711"/>
                        <a:pt x="967" y="707"/>
                        <a:pt x="959" y="703"/>
                      </a:cubicBezTo>
                      <a:cubicBezTo>
                        <a:pt x="942" y="691"/>
                        <a:pt x="926" y="678"/>
                        <a:pt x="909" y="670"/>
                      </a:cubicBezTo>
                      <a:cubicBezTo>
                        <a:pt x="901" y="666"/>
                        <a:pt x="893" y="662"/>
                        <a:pt x="885" y="654"/>
                      </a:cubicBezTo>
                      <a:cubicBezTo>
                        <a:pt x="873" y="650"/>
                        <a:pt x="864" y="646"/>
                        <a:pt x="856" y="642"/>
                      </a:cubicBezTo>
                      <a:cubicBezTo>
                        <a:pt x="848" y="637"/>
                        <a:pt x="839" y="633"/>
                        <a:pt x="831" y="629"/>
                      </a:cubicBezTo>
                      <a:cubicBezTo>
                        <a:pt x="819" y="621"/>
                        <a:pt x="810" y="617"/>
                        <a:pt x="802" y="613"/>
                      </a:cubicBezTo>
                      <a:cubicBezTo>
                        <a:pt x="794" y="609"/>
                        <a:pt x="786" y="605"/>
                        <a:pt x="778" y="601"/>
                      </a:cubicBezTo>
                      <a:cubicBezTo>
                        <a:pt x="770" y="597"/>
                        <a:pt x="757" y="592"/>
                        <a:pt x="749" y="588"/>
                      </a:cubicBezTo>
                      <a:cubicBezTo>
                        <a:pt x="733" y="584"/>
                        <a:pt x="716" y="572"/>
                        <a:pt x="700" y="567"/>
                      </a:cubicBezTo>
                      <a:cubicBezTo>
                        <a:pt x="683" y="560"/>
                        <a:pt x="666" y="556"/>
                        <a:pt x="654" y="547"/>
                      </a:cubicBezTo>
                      <a:cubicBezTo>
                        <a:pt x="642" y="543"/>
                        <a:pt x="626" y="539"/>
                        <a:pt x="617" y="534"/>
                      </a:cubicBezTo>
                      <a:cubicBezTo>
                        <a:pt x="605" y="526"/>
                        <a:pt x="593" y="522"/>
                        <a:pt x="585" y="522"/>
                      </a:cubicBezTo>
                      <a:cubicBezTo>
                        <a:pt x="568" y="514"/>
                        <a:pt x="560" y="510"/>
                        <a:pt x="560" y="510"/>
                      </a:cubicBezTo>
                      <a:cubicBezTo>
                        <a:pt x="662" y="530"/>
                        <a:pt x="757" y="563"/>
                        <a:pt x="843" y="609"/>
                      </a:cubicBezTo>
                      <a:cubicBezTo>
                        <a:pt x="905" y="637"/>
                        <a:pt x="963" y="678"/>
                        <a:pt x="1017" y="720"/>
                      </a:cubicBezTo>
                      <a:cubicBezTo>
                        <a:pt x="1033" y="732"/>
                        <a:pt x="1090" y="782"/>
                        <a:pt x="1135" y="839"/>
                      </a:cubicBezTo>
                      <a:cubicBezTo>
                        <a:pt x="1156" y="863"/>
                        <a:pt x="1177" y="892"/>
                        <a:pt x="1189" y="921"/>
                      </a:cubicBezTo>
                      <a:cubicBezTo>
                        <a:pt x="1111" y="1057"/>
                        <a:pt x="1024" y="1184"/>
                        <a:pt x="946" y="1320"/>
                      </a:cubicBezTo>
                      <a:cubicBezTo>
                        <a:pt x="823" y="1534"/>
                        <a:pt x="737" y="1760"/>
                        <a:pt x="704" y="2003"/>
                      </a:cubicBezTo>
                      <a:cubicBezTo>
                        <a:pt x="687" y="2155"/>
                        <a:pt x="687" y="2307"/>
                        <a:pt x="700" y="2459"/>
                      </a:cubicBezTo>
                      <a:cubicBezTo>
                        <a:pt x="712" y="2607"/>
                        <a:pt x="745" y="2755"/>
                        <a:pt x="831" y="2883"/>
                      </a:cubicBezTo>
                      <a:cubicBezTo>
                        <a:pt x="897" y="2981"/>
                        <a:pt x="1058" y="2891"/>
                        <a:pt x="991" y="2788"/>
                      </a:cubicBezTo>
                      <a:cubicBezTo>
                        <a:pt x="922" y="2665"/>
                        <a:pt x="897" y="2525"/>
                        <a:pt x="889" y="2386"/>
                      </a:cubicBezTo>
                      <a:cubicBezTo>
                        <a:pt x="881" y="2291"/>
                        <a:pt x="881" y="2196"/>
                        <a:pt x="881" y="2102"/>
                      </a:cubicBezTo>
                      <a:cubicBezTo>
                        <a:pt x="901" y="2077"/>
                        <a:pt x="926" y="2048"/>
                        <a:pt x="946" y="2027"/>
                      </a:cubicBezTo>
                      <a:cubicBezTo>
                        <a:pt x="1020" y="1953"/>
                        <a:pt x="1107" y="1896"/>
                        <a:pt x="1127" y="1880"/>
                      </a:cubicBezTo>
                      <a:cubicBezTo>
                        <a:pt x="1210" y="1826"/>
                        <a:pt x="1292" y="1781"/>
                        <a:pt x="1382" y="1748"/>
                      </a:cubicBezTo>
                      <a:cubicBezTo>
                        <a:pt x="1510" y="1694"/>
                        <a:pt x="1645" y="1661"/>
                        <a:pt x="1789" y="1649"/>
                      </a:cubicBezTo>
                      <a:cubicBezTo>
                        <a:pt x="1789" y="1649"/>
                        <a:pt x="1773" y="1653"/>
                        <a:pt x="1752" y="1661"/>
                      </a:cubicBezTo>
                      <a:cubicBezTo>
                        <a:pt x="1740" y="1665"/>
                        <a:pt x="1724" y="1670"/>
                        <a:pt x="1707" y="1674"/>
                      </a:cubicBezTo>
                      <a:cubicBezTo>
                        <a:pt x="1691" y="1678"/>
                        <a:pt x="1670" y="1682"/>
                        <a:pt x="1653" y="1690"/>
                      </a:cubicBezTo>
                      <a:cubicBezTo>
                        <a:pt x="1633" y="1698"/>
                        <a:pt x="1608" y="1702"/>
                        <a:pt x="1588" y="1711"/>
                      </a:cubicBezTo>
                      <a:cubicBezTo>
                        <a:pt x="1563" y="1715"/>
                        <a:pt x="1539" y="1728"/>
                        <a:pt x="1514" y="1736"/>
                      </a:cubicBezTo>
                      <a:cubicBezTo>
                        <a:pt x="1501" y="1740"/>
                        <a:pt x="1490" y="1744"/>
                        <a:pt x="1477" y="1748"/>
                      </a:cubicBezTo>
                      <a:cubicBezTo>
                        <a:pt x="1464" y="1752"/>
                        <a:pt x="1452" y="1756"/>
                        <a:pt x="1440" y="1760"/>
                      </a:cubicBezTo>
                      <a:cubicBezTo>
                        <a:pt x="1423" y="1764"/>
                        <a:pt x="1411" y="1773"/>
                        <a:pt x="1399" y="1777"/>
                      </a:cubicBezTo>
                      <a:cubicBezTo>
                        <a:pt x="1387" y="1781"/>
                        <a:pt x="1374" y="1785"/>
                        <a:pt x="1362" y="1793"/>
                      </a:cubicBezTo>
                      <a:cubicBezTo>
                        <a:pt x="1350" y="1797"/>
                        <a:pt x="1333" y="1801"/>
                        <a:pt x="1320" y="1809"/>
                      </a:cubicBezTo>
                      <a:cubicBezTo>
                        <a:pt x="1308" y="1814"/>
                        <a:pt x="1296" y="1818"/>
                        <a:pt x="1283" y="1826"/>
                      </a:cubicBezTo>
                      <a:cubicBezTo>
                        <a:pt x="1259" y="1834"/>
                        <a:pt x="1234" y="1850"/>
                        <a:pt x="1214" y="1859"/>
                      </a:cubicBezTo>
                      <a:cubicBezTo>
                        <a:pt x="1202" y="1867"/>
                        <a:pt x="1189" y="1876"/>
                        <a:pt x="1177" y="1880"/>
                      </a:cubicBezTo>
                      <a:cubicBezTo>
                        <a:pt x="1168" y="1888"/>
                        <a:pt x="1156" y="1892"/>
                        <a:pt x="1148" y="1900"/>
                      </a:cubicBezTo>
                      <a:cubicBezTo>
                        <a:pt x="1135" y="1904"/>
                        <a:pt x="1127" y="1913"/>
                        <a:pt x="1115" y="1917"/>
                      </a:cubicBezTo>
                      <a:cubicBezTo>
                        <a:pt x="1107" y="1925"/>
                        <a:pt x="1099" y="1929"/>
                        <a:pt x="1090" y="1937"/>
                      </a:cubicBezTo>
                      <a:cubicBezTo>
                        <a:pt x="1082" y="1941"/>
                        <a:pt x="1074" y="1949"/>
                        <a:pt x="1066" y="1953"/>
                      </a:cubicBezTo>
                      <a:cubicBezTo>
                        <a:pt x="1058" y="1958"/>
                        <a:pt x="1049" y="1966"/>
                        <a:pt x="1045" y="1970"/>
                      </a:cubicBezTo>
                      <a:cubicBezTo>
                        <a:pt x="1033" y="1978"/>
                        <a:pt x="1024" y="1986"/>
                        <a:pt x="1017" y="1994"/>
                      </a:cubicBezTo>
                      <a:cubicBezTo>
                        <a:pt x="1333" y="2192"/>
                        <a:pt x="1600" y="2484"/>
                        <a:pt x="1991" y="2027"/>
                      </a:cubicBezTo>
                      <a:cubicBezTo>
                        <a:pt x="2114" y="1888"/>
                        <a:pt x="2328" y="1773"/>
                        <a:pt x="2554" y="1773"/>
                      </a:cubicBezTo>
                      <a:cubicBezTo>
                        <a:pt x="1855" y="1188"/>
                        <a:pt x="1255" y="1049"/>
                        <a:pt x="1000" y="1892"/>
                      </a:cubicBezTo>
                    </a:path>
                  </a:pathLst>
                </a:custGeom>
                <a:solidFill>
                  <a:srgbClr val="598A8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0" name="Freeform 144"/>
                <p:cNvSpPr>
                  <a:spLocks noChangeArrowheads="1"/>
                </p:cNvSpPr>
                <p:nvPr/>
              </p:nvSpPr>
              <p:spPr bwMode="auto">
                <a:xfrm>
                  <a:off x="7964201" y="6724570"/>
                  <a:ext cx="0" cy="0"/>
                </a:xfrm>
                <a:custGeom>
                  <a:avLst/>
                  <a:gdLst>
                    <a:gd name="T0" fmla="*/ 0 w 5"/>
                    <a:gd name="T1" fmla="*/ 4 h 5"/>
                    <a:gd name="T2" fmla="*/ 0 w 5"/>
                    <a:gd name="T3" fmla="*/ 4 h 5"/>
                    <a:gd name="T4" fmla="*/ 4 w 5"/>
                    <a:gd name="T5" fmla="*/ 4 h 5"/>
                    <a:gd name="T6" fmla="*/ 4 w 5"/>
                    <a:gd name="T7" fmla="*/ 0 h 5"/>
                    <a:gd name="T8" fmla="*/ 0 w 5"/>
                    <a:gd name="T9" fmla="*/ 4 h 5"/>
                  </a:gdLst>
                  <a:ahLst/>
                  <a:cxnLst>
                    <a:cxn ang="0">
                      <a:pos x="T0" y="T1"/>
                    </a:cxn>
                    <a:cxn ang="0">
                      <a:pos x="T2" y="T3"/>
                    </a:cxn>
                    <a:cxn ang="0">
                      <a:pos x="T4" y="T5"/>
                    </a:cxn>
                    <a:cxn ang="0">
                      <a:pos x="T6" y="T7"/>
                    </a:cxn>
                    <a:cxn ang="0">
                      <a:pos x="T8" y="T9"/>
                    </a:cxn>
                  </a:cxnLst>
                  <a:rect l="0" t="0" r="r" b="b"/>
                  <a:pathLst>
                    <a:path w="5" h="5">
                      <a:moveTo>
                        <a:pt x="0" y="4"/>
                      </a:moveTo>
                      <a:lnTo>
                        <a:pt x="0" y="4"/>
                      </a:lnTo>
                      <a:lnTo>
                        <a:pt x="4" y="4"/>
                      </a:lnTo>
                      <a:cubicBezTo>
                        <a:pt x="4" y="0"/>
                        <a:pt x="4" y="0"/>
                        <a:pt x="4" y="0"/>
                      </a:cubicBezTo>
                      <a:lnTo>
                        <a:pt x="0" y="4"/>
                      </a:lnTo>
                    </a:path>
                  </a:pathLst>
                </a:custGeom>
                <a:solidFill>
                  <a:srgbClr val="F7D78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1" name="Freeform 145"/>
                <p:cNvSpPr>
                  <a:spLocks noChangeArrowheads="1"/>
                </p:cNvSpPr>
                <p:nvPr/>
              </p:nvSpPr>
              <p:spPr bwMode="auto">
                <a:xfrm>
                  <a:off x="7552022" y="6485371"/>
                  <a:ext cx="579627" cy="58880"/>
                </a:xfrm>
                <a:custGeom>
                  <a:avLst/>
                  <a:gdLst>
                    <a:gd name="T0" fmla="*/ 0 w 1394"/>
                    <a:gd name="T1" fmla="*/ 144 h 145"/>
                    <a:gd name="T2" fmla="*/ 1393 w 1394"/>
                    <a:gd name="T3" fmla="*/ 144 h 145"/>
                    <a:gd name="T4" fmla="*/ 1393 w 1394"/>
                    <a:gd name="T5" fmla="*/ 0 h 145"/>
                    <a:gd name="T6" fmla="*/ 0 w 1394"/>
                    <a:gd name="T7" fmla="*/ 0 h 145"/>
                    <a:gd name="T8" fmla="*/ 0 w 1394"/>
                    <a:gd name="T9" fmla="*/ 144 h 145"/>
                  </a:gdLst>
                  <a:ahLst/>
                  <a:cxnLst>
                    <a:cxn ang="0">
                      <a:pos x="T0" y="T1"/>
                    </a:cxn>
                    <a:cxn ang="0">
                      <a:pos x="T2" y="T3"/>
                    </a:cxn>
                    <a:cxn ang="0">
                      <a:pos x="T4" y="T5"/>
                    </a:cxn>
                    <a:cxn ang="0">
                      <a:pos x="T6" y="T7"/>
                    </a:cxn>
                    <a:cxn ang="0">
                      <a:pos x="T8" y="T9"/>
                    </a:cxn>
                  </a:cxnLst>
                  <a:rect l="0" t="0" r="r" b="b"/>
                  <a:pathLst>
                    <a:path w="1394" h="145">
                      <a:moveTo>
                        <a:pt x="0" y="144"/>
                      </a:moveTo>
                      <a:lnTo>
                        <a:pt x="1393" y="144"/>
                      </a:lnTo>
                      <a:lnTo>
                        <a:pt x="1393" y="0"/>
                      </a:lnTo>
                      <a:lnTo>
                        <a:pt x="0" y="0"/>
                      </a:lnTo>
                      <a:lnTo>
                        <a:pt x="0" y="144"/>
                      </a:lnTo>
                    </a:path>
                  </a:pathLst>
                </a:custGeom>
                <a:solidFill>
                  <a:srgbClr val="D19B2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2" name="Freeform 146"/>
                <p:cNvSpPr>
                  <a:spLocks noChangeArrowheads="1"/>
                </p:cNvSpPr>
                <p:nvPr/>
              </p:nvSpPr>
              <p:spPr bwMode="auto">
                <a:xfrm>
                  <a:off x="7811474" y="6398891"/>
                  <a:ext cx="581467" cy="57040"/>
                </a:xfrm>
                <a:custGeom>
                  <a:avLst/>
                  <a:gdLst>
                    <a:gd name="T0" fmla="*/ 0 w 1396"/>
                    <a:gd name="T1" fmla="*/ 139 h 140"/>
                    <a:gd name="T2" fmla="*/ 1395 w 1396"/>
                    <a:gd name="T3" fmla="*/ 139 h 140"/>
                    <a:gd name="T4" fmla="*/ 1395 w 1396"/>
                    <a:gd name="T5" fmla="*/ 0 h 140"/>
                    <a:gd name="T6" fmla="*/ 0 w 1396"/>
                    <a:gd name="T7" fmla="*/ 0 h 140"/>
                    <a:gd name="T8" fmla="*/ 0 w 1396"/>
                    <a:gd name="T9" fmla="*/ 139 h 140"/>
                  </a:gdLst>
                  <a:ahLst/>
                  <a:cxnLst>
                    <a:cxn ang="0">
                      <a:pos x="T0" y="T1"/>
                    </a:cxn>
                    <a:cxn ang="0">
                      <a:pos x="T2" y="T3"/>
                    </a:cxn>
                    <a:cxn ang="0">
                      <a:pos x="T4" y="T5"/>
                    </a:cxn>
                    <a:cxn ang="0">
                      <a:pos x="T6" y="T7"/>
                    </a:cxn>
                    <a:cxn ang="0">
                      <a:pos x="T8" y="T9"/>
                    </a:cxn>
                  </a:cxnLst>
                  <a:rect l="0" t="0" r="r" b="b"/>
                  <a:pathLst>
                    <a:path w="1396" h="140">
                      <a:moveTo>
                        <a:pt x="0" y="139"/>
                      </a:moveTo>
                      <a:lnTo>
                        <a:pt x="1395" y="139"/>
                      </a:lnTo>
                      <a:lnTo>
                        <a:pt x="1395" y="0"/>
                      </a:lnTo>
                      <a:lnTo>
                        <a:pt x="0" y="0"/>
                      </a:lnTo>
                      <a:lnTo>
                        <a:pt x="0" y="139"/>
                      </a:lnTo>
                    </a:path>
                  </a:pathLst>
                </a:custGeom>
                <a:solidFill>
                  <a:srgbClr val="D19B2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3" name="Freeform 147"/>
                <p:cNvSpPr>
                  <a:spLocks noChangeArrowheads="1"/>
                </p:cNvSpPr>
                <p:nvPr/>
              </p:nvSpPr>
              <p:spPr bwMode="auto">
                <a:xfrm>
                  <a:off x="7178484" y="6398891"/>
                  <a:ext cx="581467" cy="57040"/>
                </a:xfrm>
                <a:custGeom>
                  <a:avLst/>
                  <a:gdLst>
                    <a:gd name="T0" fmla="*/ 0 w 1399"/>
                    <a:gd name="T1" fmla="*/ 139 h 140"/>
                    <a:gd name="T2" fmla="*/ 1398 w 1399"/>
                    <a:gd name="T3" fmla="*/ 139 h 140"/>
                    <a:gd name="T4" fmla="*/ 1398 w 1399"/>
                    <a:gd name="T5" fmla="*/ 0 h 140"/>
                    <a:gd name="T6" fmla="*/ 0 w 1399"/>
                    <a:gd name="T7" fmla="*/ 0 h 140"/>
                    <a:gd name="T8" fmla="*/ 0 w 1399"/>
                    <a:gd name="T9" fmla="*/ 139 h 140"/>
                  </a:gdLst>
                  <a:ahLst/>
                  <a:cxnLst>
                    <a:cxn ang="0">
                      <a:pos x="T0" y="T1"/>
                    </a:cxn>
                    <a:cxn ang="0">
                      <a:pos x="T2" y="T3"/>
                    </a:cxn>
                    <a:cxn ang="0">
                      <a:pos x="T4" y="T5"/>
                    </a:cxn>
                    <a:cxn ang="0">
                      <a:pos x="T6" y="T7"/>
                    </a:cxn>
                    <a:cxn ang="0">
                      <a:pos x="T8" y="T9"/>
                    </a:cxn>
                  </a:cxnLst>
                  <a:rect l="0" t="0" r="r" b="b"/>
                  <a:pathLst>
                    <a:path w="1399" h="140">
                      <a:moveTo>
                        <a:pt x="0" y="139"/>
                      </a:moveTo>
                      <a:lnTo>
                        <a:pt x="1398" y="139"/>
                      </a:lnTo>
                      <a:lnTo>
                        <a:pt x="1398" y="0"/>
                      </a:lnTo>
                      <a:lnTo>
                        <a:pt x="0" y="0"/>
                      </a:lnTo>
                      <a:lnTo>
                        <a:pt x="0" y="139"/>
                      </a:lnTo>
                    </a:path>
                  </a:pathLst>
                </a:custGeom>
                <a:solidFill>
                  <a:srgbClr val="D19B2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4" name="Freeform 148"/>
                <p:cNvSpPr>
                  <a:spLocks noChangeArrowheads="1"/>
                </p:cNvSpPr>
                <p:nvPr/>
              </p:nvSpPr>
              <p:spPr bwMode="auto">
                <a:xfrm>
                  <a:off x="7439777" y="6310571"/>
                  <a:ext cx="579627" cy="57040"/>
                </a:xfrm>
                <a:custGeom>
                  <a:avLst/>
                  <a:gdLst>
                    <a:gd name="T0" fmla="*/ 0 w 1395"/>
                    <a:gd name="T1" fmla="*/ 139 h 140"/>
                    <a:gd name="T2" fmla="*/ 1394 w 1395"/>
                    <a:gd name="T3" fmla="*/ 139 h 140"/>
                    <a:gd name="T4" fmla="*/ 1394 w 1395"/>
                    <a:gd name="T5" fmla="*/ 0 h 140"/>
                    <a:gd name="T6" fmla="*/ 0 w 1395"/>
                    <a:gd name="T7" fmla="*/ 0 h 140"/>
                    <a:gd name="T8" fmla="*/ 0 w 1395"/>
                    <a:gd name="T9" fmla="*/ 139 h 140"/>
                  </a:gdLst>
                  <a:ahLst/>
                  <a:cxnLst>
                    <a:cxn ang="0">
                      <a:pos x="T0" y="T1"/>
                    </a:cxn>
                    <a:cxn ang="0">
                      <a:pos x="T2" y="T3"/>
                    </a:cxn>
                    <a:cxn ang="0">
                      <a:pos x="T4" y="T5"/>
                    </a:cxn>
                    <a:cxn ang="0">
                      <a:pos x="T6" y="T7"/>
                    </a:cxn>
                    <a:cxn ang="0">
                      <a:pos x="T8" y="T9"/>
                    </a:cxn>
                  </a:cxnLst>
                  <a:rect l="0" t="0" r="r" b="b"/>
                  <a:pathLst>
                    <a:path w="1395" h="140">
                      <a:moveTo>
                        <a:pt x="0" y="139"/>
                      </a:moveTo>
                      <a:lnTo>
                        <a:pt x="1394" y="139"/>
                      </a:lnTo>
                      <a:lnTo>
                        <a:pt x="1394" y="0"/>
                      </a:lnTo>
                      <a:lnTo>
                        <a:pt x="0" y="0"/>
                      </a:lnTo>
                      <a:lnTo>
                        <a:pt x="0" y="139"/>
                      </a:lnTo>
                    </a:path>
                  </a:pathLst>
                </a:custGeom>
                <a:solidFill>
                  <a:srgbClr val="D19B2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5" name="Freeform 149"/>
                <p:cNvSpPr>
                  <a:spLocks noChangeArrowheads="1"/>
                </p:cNvSpPr>
                <p:nvPr/>
              </p:nvSpPr>
              <p:spPr bwMode="auto">
                <a:xfrm>
                  <a:off x="7439777" y="6133931"/>
                  <a:ext cx="579627" cy="58880"/>
                </a:xfrm>
                <a:custGeom>
                  <a:avLst/>
                  <a:gdLst>
                    <a:gd name="T0" fmla="*/ 0 w 1395"/>
                    <a:gd name="T1" fmla="*/ 144 h 145"/>
                    <a:gd name="T2" fmla="*/ 1394 w 1395"/>
                    <a:gd name="T3" fmla="*/ 144 h 145"/>
                    <a:gd name="T4" fmla="*/ 1394 w 1395"/>
                    <a:gd name="T5" fmla="*/ 0 h 145"/>
                    <a:gd name="T6" fmla="*/ 0 w 1395"/>
                    <a:gd name="T7" fmla="*/ 0 h 145"/>
                    <a:gd name="T8" fmla="*/ 0 w 1395"/>
                    <a:gd name="T9" fmla="*/ 144 h 145"/>
                  </a:gdLst>
                  <a:ahLst/>
                  <a:cxnLst>
                    <a:cxn ang="0">
                      <a:pos x="T0" y="T1"/>
                    </a:cxn>
                    <a:cxn ang="0">
                      <a:pos x="T2" y="T3"/>
                    </a:cxn>
                    <a:cxn ang="0">
                      <a:pos x="T4" y="T5"/>
                    </a:cxn>
                    <a:cxn ang="0">
                      <a:pos x="T6" y="T7"/>
                    </a:cxn>
                    <a:cxn ang="0">
                      <a:pos x="T8" y="T9"/>
                    </a:cxn>
                  </a:cxnLst>
                  <a:rect l="0" t="0" r="r" b="b"/>
                  <a:pathLst>
                    <a:path w="1395" h="145">
                      <a:moveTo>
                        <a:pt x="0" y="144"/>
                      </a:moveTo>
                      <a:lnTo>
                        <a:pt x="1394" y="144"/>
                      </a:lnTo>
                      <a:lnTo>
                        <a:pt x="1394" y="0"/>
                      </a:lnTo>
                      <a:lnTo>
                        <a:pt x="0" y="0"/>
                      </a:lnTo>
                      <a:lnTo>
                        <a:pt x="0" y="144"/>
                      </a:lnTo>
                    </a:path>
                  </a:pathLst>
                </a:custGeom>
                <a:solidFill>
                  <a:srgbClr val="D19B2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6" name="Freeform 150"/>
                <p:cNvSpPr>
                  <a:spLocks noChangeArrowheads="1"/>
                </p:cNvSpPr>
                <p:nvPr/>
              </p:nvSpPr>
              <p:spPr bwMode="auto">
                <a:xfrm>
                  <a:off x="7066239" y="6222251"/>
                  <a:ext cx="579627" cy="57040"/>
                </a:xfrm>
                <a:custGeom>
                  <a:avLst/>
                  <a:gdLst>
                    <a:gd name="T0" fmla="*/ 0 w 1395"/>
                    <a:gd name="T1" fmla="*/ 140 h 141"/>
                    <a:gd name="T2" fmla="*/ 1394 w 1395"/>
                    <a:gd name="T3" fmla="*/ 140 h 141"/>
                    <a:gd name="T4" fmla="*/ 1394 w 1395"/>
                    <a:gd name="T5" fmla="*/ 0 h 141"/>
                    <a:gd name="T6" fmla="*/ 0 w 1395"/>
                    <a:gd name="T7" fmla="*/ 0 h 141"/>
                    <a:gd name="T8" fmla="*/ 0 w 1395"/>
                    <a:gd name="T9" fmla="*/ 140 h 141"/>
                  </a:gdLst>
                  <a:ahLst/>
                  <a:cxnLst>
                    <a:cxn ang="0">
                      <a:pos x="T0" y="T1"/>
                    </a:cxn>
                    <a:cxn ang="0">
                      <a:pos x="T2" y="T3"/>
                    </a:cxn>
                    <a:cxn ang="0">
                      <a:pos x="T4" y="T5"/>
                    </a:cxn>
                    <a:cxn ang="0">
                      <a:pos x="T6" y="T7"/>
                    </a:cxn>
                    <a:cxn ang="0">
                      <a:pos x="T8" y="T9"/>
                    </a:cxn>
                  </a:cxnLst>
                  <a:rect l="0" t="0" r="r" b="b"/>
                  <a:pathLst>
                    <a:path w="1395" h="141">
                      <a:moveTo>
                        <a:pt x="0" y="140"/>
                      </a:moveTo>
                      <a:lnTo>
                        <a:pt x="1394" y="140"/>
                      </a:lnTo>
                      <a:lnTo>
                        <a:pt x="1394" y="0"/>
                      </a:lnTo>
                      <a:lnTo>
                        <a:pt x="0" y="0"/>
                      </a:lnTo>
                      <a:lnTo>
                        <a:pt x="0" y="140"/>
                      </a:lnTo>
                    </a:path>
                  </a:pathLst>
                </a:custGeom>
                <a:solidFill>
                  <a:srgbClr val="D19B2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7" name="Freeform 151"/>
                <p:cNvSpPr>
                  <a:spLocks noChangeArrowheads="1"/>
                </p:cNvSpPr>
                <p:nvPr/>
              </p:nvSpPr>
              <p:spPr bwMode="auto">
                <a:xfrm>
                  <a:off x="7695548" y="6222251"/>
                  <a:ext cx="579627" cy="57040"/>
                </a:xfrm>
                <a:custGeom>
                  <a:avLst/>
                  <a:gdLst>
                    <a:gd name="T0" fmla="*/ 0 w 1395"/>
                    <a:gd name="T1" fmla="*/ 140 h 141"/>
                    <a:gd name="T2" fmla="*/ 1394 w 1395"/>
                    <a:gd name="T3" fmla="*/ 140 h 141"/>
                    <a:gd name="T4" fmla="*/ 1394 w 1395"/>
                    <a:gd name="T5" fmla="*/ 0 h 141"/>
                    <a:gd name="T6" fmla="*/ 0 w 1395"/>
                    <a:gd name="T7" fmla="*/ 0 h 141"/>
                    <a:gd name="T8" fmla="*/ 0 w 1395"/>
                    <a:gd name="T9" fmla="*/ 140 h 141"/>
                  </a:gdLst>
                  <a:ahLst/>
                  <a:cxnLst>
                    <a:cxn ang="0">
                      <a:pos x="T0" y="T1"/>
                    </a:cxn>
                    <a:cxn ang="0">
                      <a:pos x="T2" y="T3"/>
                    </a:cxn>
                    <a:cxn ang="0">
                      <a:pos x="T4" y="T5"/>
                    </a:cxn>
                    <a:cxn ang="0">
                      <a:pos x="T6" y="T7"/>
                    </a:cxn>
                    <a:cxn ang="0">
                      <a:pos x="T8" y="T9"/>
                    </a:cxn>
                  </a:cxnLst>
                  <a:rect l="0" t="0" r="r" b="b"/>
                  <a:pathLst>
                    <a:path w="1395" h="141">
                      <a:moveTo>
                        <a:pt x="0" y="140"/>
                      </a:moveTo>
                      <a:lnTo>
                        <a:pt x="1394" y="140"/>
                      </a:lnTo>
                      <a:lnTo>
                        <a:pt x="1394" y="0"/>
                      </a:lnTo>
                      <a:lnTo>
                        <a:pt x="0" y="0"/>
                      </a:lnTo>
                      <a:lnTo>
                        <a:pt x="0" y="140"/>
                      </a:lnTo>
                    </a:path>
                  </a:pathLst>
                </a:custGeom>
                <a:solidFill>
                  <a:srgbClr val="D19B2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8" name="Freeform 152"/>
                <p:cNvSpPr>
                  <a:spLocks noChangeArrowheads="1"/>
                </p:cNvSpPr>
                <p:nvPr/>
              </p:nvSpPr>
              <p:spPr bwMode="auto">
                <a:xfrm>
                  <a:off x="7077280" y="623513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9" name="Freeform 153"/>
                <p:cNvSpPr>
                  <a:spLocks noChangeArrowheads="1"/>
                </p:cNvSpPr>
                <p:nvPr/>
              </p:nvSpPr>
              <p:spPr bwMode="auto">
                <a:xfrm>
                  <a:off x="7103041"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0" name="Freeform 154"/>
                <p:cNvSpPr>
                  <a:spLocks noChangeArrowheads="1"/>
                </p:cNvSpPr>
                <p:nvPr/>
              </p:nvSpPr>
              <p:spPr bwMode="auto">
                <a:xfrm>
                  <a:off x="7128802" y="6235131"/>
                  <a:ext cx="11041" cy="33120"/>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1" name="Freeform 155"/>
                <p:cNvSpPr>
                  <a:spLocks noChangeArrowheads="1"/>
                </p:cNvSpPr>
                <p:nvPr/>
              </p:nvSpPr>
              <p:spPr bwMode="auto">
                <a:xfrm>
                  <a:off x="7154563"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2" name="Freeform 156"/>
                <p:cNvSpPr>
                  <a:spLocks noChangeArrowheads="1"/>
                </p:cNvSpPr>
                <p:nvPr/>
              </p:nvSpPr>
              <p:spPr bwMode="auto">
                <a:xfrm>
                  <a:off x="7182165" y="623513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3" name="Freeform 157"/>
                <p:cNvSpPr>
                  <a:spLocks noChangeArrowheads="1"/>
                </p:cNvSpPr>
                <p:nvPr/>
              </p:nvSpPr>
              <p:spPr bwMode="auto">
                <a:xfrm>
                  <a:off x="7207926"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4" name="Freeform 158"/>
                <p:cNvSpPr>
                  <a:spLocks noChangeArrowheads="1"/>
                </p:cNvSpPr>
                <p:nvPr/>
              </p:nvSpPr>
              <p:spPr bwMode="auto">
                <a:xfrm>
                  <a:off x="7233687" y="623513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5" name="Freeform 159"/>
                <p:cNvSpPr>
                  <a:spLocks noChangeArrowheads="1"/>
                </p:cNvSpPr>
                <p:nvPr/>
              </p:nvSpPr>
              <p:spPr bwMode="auto">
                <a:xfrm>
                  <a:off x="7259448"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6" name="Freeform 160"/>
                <p:cNvSpPr>
                  <a:spLocks noChangeArrowheads="1"/>
                </p:cNvSpPr>
                <p:nvPr/>
              </p:nvSpPr>
              <p:spPr bwMode="auto">
                <a:xfrm>
                  <a:off x="7287049" y="623513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7" name="Freeform 161"/>
                <p:cNvSpPr>
                  <a:spLocks noChangeArrowheads="1"/>
                </p:cNvSpPr>
                <p:nvPr/>
              </p:nvSpPr>
              <p:spPr bwMode="auto">
                <a:xfrm>
                  <a:off x="7312811" y="623513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8" name="Freeform 162"/>
                <p:cNvSpPr>
                  <a:spLocks noChangeArrowheads="1"/>
                </p:cNvSpPr>
                <p:nvPr/>
              </p:nvSpPr>
              <p:spPr bwMode="auto">
                <a:xfrm>
                  <a:off x="7336732"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9" name="Freeform 163"/>
                <p:cNvSpPr>
                  <a:spLocks noChangeArrowheads="1"/>
                </p:cNvSpPr>
                <p:nvPr/>
              </p:nvSpPr>
              <p:spPr bwMode="auto">
                <a:xfrm>
                  <a:off x="7364333"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0" name="Freeform 164"/>
                <p:cNvSpPr>
                  <a:spLocks noChangeArrowheads="1"/>
                </p:cNvSpPr>
                <p:nvPr/>
              </p:nvSpPr>
              <p:spPr bwMode="auto">
                <a:xfrm>
                  <a:off x="7391934" y="623513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1" name="Freeform 165"/>
                <p:cNvSpPr>
                  <a:spLocks noChangeArrowheads="1"/>
                </p:cNvSpPr>
                <p:nvPr/>
              </p:nvSpPr>
              <p:spPr bwMode="auto">
                <a:xfrm>
                  <a:off x="7417696" y="623513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2" name="Freeform 166"/>
                <p:cNvSpPr>
                  <a:spLocks noChangeArrowheads="1"/>
                </p:cNvSpPr>
                <p:nvPr/>
              </p:nvSpPr>
              <p:spPr bwMode="auto">
                <a:xfrm>
                  <a:off x="7441617"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3" name="Freeform 167"/>
                <p:cNvSpPr>
                  <a:spLocks noChangeArrowheads="1"/>
                </p:cNvSpPr>
                <p:nvPr/>
              </p:nvSpPr>
              <p:spPr bwMode="auto">
                <a:xfrm>
                  <a:off x="7467378"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4" name="Freeform 168"/>
                <p:cNvSpPr>
                  <a:spLocks noChangeArrowheads="1"/>
                </p:cNvSpPr>
                <p:nvPr/>
              </p:nvSpPr>
              <p:spPr bwMode="auto">
                <a:xfrm>
                  <a:off x="7494979" y="6235131"/>
                  <a:ext cx="9200" cy="33120"/>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5" name="Freeform 169"/>
                <p:cNvSpPr>
                  <a:spLocks noChangeArrowheads="1"/>
                </p:cNvSpPr>
                <p:nvPr/>
              </p:nvSpPr>
              <p:spPr bwMode="auto">
                <a:xfrm>
                  <a:off x="7520740"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6" name="Freeform 170"/>
                <p:cNvSpPr>
                  <a:spLocks noChangeArrowheads="1"/>
                </p:cNvSpPr>
                <p:nvPr/>
              </p:nvSpPr>
              <p:spPr bwMode="auto">
                <a:xfrm>
                  <a:off x="7546502"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7" name="Freeform 171"/>
                <p:cNvSpPr>
                  <a:spLocks noChangeArrowheads="1"/>
                </p:cNvSpPr>
                <p:nvPr/>
              </p:nvSpPr>
              <p:spPr bwMode="auto">
                <a:xfrm>
                  <a:off x="7572263" y="623513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8" name="Freeform 172"/>
                <p:cNvSpPr>
                  <a:spLocks noChangeArrowheads="1"/>
                </p:cNvSpPr>
                <p:nvPr/>
              </p:nvSpPr>
              <p:spPr bwMode="auto">
                <a:xfrm>
                  <a:off x="7599864" y="623513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9" name="Freeform 173"/>
                <p:cNvSpPr>
                  <a:spLocks noChangeArrowheads="1"/>
                </p:cNvSpPr>
                <p:nvPr/>
              </p:nvSpPr>
              <p:spPr bwMode="auto">
                <a:xfrm>
                  <a:off x="7625625"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0" name="Freeform 174"/>
                <p:cNvSpPr>
                  <a:spLocks noChangeArrowheads="1"/>
                </p:cNvSpPr>
                <p:nvPr/>
              </p:nvSpPr>
              <p:spPr bwMode="auto">
                <a:xfrm>
                  <a:off x="7448977" y="6146811"/>
                  <a:ext cx="9200" cy="31280"/>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1" name="Freeform 175"/>
                <p:cNvSpPr>
                  <a:spLocks noChangeArrowheads="1"/>
                </p:cNvSpPr>
                <p:nvPr/>
              </p:nvSpPr>
              <p:spPr bwMode="auto">
                <a:xfrm>
                  <a:off x="7474738"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2" name="Freeform 176"/>
                <p:cNvSpPr>
                  <a:spLocks noChangeArrowheads="1"/>
                </p:cNvSpPr>
                <p:nvPr/>
              </p:nvSpPr>
              <p:spPr bwMode="auto">
                <a:xfrm>
                  <a:off x="7500499"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3" name="Freeform 177"/>
                <p:cNvSpPr>
                  <a:spLocks noChangeArrowheads="1"/>
                </p:cNvSpPr>
                <p:nvPr/>
              </p:nvSpPr>
              <p:spPr bwMode="auto">
                <a:xfrm>
                  <a:off x="7526261"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4" name="Freeform 178"/>
                <p:cNvSpPr>
                  <a:spLocks noChangeArrowheads="1"/>
                </p:cNvSpPr>
                <p:nvPr/>
              </p:nvSpPr>
              <p:spPr bwMode="auto">
                <a:xfrm>
                  <a:off x="7553862" y="6146811"/>
                  <a:ext cx="9200" cy="31280"/>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5" name="Freeform 179"/>
                <p:cNvSpPr>
                  <a:spLocks noChangeArrowheads="1"/>
                </p:cNvSpPr>
                <p:nvPr/>
              </p:nvSpPr>
              <p:spPr bwMode="auto">
                <a:xfrm>
                  <a:off x="7579623"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6" name="Freeform 180"/>
                <p:cNvSpPr>
                  <a:spLocks noChangeArrowheads="1"/>
                </p:cNvSpPr>
                <p:nvPr/>
              </p:nvSpPr>
              <p:spPr bwMode="auto">
                <a:xfrm>
                  <a:off x="7605384"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7" name="Freeform 181"/>
                <p:cNvSpPr>
                  <a:spLocks noChangeArrowheads="1"/>
                </p:cNvSpPr>
                <p:nvPr/>
              </p:nvSpPr>
              <p:spPr bwMode="auto">
                <a:xfrm>
                  <a:off x="7631145" y="6146811"/>
                  <a:ext cx="11041" cy="31280"/>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8" name="Freeform 182"/>
                <p:cNvSpPr>
                  <a:spLocks noChangeArrowheads="1"/>
                </p:cNvSpPr>
                <p:nvPr/>
              </p:nvSpPr>
              <p:spPr bwMode="auto">
                <a:xfrm>
                  <a:off x="7658747"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9" name="Freeform 183"/>
                <p:cNvSpPr>
                  <a:spLocks noChangeArrowheads="1"/>
                </p:cNvSpPr>
                <p:nvPr/>
              </p:nvSpPr>
              <p:spPr bwMode="auto">
                <a:xfrm>
                  <a:off x="7684508"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0" name="Freeform 184"/>
                <p:cNvSpPr>
                  <a:spLocks noChangeArrowheads="1"/>
                </p:cNvSpPr>
                <p:nvPr/>
              </p:nvSpPr>
              <p:spPr bwMode="auto">
                <a:xfrm>
                  <a:off x="7710269" y="6146811"/>
                  <a:ext cx="11041" cy="31280"/>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1" name="Freeform 185"/>
                <p:cNvSpPr>
                  <a:spLocks noChangeArrowheads="1"/>
                </p:cNvSpPr>
                <p:nvPr/>
              </p:nvSpPr>
              <p:spPr bwMode="auto">
                <a:xfrm>
                  <a:off x="7736030" y="6146811"/>
                  <a:ext cx="11041" cy="31280"/>
                </a:xfrm>
                <a:custGeom>
                  <a:avLst/>
                  <a:gdLst>
                    <a:gd name="T0" fmla="*/ 30 w 31"/>
                    <a:gd name="T1" fmla="*/ 78 h 79"/>
                    <a:gd name="T2" fmla="*/ 0 w 31"/>
                    <a:gd name="T3" fmla="*/ 78 h 79"/>
                    <a:gd name="T4" fmla="*/ 0 w 31"/>
                    <a:gd name="T5" fmla="*/ 0 h 79"/>
                    <a:gd name="T6" fmla="*/ 30 w 31"/>
                    <a:gd name="T7" fmla="*/ 0 h 79"/>
                    <a:gd name="T8" fmla="*/ 30 w 31"/>
                    <a:gd name="T9" fmla="*/ 78 h 79"/>
                  </a:gdLst>
                  <a:ahLst/>
                  <a:cxnLst>
                    <a:cxn ang="0">
                      <a:pos x="T0" y="T1"/>
                    </a:cxn>
                    <a:cxn ang="0">
                      <a:pos x="T2" y="T3"/>
                    </a:cxn>
                    <a:cxn ang="0">
                      <a:pos x="T4" y="T5"/>
                    </a:cxn>
                    <a:cxn ang="0">
                      <a:pos x="T6" y="T7"/>
                    </a:cxn>
                    <a:cxn ang="0">
                      <a:pos x="T8" y="T9"/>
                    </a:cxn>
                  </a:cxnLst>
                  <a:rect l="0" t="0" r="r" b="b"/>
                  <a:pathLst>
                    <a:path w="31" h="79">
                      <a:moveTo>
                        <a:pt x="30" y="78"/>
                      </a:moveTo>
                      <a:lnTo>
                        <a:pt x="0" y="78"/>
                      </a:lnTo>
                      <a:lnTo>
                        <a:pt x="0" y="0"/>
                      </a:lnTo>
                      <a:lnTo>
                        <a:pt x="30" y="0"/>
                      </a:lnTo>
                      <a:lnTo>
                        <a:pt x="30"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2" name="Freeform 186"/>
                <p:cNvSpPr>
                  <a:spLocks noChangeArrowheads="1"/>
                </p:cNvSpPr>
                <p:nvPr/>
              </p:nvSpPr>
              <p:spPr bwMode="auto">
                <a:xfrm>
                  <a:off x="7763632"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3" name="Freeform 187"/>
                <p:cNvSpPr>
                  <a:spLocks noChangeArrowheads="1"/>
                </p:cNvSpPr>
                <p:nvPr/>
              </p:nvSpPr>
              <p:spPr bwMode="auto">
                <a:xfrm>
                  <a:off x="7789393"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4" name="Freeform 188"/>
                <p:cNvSpPr>
                  <a:spLocks noChangeArrowheads="1"/>
                </p:cNvSpPr>
                <p:nvPr/>
              </p:nvSpPr>
              <p:spPr bwMode="auto">
                <a:xfrm>
                  <a:off x="7815154"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5" name="Freeform 189"/>
                <p:cNvSpPr>
                  <a:spLocks noChangeArrowheads="1"/>
                </p:cNvSpPr>
                <p:nvPr/>
              </p:nvSpPr>
              <p:spPr bwMode="auto">
                <a:xfrm>
                  <a:off x="7842755" y="6146811"/>
                  <a:ext cx="9200" cy="31280"/>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6" name="Freeform 190"/>
                <p:cNvSpPr>
                  <a:spLocks noChangeArrowheads="1"/>
                </p:cNvSpPr>
                <p:nvPr/>
              </p:nvSpPr>
              <p:spPr bwMode="auto">
                <a:xfrm>
                  <a:off x="7868517"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7" name="Freeform 191"/>
                <p:cNvSpPr>
                  <a:spLocks noChangeArrowheads="1"/>
                </p:cNvSpPr>
                <p:nvPr/>
              </p:nvSpPr>
              <p:spPr bwMode="auto">
                <a:xfrm>
                  <a:off x="7894278"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8" name="Freeform 192"/>
                <p:cNvSpPr>
                  <a:spLocks noChangeArrowheads="1"/>
                </p:cNvSpPr>
                <p:nvPr/>
              </p:nvSpPr>
              <p:spPr bwMode="auto">
                <a:xfrm>
                  <a:off x="7920039"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9" name="Freeform 193"/>
                <p:cNvSpPr>
                  <a:spLocks noChangeArrowheads="1"/>
                </p:cNvSpPr>
                <p:nvPr/>
              </p:nvSpPr>
              <p:spPr bwMode="auto">
                <a:xfrm>
                  <a:off x="7947640" y="6146811"/>
                  <a:ext cx="9200" cy="31280"/>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0" name="Freeform 194"/>
                <p:cNvSpPr>
                  <a:spLocks noChangeArrowheads="1"/>
                </p:cNvSpPr>
                <p:nvPr/>
              </p:nvSpPr>
              <p:spPr bwMode="auto">
                <a:xfrm>
                  <a:off x="7973401" y="6146811"/>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1" name="Freeform 195"/>
                <p:cNvSpPr>
                  <a:spLocks noChangeArrowheads="1"/>
                </p:cNvSpPr>
                <p:nvPr/>
              </p:nvSpPr>
              <p:spPr bwMode="auto">
                <a:xfrm>
                  <a:off x="7999163" y="6146811"/>
                  <a:ext cx="11041" cy="31280"/>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2" name="Freeform 196"/>
                <p:cNvSpPr>
                  <a:spLocks noChangeArrowheads="1"/>
                </p:cNvSpPr>
                <p:nvPr/>
              </p:nvSpPr>
              <p:spPr bwMode="auto">
                <a:xfrm>
                  <a:off x="7706589" y="623513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3" name="Freeform 197"/>
                <p:cNvSpPr>
                  <a:spLocks noChangeArrowheads="1"/>
                </p:cNvSpPr>
                <p:nvPr/>
              </p:nvSpPr>
              <p:spPr bwMode="auto">
                <a:xfrm>
                  <a:off x="7732350"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4" name="Freeform 198"/>
                <p:cNvSpPr>
                  <a:spLocks noChangeArrowheads="1"/>
                </p:cNvSpPr>
                <p:nvPr/>
              </p:nvSpPr>
              <p:spPr bwMode="auto">
                <a:xfrm>
                  <a:off x="7758111"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5" name="Freeform 199"/>
                <p:cNvSpPr>
                  <a:spLocks noChangeArrowheads="1"/>
                </p:cNvSpPr>
                <p:nvPr/>
              </p:nvSpPr>
              <p:spPr bwMode="auto">
                <a:xfrm>
                  <a:off x="7783873" y="623513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6" name="Freeform 200"/>
                <p:cNvSpPr>
                  <a:spLocks noChangeArrowheads="1"/>
                </p:cNvSpPr>
                <p:nvPr/>
              </p:nvSpPr>
              <p:spPr bwMode="auto">
                <a:xfrm>
                  <a:off x="7811474"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7" name="Freeform 201"/>
                <p:cNvSpPr>
                  <a:spLocks noChangeArrowheads="1"/>
                </p:cNvSpPr>
                <p:nvPr/>
              </p:nvSpPr>
              <p:spPr bwMode="auto">
                <a:xfrm>
                  <a:off x="7837235"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8" name="Freeform 202"/>
                <p:cNvSpPr>
                  <a:spLocks noChangeArrowheads="1"/>
                </p:cNvSpPr>
                <p:nvPr/>
              </p:nvSpPr>
              <p:spPr bwMode="auto">
                <a:xfrm>
                  <a:off x="7862996"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9" name="Freeform 203"/>
                <p:cNvSpPr>
                  <a:spLocks noChangeArrowheads="1"/>
                </p:cNvSpPr>
                <p:nvPr/>
              </p:nvSpPr>
              <p:spPr bwMode="auto">
                <a:xfrm>
                  <a:off x="7890598" y="6235131"/>
                  <a:ext cx="9200" cy="33120"/>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0" name="Freeform 204"/>
                <p:cNvSpPr>
                  <a:spLocks noChangeArrowheads="1"/>
                </p:cNvSpPr>
                <p:nvPr/>
              </p:nvSpPr>
              <p:spPr bwMode="auto">
                <a:xfrm>
                  <a:off x="7916359"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1" name="Freeform 205"/>
                <p:cNvSpPr>
                  <a:spLocks noChangeArrowheads="1"/>
                </p:cNvSpPr>
                <p:nvPr/>
              </p:nvSpPr>
              <p:spPr bwMode="auto">
                <a:xfrm>
                  <a:off x="7942120"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2" name="Freeform 206"/>
                <p:cNvSpPr>
                  <a:spLocks noChangeArrowheads="1"/>
                </p:cNvSpPr>
                <p:nvPr/>
              </p:nvSpPr>
              <p:spPr bwMode="auto">
                <a:xfrm>
                  <a:off x="7967881" y="623513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3" name="Freeform 207"/>
                <p:cNvSpPr>
                  <a:spLocks noChangeArrowheads="1"/>
                </p:cNvSpPr>
                <p:nvPr/>
              </p:nvSpPr>
              <p:spPr bwMode="auto">
                <a:xfrm>
                  <a:off x="7995482" y="6235131"/>
                  <a:ext cx="9200" cy="33120"/>
                </a:xfrm>
                <a:custGeom>
                  <a:avLst/>
                  <a:gdLst>
                    <a:gd name="T0" fmla="*/ 26 w 27"/>
                    <a:gd name="T1" fmla="*/ 82 h 83"/>
                    <a:gd name="T2" fmla="*/ 0 w 27"/>
                    <a:gd name="T3" fmla="*/ 82 h 83"/>
                    <a:gd name="T4" fmla="*/ 0 w 27"/>
                    <a:gd name="T5" fmla="*/ 0 h 83"/>
                    <a:gd name="T6" fmla="*/ 26 w 27"/>
                    <a:gd name="T7" fmla="*/ 0 h 83"/>
                    <a:gd name="T8" fmla="*/ 26 w 27"/>
                    <a:gd name="T9" fmla="*/ 82 h 83"/>
                  </a:gdLst>
                  <a:ahLst/>
                  <a:cxnLst>
                    <a:cxn ang="0">
                      <a:pos x="T0" y="T1"/>
                    </a:cxn>
                    <a:cxn ang="0">
                      <a:pos x="T2" y="T3"/>
                    </a:cxn>
                    <a:cxn ang="0">
                      <a:pos x="T4" y="T5"/>
                    </a:cxn>
                    <a:cxn ang="0">
                      <a:pos x="T6" y="T7"/>
                    </a:cxn>
                    <a:cxn ang="0">
                      <a:pos x="T8" y="T9"/>
                    </a:cxn>
                  </a:cxnLst>
                  <a:rect l="0" t="0" r="r" b="b"/>
                  <a:pathLst>
                    <a:path w="27" h="83">
                      <a:moveTo>
                        <a:pt x="26" y="82"/>
                      </a:moveTo>
                      <a:lnTo>
                        <a:pt x="0" y="82"/>
                      </a:lnTo>
                      <a:lnTo>
                        <a:pt x="0" y="0"/>
                      </a:lnTo>
                      <a:lnTo>
                        <a:pt x="26" y="0"/>
                      </a:lnTo>
                      <a:lnTo>
                        <a:pt x="26"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4" name="Freeform 208"/>
                <p:cNvSpPr>
                  <a:spLocks noChangeArrowheads="1"/>
                </p:cNvSpPr>
                <p:nvPr/>
              </p:nvSpPr>
              <p:spPr bwMode="auto">
                <a:xfrm>
                  <a:off x="8021244"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5" name="Freeform 209"/>
                <p:cNvSpPr>
                  <a:spLocks noChangeArrowheads="1"/>
                </p:cNvSpPr>
                <p:nvPr/>
              </p:nvSpPr>
              <p:spPr bwMode="auto">
                <a:xfrm>
                  <a:off x="8047005"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6" name="Freeform 210"/>
                <p:cNvSpPr>
                  <a:spLocks noChangeArrowheads="1"/>
                </p:cNvSpPr>
                <p:nvPr/>
              </p:nvSpPr>
              <p:spPr bwMode="auto">
                <a:xfrm>
                  <a:off x="8072766" y="6235131"/>
                  <a:ext cx="11041" cy="33120"/>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7" name="Freeform 211"/>
                <p:cNvSpPr>
                  <a:spLocks noChangeArrowheads="1"/>
                </p:cNvSpPr>
                <p:nvPr/>
              </p:nvSpPr>
              <p:spPr bwMode="auto">
                <a:xfrm>
                  <a:off x="8100367" y="6235131"/>
                  <a:ext cx="9200" cy="33120"/>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8" name="Freeform 212"/>
                <p:cNvSpPr>
                  <a:spLocks noChangeArrowheads="1"/>
                </p:cNvSpPr>
                <p:nvPr/>
              </p:nvSpPr>
              <p:spPr bwMode="auto">
                <a:xfrm>
                  <a:off x="8126129"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9" name="Freeform 213"/>
                <p:cNvSpPr>
                  <a:spLocks noChangeArrowheads="1"/>
                </p:cNvSpPr>
                <p:nvPr/>
              </p:nvSpPr>
              <p:spPr bwMode="auto">
                <a:xfrm>
                  <a:off x="8151890"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0" name="Freeform 214"/>
                <p:cNvSpPr>
                  <a:spLocks noChangeArrowheads="1"/>
                </p:cNvSpPr>
                <p:nvPr/>
              </p:nvSpPr>
              <p:spPr bwMode="auto">
                <a:xfrm>
                  <a:off x="8177651" y="623513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1" name="Freeform 215"/>
                <p:cNvSpPr>
                  <a:spLocks noChangeArrowheads="1"/>
                </p:cNvSpPr>
                <p:nvPr/>
              </p:nvSpPr>
              <p:spPr bwMode="auto">
                <a:xfrm>
                  <a:off x="8203412" y="623513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2" name="Freeform 216"/>
                <p:cNvSpPr>
                  <a:spLocks noChangeArrowheads="1"/>
                </p:cNvSpPr>
                <p:nvPr/>
              </p:nvSpPr>
              <p:spPr bwMode="auto">
                <a:xfrm>
                  <a:off x="8231013" y="623513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3" name="Freeform 217"/>
                <p:cNvSpPr>
                  <a:spLocks noChangeArrowheads="1"/>
                </p:cNvSpPr>
                <p:nvPr/>
              </p:nvSpPr>
              <p:spPr bwMode="auto">
                <a:xfrm>
                  <a:off x="8256775" y="623513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4" name="Freeform 218"/>
                <p:cNvSpPr>
                  <a:spLocks noChangeArrowheads="1"/>
                </p:cNvSpPr>
                <p:nvPr/>
              </p:nvSpPr>
              <p:spPr bwMode="auto">
                <a:xfrm>
                  <a:off x="7448977" y="6323451"/>
                  <a:ext cx="9200" cy="33120"/>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5" name="Freeform 219"/>
                <p:cNvSpPr>
                  <a:spLocks noChangeArrowheads="1"/>
                </p:cNvSpPr>
                <p:nvPr/>
              </p:nvSpPr>
              <p:spPr bwMode="auto">
                <a:xfrm>
                  <a:off x="7474738"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6" name="Freeform 220"/>
                <p:cNvSpPr>
                  <a:spLocks noChangeArrowheads="1"/>
                </p:cNvSpPr>
                <p:nvPr/>
              </p:nvSpPr>
              <p:spPr bwMode="auto">
                <a:xfrm>
                  <a:off x="7500499"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7" name="Freeform 221"/>
                <p:cNvSpPr>
                  <a:spLocks noChangeArrowheads="1"/>
                </p:cNvSpPr>
                <p:nvPr/>
              </p:nvSpPr>
              <p:spPr bwMode="auto">
                <a:xfrm>
                  <a:off x="7526261"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8" name="Freeform 222"/>
                <p:cNvSpPr>
                  <a:spLocks noChangeArrowheads="1"/>
                </p:cNvSpPr>
                <p:nvPr/>
              </p:nvSpPr>
              <p:spPr bwMode="auto">
                <a:xfrm>
                  <a:off x="7553862" y="6323451"/>
                  <a:ext cx="9200" cy="33120"/>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9" name="Freeform 223"/>
                <p:cNvSpPr>
                  <a:spLocks noChangeArrowheads="1"/>
                </p:cNvSpPr>
                <p:nvPr/>
              </p:nvSpPr>
              <p:spPr bwMode="auto">
                <a:xfrm>
                  <a:off x="7579623"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0" name="Freeform 224"/>
                <p:cNvSpPr>
                  <a:spLocks noChangeArrowheads="1"/>
                </p:cNvSpPr>
                <p:nvPr/>
              </p:nvSpPr>
              <p:spPr bwMode="auto">
                <a:xfrm>
                  <a:off x="7605384"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1" name="Freeform 225"/>
                <p:cNvSpPr>
                  <a:spLocks noChangeArrowheads="1"/>
                </p:cNvSpPr>
                <p:nvPr/>
              </p:nvSpPr>
              <p:spPr bwMode="auto">
                <a:xfrm>
                  <a:off x="7631145" y="632345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2" name="Freeform 226"/>
                <p:cNvSpPr>
                  <a:spLocks noChangeArrowheads="1"/>
                </p:cNvSpPr>
                <p:nvPr/>
              </p:nvSpPr>
              <p:spPr bwMode="auto">
                <a:xfrm>
                  <a:off x="7658747"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3" name="Freeform 227"/>
                <p:cNvSpPr>
                  <a:spLocks noChangeArrowheads="1"/>
                </p:cNvSpPr>
                <p:nvPr/>
              </p:nvSpPr>
              <p:spPr bwMode="auto">
                <a:xfrm>
                  <a:off x="7684508"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4" name="Freeform 228"/>
                <p:cNvSpPr>
                  <a:spLocks noChangeArrowheads="1"/>
                </p:cNvSpPr>
                <p:nvPr/>
              </p:nvSpPr>
              <p:spPr bwMode="auto">
                <a:xfrm>
                  <a:off x="7710269" y="632345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5" name="Freeform 229"/>
                <p:cNvSpPr>
                  <a:spLocks noChangeArrowheads="1"/>
                </p:cNvSpPr>
                <p:nvPr/>
              </p:nvSpPr>
              <p:spPr bwMode="auto">
                <a:xfrm>
                  <a:off x="7736030" y="6323451"/>
                  <a:ext cx="11041" cy="33120"/>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6" name="Freeform 230"/>
                <p:cNvSpPr>
                  <a:spLocks noChangeArrowheads="1"/>
                </p:cNvSpPr>
                <p:nvPr/>
              </p:nvSpPr>
              <p:spPr bwMode="auto">
                <a:xfrm>
                  <a:off x="7763632"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7" name="Freeform 231"/>
                <p:cNvSpPr>
                  <a:spLocks noChangeArrowheads="1"/>
                </p:cNvSpPr>
                <p:nvPr/>
              </p:nvSpPr>
              <p:spPr bwMode="auto">
                <a:xfrm>
                  <a:off x="7789393"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8" name="Freeform 232"/>
                <p:cNvSpPr>
                  <a:spLocks noChangeArrowheads="1"/>
                </p:cNvSpPr>
                <p:nvPr/>
              </p:nvSpPr>
              <p:spPr bwMode="auto">
                <a:xfrm>
                  <a:off x="7815154"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9" name="Freeform 233"/>
                <p:cNvSpPr>
                  <a:spLocks noChangeArrowheads="1"/>
                </p:cNvSpPr>
                <p:nvPr/>
              </p:nvSpPr>
              <p:spPr bwMode="auto">
                <a:xfrm>
                  <a:off x="7842755" y="6323451"/>
                  <a:ext cx="9200" cy="33120"/>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0" name="Freeform 234"/>
                <p:cNvSpPr>
                  <a:spLocks noChangeArrowheads="1"/>
                </p:cNvSpPr>
                <p:nvPr/>
              </p:nvSpPr>
              <p:spPr bwMode="auto">
                <a:xfrm>
                  <a:off x="7868517"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1" name="Freeform 235"/>
                <p:cNvSpPr>
                  <a:spLocks noChangeArrowheads="1"/>
                </p:cNvSpPr>
                <p:nvPr/>
              </p:nvSpPr>
              <p:spPr bwMode="auto">
                <a:xfrm>
                  <a:off x="7894278"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2" name="Freeform 236"/>
                <p:cNvSpPr>
                  <a:spLocks noChangeArrowheads="1"/>
                </p:cNvSpPr>
                <p:nvPr/>
              </p:nvSpPr>
              <p:spPr bwMode="auto">
                <a:xfrm>
                  <a:off x="7920039"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3" name="Freeform 237"/>
                <p:cNvSpPr>
                  <a:spLocks noChangeArrowheads="1"/>
                </p:cNvSpPr>
                <p:nvPr/>
              </p:nvSpPr>
              <p:spPr bwMode="auto">
                <a:xfrm>
                  <a:off x="7947640" y="6323451"/>
                  <a:ext cx="9200" cy="33120"/>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4" name="Freeform 238"/>
                <p:cNvSpPr>
                  <a:spLocks noChangeArrowheads="1"/>
                </p:cNvSpPr>
                <p:nvPr/>
              </p:nvSpPr>
              <p:spPr bwMode="auto">
                <a:xfrm>
                  <a:off x="7973401"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5" name="Freeform 239"/>
                <p:cNvSpPr>
                  <a:spLocks noChangeArrowheads="1"/>
                </p:cNvSpPr>
                <p:nvPr/>
              </p:nvSpPr>
              <p:spPr bwMode="auto">
                <a:xfrm>
                  <a:off x="7999163" y="632345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6" name="Freeform 240"/>
                <p:cNvSpPr>
                  <a:spLocks noChangeArrowheads="1"/>
                </p:cNvSpPr>
                <p:nvPr/>
              </p:nvSpPr>
              <p:spPr bwMode="auto">
                <a:xfrm>
                  <a:off x="8050685" y="6310571"/>
                  <a:ext cx="581467" cy="57040"/>
                </a:xfrm>
                <a:custGeom>
                  <a:avLst/>
                  <a:gdLst>
                    <a:gd name="T0" fmla="*/ 0 w 1396"/>
                    <a:gd name="T1" fmla="*/ 139 h 140"/>
                    <a:gd name="T2" fmla="*/ 1395 w 1396"/>
                    <a:gd name="T3" fmla="*/ 139 h 140"/>
                    <a:gd name="T4" fmla="*/ 1395 w 1396"/>
                    <a:gd name="T5" fmla="*/ 0 h 140"/>
                    <a:gd name="T6" fmla="*/ 0 w 1396"/>
                    <a:gd name="T7" fmla="*/ 0 h 140"/>
                    <a:gd name="T8" fmla="*/ 0 w 1396"/>
                    <a:gd name="T9" fmla="*/ 139 h 140"/>
                  </a:gdLst>
                  <a:ahLst/>
                  <a:cxnLst>
                    <a:cxn ang="0">
                      <a:pos x="T0" y="T1"/>
                    </a:cxn>
                    <a:cxn ang="0">
                      <a:pos x="T2" y="T3"/>
                    </a:cxn>
                    <a:cxn ang="0">
                      <a:pos x="T4" y="T5"/>
                    </a:cxn>
                    <a:cxn ang="0">
                      <a:pos x="T6" y="T7"/>
                    </a:cxn>
                    <a:cxn ang="0">
                      <a:pos x="T8" y="T9"/>
                    </a:cxn>
                  </a:cxnLst>
                  <a:rect l="0" t="0" r="r" b="b"/>
                  <a:pathLst>
                    <a:path w="1396" h="140">
                      <a:moveTo>
                        <a:pt x="0" y="139"/>
                      </a:moveTo>
                      <a:lnTo>
                        <a:pt x="1395" y="139"/>
                      </a:lnTo>
                      <a:lnTo>
                        <a:pt x="1395" y="0"/>
                      </a:lnTo>
                      <a:lnTo>
                        <a:pt x="0" y="0"/>
                      </a:lnTo>
                      <a:lnTo>
                        <a:pt x="0" y="139"/>
                      </a:lnTo>
                    </a:path>
                  </a:pathLst>
                </a:custGeom>
                <a:solidFill>
                  <a:srgbClr val="D19B2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7" name="Freeform 241"/>
                <p:cNvSpPr>
                  <a:spLocks noChangeArrowheads="1"/>
                </p:cNvSpPr>
                <p:nvPr/>
              </p:nvSpPr>
              <p:spPr bwMode="auto">
                <a:xfrm>
                  <a:off x="8061726" y="632345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8" name="Freeform 242"/>
                <p:cNvSpPr>
                  <a:spLocks noChangeArrowheads="1"/>
                </p:cNvSpPr>
                <p:nvPr/>
              </p:nvSpPr>
              <p:spPr bwMode="auto">
                <a:xfrm>
                  <a:off x="8087487"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9" name="Freeform 243"/>
                <p:cNvSpPr>
                  <a:spLocks noChangeArrowheads="1"/>
                </p:cNvSpPr>
                <p:nvPr/>
              </p:nvSpPr>
              <p:spPr bwMode="auto">
                <a:xfrm>
                  <a:off x="8115088" y="632345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0" name="Freeform 244"/>
                <p:cNvSpPr>
                  <a:spLocks noChangeArrowheads="1"/>
                </p:cNvSpPr>
                <p:nvPr/>
              </p:nvSpPr>
              <p:spPr bwMode="auto">
                <a:xfrm>
                  <a:off x="8140849"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1" name="Freeform 245"/>
                <p:cNvSpPr>
                  <a:spLocks noChangeArrowheads="1"/>
                </p:cNvSpPr>
                <p:nvPr/>
              </p:nvSpPr>
              <p:spPr bwMode="auto">
                <a:xfrm>
                  <a:off x="8166610"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2" name="Freeform 246"/>
                <p:cNvSpPr>
                  <a:spLocks noChangeArrowheads="1"/>
                </p:cNvSpPr>
                <p:nvPr/>
              </p:nvSpPr>
              <p:spPr bwMode="auto">
                <a:xfrm>
                  <a:off x="8192372"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3" name="Freeform 247"/>
                <p:cNvSpPr>
                  <a:spLocks noChangeArrowheads="1"/>
                </p:cNvSpPr>
                <p:nvPr/>
              </p:nvSpPr>
              <p:spPr bwMode="auto">
                <a:xfrm>
                  <a:off x="8219973" y="6323451"/>
                  <a:ext cx="9200" cy="33120"/>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4" name="Freeform 248"/>
                <p:cNvSpPr>
                  <a:spLocks noChangeArrowheads="1"/>
                </p:cNvSpPr>
                <p:nvPr/>
              </p:nvSpPr>
              <p:spPr bwMode="auto">
                <a:xfrm>
                  <a:off x="8245734"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5" name="Freeform 249"/>
                <p:cNvSpPr>
                  <a:spLocks noChangeArrowheads="1"/>
                </p:cNvSpPr>
                <p:nvPr/>
              </p:nvSpPr>
              <p:spPr bwMode="auto">
                <a:xfrm>
                  <a:off x="8271495"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6" name="Freeform 250"/>
                <p:cNvSpPr>
                  <a:spLocks noChangeArrowheads="1"/>
                </p:cNvSpPr>
                <p:nvPr/>
              </p:nvSpPr>
              <p:spPr bwMode="auto">
                <a:xfrm>
                  <a:off x="8297256" y="632345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7" name="Freeform 251"/>
                <p:cNvSpPr>
                  <a:spLocks noChangeArrowheads="1"/>
                </p:cNvSpPr>
                <p:nvPr/>
              </p:nvSpPr>
              <p:spPr bwMode="auto">
                <a:xfrm>
                  <a:off x="8324858" y="632345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8" name="Freeform 252"/>
                <p:cNvSpPr>
                  <a:spLocks noChangeArrowheads="1"/>
                </p:cNvSpPr>
                <p:nvPr/>
              </p:nvSpPr>
              <p:spPr bwMode="auto">
                <a:xfrm>
                  <a:off x="8350619"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9" name="Freeform 253"/>
                <p:cNvSpPr>
                  <a:spLocks noChangeArrowheads="1"/>
                </p:cNvSpPr>
                <p:nvPr/>
              </p:nvSpPr>
              <p:spPr bwMode="auto">
                <a:xfrm>
                  <a:off x="8376380" y="632345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0" name="Freeform 254"/>
                <p:cNvSpPr>
                  <a:spLocks noChangeArrowheads="1"/>
                </p:cNvSpPr>
                <p:nvPr/>
              </p:nvSpPr>
              <p:spPr bwMode="auto">
                <a:xfrm>
                  <a:off x="8402141"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1" name="Freeform 255"/>
                <p:cNvSpPr>
                  <a:spLocks noChangeArrowheads="1"/>
                </p:cNvSpPr>
                <p:nvPr/>
              </p:nvSpPr>
              <p:spPr bwMode="auto">
                <a:xfrm>
                  <a:off x="8429743"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2" name="Freeform 256"/>
                <p:cNvSpPr>
                  <a:spLocks noChangeArrowheads="1"/>
                </p:cNvSpPr>
                <p:nvPr/>
              </p:nvSpPr>
              <p:spPr bwMode="auto">
                <a:xfrm>
                  <a:off x="8455504" y="632345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3" name="Freeform 257"/>
                <p:cNvSpPr>
                  <a:spLocks noChangeArrowheads="1"/>
                </p:cNvSpPr>
                <p:nvPr/>
              </p:nvSpPr>
              <p:spPr bwMode="auto">
                <a:xfrm>
                  <a:off x="8481265"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4" name="Freeform 258"/>
                <p:cNvSpPr>
                  <a:spLocks noChangeArrowheads="1"/>
                </p:cNvSpPr>
                <p:nvPr/>
              </p:nvSpPr>
              <p:spPr bwMode="auto">
                <a:xfrm>
                  <a:off x="8508866" y="632345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5" name="Freeform 259"/>
                <p:cNvSpPr>
                  <a:spLocks noChangeArrowheads="1"/>
                </p:cNvSpPr>
                <p:nvPr/>
              </p:nvSpPr>
              <p:spPr bwMode="auto">
                <a:xfrm>
                  <a:off x="8534628" y="632345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6" name="Freeform 260"/>
                <p:cNvSpPr>
                  <a:spLocks noChangeArrowheads="1"/>
                </p:cNvSpPr>
                <p:nvPr/>
              </p:nvSpPr>
              <p:spPr bwMode="auto">
                <a:xfrm>
                  <a:off x="8558549" y="6323451"/>
                  <a:ext cx="11041" cy="33120"/>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7" name="Freeform 261"/>
                <p:cNvSpPr>
                  <a:spLocks noChangeArrowheads="1"/>
                </p:cNvSpPr>
                <p:nvPr/>
              </p:nvSpPr>
              <p:spPr bwMode="auto">
                <a:xfrm>
                  <a:off x="8586150" y="632345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8" name="Freeform 262"/>
                <p:cNvSpPr>
                  <a:spLocks noChangeArrowheads="1"/>
                </p:cNvSpPr>
                <p:nvPr/>
              </p:nvSpPr>
              <p:spPr bwMode="auto">
                <a:xfrm>
                  <a:off x="8611911" y="632345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9" name="Freeform 263"/>
                <p:cNvSpPr>
                  <a:spLocks noChangeArrowheads="1"/>
                </p:cNvSpPr>
                <p:nvPr/>
              </p:nvSpPr>
              <p:spPr bwMode="auto">
                <a:xfrm>
                  <a:off x="7822514"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0" name="Freeform 264"/>
                <p:cNvSpPr>
                  <a:spLocks noChangeArrowheads="1"/>
                </p:cNvSpPr>
                <p:nvPr/>
              </p:nvSpPr>
              <p:spPr bwMode="auto">
                <a:xfrm>
                  <a:off x="7848276" y="6411771"/>
                  <a:ext cx="11041" cy="31280"/>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1" name="Freeform 265"/>
                <p:cNvSpPr>
                  <a:spLocks noChangeArrowheads="1"/>
                </p:cNvSpPr>
                <p:nvPr/>
              </p:nvSpPr>
              <p:spPr bwMode="auto">
                <a:xfrm>
                  <a:off x="7872197" y="6411771"/>
                  <a:ext cx="11041" cy="31280"/>
                </a:xfrm>
                <a:custGeom>
                  <a:avLst/>
                  <a:gdLst>
                    <a:gd name="T0" fmla="*/ 30 w 31"/>
                    <a:gd name="T1" fmla="*/ 79 h 80"/>
                    <a:gd name="T2" fmla="*/ 0 w 31"/>
                    <a:gd name="T3" fmla="*/ 79 h 80"/>
                    <a:gd name="T4" fmla="*/ 0 w 31"/>
                    <a:gd name="T5" fmla="*/ 0 h 80"/>
                    <a:gd name="T6" fmla="*/ 30 w 31"/>
                    <a:gd name="T7" fmla="*/ 0 h 80"/>
                    <a:gd name="T8" fmla="*/ 30 w 31"/>
                    <a:gd name="T9" fmla="*/ 79 h 80"/>
                  </a:gdLst>
                  <a:ahLst/>
                  <a:cxnLst>
                    <a:cxn ang="0">
                      <a:pos x="T0" y="T1"/>
                    </a:cxn>
                    <a:cxn ang="0">
                      <a:pos x="T2" y="T3"/>
                    </a:cxn>
                    <a:cxn ang="0">
                      <a:pos x="T4" y="T5"/>
                    </a:cxn>
                    <a:cxn ang="0">
                      <a:pos x="T6" y="T7"/>
                    </a:cxn>
                    <a:cxn ang="0">
                      <a:pos x="T8" y="T9"/>
                    </a:cxn>
                  </a:cxnLst>
                  <a:rect l="0" t="0" r="r" b="b"/>
                  <a:pathLst>
                    <a:path w="31" h="80">
                      <a:moveTo>
                        <a:pt x="30" y="79"/>
                      </a:moveTo>
                      <a:lnTo>
                        <a:pt x="0" y="79"/>
                      </a:lnTo>
                      <a:lnTo>
                        <a:pt x="0" y="0"/>
                      </a:lnTo>
                      <a:lnTo>
                        <a:pt x="30" y="0"/>
                      </a:lnTo>
                      <a:lnTo>
                        <a:pt x="30"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2" name="Freeform 266"/>
                <p:cNvSpPr>
                  <a:spLocks noChangeArrowheads="1"/>
                </p:cNvSpPr>
                <p:nvPr/>
              </p:nvSpPr>
              <p:spPr bwMode="auto">
                <a:xfrm>
                  <a:off x="7899798" y="6411771"/>
                  <a:ext cx="9200" cy="31280"/>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3" name="Freeform 267"/>
                <p:cNvSpPr>
                  <a:spLocks noChangeArrowheads="1"/>
                </p:cNvSpPr>
                <p:nvPr/>
              </p:nvSpPr>
              <p:spPr bwMode="auto">
                <a:xfrm>
                  <a:off x="7925559"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0" name="Freeform 268"/>
                <p:cNvSpPr>
                  <a:spLocks noChangeArrowheads="1"/>
                </p:cNvSpPr>
                <p:nvPr/>
              </p:nvSpPr>
              <p:spPr bwMode="auto">
                <a:xfrm>
                  <a:off x="7953160"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1" name="Freeform 269"/>
                <p:cNvSpPr>
                  <a:spLocks noChangeArrowheads="1"/>
                </p:cNvSpPr>
                <p:nvPr/>
              </p:nvSpPr>
              <p:spPr bwMode="auto">
                <a:xfrm>
                  <a:off x="7977082"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2" name="Freeform 270"/>
                <p:cNvSpPr>
                  <a:spLocks noChangeArrowheads="1"/>
                </p:cNvSpPr>
                <p:nvPr/>
              </p:nvSpPr>
              <p:spPr bwMode="auto">
                <a:xfrm>
                  <a:off x="8006523" y="6411771"/>
                  <a:ext cx="9200" cy="31280"/>
                </a:xfrm>
                <a:custGeom>
                  <a:avLst/>
                  <a:gdLst>
                    <a:gd name="T0" fmla="*/ 24 w 25"/>
                    <a:gd name="T1" fmla="*/ 79 h 80"/>
                    <a:gd name="T2" fmla="*/ 0 w 25"/>
                    <a:gd name="T3" fmla="*/ 79 h 80"/>
                    <a:gd name="T4" fmla="*/ 0 w 25"/>
                    <a:gd name="T5" fmla="*/ 0 h 80"/>
                    <a:gd name="T6" fmla="*/ 24 w 25"/>
                    <a:gd name="T7" fmla="*/ 0 h 80"/>
                    <a:gd name="T8" fmla="*/ 24 w 25"/>
                    <a:gd name="T9" fmla="*/ 79 h 80"/>
                  </a:gdLst>
                  <a:ahLst/>
                  <a:cxnLst>
                    <a:cxn ang="0">
                      <a:pos x="T0" y="T1"/>
                    </a:cxn>
                    <a:cxn ang="0">
                      <a:pos x="T2" y="T3"/>
                    </a:cxn>
                    <a:cxn ang="0">
                      <a:pos x="T4" y="T5"/>
                    </a:cxn>
                    <a:cxn ang="0">
                      <a:pos x="T6" y="T7"/>
                    </a:cxn>
                    <a:cxn ang="0">
                      <a:pos x="T8" y="T9"/>
                    </a:cxn>
                  </a:cxnLst>
                  <a:rect l="0" t="0" r="r" b="b"/>
                  <a:pathLst>
                    <a:path w="25" h="80">
                      <a:moveTo>
                        <a:pt x="24" y="79"/>
                      </a:moveTo>
                      <a:lnTo>
                        <a:pt x="0" y="79"/>
                      </a:lnTo>
                      <a:lnTo>
                        <a:pt x="0" y="0"/>
                      </a:lnTo>
                      <a:lnTo>
                        <a:pt x="24" y="0"/>
                      </a:lnTo>
                      <a:lnTo>
                        <a:pt x="24"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3" name="Freeform 271"/>
                <p:cNvSpPr>
                  <a:spLocks noChangeArrowheads="1"/>
                </p:cNvSpPr>
                <p:nvPr/>
              </p:nvSpPr>
              <p:spPr bwMode="auto">
                <a:xfrm>
                  <a:off x="8030444"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4" name="Freeform 272"/>
                <p:cNvSpPr>
                  <a:spLocks noChangeArrowheads="1"/>
                </p:cNvSpPr>
                <p:nvPr/>
              </p:nvSpPr>
              <p:spPr bwMode="auto">
                <a:xfrm>
                  <a:off x="8056205"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5" name="Freeform 273"/>
                <p:cNvSpPr>
                  <a:spLocks noChangeArrowheads="1"/>
                </p:cNvSpPr>
                <p:nvPr/>
              </p:nvSpPr>
              <p:spPr bwMode="auto">
                <a:xfrm>
                  <a:off x="8081966" y="6411771"/>
                  <a:ext cx="11041" cy="31280"/>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6" name="Freeform 274"/>
                <p:cNvSpPr>
                  <a:spLocks noChangeArrowheads="1"/>
                </p:cNvSpPr>
                <p:nvPr/>
              </p:nvSpPr>
              <p:spPr bwMode="auto">
                <a:xfrm>
                  <a:off x="8109568" y="6411771"/>
                  <a:ext cx="9200" cy="31280"/>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6" name="Freeform 275"/>
                <p:cNvSpPr>
                  <a:spLocks noChangeArrowheads="1"/>
                </p:cNvSpPr>
                <p:nvPr/>
              </p:nvSpPr>
              <p:spPr bwMode="auto">
                <a:xfrm>
                  <a:off x="8135329" y="6411771"/>
                  <a:ext cx="11041" cy="31280"/>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7" name="Freeform 276"/>
                <p:cNvSpPr>
                  <a:spLocks noChangeArrowheads="1"/>
                </p:cNvSpPr>
                <p:nvPr/>
              </p:nvSpPr>
              <p:spPr bwMode="auto">
                <a:xfrm>
                  <a:off x="8161090" y="6411771"/>
                  <a:ext cx="11041" cy="31280"/>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5" name="Freeform 277"/>
                <p:cNvSpPr>
                  <a:spLocks noChangeArrowheads="1"/>
                </p:cNvSpPr>
                <p:nvPr/>
              </p:nvSpPr>
              <p:spPr bwMode="auto">
                <a:xfrm>
                  <a:off x="8186851"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6" name="Freeform 278"/>
                <p:cNvSpPr>
                  <a:spLocks noChangeArrowheads="1"/>
                </p:cNvSpPr>
                <p:nvPr/>
              </p:nvSpPr>
              <p:spPr bwMode="auto">
                <a:xfrm>
                  <a:off x="8214453" y="6411771"/>
                  <a:ext cx="9200" cy="31280"/>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7" name="Freeform 279"/>
                <p:cNvSpPr>
                  <a:spLocks noChangeArrowheads="1"/>
                </p:cNvSpPr>
                <p:nvPr/>
              </p:nvSpPr>
              <p:spPr bwMode="auto">
                <a:xfrm>
                  <a:off x="8240214" y="6411771"/>
                  <a:ext cx="11041" cy="31280"/>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8" name="Freeform 280"/>
                <p:cNvSpPr>
                  <a:spLocks noChangeArrowheads="1"/>
                </p:cNvSpPr>
                <p:nvPr/>
              </p:nvSpPr>
              <p:spPr bwMode="auto">
                <a:xfrm>
                  <a:off x="8265975"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9" name="Freeform 281"/>
                <p:cNvSpPr>
                  <a:spLocks noChangeArrowheads="1"/>
                </p:cNvSpPr>
                <p:nvPr/>
              </p:nvSpPr>
              <p:spPr bwMode="auto">
                <a:xfrm>
                  <a:off x="8291736"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0" name="Freeform 282"/>
                <p:cNvSpPr>
                  <a:spLocks noChangeArrowheads="1"/>
                </p:cNvSpPr>
                <p:nvPr/>
              </p:nvSpPr>
              <p:spPr bwMode="auto">
                <a:xfrm>
                  <a:off x="8319337" y="6411771"/>
                  <a:ext cx="9200" cy="31280"/>
                </a:xfrm>
                <a:custGeom>
                  <a:avLst/>
                  <a:gdLst>
                    <a:gd name="T0" fmla="*/ 24 w 25"/>
                    <a:gd name="T1" fmla="*/ 79 h 80"/>
                    <a:gd name="T2" fmla="*/ 0 w 25"/>
                    <a:gd name="T3" fmla="*/ 79 h 80"/>
                    <a:gd name="T4" fmla="*/ 0 w 25"/>
                    <a:gd name="T5" fmla="*/ 0 h 80"/>
                    <a:gd name="T6" fmla="*/ 24 w 25"/>
                    <a:gd name="T7" fmla="*/ 0 h 80"/>
                    <a:gd name="T8" fmla="*/ 24 w 25"/>
                    <a:gd name="T9" fmla="*/ 79 h 80"/>
                  </a:gdLst>
                  <a:ahLst/>
                  <a:cxnLst>
                    <a:cxn ang="0">
                      <a:pos x="T0" y="T1"/>
                    </a:cxn>
                    <a:cxn ang="0">
                      <a:pos x="T2" y="T3"/>
                    </a:cxn>
                    <a:cxn ang="0">
                      <a:pos x="T4" y="T5"/>
                    </a:cxn>
                    <a:cxn ang="0">
                      <a:pos x="T6" y="T7"/>
                    </a:cxn>
                    <a:cxn ang="0">
                      <a:pos x="T8" y="T9"/>
                    </a:cxn>
                  </a:cxnLst>
                  <a:rect l="0" t="0" r="r" b="b"/>
                  <a:pathLst>
                    <a:path w="25" h="80">
                      <a:moveTo>
                        <a:pt x="24" y="79"/>
                      </a:moveTo>
                      <a:lnTo>
                        <a:pt x="0" y="79"/>
                      </a:lnTo>
                      <a:lnTo>
                        <a:pt x="0" y="0"/>
                      </a:lnTo>
                      <a:lnTo>
                        <a:pt x="24" y="0"/>
                      </a:lnTo>
                      <a:lnTo>
                        <a:pt x="24"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1" name="Freeform 283"/>
                <p:cNvSpPr>
                  <a:spLocks noChangeArrowheads="1"/>
                </p:cNvSpPr>
                <p:nvPr/>
              </p:nvSpPr>
              <p:spPr bwMode="auto">
                <a:xfrm>
                  <a:off x="8345099" y="6411771"/>
                  <a:ext cx="11041" cy="31280"/>
                </a:xfrm>
                <a:custGeom>
                  <a:avLst/>
                  <a:gdLst>
                    <a:gd name="T0" fmla="*/ 30 w 31"/>
                    <a:gd name="T1" fmla="*/ 79 h 80"/>
                    <a:gd name="T2" fmla="*/ 0 w 31"/>
                    <a:gd name="T3" fmla="*/ 79 h 80"/>
                    <a:gd name="T4" fmla="*/ 0 w 31"/>
                    <a:gd name="T5" fmla="*/ 0 h 80"/>
                    <a:gd name="T6" fmla="*/ 30 w 31"/>
                    <a:gd name="T7" fmla="*/ 0 h 80"/>
                    <a:gd name="T8" fmla="*/ 30 w 31"/>
                    <a:gd name="T9" fmla="*/ 79 h 80"/>
                  </a:gdLst>
                  <a:ahLst/>
                  <a:cxnLst>
                    <a:cxn ang="0">
                      <a:pos x="T0" y="T1"/>
                    </a:cxn>
                    <a:cxn ang="0">
                      <a:pos x="T2" y="T3"/>
                    </a:cxn>
                    <a:cxn ang="0">
                      <a:pos x="T4" y="T5"/>
                    </a:cxn>
                    <a:cxn ang="0">
                      <a:pos x="T6" y="T7"/>
                    </a:cxn>
                    <a:cxn ang="0">
                      <a:pos x="T8" y="T9"/>
                    </a:cxn>
                  </a:cxnLst>
                  <a:rect l="0" t="0" r="r" b="b"/>
                  <a:pathLst>
                    <a:path w="31" h="80">
                      <a:moveTo>
                        <a:pt x="30" y="79"/>
                      </a:moveTo>
                      <a:lnTo>
                        <a:pt x="0" y="79"/>
                      </a:lnTo>
                      <a:lnTo>
                        <a:pt x="0" y="0"/>
                      </a:lnTo>
                      <a:lnTo>
                        <a:pt x="30" y="0"/>
                      </a:lnTo>
                      <a:lnTo>
                        <a:pt x="30"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2" name="Freeform 284"/>
                <p:cNvSpPr>
                  <a:spLocks noChangeArrowheads="1"/>
                </p:cNvSpPr>
                <p:nvPr/>
              </p:nvSpPr>
              <p:spPr bwMode="auto">
                <a:xfrm>
                  <a:off x="8370860"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3" name="Freeform 285"/>
                <p:cNvSpPr>
                  <a:spLocks noChangeArrowheads="1"/>
                </p:cNvSpPr>
                <p:nvPr/>
              </p:nvSpPr>
              <p:spPr bwMode="auto">
                <a:xfrm>
                  <a:off x="7563062" y="6500091"/>
                  <a:ext cx="9200" cy="31280"/>
                </a:xfrm>
                <a:custGeom>
                  <a:avLst/>
                  <a:gdLst>
                    <a:gd name="T0" fmla="*/ 25 w 26"/>
                    <a:gd name="T1" fmla="*/ 77 h 78"/>
                    <a:gd name="T2" fmla="*/ 0 w 26"/>
                    <a:gd name="T3" fmla="*/ 77 h 78"/>
                    <a:gd name="T4" fmla="*/ 0 w 26"/>
                    <a:gd name="T5" fmla="*/ 0 h 78"/>
                    <a:gd name="T6" fmla="*/ 25 w 26"/>
                    <a:gd name="T7" fmla="*/ 0 h 78"/>
                    <a:gd name="T8" fmla="*/ 25 w 26"/>
                    <a:gd name="T9" fmla="*/ 77 h 78"/>
                  </a:gdLst>
                  <a:ahLst/>
                  <a:cxnLst>
                    <a:cxn ang="0">
                      <a:pos x="T0" y="T1"/>
                    </a:cxn>
                    <a:cxn ang="0">
                      <a:pos x="T2" y="T3"/>
                    </a:cxn>
                    <a:cxn ang="0">
                      <a:pos x="T4" y="T5"/>
                    </a:cxn>
                    <a:cxn ang="0">
                      <a:pos x="T6" y="T7"/>
                    </a:cxn>
                    <a:cxn ang="0">
                      <a:pos x="T8" y="T9"/>
                    </a:cxn>
                  </a:cxnLst>
                  <a:rect l="0" t="0" r="r" b="b"/>
                  <a:pathLst>
                    <a:path w="26" h="78">
                      <a:moveTo>
                        <a:pt x="25" y="77"/>
                      </a:moveTo>
                      <a:lnTo>
                        <a:pt x="0" y="77"/>
                      </a:lnTo>
                      <a:lnTo>
                        <a:pt x="0" y="0"/>
                      </a:lnTo>
                      <a:lnTo>
                        <a:pt x="25" y="0"/>
                      </a:lnTo>
                      <a:lnTo>
                        <a:pt x="25"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4" name="Freeform 286"/>
                <p:cNvSpPr>
                  <a:spLocks noChangeArrowheads="1"/>
                </p:cNvSpPr>
                <p:nvPr/>
              </p:nvSpPr>
              <p:spPr bwMode="auto">
                <a:xfrm>
                  <a:off x="7588823"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5" name="Freeform 287"/>
                <p:cNvSpPr>
                  <a:spLocks noChangeArrowheads="1"/>
                </p:cNvSpPr>
                <p:nvPr/>
              </p:nvSpPr>
              <p:spPr bwMode="auto">
                <a:xfrm>
                  <a:off x="7614585" y="6500091"/>
                  <a:ext cx="11041" cy="31280"/>
                </a:xfrm>
                <a:custGeom>
                  <a:avLst/>
                  <a:gdLst>
                    <a:gd name="T0" fmla="*/ 28 w 29"/>
                    <a:gd name="T1" fmla="*/ 77 h 78"/>
                    <a:gd name="T2" fmla="*/ 0 w 29"/>
                    <a:gd name="T3" fmla="*/ 77 h 78"/>
                    <a:gd name="T4" fmla="*/ 0 w 29"/>
                    <a:gd name="T5" fmla="*/ 0 h 78"/>
                    <a:gd name="T6" fmla="*/ 28 w 29"/>
                    <a:gd name="T7" fmla="*/ 0 h 78"/>
                    <a:gd name="T8" fmla="*/ 28 w 29"/>
                    <a:gd name="T9" fmla="*/ 77 h 78"/>
                  </a:gdLst>
                  <a:ahLst/>
                  <a:cxnLst>
                    <a:cxn ang="0">
                      <a:pos x="T0" y="T1"/>
                    </a:cxn>
                    <a:cxn ang="0">
                      <a:pos x="T2" y="T3"/>
                    </a:cxn>
                    <a:cxn ang="0">
                      <a:pos x="T4" y="T5"/>
                    </a:cxn>
                    <a:cxn ang="0">
                      <a:pos x="T6" y="T7"/>
                    </a:cxn>
                    <a:cxn ang="0">
                      <a:pos x="T8" y="T9"/>
                    </a:cxn>
                  </a:cxnLst>
                  <a:rect l="0" t="0" r="r" b="b"/>
                  <a:pathLst>
                    <a:path w="29" h="78">
                      <a:moveTo>
                        <a:pt x="28" y="77"/>
                      </a:moveTo>
                      <a:lnTo>
                        <a:pt x="0" y="77"/>
                      </a:lnTo>
                      <a:lnTo>
                        <a:pt x="0" y="0"/>
                      </a:lnTo>
                      <a:lnTo>
                        <a:pt x="28" y="0"/>
                      </a:lnTo>
                      <a:lnTo>
                        <a:pt x="28"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6" name="Freeform 288"/>
                <p:cNvSpPr>
                  <a:spLocks noChangeArrowheads="1"/>
                </p:cNvSpPr>
                <p:nvPr/>
              </p:nvSpPr>
              <p:spPr bwMode="auto">
                <a:xfrm>
                  <a:off x="7640346"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7" name="Freeform 289"/>
                <p:cNvSpPr>
                  <a:spLocks noChangeArrowheads="1"/>
                </p:cNvSpPr>
                <p:nvPr/>
              </p:nvSpPr>
              <p:spPr bwMode="auto">
                <a:xfrm>
                  <a:off x="7667947" y="6500091"/>
                  <a:ext cx="9200" cy="31280"/>
                </a:xfrm>
                <a:custGeom>
                  <a:avLst/>
                  <a:gdLst>
                    <a:gd name="T0" fmla="*/ 25 w 26"/>
                    <a:gd name="T1" fmla="*/ 77 h 78"/>
                    <a:gd name="T2" fmla="*/ 0 w 26"/>
                    <a:gd name="T3" fmla="*/ 77 h 78"/>
                    <a:gd name="T4" fmla="*/ 0 w 26"/>
                    <a:gd name="T5" fmla="*/ 0 h 78"/>
                    <a:gd name="T6" fmla="*/ 25 w 26"/>
                    <a:gd name="T7" fmla="*/ 0 h 78"/>
                    <a:gd name="T8" fmla="*/ 25 w 26"/>
                    <a:gd name="T9" fmla="*/ 77 h 78"/>
                  </a:gdLst>
                  <a:ahLst/>
                  <a:cxnLst>
                    <a:cxn ang="0">
                      <a:pos x="T0" y="T1"/>
                    </a:cxn>
                    <a:cxn ang="0">
                      <a:pos x="T2" y="T3"/>
                    </a:cxn>
                    <a:cxn ang="0">
                      <a:pos x="T4" y="T5"/>
                    </a:cxn>
                    <a:cxn ang="0">
                      <a:pos x="T6" y="T7"/>
                    </a:cxn>
                    <a:cxn ang="0">
                      <a:pos x="T8" y="T9"/>
                    </a:cxn>
                  </a:cxnLst>
                  <a:rect l="0" t="0" r="r" b="b"/>
                  <a:pathLst>
                    <a:path w="26" h="78">
                      <a:moveTo>
                        <a:pt x="25" y="77"/>
                      </a:moveTo>
                      <a:lnTo>
                        <a:pt x="0" y="77"/>
                      </a:lnTo>
                      <a:lnTo>
                        <a:pt x="0" y="0"/>
                      </a:lnTo>
                      <a:lnTo>
                        <a:pt x="25" y="0"/>
                      </a:lnTo>
                      <a:lnTo>
                        <a:pt x="25"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8" name="Freeform 290"/>
                <p:cNvSpPr>
                  <a:spLocks noChangeArrowheads="1"/>
                </p:cNvSpPr>
                <p:nvPr/>
              </p:nvSpPr>
              <p:spPr bwMode="auto">
                <a:xfrm>
                  <a:off x="7693708"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9" name="Freeform 291"/>
                <p:cNvSpPr>
                  <a:spLocks noChangeArrowheads="1"/>
                </p:cNvSpPr>
                <p:nvPr/>
              </p:nvSpPr>
              <p:spPr bwMode="auto">
                <a:xfrm>
                  <a:off x="7719470"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0" name="Freeform 292"/>
                <p:cNvSpPr>
                  <a:spLocks noChangeArrowheads="1"/>
                </p:cNvSpPr>
                <p:nvPr/>
              </p:nvSpPr>
              <p:spPr bwMode="auto">
                <a:xfrm>
                  <a:off x="7745231"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1" name="Freeform 293"/>
                <p:cNvSpPr>
                  <a:spLocks noChangeArrowheads="1"/>
                </p:cNvSpPr>
                <p:nvPr/>
              </p:nvSpPr>
              <p:spPr bwMode="auto">
                <a:xfrm>
                  <a:off x="7772832" y="6500091"/>
                  <a:ext cx="9200" cy="31280"/>
                </a:xfrm>
                <a:custGeom>
                  <a:avLst/>
                  <a:gdLst>
                    <a:gd name="T0" fmla="*/ 24 w 25"/>
                    <a:gd name="T1" fmla="*/ 77 h 78"/>
                    <a:gd name="T2" fmla="*/ 0 w 25"/>
                    <a:gd name="T3" fmla="*/ 77 h 78"/>
                    <a:gd name="T4" fmla="*/ 0 w 25"/>
                    <a:gd name="T5" fmla="*/ 0 h 78"/>
                    <a:gd name="T6" fmla="*/ 24 w 25"/>
                    <a:gd name="T7" fmla="*/ 0 h 78"/>
                    <a:gd name="T8" fmla="*/ 24 w 25"/>
                    <a:gd name="T9" fmla="*/ 77 h 78"/>
                  </a:gdLst>
                  <a:ahLst/>
                  <a:cxnLst>
                    <a:cxn ang="0">
                      <a:pos x="T0" y="T1"/>
                    </a:cxn>
                    <a:cxn ang="0">
                      <a:pos x="T2" y="T3"/>
                    </a:cxn>
                    <a:cxn ang="0">
                      <a:pos x="T4" y="T5"/>
                    </a:cxn>
                    <a:cxn ang="0">
                      <a:pos x="T6" y="T7"/>
                    </a:cxn>
                    <a:cxn ang="0">
                      <a:pos x="T8" y="T9"/>
                    </a:cxn>
                  </a:cxnLst>
                  <a:rect l="0" t="0" r="r" b="b"/>
                  <a:pathLst>
                    <a:path w="25" h="78">
                      <a:moveTo>
                        <a:pt x="24" y="77"/>
                      </a:moveTo>
                      <a:lnTo>
                        <a:pt x="0" y="77"/>
                      </a:lnTo>
                      <a:lnTo>
                        <a:pt x="0" y="0"/>
                      </a:lnTo>
                      <a:lnTo>
                        <a:pt x="24" y="0"/>
                      </a:lnTo>
                      <a:lnTo>
                        <a:pt x="24"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2" name="Freeform 294"/>
                <p:cNvSpPr>
                  <a:spLocks noChangeArrowheads="1"/>
                </p:cNvSpPr>
                <p:nvPr/>
              </p:nvSpPr>
              <p:spPr bwMode="auto">
                <a:xfrm>
                  <a:off x="7796753"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3" name="Freeform 295"/>
                <p:cNvSpPr>
                  <a:spLocks noChangeArrowheads="1"/>
                </p:cNvSpPr>
                <p:nvPr/>
              </p:nvSpPr>
              <p:spPr bwMode="auto">
                <a:xfrm>
                  <a:off x="7822514"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4" name="Freeform 296"/>
                <p:cNvSpPr>
                  <a:spLocks noChangeArrowheads="1"/>
                </p:cNvSpPr>
                <p:nvPr/>
              </p:nvSpPr>
              <p:spPr bwMode="auto">
                <a:xfrm>
                  <a:off x="7848276"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5" name="Freeform 297"/>
                <p:cNvSpPr>
                  <a:spLocks noChangeArrowheads="1"/>
                </p:cNvSpPr>
                <p:nvPr/>
              </p:nvSpPr>
              <p:spPr bwMode="auto">
                <a:xfrm>
                  <a:off x="7875877" y="6500091"/>
                  <a:ext cx="9200" cy="31280"/>
                </a:xfrm>
                <a:custGeom>
                  <a:avLst/>
                  <a:gdLst>
                    <a:gd name="T0" fmla="*/ 25 w 26"/>
                    <a:gd name="T1" fmla="*/ 77 h 78"/>
                    <a:gd name="T2" fmla="*/ 0 w 26"/>
                    <a:gd name="T3" fmla="*/ 77 h 78"/>
                    <a:gd name="T4" fmla="*/ 0 w 26"/>
                    <a:gd name="T5" fmla="*/ 0 h 78"/>
                    <a:gd name="T6" fmla="*/ 25 w 26"/>
                    <a:gd name="T7" fmla="*/ 0 h 78"/>
                    <a:gd name="T8" fmla="*/ 25 w 26"/>
                    <a:gd name="T9" fmla="*/ 77 h 78"/>
                  </a:gdLst>
                  <a:ahLst/>
                  <a:cxnLst>
                    <a:cxn ang="0">
                      <a:pos x="T0" y="T1"/>
                    </a:cxn>
                    <a:cxn ang="0">
                      <a:pos x="T2" y="T3"/>
                    </a:cxn>
                    <a:cxn ang="0">
                      <a:pos x="T4" y="T5"/>
                    </a:cxn>
                    <a:cxn ang="0">
                      <a:pos x="T6" y="T7"/>
                    </a:cxn>
                    <a:cxn ang="0">
                      <a:pos x="T8" y="T9"/>
                    </a:cxn>
                  </a:cxnLst>
                  <a:rect l="0" t="0" r="r" b="b"/>
                  <a:pathLst>
                    <a:path w="26" h="78">
                      <a:moveTo>
                        <a:pt x="25" y="77"/>
                      </a:moveTo>
                      <a:lnTo>
                        <a:pt x="0" y="77"/>
                      </a:lnTo>
                      <a:lnTo>
                        <a:pt x="0" y="0"/>
                      </a:lnTo>
                      <a:lnTo>
                        <a:pt x="25" y="0"/>
                      </a:lnTo>
                      <a:lnTo>
                        <a:pt x="25"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6" name="Freeform 298"/>
                <p:cNvSpPr>
                  <a:spLocks noChangeArrowheads="1"/>
                </p:cNvSpPr>
                <p:nvPr/>
              </p:nvSpPr>
              <p:spPr bwMode="auto">
                <a:xfrm>
                  <a:off x="7903478" y="6500091"/>
                  <a:ext cx="11041" cy="31280"/>
                </a:xfrm>
                <a:custGeom>
                  <a:avLst/>
                  <a:gdLst>
                    <a:gd name="T0" fmla="*/ 28 w 29"/>
                    <a:gd name="T1" fmla="*/ 77 h 78"/>
                    <a:gd name="T2" fmla="*/ 0 w 29"/>
                    <a:gd name="T3" fmla="*/ 77 h 78"/>
                    <a:gd name="T4" fmla="*/ 0 w 29"/>
                    <a:gd name="T5" fmla="*/ 0 h 78"/>
                    <a:gd name="T6" fmla="*/ 28 w 29"/>
                    <a:gd name="T7" fmla="*/ 0 h 78"/>
                    <a:gd name="T8" fmla="*/ 28 w 29"/>
                    <a:gd name="T9" fmla="*/ 77 h 78"/>
                  </a:gdLst>
                  <a:ahLst/>
                  <a:cxnLst>
                    <a:cxn ang="0">
                      <a:pos x="T0" y="T1"/>
                    </a:cxn>
                    <a:cxn ang="0">
                      <a:pos x="T2" y="T3"/>
                    </a:cxn>
                    <a:cxn ang="0">
                      <a:pos x="T4" y="T5"/>
                    </a:cxn>
                    <a:cxn ang="0">
                      <a:pos x="T6" y="T7"/>
                    </a:cxn>
                    <a:cxn ang="0">
                      <a:pos x="T8" y="T9"/>
                    </a:cxn>
                  </a:cxnLst>
                  <a:rect l="0" t="0" r="r" b="b"/>
                  <a:pathLst>
                    <a:path w="29" h="78">
                      <a:moveTo>
                        <a:pt x="28" y="77"/>
                      </a:moveTo>
                      <a:lnTo>
                        <a:pt x="0" y="77"/>
                      </a:lnTo>
                      <a:lnTo>
                        <a:pt x="0" y="0"/>
                      </a:lnTo>
                      <a:lnTo>
                        <a:pt x="28" y="0"/>
                      </a:lnTo>
                      <a:lnTo>
                        <a:pt x="28"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7" name="Freeform 299"/>
                <p:cNvSpPr>
                  <a:spLocks noChangeArrowheads="1"/>
                </p:cNvSpPr>
                <p:nvPr/>
              </p:nvSpPr>
              <p:spPr bwMode="auto">
                <a:xfrm>
                  <a:off x="7927399"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8" name="Freeform 300"/>
                <p:cNvSpPr>
                  <a:spLocks noChangeArrowheads="1"/>
                </p:cNvSpPr>
                <p:nvPr/>
              </p:nvSpPr>
              <p:spPr bwMode="auto">
                <a:xfrm>
                  <a:off x="7953160"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9" name="Freeform 301"/>
                <p:cNvSpPr>
                  <a:spLocks noChangeArrowheads="1"/>
                </p:cNvSpPr>
                <p:nvPr/>
              </p:nvSpPr>
              <p:spPr bwMode="auto">
                <a:xfrm>
                  <a:off x="7980762" y="6500091"/>
                  <a:ext cx="9200" cy="31280"/>
                </a:xfrm>
                <a:custGeom>
                  <a:avLst/>
                  <a:gdLst>
                    <a:gd name="T0" fmla="*/ 24 w 25"/>
                    <a:gd name="T1" fmla="*/ 77 h 78"/>
                    <a:gd name="T2" fmla="*/ 0 w 25"/>
                    <a:gd name="T3" fmla="*/ 77 h 78"/>
                    <a:gd name="T4" fmla="*/ 0 w 25"/>
                    <a:gd name="T5" fmla="*/ 0 h 78"/>
                    <a:gd name="T6" fmla="*/ 24 w 25"/>
                    <a:gd name="T7" fmla="*/ 0 h 78"/>
                    <a:gd name="T8" fmla="*/ 24 w 25"/>
                    <a:gd name="T9" fmla="*/ 77 h 78"/>
                  </a:gdLst>
                  <a:ahLst/>
                  <a:cxnLst>
                    <a:cxn ang="0">
                      <a:pos x="T0" y="T1"/>
                    </a:cxn>
                    <a:cxn ang="0">
                      <a:pos x="T2" y="T3"/>
                    </a:cxn>
                    <a:cxn ang="0">
                      <a:pos x="T4" y="T5"/>
                    </a:cxn>
                    <a:cxn ang="0">
                      <a:pos x="T6" y="T7"/>
                    </a:cxn>
                    <a:cxn ang="0">
                      <a:pos x="T8" y="T9"/>
                    </a:cxn>
                  </a:cxnLst>
                  <a:rect l="0" t="0" r="r" b="b"/>
                  <a:pathLst>
                    <a:path w="25" h="78">
                      <a:moveTo>
                        <a:pt x="24" y="77"/>
                      </a:moveTo>
                      <a:lnTo>
                        <a:pt x="0" y="77"/>
                      </a:lnTo>
                      <a:lnTo>
                        <a:pt x="0" y="0"/>
                      </a:lnTo>
                      <a:lnTo>
                        <a:pt x="24" y="0"/>
                      </a:lnTo>
                      <a:lnTo>
                        <a:pt x="24"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0" name="Freeform 302"/>
                <p:cNvSpPr>
                  <a:spLocks noChangeArrowheads="1"/>
                </p:cNvSpPr>
                <p:nvPr/>
              </p:nvSpPr>
              <p:spPr bwMode="auto">
                <a:xfrm>
                  <a:off x="8006523"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1" name="Freeform 303"/>
                <p:cNvSpPr>
                  <a:spLocks noChangeArrowheads="1"/>
                </p:cNvSpPr>
                <p:nvPr/>
              </p:nvSpPr>
              <p:spPr bwMode="auto">
                <a:xfrm>
                  <a:off x="8032284"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2" name="Freeform 304"/>
                <p:cNvSpPr>
                  <a:spLocks noChangeArrowheads="1"/>
                </p:cNvSpPr>
                <p:nvPr/>
              </p:nvSpPr>
              <p:spPr bwMode="auto">
                <a:xfrm>
                  <a:off x="8058045" y="6500091"/>
                  <a:ext cx="11041" cy="31280"/>
                </a:xfrm>
                <a:custGeom>
                  <a:avLst/>
                  <a:gdLst>
                    <a:gd name="T0" fmla="*/ 28 w 29"/>
                    <a:gd name="T1" fmla="*/ 77 h 78"/>
                    <a:gd name="T2" fmla="*/ 0 w 29"/>
                    <a:gd name="T3" fmla="*/ 77 h 78"/>
                    <a:gd name="T4" fmla="*/ 0 w 29"/>
                    <a:gd name="T5" fmla="*/ 0 h 78"/>
                    <a:gd name="T6" fmla="*/ 28 w 29"/>
                    <a:gd name="T7" fmla="*/ 0 h 78"/>
                    <a:gd name="T8" fmla="*/ 28 w 29"/>
                    <a:gd name="T9" fmla="*/ 77 h 78"/>
                  </a:gdLst>
                  <a:ahLst/>
                  <a:cxnLst>
                    <a:cxn ang="0">
                      <a:pos x="T0" y="T1"/>
                    </a:cxn>
                    <a:cxn ang="0">
                      <a:pos x="T2" y="T3"/>
                    </a:cxn>
                    <a:cxn ang="0">
                      <a:pos x="T4" y="T5"/>
                    </a:cxn>
                    <a:cxn ang="0">
                      <a:pos x="T6" y="T7"/>
                    </a:cxn>
                    <a:cxn ang="0">
                      <a:pos x="T8" y="T9"/>
                    </a:cxn>
                  </a:cxnLst>
                  <a:rect l="0" t="0" r="r" b="b"/>
                  <a:pathLst>
                    <a:path w="29" h="78">
                      <a:moveTo>
                        <a:pt x="28" y="77"/>
                      </a:moveTo>
                      <a:lnTo>
                        <a:pt x="0" y="77"/>
                      </a:lnTo>
                      <a:lnTo>
                        <a:pt x="0" y="0"/>
                      </a:lnTo>
                      <a:lnTo>
                        <a:pt x="28" y="0"/>
                      </a:lnTo>
                      <a:lnTo>
                        <a:pt x="28"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3" name="Freeform 305"/>
                <p:cNvSpPr>
                  <a:spLocks noChangeArrowheads="1"/>
                </p:cNvSpPr>
                <p:nvPr/>
              </p:nvSpPr>
              <p:spPr bwMode="auto">
                <a:xfrm>
                  <a:off x="8085647" y="6500091"/>
                  <a:ext cx="9200" cy="31280"/>
                </a:xfrm>
                <a:custGeom>
                  <a:avLst/>
                  <a:gdLst>
                    <a:gd name="T0" fmla="*/ 25 w 26"/>
                    <a:gd name="T1" fmla="*/ 77 h 78"/>
                    <a:gd name="T2" fmla="*/ 0 w 26"/>
                    <a:gd name="T3" fmla="*/ 77 h 78"/>
                    <a:gd name="T4" fmla="*/ 0 w 26"/>
                    <a:gd name="T5" fmla="*/ 0 h 78"/>
                    <a:gd name="T6" fmla="*/ 25 w 26"/>
                    <a:gd name="T7" fmla="*/ 0 h 78"/>
                    <a:gd name="T8" fmla="*/ 25 w 26"/>
                    <a:gd name="T9" fmla="*/ 77 h 78"/>
                  </a:gdLst>
                  <a:ahLst/>
                  <a:cxnLst>
                    <a:cxn ang="0">
                      <a:pos x="T0" y="T1"/>
                    </a:cxn>
                    <a:cxn ang="0">
                      <a:pos x="T2" y="T3"/>
                    </a:cxn>
                    <a:cxn ang="0">
                      <a:pos x="T4" y="T5"/>
                    </a:cxn>
                    <a:cxn ang="0">
                      <a:pos x="T6" y="T7"/>
                    </a:cxn>
                    <a:cxn ang="0">
                      <a:pos x="T8" y="T9"/>
                    </a:cxn>
                  </a:cxnLst>
                  <a:rect l="0" t="0" r="r" b="b"/>
                  <a:pathLst>
                    <a:path w="26" h="78">
                      <a:moveTo>
                        <a:pt x="25" y="77"/>
                      </a:moveTo>
                      <a:lnTo>
                        <a:pt x="0" y="77"/>
                      </a:lnTo>
                      <a:lnTo>
                        <a:pt x="0" y="0"/>
                      </a:lnTo>
                      <a:lnTo>
                        <a:pt x="25" y="0"/>
                      </a:lnTo>
                      <a:lnTo>
                        <a:pt x="25"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4" name="Freeform 306"/>
                <p:cNvSpPr>
                  <a:spLocks noChangeArrowheads="1"/>
                </p:cNvSpPr>
                <p:nvPr/>
              </p:nvSpPr>
              <p:spPr bwMode="auto">
                <a:xfrm>
                  <a:off x="8111408" y="6500091"/>
                  <a:ext cx="11041" cy="31280"/>
                </a:xfrm>
                <a:custGeom>
                  <a:avLst/>
                  <a:gdLst>
                    <a:gd name="T0" fmla="*/ 29 w 30"/>
                    <a:gd name="T1" fmla="*/ 77 h 78"/>
                    <a:gd name="T2" fmla="*/ 0 w 30"/>
                    <a:gd name="T3" fmla="*/ 77 h 78"/>
                    <a:gd name="T4" fmla="*/ 0 w 30"/>
                    <a:gd name="T5" fmla="*/ 0 h 78"/>
                    <a:gd name="T6" fmla="*/ 29 w 30"/>
                    <a:gd name="T7" fmla="*/ 0 h 78"/>
                    <a:gd name="T8" fmla="*/ 29 w 30"/>
                    <a:gd name="T9" fmla="*/ 77 h 78"/>
                  </a:gdLst>
                  <a:ahLst/>
                  <a:cxnLst>
                    <a:cxn ang="0">
                      <a:pos x="T0" y="T1"/>
                    </a:cxn>
                    <a:cxn ang="0">
                      <a:pos x="T2" y="T3"/>
                    </a:cxn>
                    <a:cxn ang="0">
                      <a:pos x="T4" y="T5"/>
                    </a:cxn>
                    <a:cxn ang="0">
                      <a:pos x="T6" y="T7"/>
                    </a:cxn>
                    <a:cxn ang="0">
                      <a:pos x="T8" y="T9"/>
                    </a:cxn>
                  </a:cxnLst>
                  <a:rect l="0" t="0" r="r" b="b"/>
                  <a:pathLst>
                    <a:path w="30" h="78">
                      <a:moveTo>
                        <a:pt x="29" y="77"/>
                      </a:moveTo>
                      <a:lnTo>
                        <a:pt x="0" y="77"/>
                      </a:lnTo>
                      <a:lnTo>
                        <a:pt x="0" y="0"/>
                      </a:lnTo>
                      <a:lnTo>
                        <a:pt x="29" y="0"/>
                      </a:lnTo>
                      <a:lnTo>
                        <a:pt x="29" y="77"/>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5" name="Freeform 307"/>
                <p:cNvSpPr>
                  <a:spLocks noChangeArrowheads="1"/>
                </p:cNvSpPr>
                <p:nvPr/>
              </p:nvSpPr>
              <p:spPr bwMode="auto">
                <a:xfrm>
                  <a:off x="7187685"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6" name="Freeform 308"/>
                <p:cNvSpPr>
                  <a:spLocks noChangeArrowheads="1"/>
                </p:cNvSpPr>
                <p:nvPr/>
              </p:nvSpPr>
              <p:spPr bwMode="auto">
                <a:xfrm>
                  <a:off x="7215286" y="6411771"/>
                  <a:ext cx="9200" cy="31280"/>
                </a:xfrm>
                <a:custGeom>
                  <a:avLst/>
                  <a:gdLst>
                    <a:gd name="T0" fmla="*/ 24 w 25"/>
                    <a:gd name="T1" fmla="*/ 79 h 80"/>
                    <a:gd name="T2" fmla="*/ 0 w 25"/>
                    <a:gd name="T3" fmla="*/ 79 h 80"/>
                    <a:gd name="T4" fmla="*/ 0 w 25"/>
                    <a:gd name="T5" fmla="*/ 0 h 80"/>
                    <a:gd name="T6" fmla="*/ 24 w 25"/>
                    <a:gd name="T7" fmla="*/ 0 h 80"/>
                    <a:gd name="T8" fmla="*/ 24 w 25"/>
                    <a:gd name="T9" fmla="*/ 79 h 80"/>
                  </a:gdLst>
                  <a:ahLst/>
                  <a:cxnLst>
                    <a:cxn ang="0">
                      <a:pos x="T0" y="T1"/>
                    </a:cxn>
                    <a:cxn ang="0">
                      <a:pos x="T2" y="T3"/>
                    </a:cxn>
                    <a:cxn ang="0">
                      <a:pos x="T4" y="T5"/>
                    </a:cxn>
                    <a:cxn ang="0">
                      <a:pos x="T6" y="T7"/>
                    </a:cxn>
                    <a:cxn ang="0">
                      <a:pos x="T8" y="T9"/>
                    </a:cxn>
                  </a:cxnLst>
                  <a:rect l="0" t="0" r="r" b="b"/>
                  <a:pathLst>
                    <a:path w="25" h="80">
                      <a:moveTo>
                        <a:pt x="24" y="79"/>
                      </a:moveTo>
                      <a:lnTo>
                        <a:pt x="0" y="79"/>
                      </a:lnTo>
                      <a:lnTo>
                        <a:pt x="0" y="0"/>
                      </a:lnTo>
                      <a:lnTo>
                        <a:pt x="24" y="0"/>
                      </a:lnTo>
                      <a:lnTo>
                        <a:pt x="24"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7" name="Freeform 309"/>
                <p:cNvSpPr>
                  <a:spLocks noChangeArrowheads="1"/>
                </p:cNvSpPr>
                <p:nvPr/>
              </p:nvSpPr>
              <p:spPr bwMode="auto">
                <a:xfrm>
                  <a:off x="7241047"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8" name="Freeform 310"/>
                <p:cNvSpPr>
                  <a:spLocks noChangeArrowheads="1"/>
                </p:cNvSpPr>
                <p:nvPr/>
              </p:nvSpPr>
              <p:spPr bwMode="auto">
                <a:xfrm>
                  <a:off x="7266808" y="6411771"/>
                  <a:ext cx="11041" cy="31280"/>
                </a:xfrm>
                <a:custGeom>
                  <a:avLst/>
                  <a:gdLst>
                    <a:gd name="T0" fmla="*/ 30 w 31"/>
                    <a:gd name="T1" fmla="*/ 79 h 80"/>
                    <a:gd name="T2" fmla="*/ 0 w 31"/>
                    <a:gd name="T3" fmla="*/ 79 h 80"/>
                    <a:gd name="T4" fmla="*/ 0 w 31"/>
                    <a:gd name="T5" fmla="*/ 0 h 80"/>
                    <a:gd name="T6" fmla="*/ 30 w 31"/>
                    <a:gd name="T7" fmla="*/ 0 h 80"/>
                    <a:gd name="T8" fmla="*/ 30 w 31"/>
                    <a:gd name="T9" fmla="*/ 79 h 80"/>
                  </a:gdLst>
                  <a:ahLst/>
                  <a:cxnLst>
                    <a:cxn ang="0">
                      <a:pos x="T0" y="T1"/>
                    </a:cxn>
                    <a:cxn ang="0">
                      <a:pos x="T2" y="T3"/>
                    </a:cxn>
                    <a:cxn ang="0">
                      <a:pos x="T4" y="T5"/>
                    </a:cxn>
                    <a:cxn ang="0">
                      <a:pos x="T6" y="T7"/>
                    </a:cxn>
                    <a:cxn ang="0">
                      <a:pos x="T8" y="T9"/>
                    </a:cxn>
                  </a:cxnLst>
                  <a:rect l="0" t="0" r="r" b="b"/>
                  <a:pathLst>
                    <a:path w="31" h="80">
                      <a:moveTo>
                        <a:pt x="30" y="79"/>
                      </a:moveTo>
                      <a:lnTo>
                        <a:pt x="0" y="79"/>
                      </a:lnTo>
                      <a:lnTo>
                        <a:pt x="0" y="0"/>
                      </a:lnTo>
                      <a:lnTo>
                        <a:pt x="30" y="0"/>
                      </a:lnTo>
                      <a:lnTo>
                        <a:pt x="30"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9" name="Freeform 311"/>
                <p:cNvSpPr>
                  <a:spLocks noChangeArrowheads="1"/>
                </p:cNvSpPr>
                <p:nvPr/>
              </p:nvSpPr>
              <p:spPr bwMode="auto">
                <a:xfrm>
                  <a:off x="7292570" y="6411771"/>
                  <a:ext cx="11041" cy="31280"/>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0" name="Freeform 312"/>
                <p:cNvSpPr>
                  <a:spLocks noChangeArrowheads="1"/>
                </p:cNvSpPr>
                <p:nvPr/>
              </p:nvSpPr>
              <p:spPr bwMode="auto">
                <a:xfrm>
                  <a:off x="7320171" y="6411771"/>
                  <a:ext cx="9200" cy="31280"/>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1" name="Freeform 313"/>
                <p:cNvSpPr>
                  <a:spLocks noChangeArrowheads="1"/>
                </p:cNvSpPr>
                <p:nvPr/>
              </p:nvSpPr>
              <p:spPr bwMode="auto">
                <a:xfrm>
                  <a:off x="7345932"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2" name="Freeform 314"/>
                <p:cNvSpPr>
                  <a:spLocks noChangeArrowheads="1"/>
                </p:cNvSpPr>
                <p:nvPr/>
              </p:nvSpPr>
              <p:spPr bwMode="auto">
                <a:xfrm>
                  <a:off x="7371693" y="6411771"/>
                  <a:ext cx="11041" cy="31280"/>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3" name="Freeform 315"/>
                <p:cNvSpPr>
                  <a:spLocks noChangeArrowheads="1"/>
                </p:cNvSpPr>
                <p:nvPr/>
              </p:nvSpPr>
              <p:spPr bwMode="auto">
                <a:xfrm>
                  <a:off x="7397455"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4" name="Freeform 316"/>
                <p:cNvSpPr>
                  <a:spLocks noChangeArrowheads="1"/>
                </p:cNvSpPr>
                <p:nvPr/>
              </p:nvSpPr>
              <p:spPr bwMode="auto">
                <a:xfrm>
                  <a:off x="7425056" y="6411771"/>
                  <a:ext cx="9200" cy="31280"/>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5" name="Freeform 317"/>
                <p:cNvSpPr>
                  <a:spLocks noChangeArrowheads="1"/>
                </p:cNvSpPr>
                <p:nvPr/>
              </p:nvSpPr>
              <p:spPr bwMode="auto">
                <a:xfrm>
                  <a:off x="7450817"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6" name="Freeform 318"/>
                <p:cNvSpPr>
                  <a:spLocks noChangeArrowheads="1"/>
                </p:cNvSpPr>
                <p:nvPr/>
              </p:nvSpPr>
              <p:spPr bwMode="auto">
                <a:xfrm>
                  <a:off x="7476578" y="6411771"/>
                  <a:ext cx="11041" cy="31280"/>
                </a:xfrm>
                <a:custGeom>
                  <a:avLst/>
                  <a:gdLst>
                    <a:gd name="T0" fmla="*/ 28 w 29"/>
                    <a:gd name="T1" fmla="*/ 79 h 80"/>
                    <a:gd name="T2" fmla="*/ 0 w 29"/>
                    <a:gd name="T3" fmla="*/ 79 h 80"/>
                    <a:gd name="T4" fmla="*/ 0 w 29"/>
                    <a:gd name="T5" fmla="*/ 0 h 80"/>
                    <a:gd name="T6" fmla="*/ 28 w 29"/>
                    <a:gd name="T7" fmla="*/ 0 h 80"/>
                    <a:gd name="T8" fmla="*/ 28 w 29"/>
                    <a:gd name="T9" fmla="*/ 79 h 80"/>
                  </a:gdLst>
                  <a:ahLst/>
                  <a:cxnLst>
                    <a:cxn ang="0">
                      <a:pos x="T0" y="T1"/>
                    </a:cxn>
                    <a:cxn ang="0">
                      <a:pos x="T2" y="T3"/>
                    </a:cxn>
                    <a:cxn ang="0">
                      <a:pos x="T4" y="T5"/>
                    </a:cxn>
                    <a:cxn ang="0">
                      <a:pos x="T6" y="T7"/>
                    </a:cxn>
                    <a:cxn ang="0">
                      <a:pos x="T8" y="T9"/>
                    </a:cxn>
                  </a:cxnLst>
                  <a:rect l="0" t="0" r="r" b="b"/>
                  <a:pathLst>
                    <a:path w="29" h="80">
                      <a:moveTo>
                        <a:pt x="28" y="79"/>
                      </a:moveTo>
                      <a:lnTo>
                        <a:pt x="0" y="79"/>
                      </a:lnTo>
                      <a:lnTo>
                        <a:pt x="0" y="0"/>
                      </a:lnTo>
                      <a:lnTo>
                        <a:pt x="28" y="0"/>
                      </a:lnTo>
                      <a:lnTo>
                        <a:pt x="28"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7" name="Freeform 319"/>
                <p:cNvSpPr>
                  <a:spLocks noChangeArrowheads="1"/>
                </p:cNvSpPr>
                <p:nvPr/>
              </p:nvSpPr>
              <p:spPr bwMode="auto">
                <a:xfrm>
                  <a:off x="7502339"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8" name="Freeform 320"/>
                <p:cNvSpPr>
                  <a:spLocks noChangeArrowheads="1"/>
                </p:cNvSpPr>
                <p:nvPr/>
              </p:nvSpPr>
              <p:spPr bwMode="auto">
                <a:xfrm>
                  <a:off x="7529941"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9" name="Freeform 321"/>
                <p:cNvSpPr>
                  <a:spLocks noChangeArrowheads="1"/>
                </p:cNvSpPr>
                <p:nvPr/>
              </p:nvSpPr>
              <p:spPr bwMode="auto">
                <a:xfrm>
                  <a:off x="7555702"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0" name="Freeform 322"/>
                <p:cNvSpPr>
                  <a:spLocks noChangeArrowheads="1"/>
                </p:cNvSpPr>
                <p:nvPr/>
              </p:nvSpPr>
              <p:spPr bwMode="auto">
                <a:xfrm>
                  <a:off x="7581463"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1" name="Freeform 323"/>
                <p:cNvSpPr>
                  <a:spLocks noChangeArrowheads="1"/>
                </p:cNvSpPr>
                <p:nvPr/>
              </p:nvSpPr>
              <p:spPr bwMode="auto">
                <a:xfrm>
                  <a:off x="7609064" y="6411771"/>
                  <a:ext cx="9200" cy="31280"/>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2" name="Freeform 324"/>
                <p:cNvSpPr>
                  <a:spLocks noChangeArrowheads="1"/>
                </p:cNvSpPr>
                <p:nvPr/>
              </p:nvSpPr>
              <p:spPr bwMode="auto">
                <a:xfrm>
                  <a:off x="7634826"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3" name="Freeform 325"/>
                <p:cNvSpPr>
                  <a:spLocks noChangeArrowheads="1"/>
                </p:cNvSpPr>
                <p:nvPr/>
              </p:nvSpPr>
              <p:spPr bwMode="auto">
                <a:xfrm>
                  <a:off x="7660587"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4" name="Freeform 326"/>
                <p:cNvSpPr>
                  <a:spLocks noChangeArrowheads="1"/>
                </p:cNvSpPr>
                <p:nvPr/>
              </p:nvSpPr>
              <p:spPr bwMode="auto">
                <a:xfrm>
                  <a:off x="7686348"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5" name="Freeform 327"/>
                <p:cNvSpPr>
                  <a:spLocks noChangeArrowheads="1"/>
                </p:cNvSpPr>
                <p:nvPr/>
              </p:nvSpPr>
              <p:spPr bwMode="auto">
                <a:xfrm>
                  <a:off x="7713949" y="6411771"/>
                  <a:ext cx="9200" cy="31280"/>
                </a:xfrm>
                <a:custGeom>
                  <a:avLst/>
                  <a:gdLst>
                    <a:gd name="T0" fmla="*/ 25 w 26"/>
                    <a:gd name="T1" fmla="*/ 79 h 80"/>
                    <a:gd name="T2" fmla="*/ 0 w 26"/>
                    <a:gd name="T3" fmla="*/ 79 h 80"/>
                    <a:gd name="T4" fmla="*/ 0 w 26"/>
                    <a:gd name="T5" fmla="*/ 0 h 80"/>
                    <a:gd name="T6" fmla="*/ 25 w 26"/>
                    <a:gd name="T7" fmla="*/ 0 h 80"/>
                    <a:gd name="T8" fmla="*/ 25 w 26"/>
                    <a:gd name="T9" fmla="*/ 79 h 80"/>
                  </a:gdLst>
                  <a:ahLst/>
                  <a:cxnLst>
                    <a:cxn ang="0">
                      <a:pos x="T0" y="T1"/>
                    </a:cxn>
                    <a:cxn ang="0">
                      <a:pos x="T2" y="T3"/>
                    </a:cxn>
                    <a:cxn ang="0">
                      <a:pos x="T4" y="T5"/>
                    </a:cxn>
                    <a:cxn ang="0">
                      <a:pos x="T6" y="T7"/>
                    </a:cxn>
                    <a:cxn ang="0">
                      <a:pos x="T8" y="T9"/>
                    </a:cxn>
                  </a:cxnLst>
                  <a:rect l="0" t="0" r="r" b="b"/>
                  <a:pathLst>
                    <a:path w="26" h="80">
                      <a:moveTo>
                        <a:pt x="25" y="79"/>
                      </a:moveTo>
                      <a:lnTo>
                        <a:pt x="0" y="79"/>
                      </a:lnTo>
                      <a:lnTo>
                        <a:pt x="0" y="0"/>
                      </a:lnTo>
                      <a:lnTo>
                        <a:pt x="25" y="0"/>
                      </a:lnTo>
                      <a:lnTo>
                        <a:pt x="25"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6" name="Freeform 328"/>
                <p:cNvSpPr>
                  <a:spLocks noChangeArrowheads="1"/>
                </p:cNvSpPr>
                <p:nvPr/>
              </p:nvSpPr>
              <p:spPr bwMode="auto">
                <a:xfrm>
                  <a:off x="7739711" y="6411771"/>
                  <a:ext cx="11041" cy="31280"/>
                </a:xfrm>
                <a:custGeom>
                  <a:avLst/>
                  <a:gdLst>
                    <a:gd name="T0" fmla="*/ 29 w 30"/>
                    <a:gd name="T1" fmla="*/ 79 h 80"/>
                    <a:gd name="T2" fmla="*/ 0 w 30"/>
                    <a:gd name="T3" fmla="*/ 79 h 80"/>
                    <a:gd name="T4" fmla="*/ 0 w 30"/>
                    <a:gd name="T5" fmla="*/ 0 h 80"/>
                    <a:gd name="T6" fmla="*/ 29 w 30"/>
                    <a:gd name="T7" fmla="*/ 0 h 80"/>
                    <a:gd name="T8" fmla="*/ 29 w 30"/>
                    <a:gd name="T9" fmla="*/ 79 h 80"/>
                  </a:gdLst>
                  <a:ahLst/>
                  <a:cxnLst>
                    <a:cxn ang="0">
                      <a:pos x="T0" y="T1"/>
                    </a:cxn>
                    <a:cxn ang="0">
                      <a:pos x="T2" y="T3"/>
                    </a:cxn>
                    <a:cxn ang="0">
                      <a:pos x="T4" y="T5"/>
                    </a:cxn>
                    <a:cxn ang="0">
                      <a:pos x="T6" y="T7"/>
                    </a:cxn>
                    <a:cxn ang="0">
                      <a:pos x="T8" y="T9"/>
                    </a:cxn>
                  </a:cxnLst>
                  <a:rect l="0" t="0" r="r" b="b"/>
                  <a:pathLst>
                    <a:path w="30" h="80">
                      <a:moveTo>
                        <a:pt x="29" y="79"/>
                      </a:moveTo>
                      <a:lnTo>
                        <a:pt x="0" y="79"/>
                      </a:lnTo>
                      <a:lnTo>
                        <a:pt x="0" y="0"/>
                      </a:lnTo>
                      <a:lnTo>
                        <a:pt x="29" y="0"/>
                      </a:lnTo>
                      <a:lnTo>
                        <a:pt x="29" y="79"/>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7" name="Freeform 329"/>
                <p:cNvSpPr>
                  <a:spLocks noChangeArrowheads="1"/>
                </p:cNvSpPr>
                <p:nvPr/>
              </p:nvSpPr>
              <p:spPr bwMode="auto">
                <a:xfrm>
                  <a:off x="7552022" y="6662011"/>
                  <a:ext cx="579627" cy="57040"/>
                </a:xfrm>
                <a:custGeom>
                  <a:avLst/>
                  <a:gdLst>
                    <a:gd name="T0" fmla="*/ 0 w 1394"/>
                    <a:gd name="T1" fmla="*/ 140 h 141"/>
                    <a:gd name="T2" fmla="*/ 1393 w 1394"/>
                    <a:gd name="T3" fmla="*/ 140 h 141"/>
                    <a:gd name="T4" fmla="*/ 1393 w 1394"/>
                    <a:gd name="T5" fmla="*/ 0 h 141"/>
                    <a:gd name="T6" fmla="*/ 0 w 1394"/>
                    <a:gd name="T7" fmla="*/ 0 h 141"/>
                    <a:gd name="T8" fmla="*/ 0 w 1394"/>
                    <a:gd name="T9" fmla="*/ 140 h 141"/>
                  </a:gdLst>
                  <a:ahLst/>
                  <a:cxnLst>
                    <a:cxn ang="0">
                      <a:pos x="T0" y="T1"/>
                    </a:cxn>
                    <a:cxn ang="0">
                      <a:pos x="T2" y="T3"/>
                    </a:cxn>
                    <a:cxn ang="0">
                      <a:pos x="T4" y="T5"/>
                    </a:cxn>
                    <a:cxn ang="0">
                      <a:pos x="T6" y="T7"/>
                    </a:cxn>
                    <a:cxn ang="0">
                      <a:pos x="T8" y="T9"/>
                    </a:cxn>
                  </a:cxnLst>
                  <a:rect l="0" t="0" r="r" b="b"/>
                  <a:pathLst>
                    <a:path w="1394" h="141">
                      <a:moveTo>
                        <a:pt x="0" y="140"/>
                      </a:moveTo>
                      <a:lnTo>
                        <a:pt x="1393" y="140"/>
                      </a:lnTo>
                      <a:lnTo>
                        <a:pt x="1393" y="0"/>
                      </a:lnTo>
                      <a:lnTo>
                        <a:pt x="0" y="0"/>
                      </a:lnTo>
                      <a:lnTo>
                        <a:pt x="0" y="140"/>
                      </a:lnTo>
                    </a:path>
                  </a:pathLst>
                </a:custGeom>
                <a:solidFill>
                  <a:srgbClr val="D19B2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8" name="Freeform 330"/>
                <p:cNvSpPr>
                  <a:spLocks noChangeArrowheads="1"/>
                </p:cNvSpPr>
                <p:nvPr/>
              </p:nvSpPr>
              <p:spPr bwMode="auto">
                <a:xfrm>
                  <a:off x="7811474" y="6575531"/>
                  <a:ext cx="581467" cy="57040"/>
                </a:xfrm>
                <a:custGeom>
                  <a:avLst/>
                  <a:gdLst>
                    <a:gd name="T0" fmla="*/ 0 w 1396"/>
                    <a:gd name="T1" fmla="*/ 140 h 141"/>
                    <a:gd name="T2" fmla="*/ 1395 w 1396"/>
                    <a:gd name="T3" fmla="*/ 140 h 141"/>
                    <a:gd name="T4" fmla="*/ 1395 w 1396"/>
                    <a:gd name="T5" fmla="*/ 0 h 141"/>
                    <a:gd name="T6" fmla="*/ 0 w 1396"/>
                    <a:gd name="T7" fmla="*/ 0 h 141"/>
                    <a:gd name="T8" fmla="*/ 0 w 1396"/>
                    <a:gd name="T9" fmla="*/ 140 h 141"/>
                  </a:gdLst>
                  <a:ahLst/>
                  <a:cxnLst>
                    <a:cxn ang="0">
                      <a:pos x="T0" y="T1"/>
                    </a:cxn>
                    <a:cxn ang="0">
                      <a:pos x="T2" y="T3"/>
                    </a:cxn>
                    <a:cxn ang="0">
                      <a:pos x="T4" y="T5"/>
                    </a:cxn>
                    <a:cxn ang="0">
                      <a:pos x="T6" y="T7"/>
                    </a:cxn>
                    <a:cxn ang="0">
                      <a:pos x="T8" y="T9"/>
                    </a:cxn>
                  </a:cxnLst>
                  <a:rect l="0" t="0" r="r" b="b"/>
                  <a:pathLst>
                    <a:path w="1396" h="141">
                      <a:moveTo>
                        <a:pt x="0" y="140"/>
                      </a:moveTo>
                      <a:lnTo>
                        <a:pt x="1395" y="140"/>
                      </a:lnTo>
                      <a:lnTo>
                        <a:pt x="1395" y="0"/>
                      </a:lnTo>
                      <a:lnTo>
                        <a:pt x="0" y="0"/>
                      </a:lnTo>
                      <a:lnTo>
                        <a:pt x="0" y="140"/>
                      </a:lnTo>
                    </a:path>
                  </a:pathLst>
                </a:custGeom>
                <a:solidFill>
                  <a:srgbClr val="D19B2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9" name="Freeform 331"/>
                <p:cNvSpPr>
                  <a:spLocks noChangeArrowheads="1"/>
                </p:cNvSpPr>
                <p:nvPr/>
              </p:nvSpPr>
              <p:spPr bwMode="auto">
                <a:xfrm>
                  <a:off x="7822514" y="658657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0" name="Freeform 332"/>
                <p:cNvSpPr>
                  <a:spLocks noChangeArrowheads="1"/>
                </p:cNvSpPr>
                <p:nvPr/>
              </p:nvSpPr>
              <p:spPr bwMode="auto">
                <a:xfrm>
                  <a:off x="7848276" y="658657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1" name="Freeform 333"/>
                <p:cNvSpPr>
                  <a:spLocks noChangeArrowheads="1"/>
                </p:cNvSpPr>
                <p:nvPr/>
              </p:nvSpPr>
              <p:spPr bwMode="auto">
                <a:xfrm>
                  <a:off x="7872197" y="6586571"/>
                  <a:ext cx="11041" cy="33120"/>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2" name="Freeform 334"/>
                <p:cNvSpPr>
                  <a:spLocks noChangeArrowheads="1"/>
                </p:cNvSpPr>
                <p:nvPr/>
              </p:nvSpPr>
              <p:spPr bwMode="auto">
                <a:xfrm>
                  <a:off x="7899798" y="658657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3" name="Freeform 335"/>
                <p:cNvSpPr>
                  <a:spLocks noChangeArrowheads="1"/>
                </p:cNvSpPr>
                <p:nvPr/>
              </p:nvSpPr>
              <p:spPr bwMode="auto">
                <a:xfrm>
                  <a:off x="7925559" y="658657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4" name="Freeform 336"/>
                <p:cNvSpPr>
                  <a:spLocks noChangeArrowheads="1"/>
                </p:cNvSpPr>
                <p:nvPr/>
              </p:nvSpPr>
              <p:spPr bwMode="auto">
                <a:xfrm>
                  <a:off x="7953160" y="658657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5" name="Freeform 337"/>
                <p:cNvSpPr>
                  <a:spLocks noChangeArrowheads="1"/>
                </p:cNvSpPr>
                <p:nvPr/>
              </p:nvSpPr>
              <p:spPr bwMode="auto">
                <a:xfrm>
                  <a:off x="7977082" y="658657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6" name="Freeform 338"/>
                <p:cNvSpPr>
                  <a:spLocks noChangeArrowheads="1"/>
                </p:cNvSpPr>
                <p:nvPr/>
              </p:nvSpPr>
              <p:spPr bwMode="auto">
                <a:xfrm>
                  <a:off x="8006523" y="6586571"/>
                  <a:ext cx="9200" cy="33120"/>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7" name="Freeform 339"/>
                <p:cNvSpPr>
                  <a:spLocks noChangeArrowheads="1"/>
                </p:cNvSpPr>
                <p:nvPr/>
              </p:nvSpPr>
              <p:spPr bwMode="auto">
                <a:xfrm>
                  <a:off x="8030444" y="658657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8" name="Freeform 340"/>
                <p:cNvSpPr>
                  <a:spLocks noChangeArrowheads="1"/>
                </p:cNvSpPr>
                <p:nvPr/>
              </p:nvSpPr>
              <p:spPr bwMode="auto">
                <a:xfrm>
                  <a:off x="8056205" y="658657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9" name="Freeform 341"/>
                <p:cNvSpPr>
                  <a:spLocks noChangeArrowheads="1"/>
                </p:cNvSpPr>
                <p:nvPr/>
              </p:nvSpPr>
              <p:spPr bwMode="auto">
                <a:xfrm>
                  <a:off x="8081966" y="658657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0" name="Freeform 342"/>
                <p:cNvSpPr>
                  <a:spLocks noChangeArrowheads="1"/>
                </p:cNvSpPr>
                <p:nvPr/>
              </p:nvSpPr>
              <p:spPr bwMode="auto">
                <a:xfrm>
                  <a:off x="8109568" y="658657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1" name="Freeform 343"/>
                <p:cNvSpPr>
                  <a:spLocks noChangeArrowheads="1"/>
                </p:cNvSpPr>
                <p:nvPr/>
              </p:nvSpPr>
              <p:spPr bwMode="auto">
                <a:xfrm>
                  <a:off x="8135329" y="658657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2" name="Freeform 344"/>
                <p:cNvSpPr>
                  <a:spLocks noChangeArrowheads="1"/>
                </p:cNvSpPr>
                <p:nvPr/>
              </p:nvSpPr>
              <p:spPr bwMode="auto">
                <a:xfrm>
                  <a:off x="8161090" y="658657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3" name="Freeform 345"/>
                <p:cNvSpPr>
                  <a:spLocks noChangeArrowheads="1"/>
                </p:cNvSpPr>
                <p:nvPr/>
              </p:nvSpPr>
              <p:spPr bwMode="auto">
                <a:xfrm>
                  <a:off x="8186851" y="658657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4" name="Freeform 346"/>
                <p:cNvSpPr>
                  <a:spLocks noChangeArrowheads="1"/>
                </p:cNvSpPr>
                <p:nvPr/>
              </p:nvSpPr>
              <p:spPr bwMode="auto">
                <a:xfrm>
                  <a:off x="8214453" y="6586571"/>
                  <a:ext cx="9200" cy="33120"/>
                </a:xfrm>
                <a:custGeom>
                  <a:avLst/>
                  <a:gdLst>
                    <a:gd name="T0" fmla="*/ 25 w 26"/>
                    <a:gd name="T1" fmla="*/ 82 h 83"/>
                    <a:gd name="T2" fmla="*/ 0 w 26"/>
                    <a:gd name="T3" fmla="*/ 82 h 83"/>
                    <a:gd name="T4" fmla="*/ 0 w 26"/>
                    <a:gd name="T5" fmla="*/ 0 h 83"/>
                    <a:gd name="T6" fmla="*/ 25 w 26"/>
                    <a:gd name="T7" fmla="*/ 0 h 83"/>
                    <a:gd name="T8" fmla="*/ 25 w 26"/>
                    <a:gd name="T9" fmla="*/ 82 h 83"/>
                  </a:gdLst>
                  <a:ahLst/>
                  <a:cxnLst>
                    <a:cxn ang="0">
                      <a:pos x="T0" y="T1"/>
                    </a:cxn>
                    <a:cxn ang="0">
                      <a:pos x="T2" y="T3"/>
                    </a:cxn>
                    <a:cxn ang="0">
                      <a:pos x="T4" y="T5"/>
                    </a:cxn>
                    <a:cxn ang="0">
                      <a:pos x="T6" y="T7"/>
                    </a:cxn>
                    <a:cxn ang="0">
                      <a:pos x="T8" y="T9"/>
                    </a:cxn>
                  </a:cxnLst>
                  <a:rect l="0" t="0" r="r" b="b"/>
                  <a:pathLst>
                    <a:path w="26" h="83">
                      <a:moveTo>
                        <a:pt x="25" y="82"/>
                      </a:moveTo>
                      <a:lnTo>
                        <a:pt x="0" y="82"/>
                      </a:lnTo>
                      <a:lnTo>
                        <a:pt x="0" y="0"/>
                      </a:lnTo>
                      <a:lnTo>
                        <a:pt x="25" y="0"/>
                      </a:lnTo>
                      <a:lnTo>
                        <a:pt x="25"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5" name="Freeform 347"/>
                <p:cNvSpPr>
                  <a:spLocks noChangeArrowheads="1"/>
                </p:cNvSpPr>
                <p:nvPr/>
              </p:nvSpPr>
              <p:spPr bwMode="auto">
                <a:xfrm>
                  <a:off x="8240214" y="6586571"/>
                  <a:ext cx="11041" cy="33120"/>
                </a:xfrm>
                <a:custGeom>
                  <a:avLst/>
                  <a:gdLst>
                    <a:gd name="T0" fmla="*/ 28 w 29"/>
                    <a:gd name="T1" fmla="*/ 82 h 83"/>
                    <a:gd name="T2" fmla="*/ 0 w 29"/>
                    <a:gd name="T3" fmla="*/ 82 h 83"/>
                    <a:gd name="T4" fmla="*/ 0 w 29"/>
                    <a:gd name="T5" fmla="*/ 0 h 83"/>
                    <a:gd name="T6" fmla="*/ 28 w 29"/>
                    <a:gd name="T7" fmla="*/ 0 h 83"/>
                    <a:gd name="T8" fmla="*/ 28 w 29"/>
                    <a:gd name="T9" fmla="*/ 82 h 83"/>
                  </a:gdLst>
                  <a:ahLst/>
                  <a:cxnLst>
                    <a:cxn ang="0">
                      <a:pos x="T0" y="T1"/>
                    </a:cxn>
                    <a:cxn ang="0">
                      <a:pos x="T2" y="T3"/>
                    </a:cxn>
                    <a:cxn ang="0">
                      <a:pos x="T4" y="T5"/>
                    </a:cxn>
                    <a:cxn ang="0">
                      <a:pos x="T6" y="T7"/>
                    </a:cxn>
                    <a:cxn ang="0">
                      <a:pos x="T8" y="T9"/>
                    </a:cxn>
                  </a:cxnLst>
                  <a:rect l="0" t="0" r="r" b="b"/>
                  <a:pathLst>
                    <a:path w="29" h="83">
                      <a:moveTo>
                        <a:pt x="28" y="82"/>
                      </a:moveTo>
                      <a:lnTo>
                        <a:pt x="0" y="82"/>
                      </a:lnTo>
                      <a:lnTo>
                        <a:pt x="0" y="0"/>
                      </a:lnTo>
                      <a:lnTo>
                        <a:pt x="28" y="0"/>
                      </a:lnTo>
                      <a:lnTo>
                        <a:pt x="28"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6" name="Freeform 348"/>
                <p:cNvSpPr>
                  <a:spLocks noChangeArrowheads="1"/>
                </p:cNvSpPr>
                <p:nvPr/>
              </p:nvSpPr>
              <p:spPr bwMode="auto">
                <a:xfrm>
                  <a:off x="8265975" y="658657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7" name="Freeform 349"/>
                <p:cNvSpPr>
                  <a:spLocks noChangeArrowheads="1"/>
                </p:cNvSpPr>
                <p:nvPr/>
              </p:nvSpPr>
              <p:spPr bwMode="auto">
                <a:xfrm>
                  <a:off x="8291736" y="658657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8" name="Freeform 350"/>
                <p:cNvSpPr>
                  <a:spLocks noChangeArrowheads="1"/>
                </p:cNvSpPr>
                <p:nvPr/>
              </p:nvSpPr>
              <p:spPr bwMode="auto">
                <a:xfrm>
                  <a:off x="8319337" y="6586571"/>
                  <a:ext cx="9200" cy="33120"/>
                </a:xfrm>
                <a:custGeom>
                  <a:avLst/>
                  <a:gdLst>
                    <a:gd name="T0" fmla="*/ 24 w 25"/>
                    <a:gd name="T1" fmla="*/ 82 h 83"/>
                    <a:gd name="T2" fmla="*/ 0 w 25"/>
                    <a:gd name="T3" fmla="*/ 82 h 83"/>
                    <a:gd name="T4" fmla="*/ 0 w 25"/>
                    <a:gd name="T5" fmla="*/ 0 h 83"/>
                    <a:gd name="T6" fmla="*/ 24 w 25"/>
                    <a:gd name="T7" fmla="*/ 0 h 83"/>
                    <a:gd name="T8" fmla="*/ 24 w 25"/>
                    <a:gd name="T9" fmla="*/ 82 h 83"/>
                  </a:gdLst>
                  <a:ahLst/>
                  <a:cxnLst>
                    <a:cxn ang="0">
                      <a:pos x="T0" y="T1"/>
                    </a:cxn>
                    <a:cxn ang="0">
                      <a:pos x="T2" y="T3"/>
                    </a:cxn>
                    <a:cxn ang="0">
                      <a:pos x="T4" y="T5"/>
                    </a:cxn>
                    <a:cxn ang="0">
                      <a:pos x="T6" y="T7"/>
                    </a:cxn>
                    <a:cxn ang="0">
                      <a:pos x="T8" y="T9"/>
                    </a:cxn>
                  </a:cxnLst>
                  <a:rect l="0" t="0" r="r" b="b"/>
                  <a:pathLst>
                    <a:path w="25" h="83">
                      <a:moveTo>
                        <a:pt x="24" y="82"/>
                      </a:moveTo>
                      <a:lnTo>
                        <a:pt x="0" y="82"/>
                      </a:lnTo>
                      <a:lnTo>
                        <a:pt x="0" y="0"/>
                      </a:lnTo>
                      <a:lnTo>
                        <a:pt x="24" y="0"/>
                      </a:lnTo>
                      <a:lnTo>
                        <a:pt x="24"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9" name="Freeform 351"/>
                <p:cNvSpPr>
                  <a:spLocks noChangeArrowheads="1"/>
                </p:cNvSpPr>
                <p:nvPr/>
              </p:nvSpPr>
              <p:spPr bwMode="auto">
                <a:xfrm>
                  <a:off x="8345099" y="6586571"/>
                  <a:ext cx="11041" cy="33120"/>
                </a:xfrm>
                <a:custGeom>
                  <a:avLst/>
                  <a:gdLst>
                    <a:gd name="T0" fmla="*/ 30 w 31"/>
                    <a:gd name="T1" fmla="*/ 82 h 83"/>
                    <a:gd name="T2" fmla="*/ 0 w 31"/>
                    <a:gd name="T3" fmla="*/ 82 h 83"/>
                    <a:gd name="T4" fmla="*/ 0 w 31"/>
                    <a:gd name="T5" fmla="*/ 0 h 83"/>
                    <a:gd name="T6" fmla="*/ 30 w 31"/>
                    <a:gd name="T7" fmla="*/ 0 h 83"/>
                    <a:gd name="T8" fmla="*/ 30 w 31"/>
                    <a:gd name="T9" fmla="*/ 82 h 83"/>
                  </a:gdLst>
                  <a:ahLst/>
                  <a:cxnLst>
                    <a:cxn ang="0">
                      <a:pos x="T0" y="T1"/>
                    </a:cxn>
                    <a:cxn ang="0">
                      <a:pos x="T2" y="T3"/>
                    </a:cxn>
                    <a:cxn ang="0">
                      <a:pos x="T4" y="T5"/>
                    </a:cxn>
                    <a:cxn ang="0">
                      <a:pos x="T6" y="T7"/>
                    </a:cxn>
                    <a:cxn ang="0">
                      <a:pos x="T8" y="T9"/>
                    </a:cxn>
                  </a:cxnLst>
                  <a:rect l="0" t="0" r="r" b="b"/>
                  <a:pathLst>
                    <a:path w="31" h="83">
                      <a:moveTo>
                        <a:pt x="30" y="82"/>
                      </a:moveTo>
                      <a:lnTo>
                        <a:pt x="0" y="82"/>
                      </a:lnTo>
                      <a:lnTo>
                        <a:pt x="0" y="0"/>
                      </a:lnTo>
                      <a:lnTo>
                        <a:pt x="30" y="0"/>
                      </a:lnTo>
                      <a:lnTo>
                        <a:pt x="30"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0" name="Freeform 352"/>
                <p:cNvSpPr>
                  <a:spLocks noChangeArrowheads="1"/>
                </p:cNvSpPr>
                <p:nvPr/>
              </p:nvSpPr>
              <p:spPr bwMode="auto">
                <a:xfrm>
                  <a:off x="8370860" y="6586571"/>
                  <a:ext cx="11041" cy="33120"/>
                </a:xfrm>
                <a:custGeom>
                  <a:avLst/>
                  <a:gdLst>
                    <a:gd name="T0" fmla="*/ 29 w 30"/>
                    <a:gd name="T1" fmla="*/ 82 h 83"/>
                    <a:gd name="T2" fmla="*/ 0 w 30"/>
                    <a:gd name="T3" fmla="*/ 82 h 83"/>
                    <a:gd name="T4" fmla="*/ 0 w 30"/>
                    <a:gd name="T5" fmla="*/ 0 h 83"/>
                    <a:gd name="T6" fmla="*/ 29 w 30"/>
                    <a:gd name="T7" fmla="*/ 0 h 83"/>
                    <a:gd name="T8" fmla="*/ 29 w 30"/>
                    <a:gd name="T9" fmla="*/ 82 h 83"/>
                  </a:gdLst>
                  <a:ahLst/>
                  <a:cxnLst>
                    <a:cxn ang="0">
                      <a:pos x="T0" y="T1"/>
                    </a:cxn>
                    <a:cxn ang="0">
                      <a:pos x="T2" y="T3"/>
                    </a:cxn>
                    <a:cxn ang="0">
                      <a:pos x="T4" y="T5"/>
                    </a:cxn>
                    <a:cxn ang="0">
                      <a:pos x="T6" y="T7"/>
                    </a:cxn>
                    <a:cxn ang="0">
                      <a:pos x="T8" y="T9"/>
                    </a:cxn>
                  </a:cxnLst>
                  <a:rect l="0" t="0" r="r" b="b"/>
                  <a:pathLst>
                    <a:path w="30" h="83">
                      <a:moveTo>
                        <a:pt x="29" y="82"/>
                      </a:moveTo>
                      <a:lnTo>
                        <a:pt x="0" y="82"/>
                      </a:lnTo>
                      <a:lnTo>
                        <a:pt x="0" y="0"/>
                      </a:lnTo>
                      <a:lnTo>
                        <a:pt x="29" y="0"/>
                      </a:lnTo>
                      <a:lnTo>
                        <a:pt x="29" y="82"/>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1" name="Freeform 353"/>
                <p:cNvSpPr>
                  <a:spLocks noChangeArrowheads="1"/>
                </p:cNvSpPr>
                <p:nvPr/>
              </p:nvSpPr>
              <p:spPr bwMode="auto">
                <a:xfrm>
                  <a:off x="7563062" y="6676730"/>
                  <a:ext cx="9200" cy="31280"/>
                </a:xfrm>
                <a:custGeom>
                  <a:avLst/>
                  <a:gdLst>
                    <a:gd name="T0" fmla="*/ 25 w 26"/>
                    <a:gd name="T1" fmla="*/ 78 h 79"/>
                    <a:gd name="T2" fmla="*/ 0 w 26"/>
                    <a:gd name="T3" fmla="*/ 78 h 79"/>
                    <a:gd name="T4" fmla="*/ 0 w 26"/>
                    <a:gd name="T5" fmla="*/ 0 h 79"/>
                    <a:gd name="T6" fmla="*/ 25 w 26"/>
                    <a:gd name="T7" fmla="*/ 0 h 79"/>
                    <a:gd name="T8" fmla="*/ 25 w 26"/>
                    <a:gd name="T9" fmla="*/ 78 h 79"/>
                  </a:gdLst>
                  <a:ahLst/>
                  <a:cxnLst>
                    <a:cxn ang="0">
                      <a:pos x="T0" y="T1"/>
                    </a:cxn>
                    <a:cxn ang="0">
                      <a:pos x="T2" y="T3"/>
                    </a:cxn>
                    <a:cxn ang="0">
                      <a:pos x="T4" y="T5"/>
                    </a:cxn>
                    <a:cxn ang="0">
                      <a:pos x="T6" y="T7"/>
                    </a:cxn>
                    <a:cxn ang="0">
                      <a:pos x="T8" y="T9"/>
                    </a:cxn>
                  </a:cxnLst>
                  <a:rect l="0" t="0" r="r" b="b"/>
                  <a:pathLst>
                    <a:path w="26" h="79">
                      <a:moveTo>
                        <a:pt x="25" y="78"/>
                      </a:moveTo>
                      <a:lnTo>
                        <a:pt x="0" y="78"/>
                      </a:lnTo>
                      <a:lnTo>
                        <a:pt x="0" y="0"/>
                      </a:lnTo>
                      <a:lnTo>
                        <a:pt x="25" y="0"/>
                      </a:lnTo>
                      <a:lnTo>
                        <a:pt x="25"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2" name="Freeform 354"/>
                <p:cNvSpPr>
                  <a:spLocks noChangeArrowheads="1"/>
                </p:cNvSpPr>
                <p:nvPr/>
              </p:nvSpPr>
              <p:spPr bwMode="auto">
                <a:xfrm>
                  <a:off x="7588823"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3" name="Freeform 355"/>
                <p:cNvSpPr>
                  <a:spLocks noChangeArrowheads="1"/>
                </p:cNvSpPr>
                <p:nvPr/>
              </p:nvSpPr>
              <p:spPr bwMode="auto">
                <a:xfrm>
                  <a:off x="7614585" y="6676730"/>
                  <a:ext cx="11041" cy="31280"/>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4" name="Freeform 356"/>
                <p:cNvSpPr>
                  <a:spLocks noChangeArrowheads="1"/>
                </p:cNvSpPr>
                <p:nvPr/>
              </p:nvSpPr>
              <p:spPr bwMode="auto">
                <a:xfrm>
                  <a:off x="7640346"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5" name="Freeform 357"/>
                <p:cNvSpPr>
                  <a:spLocks noChangeArrowheads="1"/>
                </p:cNvSpPr>
                <p:nvPr/>
              </p:nvSpPr>
              <p:spPr bwMode="auto">
                <a:xfrm>
                  <a:off x="7667947" y="6676730"/>
                  <a:ext cx="9200" cy="31280"/>
                </a:xfrm>
                <a:custGeom>
                  <a:avLst/>
                  <a:gdLst>
                    <a:gd name="T0" fmla="*/ 25 w 26"/>
                    <a:gd name="T1" fmla="*/ 78 h 79"/>
                    <a:gd name="T2" fmla="*/ 0 w 26"/>
                    <a:gd name="T3" fmla="*/ 78 h 79"/>
                    <a:gd name="T4" fmla="*/ 0 w 26"/>
                    <a:gd name="T5" fmla="*/ 0 h 79"/>
                    <a:gd name="T6" fmla="*/ 25 w 26"/>
                    <a:gd name="T7" fmla="*/ 0 h 79"/>
                    <a:gd name="T8" fmla="*/ 25 w 26"/>
                    <a:gd name="T9" fmla="*/ 78 h 79"/>
                  </a:gdLst>
                  <a:ahLst/>
                  <a:cxnLst>
                    <a:cxn ang="0">
                      <a:pos x="T0" y="T1"/>
                    </a:cxn>
                    <a:cxn ang="0">
                      <a:pos x="T2" y="T3"/>
                    </a:cxn>
                    <a:cxn ang="0">
                      <a:pos x="T4" y="T5"/>
                    </a:cxn>
                    <a:cxn ang="0">
                      <a:pos x="T6" y="T7"/>
                    </a:cxn>
                    <a:cxn ang="0">
                      <a:pos x="T8" y="T9"/>
                    </a:cxn>
                  </a:cxnLst>
                  <a:rect l="0" t="0" r="r" b="b"/>
                  <a:pathLst>
                    <a:path w="26" h="79">
                      <a:moveTo>
                        <a:pt x="25" y="78"/>
                      </a:moveTo>
                      <a:lnTo>
                        <a:pt x="0" y="78"/>
                      </a:lnTo>
                      <a:lnTo>
                        <a:pt x="0" y="0"/>
                      </a:lnTo>
                      <a:lnTo>
                        <a:pt x="25" y="0"/>
                      </a:lnTo>
                      <a:lnTo>
                        <a:pt x="25"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6" name="Freeform 358"/>
                <p:cNvSpPr>
                  <a:spLocks noChangeArrowheads="1"/>
                </p:cNvSpPr>
                <p:nvPr/>
              </p:nvSpPr>
              <p:spPr bwMode="auto">
                <a:xfrm>
                  <a:off x="7693708"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7" name="Freeform 359"/>
                <p:cNvSpPr>
                  <a:spLocks noChangeArrowheads="1"/>
                </p:cNvSpPr>
                <p:nvPr/>
              </p:nvSpPr>
              <p:spPr bwMode="auto">
                <a:xfrm>
                  <a:off x="7719470"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8" name="Freeform 360"/>
                <p:cNvSpPr>
                  <a:spLocks noChangeArrowheads="1"/>
                </p:cNvSpPr>
                <p:nvPr/>
              </p:nvSpPr>
              <p:spPr bwMode="auto">
                <a:xfrm>
                  <a:off x="7745231"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9" name="Freeform 361"/>
                <p:cNvSpPr>
                  <a:spLocks noChangeArrowheads="1"/>
                </p:cNvSpPr>
                <p:nvPr/>
              </p:nvSpPr>
              <p:spPr bwMode="auto">
                <a:xfrm>
                  <a:off x="7772832" y="6676730"/>
                  <a:ext cx="9200" cy="31280"/>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0" name="Freeform 362"/>
                <p:cNvSpPr>
                  <a:spLocks noChangeArrowheads="1"/>
                </p:cNvSpPr>
                <p:nvPr/>
              </p:nvSpPr>
              <p:spPr bwMode="auto">
                <a:xfrm>
                  <a:off x="7796753"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1" name="Freeform 363"/>
                <p:cNvSpPr>
                  <a:spLocks noChangeArrowheads="1"/>
                </p:cNvSpPr>
                <p:nvPr/>
              </p:nvSpPr>
              <p:spPr bwMode="auto">
                <a:xfrm>
                  <a:off x="7822514"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2" name="Freeform 364"/>
                <p:cNvSpPr>
                  <a:spLocks noChangeArrowheads="1"/>
                </p:cNvSpPr>
                <p:nvPr/>
              </p:nvSpPr>
              <p:spPr bwMode="auto">
                <a:xfrm>
                  <a:off x="7848276"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3" name="Freeform 365"/>
                <p:cNvSpPr>
                  <a:spLocks noChangeArrowheads="1"/>
                </p:cNvSpPr>
                <p:nvPr/>
              </p:nvSpPr>
              <p:spPr bwMode="auto">
                <a:xfrm>
                  <a:off x="7875877" y="6676730"/>
                  <a:ext cx="9200" cy="31280"/>
                </a:xfrm>
                <a:custGeom>
                  <a:avLst/>
                  <a:gdLst>
                    <a:gd name="T0" fmla="*/ 25 w 26"/>
                    <a:gd name="T1" fmla="*/ 78 h 79"/>
                    <a:gd name="T2" fmla="*/ 0 w 26"/>
                    <a:gd name="T3" fmla="*/ 78 h 79"/>
                    <a:gd name="T4" fmla="*/ 0 w 26"/>
                    <a:gd name="T5" fmla="*/ 0 h 79"/>
                    <a:gd name="T6" fmla="*/ 25 w 26"/>
                    <a:gd name="T7" fmla="*/ 0 h 79"/>
                    <a:gd name="T8" fmla="*/ 25 w 26"/>
                    <a:gd name="T9" fmla="*/ 78 h 79"/>
                  </a:gdLst>
                  <a:ahLst/>
                  <a:cxnLst>
                    <a:cxn ang="0">
                      <a:pos x="T0" y="T1"/>
                    </a:cxn>
                    <a:cxn ang="0">
                      <a:pos x="T2" y="T3"/>
                    </a:cxn>
                    <a:cxn ang="0">
                      <a:pos x="T4" y="T5"/>
                    </a:cxn>
                    <a:cxn ang="0">
                      <a:pos x="T6" y="T7"/>
                    </a:cxn>
                    <a:cxn ang="0">
                      <a:pos x="T8" y="T9"/>
                    </a:cxn>
                  </a:cxnLst>
                  <a:rect l="0" t="0" r="r" b="b"/>
                  <a:pathLst>
                    <a:path w="26" h="79">
                      <a:moveTo>
                        <a:pt x="25" y="78"/>
                      </a:moveTo>
                      <a:lnTo>
                        <a:pt x="0" y="78"/>
                      </a:lnTo>
                      <a:lnTo>
                        <a:pt x="0" y="0"/>
                      </a:lnTo>
                      <a:lnTo>
                        <a:pt x="25" y="0"/>
                      </a:lnTo>
                      <a:lnTo>
                        <a:pt x="25"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4" name="Freeform 366"/>
                <p:cNvSpPr>
                  <a:spLocks noChangeArrowheads="1"/>
                </p:cNvSpPr>
                <p:nvPr/>
              </p:nvSpPr>
              <p:spPr bwMode="auto">
                <a:xfrm>
                  <a:off x="7903478" y="6676730"/>
                  <a:ext cx="11041" cy="31280"/>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5" name="Freeform 367"/>
                <p:cNvSpPr>
                  <a:spLocks noChangeArrowheads="1"/>
                </p:cNvSpPr>
                <p:nvPr/>
              </p:nvSpPr>
              <p:spPr bwMode="auto">
                <a:xfrm>
                  <a:off x="7927399"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6" name="Freeform 368"/>
                <p:cNvSpPr>
                  <a:spLocks noChangeArrowheads="1"/>
                </p:cNvSpPr>
                <p:nvPr/>
              </p:nvSpPr>
              <p:spPr bwMode="auto">
                <a:xfrm>
                  <a:off x="7953160"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7" name="Freeform 369"/>
                <p:cNvSpPr>
                  <a:spLocks noChangeArrowheads="1"/>
                </p:cNvSpPr>
                <p:nvPr/>
              </p:nvSpPr>
              <p:spPr bwMode="auto">
                <a:xfrm>
                  <a:off x="7980762" y="6676730"/>
                  <a:ext cx="9200" cy="31280"/>
                </a:xfrm>
                <a:custGeom>
                  <a:avLst/>
                  <a:gdLst>
                    <a:gd name="T0" fmla="*/ 24 w 25"/>
                    <a:gd name="T1" fmla="*/ 78 h 79"/>
                    <a:gd name="T2" fmla="*/ 0 w 25"/>
                    <a:gd name="T3" fmla="*/ 78 h 79"/>
                    <a:gd name="T4" fmla="*/ 0 w 25"/>
                    <a:gd name="T5" fmla="*/ 0 h 79"/>
                    <a:gd name="T6" fmla="*/ 24 w 25"/>
                    <a:gd name="T7" fmla="*/ 0 h 79"/>
                    <a:gd name="T8" fmla="*/ 24 w 25"/>
                    <a:gd name="T9" fmla="*/ 78 h 79"/>
                  </a:gdLst>
                  <a:ahLst/>
                  <a:cxnLst>
                    <a:cxn ang="0">
                      <a:pos x="T0" y="T1"/>
                    </a:cxn>
                    <a:cxn ang="0">
                      <a:pos x="T2" y="T3"/>
                    </a:cxn>
                    <a:cxn ang="0">
                      <a:pos x="T4" y="T5"/>
                    </a:cxn>
                    <a:cxn ang="0">
                      <a:pos x="T6" y="T7"/>
                    </a:cxn>
                    <a:cxn ang="0">
                      <a:pos x="T8" y="T9"/>
                    </a:cxn>
                  </a:cxnLst>
                  <a:rect l="0" t="0" r="r" b="b"/>
                  <a:pathLst>
                    <a:path w="25" h="79">
                      <a:moveTo>
                        <a:pt x="24" y="78"/>
                      </a:moveTo>
                      <a:lnTo>
                        <a:pt x="0" y="78"/>
                      </a:lnTo>
                      <a:lnTo>
                        <a:pt x="0" y="0"/>
                      </a:lnTo>
                      <a:lnTo>
                        <a:pt x="24" y="0"/>
                      </a:lnTo>
                      <a:lnTo>
                        <a:pt x="24"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8" name="Freeform 370"/>
                <p:cNvSpPr>
                  <a:spLocks noChangeArrowheads="1"/>
                </p:cNvSpPr>
                <p:nvPr/>
              </p:nvSpPr>
              <p:spPr bwMode="auto">
                <a:xfrm>
                  <a:off x="8006523"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9" name="Freeform 371"/>
                <p:cNvSpPr>
                  <a:spLocks noChangeArrowheads="1"/>
                </p:cNvSpPr>
                <p:nvPr/>
              </p:nvSpPr>
              <p:spPr bwMode="auto">
                <a:xfrm>
                  <a:off x="8032284"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0" name="Freeform 372"/>
                <p:cNvSpPr>
                  <a:spLocks noChangeArrowheads="1"/>
                </p:cNvSpPr>
                <p:nvPr/>
              </p:nvSpPr>
              <p:spPr bwMode="auto">
                <a:xfrm>
                  <a:off x="8058045" y="6676730"/>
                  <a:ext cx="11041" cy="31280"/>
                </a:xfrm>
                <a:custGeom>
                  <a:avLst/>
                  <a:gdLst>
                    <a:gd name="T0" fmla="*/ 28 w 29"/>
                    <a:gd name="T1" fmla="*/ 78 h 79"/>
                    <a:gd name="T2" fmla="*/ 0 w 29"/>
                    <a:gd name="T3" fmla="*/ 78 h 79"/>
                    <a:gd name="T4" fmla="*/ 0 w 29"/>
                    <a:gd name="T5" fmla="*/ 0 h 79"/>
                    <a:gd name="T6" fmla="*/ 28 w 29"/>
                    <a:gd name="T7" fmla="*/ 0 h 79"/>
                    <a:gd name="T8" fmla="*/ 28 w 29"/>
                    <a:gd name="T9" fmla="*/ 78 h 79"/>
                  </a:gdLst>
                  <a:ahLst/>
                  <a:cxnLst>
                    <a:cxn ang="0">
                      <a:pos x="T0" y="T1"/>
                    </a:cxn>
                    <a:cxn ang="0">
                      <a:pos x="T2" y="T3"/>
                    </a:cxn>
                    <a:cxn ang="0">
                      <a:pos x="T4" y="T5"/>
                    </a:cxn>
                    <a:cxn ang="0">
                      <a:pos x="T6" y="T7"/>
                    </a:cxn>
                    <a:cxn ang="0">
                      <a:pos x="T8" y="T9"/>
                    </a:cxn>
                  </a:cxnLst>
                  <a:rect l="0" t="0" r="r" b="b"/>
                  <a:pathLst>
                    <a:path w="29" h="79">
                      <a:moveTo>
                        <a:pt x="28" y="78"/>
                      </a:moveTo>
                      <a:lnTo>
                        <a:pt x="0" y="78"/>
                      </a:lnTo>
                      <a:lnTo>
                        <a:pt x="0" y="0"/>
                      </a:lnTo>
                      <a:lnTo>
                        <a:pt x="28" y="0"/>
                      </a:lnTo>
                      <a:lnTo>
                        <a:pt x="28"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1" name="Freeform 373"/>
                <p:cNvSpPr>
                  <a:spLocks noChangeArrowheads="1"/>
                </p:cNvSpPr>
                <p:nvPr/>
              </p:nvSpPr>
              <p:spPr bwMode="auto">
                <a:xfrm>
                  <a:off x="8085647" y="6676730"/>
                  <a:ext cx="9200" cy="31280"/>
                </a:xfrm>
                <a:custGeom>
                  <a:avLst/>
                  <a:gdLst>
                    <a:gd name="T0" fmla="*/ 25 w 26"/>
                    <a:gd name="T1" fmla="*/ 78 h 79"/>
                    <a:gd name="T2" fmla="*/ 0 w 26"/>
                    <a:gd name="T3" fmla="*/ 78 h 79"/>
                    <a:gd name="T4" fmla="*/ 0 w 26"/>
                    <a:gd name="T5" fmla="*/ 0 h 79"/>
                    <a:gd name="T6" fmla="*/ 25 w 26"/>
                    <a:gd name="T7" fmla="*/ 0 h 79"/>
                    <a:gd name="T8" fmla="*/ 25 w 26"/>
                    <a:gd name="T9" fmla="*/ 78 h 79"/>
                  </a:gdLst>
                  <a:ahLst/>
                  <a:cxnLst>
                    <a:cxn ang="0">
                      <a:pos x="T0" y="T1"/>
                    </a:cxn>
                    <a:cxn ang="0">
                      <a:pos x="T2" y="T3"/>
                    </a:cxn>
                    <a:cxn ang="0">
                      <a:pos x="T4" y="T5"/>
                    </a:cxn>
                    <a:cxn ang="0">
                      <a:pos x="T6" y="T7"/>
                    </a:cxn>
                    <a:cxn ang="0">
                      <a:pos x="T8" y="T9"/>
                    </a:cxn>
                  </a:cxnLst>
                  <a:rect l="0" t="0" r="r" b="b"/>
                  <a:pathLst>
                    <a:path w="26" h="79">
                      <a:moveTo>
                        <a:pt x="25" y="78"/>
                      </a:moveTo>
                      <a:lnTo>
                        <a:pt x="0" y="78"/>
                      </a:lnTo>
                      <a:lnTo>
                        <a:pt x="0" y="0"/>
                      </a:lnTo>
                      <a:lnTo>
                        <a:pt x="25" y="0"/>
                      </a:lnTo>
                      <a:lnTo>
                        <a:pt x="25"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2" name="Freeform 374"/>
                <p:cNvSpPr>
                  <a:spLocks noChangeArrowheads="1"/>
                </p:cNvSpPr>
                <p:nvPr/>
              </p:nvSpPr>
              <p:spPr bwMode="auto">
                <a:xfrm>
                  <a:off x="8111408" y="6676730"/>
                  <a:ext cx="11041" cy="31280"/>
                </a:xfrm>
                <a:custGeom>
                  <a:avLst/>
                  <a:gdLst>
                    <a:gd name="T0" fmla="*/ 29 w 30"/>
                    <a:gd name="T1" fmla="*/ 78 h 79"/>
                    <a:gd name="T2" fmla="*/ 0 w 30"/>
                    <a:gd name="T3" fmla="*/ 78 h 79"/>
                    <a:gd name="T4" fmla="*/ 0 w 30"/>
                    <a:gd name="T5" fmla="*/ 0 h 79"/>
                    <a:gd name="T6" fmla="*/ 29 w 30"/>
                    <a:gd name="T7" fmla="*/ 0 h 79"/>
                    <a:gd name="T8" fmla="*/ 29 w 30"/>
                    <a:gd name="T9" fmla="*/ 78 h 79"/>
                  </a:gdLst>
                  <a:ahLst/>
                  <a:cxnLst>
                    <a:cxn ang="0">
                      <a:pos x="T0" y="T1"/>
                    </a:cxn>
                    <a:cxn ang="0">
                      <a:pos x="T2" y="T3"/>
                    </a:cxn>
                    <a:cxn ang="0">
                      <a:pos x="T4" y="T5"/>
                    </a:cxn>
                    <a:cxn ang="0">
                      <a:pos x="T6" y="T7"/>
                    </a:cxn>
                    <a:cxn ang="0">
                      <a:pos x="T8" y="T9"/>
                    </a:cxn>
                  </a:cxnLst>
                  <a:rect l="0" t="0" r="r" b="b"/>
                  <a:pathLst>
                    <a:path w="30" h="79">
                      <a:moveTo>
                        <a:pt x="29" y="78"/>
                      </a:moveTo>
                      <a:lnTo>
                        <a:pt x="0" y="78"/>
                      </a:lnTo>
                      <a:lnTo>
                        <a:pt x="0" y="0"/>
                      </a:lnTo>
                      <a:lnTo>
                        <a:pt x="29" y="0"/>
                      </a:lnTo>
                      <a:lnTo>
                        <a:pt x="29" y="78"/>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3" name="Freeform 375"/>
                <p:cNvSpPr>
                  <a:spLocks noChangeArrowheads="1"/>
                </p:cNvSpPr>
                <p:nvPr/>
              </p:nvSpPr>
              <p:spPr bwMode="auto">
                <a:xfrm>
                  <a:off x="7581463" y="6586571"/>
                  <a:ext cx="11041" cy="33120"/>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4" name="Freeform 376"/>
                <p:cNvSpPr>
                  <a:spLocks noChangeArrowheads="1"/>
                </p:cNvSpPr>
                <p:nvPr/>
              </p:nvSpPr>
              <p:spPr bwMode="auto">
                <a:xfrm>
                  <a:off x="7609064" y="6586571"/>
                  <a:ext cx="9200" cy="33120"/>
                </a:xfrm>
                <a:custGeom>
                  <a:avLst/>
                  <a:gdLst>
                    <a:gd name="T0" fmla="*/ 25 w 26"/>
                    <a:gd name="T1" fmla="*/ 0 h 83"/>
                    <a:gd name="T2" fmla="*/ 0 w 26"/>
                    <a:gd name="T3" fmla="*/ 0 h 83"/>
                    <a:gd name="T4" fmla="*/ 0 w 26"/>
                    <a:gd name="T5" fmla="*/ 82 h 83"/>
                    <a:gd name="T6" fmla="*/ 25 w 26"/>
                    <a:gd name="T7" fmla="*/ 82 h 83"/>
                    <a:gd name="T8" fmla="*/ 25 w 26"/>
                    <a:gd name="T9" fmla="*/ 0 h 83"/>
                  </a:gdLst>
                  <a:ahLst/>
                  <a:cxnLst>
                    <a:cxn ang="0">
                      <a:pos x="T0" y="T1"/>
                    </a:cxn>
                    <a:cxn ang="0">
                      <a:pos x="T2" y="T3"/>
                    </a:cxn>
                    <a:cxn ang="0">
                      <a:pos x="T4" y="T5"/>
                    </a:cxn>
                    <a:cxn ang="0">
                      <a:pos x="T6" y="T7"/>
                    </a:cxn>
                    <a:cxn ang="0">
                      <a:pos x="T8" y="T9"/>
                    </a:cxn>
                  </a:cxnLst>
                  <a:rect l="0" t="0" r="r" b="b"/>
                  <a:pathLst>
                    <a:path w="26" h="83">
                      <a:moveTo>
                        <a:pt x="25" y="0"/>
                      </a:moveTo>
                      <a:lnTo>
                        <a:pt x="0" y="0"/>
                      </a:lnTo>
                      <a:lnTo>
                        <a:pt x="0" y="82"/>
                      </a:lnTo>
                      <a:lnTo>
                        <a:pt x="25" y="82"/>
                      </a:lnTo>
                      <a:lnTo>
                        <a:pt x="25"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5" name="Freeform 377"/>
                <p:cNvSpPr>
                  <a:spLocks noChangeArrowheads="1"/>
                </p:cNvSpPr>
                <p:nvPr/>
              </p:nvSpPr>
              <p:spPr bwMode="auto">
                <a:xfrm>
                  <a:off x="7555702" y="6586571"/>
                  <a:ext cx="11041" cy="33120"/>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6" name="Freeform 378"/>
                <p:cNvSpPr>
                  <a:spLocks noChangeArrowheads="1"/>
                </p:cNvSpPr>
                <p:nvPr/>
              </p:nvSpPr>
              <p:spPr bwMode="auto">
                <a:xfrm>
                  <a:off x="7529941" y="6586571"/>
                  <a:ext cx="11041" cy="33120"/>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7" name="Freeform 379"/>
                <p:cNvSpPr>
                  <a:spLocks noChangeArrowheads="1"/>
                </p:cNvSpPr>
                <p:nvPr/>
              </p:nvSpPr>
              <p:spPr bwMode="auto">
                <a:xfrm>
                  <a:off x="7634826" y="6586571"/>
                  <a:ext cx="11041" cy="33120"/>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8" name="Freeform 380"/>
                <p:cNvSpPr>
                  <a:spLocks noChangeArrowheads="1"/>
                </p:cNvSpPr>
                <p:nvPr/>
              </p:nvSpPr>
              <p:spPr bwMode="auto">
                <a:xfrm>
                  <a:off x="7713949" y="6586571"/>
                  <a:ext cx="9200" cy="33120"/>
                </a:xfrm>
                <a:custGeom>
                  <a:avLst/>
                  <a:gdLst>
                    <a:gd name="T0" fmla="*/ 25 w 26"/>
                    <a:gd name="T1" fmla="*/ 0 h 83"/>
                    <a:gd name="T2" fmla="*/ 0 w 26"/>
                    <a:gd name="T3" fmla="*/ 0 h 83"/>
                    <a:gd name="T4" fmla="*/ 0 w 26"/>
                    <a:gd name="T5" fmla="*/ 82 h 83"/>
                    <a:gd name="T6" fmla="*/ 25 w 26"/>
                    <a:gd name="T7" fmla="*/ 82 h 83"/>
                    <a:gd name="T8" fmla="*/ 25 w 26"/>
                    <a:gd name="T9" fmla="*/ 0 h 83"/>
                  </a:gdLst>
                  <a:ahLst/>
                  <a:cxnLst>
                    <a:cxn ang="0">
                      <a:pos x="T0" y="T1"/>
                    </a:cxn>
                    <a:cxn ang="0">
                      <a:pos x="T2" y="T3"/>
                    </a:cxn>
                    <a:cxn ang="0">
                      <a:pos x="T4" y="T5"/>
                    </a:cxn>
                    <a:cxn ang="0">
                      <a:pos x="T6" y="T7"/>
                    </a:cxn>
                    <a:cxn ang="0">
                      <a:pos x="T8" y="T9"/>
                    </a:cxn>
                  </a:cxnLst>
                  <a:rect l="0" t="0" r="r" b="b"/>
                  <a:pathLst>
                    <a:path w="26" h="83">
                      <a:moveTo>
                        <a:pt x="25" y="0"/>
                      </a:moveTo>
                      <a:lnTo>
                        <a:pt x="0" y="0"/>
                      </a:lnTo>
                      <a:lnTo>
                        <a:pt x="0" y="82"/>
                      </a:lnTo>
                      <a:lnTo>
                        <a:pt x="25" y="82"/>
                      </a:lnTo>
                      <a:lnTo>
                        <a:pt x="25"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9" name="Freeform 381"/>
                <p:cNvSpPr>
                  <a:spLocks noChangeArrowheads="1"/>
                </p:cNvSpPr>
                <p:nvPr/>
              </p:nvSpPr>
              <p:spPr bwMode="auto">
                <a:xfrm>
                  <a:off x="7660587" y="6586571"/>
                  <a:ext cx="11041" cy="33120"/>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0" name="Freeform 382"/>
                <p:cNvSpPr>
                  <a:spLocks noChangeArrowheads="1"/>
                </p:cNvSpPr>
                <p:nvPr/>
              </p:nvSpPr>
              <p:spPr bwMode="auto">
                <a:xfrm>
                  <a:off x="7686348" y="6586571"/>
                  <a:ext cx="11041" cy="33120"/>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1" name="Freeform 383"/>
                <p:cNvSpPr>
                  <a:spLocks noChangeArrowheads="1"/>
                </p:cNvSpPr>
                <p:nvPr/>
              </p:nvSpPr>
              <p:spPr bwMode="auto">
                <a:xfrm>
                  <a:off x="7739711" y="6586571"/>
                  <a:ext cx="11041" cy="33120"/>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2" name="Freeform 384"/>
                <p:cNvSpPr>
                  <a:spLocks noChangeArrowheads="1"/>
                </p:cNvSpPr>
                <p:nvPr/>
              </p:nvSpPr>
              <p:spPr bwMode="auto">
                <a:xfrm>
                  <a:off x="7345932" y="6586571"/>
                  <a:ext cx="11041" cy="33120"/>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3" name="Freeform 385"/>
                <p:cNvSpPr>
                  <a:spLocks noChangeArrowheads="1"/>
                </p:cNvSpPr>
                <p:nvPr/>
              </p:nvSpPr>
              <p:spPr bwMode="auto">
                <a:xfrm>
                  <a:off x="7320171" y="6586571"/>
                  <a:ext cx="9200" cy="31280"/>
                </a:xfrm>
                <a:custGeom>
                  <a:avLst/>
                  <a:gdLst>
                    <a:gd name="T0" fmla="*/ 25 w 26"/>
                    <a:gd name="T1" fmla="*/ 78 h 79"/>
                    <a:gd name="T2" fmla="*/ 25 w 26"/>
                    <a:gd name="T3" fmla="*/ 78 h 79"/>
                    <a:gd name="T4" fmla="*/ 25 w 26"/>
                    <a:gd name="T5" fmla="*/ 0 h 79"/>
                    <a:gd name="T6" fmla="*/ 0 w 26"/>
                    <a:gd name="T7" fmla="*/ 0 h 79"/>
                    <a:gd name="T8" fmla="*/ 0 w 26"/>
                    <a:gd name="T9" fmla="*/ 57 h 79"/>
                    <a:gd name="T10" fmla="*/ 25 w 26"/>
                    <a:gd name="T11" fmla="*/ 78 h 79"/>
                  </a:gdLst>
                  <a:ahLst/>
                  <a:cxnLst>
                    <a:cxn ang="0">
                      <a:pos x="T0" y="T1"/>
                    </a:cxn>
                    <a:cxn ang="0">
                      <a:pos x="T2" y="T3"/>
                    </a:cxn>
                    <a:cxn ang="0">
                      <a:pos x="T4" y="T5"/>
                    </a:cxn>
                    <a:cxn ang="0">
                      <a:pos x="T6" y="T7"/>
                    </a:cxn>
                    <a:cxn ang="0">
                      <a:pos x="T8" y="T9"/>
                    </a:cxn>
                    <a:cxn ang="0">
                      <a:pos x="T10" y="T11"/>
                    </a:cxn>
                  </a:cxnLst>
                  <a:rect l="0" t="0" r="r" b="b"/>
                  <a:pathLst>
                    <a:path w="26" h="79">
                      <a:moveTo>
                        <a:pt x="25" y="78"/>
                      </a:moveTo>
                      <a:lnTo>
                        <a:pt x="25" y="78"/>
                      </a:lnTo>
                      <a:cubicBezTo>
                        <a:pt x="25" y="0"/>
                        <a:pt x="25" y="0"/>
                        <a:pt x="25" y="0"/>
                      </a:cubicBezTo>
                      <a:cubicBezTo>
                        <a:pt x="0" y="0"/>
                        <a:pt x="0" y="0"/>
                        <a:pt x="0" y="0"/>
                      </a:cubicBezTo>
                      <a:cubicBezTo>
                        <a:pt x="0" y="57"/>
                        <a:pt x="0" y="57"/>
                        <a:pt x="0" y="57"/>
                      </a:cubicBezTo>
                      <a:cubicBezTo>
                        <a:pt x="8" y="66"/>
                        <a:pt x="16" y="70"/>
                        <a:pt x="25" y="78"/>
                      </a:cubicBez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4" name="Freeform 386"/>
                <p:cNvSpPr>
                  <a:spLocks noChangeArrowheads="1"/>
                </p:cNvSpPr>
                <p:nvPr/>
              </p:nvSpPr>
              <p:spPr bwMode="auto">
                <a:xfrm>
                  <a:off x="7371693" y="6586571"/>
                  <a:ext cx="11041" cy="33120"/>
                </a:xfrm>
                <a:custGeom>
                  <a:avLst/>
                  <a:gdLst>
                    <a:gd name="T0" fmla="*/ 28 w 29"/>
                    <a:gd name="T1" fmla="*/ 0 h 83"/>
                    <a:gd name="T2" fmla="*/ 0 w 29"/>
                    <a:gd name="T3" fmla="*/ 0 h 83"/>
                    <a:gd name="T4" fmla="*/ 0 w 29"/>
                    <a:gd name="T5" fmla="*/ 82 h 83"/>
                    <a:gd name="T6" fmla="*/ 28 w 29"/>
                    <a:gd name="T7" fmla="*/ 82 h 83"/>
                    <a:gd name="T8" fmla="*/ 28 w 29"/>
                    <a:gd name="T9" fmla="*/ 0 h 83"/>
                  </a:gdLst>
                  <a:ahLst/>
                  <a:cxnLst>
                    <a:cxn ang="0">
                      <a:pos x="T0" y="T1"/>
                    </a:cxn>
                    <a:cxn ang="0">
                      <a:pos x="T2" y="T3"/>
                    </a:cxn>
                    <a:cxn ang="0">
                      <a:pos x="T4" y="T5"/>
                    </a:cxn>
                    <a:cxn ang="0">
                      <a:pos x="T6" y="T7"/>
                    </a:cxn>
                    <a:cxn ang="0">
                      <a:pos x="T8" y="T9"/>
                    </a:cxn>
                  </a:cxnLst>
                  <a:rect l="0" t="0" r="r" b="b"/>
                  <a:pathLst>
                    <a:path w="29" h="83">
                      <a:moveTo>
                        <a:pt x="28" y="0"/>
                      </a:moveTo>
                      <a:lnTo>
                        <a:pt x="0" y="0"/>
                      </a:lnTo>
                      <a:lnTo>
                        <a:pt x="0" y="82"/>
                      </a:lnTo>
                      <a:lnTo>
                        <a:pt x="28" y="82"/>
                      </a:lnTo>
                      <a:lnTo>
                        <a:pt x="28"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5" name="Freeform 387"/>
                <p:cNvSpPr>
                  <a:spLocks noChangeArrowheads="1"/>
                </p:cNvSpPr>
                <p:nvPr/>
              </p:nvSpPr>
              <p:spPr bwMode="auto">
                <a:xfrm>
                  <a:off x="7502339" y="6586571"/>
                  <a:ext cx="11041" cy="33120"/>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6" name="Freeform 388"/>
                <p:cNvSpPr>
                  <a:spLocks noChangeArrowheads="1"/>
                </p:cNvSpPr>
                <p:nvPr/>
              </p:nvSpPr>
              <p:spPr bwMode="auto">
                <a:xfrm>
                  <a:off x="7292570" y="6586571"/>
                  <a:ext cx="11041" cy="12880"/>
                </a:xfrm>
                <a:custGeom>
                  <a:avLst/>
                  <a:gdLst>
                    <a:gd name="T0" fmla="*/ 28 w 29"/>
                    <a:gd name="T1" fmla="*/ 33 h 34"/>
                    <a:gd name="T2" fmla="*/ 28 w 29"/>
                    <a:gd name="T3" fmla="*/ 33 h 34"/>
                    <a:gd name="T4" fmla="*/ 28 w 29"/>
                    <a:gd name="T5" fmla="*/ 0 h 34"/>
                    <a:gd name="T6" fmla="*/ 0 w 29"/>
                    <a:gd name="T7" fmla="*/ 0 h 34"/>
                    <a:gd name="T8" fmla="*/ 0 w 29"/>
                    <a:gd name="T9" fmla="*/ 16 h 34"/>
                    <a:gd name="T10" fmla="*/ 28 w 29"/>
                    <a:gd name="T11" fmla="*/ 33 h 34"/>
                  </a:gdLst>
                  <a:ahLst/>
                  <a:cxnLst>
                    <a:cxn ang="0">
                      <a:pos x="T0" y="T1"/>
                    </a:cxn>
                    <a:cxn ang="0">
                      <a:pos x="T2" y="T3"/>
                    </a:cxn>
                    <a:cxn ang="0">
                      <a:pos x="T4" y="T5"/>
                    </a:cxn>
                    <a:cxn ang="0">
                      <a:pos x="T6" y="T7"/>
                    </a:cxn>
                    <a:cxn ang="0">
                      <a:pos x="T8" y="T9"/>
                    </a:cxn>
                    <a:cxn ang="0">
                      <a:pos x="T10" y="T11"/>
                    </a:cxn>
                  </a:cxnLst>
                  <a:rect l="0" t="0" r="r" b="b"/>
                  <a:pathLst>
                    <a:path w="29" h="34">
                      <a:moveTo>
                        <a:pt x="28" y="33"/>
                      </a:moveTo>
                      <a:lnTo>
                        <a:pt x="28" y="33"/>
                      </a:lnTo>
                      <a:cubicBezTo>
                        <a:pt x="28" y="0"/>
                        <a:pt x="28" y="0"/>
                        <a:pt x="28" y="0"/>
                      </a:cubicBezTo>
                      <a:cubicBezTo>
                        <a:pt x="0" y="0"/>
                        <a:pt x="0" y="0"/>
                        <a:pt x="0" y="0"/>
                      </a:cubicBezTo>
                      <a:cubicBezTo>
                        <a:pt x="0" y="16"/>
                        <a:pt x="0" y="16"/>
                        <a:pt x="0" y="16"/>
                      </a:cubicBezTo>
                      <a:cubicBezTo>
                        <a:pt x="12" y="21"/>
                        <a:pt x="20" y="29"/>
                        <a:pt x="28" y="33"/>
                      </a:cubicBez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7" name="Freeform 389"/>
                <p:cNvSpPr>
                  <a:spLocks noChangeArrowheads="1"/>
                </p:cNvSpPr>
                <p:nvPr/>
              </p:nvSpPr>
              <p:spPr bwMode="auto">
                <a:xfrm>
                  <a:off x="7397455" y="6586571"/>
                  <a:ext cx="11041" cy="33120"/>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8" name="Freeform 390"/>
                <p:cNvSpPr>
                  <a:spLocks noChangeArrowheads="1"/>
                </p:cNvSpPr>
                <p:nvPr/>
              </p:nvSpPr>
              <p:spPr bwMode="auto">
                <a:xfrm>
                  <a:off x="7450817" y="6586571"/>
                  <a:ext cx="11041" cy="33120"/>
                </a:xfrm>
                <a:custGeom>
                  <a:avLst/>
                  <a:gdLst>
                    <a:gd name="T0" fmla="*/ 29 w 30"/>
                    <a:gd name="T1" fmla="*/ 0 h 83"/>
                    <a:gd name="T2" fmla="*/ 0 w 30"/>
                    <a:gd name="T3" fmla="*/ 0 h 83"/>
                    <a:gd name="T4" fmla="*/ 0 w 30"/>
                    <a:gd name="T5" fmla="*/ 82 h 83"/>
                    <a:gd name="T6" fmla="*/ 29 w 30"/>
                    <a:gd name="T7" fmla="*/ 82 h 83"/>
                    <a:gd name="T8" fmla="*/ 29 w 30"/>
                    <a:gd name="T9" fmla="*/ 0 h 83"/>
                  </a:gdLst>
                  <a:ahLst/>
                  <a:cxnLst>
                    <a:cxn ang="0">
                      <a:pos x="T0" y="T1"/>
                    </a:cxn>
                    <a:cxn ang="0">
                      <a:pos x="T2" y="T3"/>
                    </a:cxn>
                    <a:cxn ang="0">
                      <a:pos x="T4" y="T5"/>
                    </a:cxn>
                    <a:cxn ang="0">
                      <a:pos x="T6" y="T7"/>
                    </a:cxn>
                    <a:cxn ang="0">
                      <a:pos x="T8" y="T9"/>
                    </a:cxn>
                  </a:cxnLst>
                  <a:rect l="0" t="0" r="r" b="b"/>
                  <a:pathLst>
                    <a:path w="30" h="83">
                      <a:moveTo>
                        <a:pt x="29" y="0"/>
                      </a:moveTo>
                      <a:lnTo>
                        <a:pt x="0" y="0"/>
                      </a:lnTo>
                      <a:lnTo>
                        <a:pt x="0" y="82"/>
                      </a:lnTo>
                      <a:lnTo>
                        <a:pt x="29" y="82"/>
                      </a:lnTo>
                      <a:lnTo>
                        <a:pt x="29"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9" name="Freeform 391"/>
                <p:cNvSpPr>
                  <a:spLocks noChangeArrowheads="1"/>
                </p:cNvSpPr>
                <p:nvPr/>
              </p:nvSpPr>
              <p:spPr bwMode="auto">
                <a:xfrm>
                  <a:off x="7476578" y="6586571"/>
                  <a:ext cx="11041" cy="33120"/>
                </a:xfrm>
                <a:custGeom>
                  <a:avLst/>
                  <a:gdLst>
                    <a:gd name="T0" fmla="*/ 28 w 29"/>
                    <a:gd name="T1" fmla="*/ 0 h 83"/>
                    <a:gd name="T2" fmla="*/ 0 w 29"/>
                    <a:gd name="T3" fmla="*/ 0 h 83"/>
                    <a:gd name="T4" fmla="*/ 0 w 29"/>
                    <a:gd name="T5" fmla="*/ 82 h 83"/>
                    <a:gd name="T6" fmla="*/ 28 w 29"/>
                    <a:gd name="T7" fmla="*/ 82 h 83"/>
                    <a:gd name="T8" fmla="*/ 28 w 29"/>
                    <a:gd name="T9" fmla="*/ 0 h 83"/>
                  </a:gdLst>
                  <a:ahLst/>
                  <a:cxnLst>
                    <a:cxn ang="0">
                      <a:pos x="T0" y="T1"/>
                    </a:cxn>
                    <a:cxn ang="0">
                      <a:pos x="T2" y="T3"/>
                    </a:cxn>
                    <a:cxn ang="0">
                      <a:pos x="T4" y="T5"/>
                    </a:cxn>
                    <a:cxn ang="0">
                      <a:pos x="T6" y="T7"/>
                    </a:cxn>
                    <a:cxn ang="0">
                      <a:pos x="T8" y="T9"/>
                    </a:cxn>
                  </a:cxnLst>
                  <a:rect l="0" t="0" r="r" b="b"/>
                  <a:pathLst>
                    <a:path w="29" h="83">
                      <a:moveTo>
                        <a:pt x="28" y="0"/>
                      </a:moveTo>
                      <a:lnTo>
                        <a:pt x="0" y="0"/>
                      </a:lnTo>
                      <a:lnTo>
                        <a:pt x="0" y="82"/>
                      </a:lnTo>
                      <a:lnTo>
                        <a:pt x="28" y="82"/>
                      </a:lnTo>
                      <a:lnTo>
                        <a:pt x="28"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0" name="Freeform 392"/>
                <p:cNvSpPr>
                  <a:spLocks noChangeArrowheads="1"/>
                </p:cNvSpPr>
                <p:nvPr/>
              </p:nvSpPr>
              <p:spPr bwMode="auto">
                <a:xfrm>
                  <a:off x="7425056" y="6586571"/>
                  <a:ext cx="9200" cy="33120"/>
                </a:xfrm>
                <a:custGeom>
                  <a:avLst/>
                  <a:gdLst>
                    <a:gd name="T0" fmla="*/ 25 w 26"/>
                    <a:gd name="T1" fmla="*/ 0 h 83"/>
                    <a:gd name="T2" fmla="*/ 0 w 26"/>
                    <a:gd name="T3" fmla="*/ 0 h 83"/>
                    <a:gd name="T4" fmla="*/ 0 w 26"/>
                    <a:gd name="T5" fmla="*/ 82 h 83"/>
                    <a:gd name="T6" fmla="*/ 25 w 26"/>
                    <a:gd name="T7" fmla="*/ 82 h 83"/>
                    <a:gd name="T8" fmla="*/ 25 w 26"/>
                    <a:gd name="T9" fmla="*/ 0 h 83"/>
                  </a:gdLst>
                  <a:ahLst/>
                  <a:cxnLst>
                    <a:cxn ang="0">
                      <a:pos x="T0" y="T1"/>
                    </a:cxn>
                    <a:cxn ang="0">
                      <a:pos x="T2" y="T3"/>
                    </a:cxn>
                    <a:cxn ang="0">
                      <a:pos x="T4" y="T5"/>
                    </a:cxn>
                    <a:cxn ang="0">
                      <a:pos x="T6" y="T7"/>
                    </a:cxn>
                    <a:cxn ang="0">
                      <a:pos x="T8" y="T9"/>
                    </a:cxn>
                  </a:cxnLst>
                  <a:rect l="0" t="0" r="r" b="b"/>
                  <a:pathLst>
                    <a:path w="26" h="83">
                      <a:moveTo>
                        <a:pt x="25" y="0"/>
                      </a:moveTo>
                      <a:lnTo>
                        <a:pt x="0" y="0"/>
                      </a:lnTo>
                      <a:lnTo>
                        <a:pt x="0" y="82"/>
                      </a:lnTo>
                      <a:lnTo>
                        <a:pt x="25" y="82"/>
                      </a:lnTo>
                      <a:lnTo>
                        <a:pt x="25" y="0"/>
                      </a:lnTo>
                    </a:path>
                  </a:pathLst>
                </a:custGeom>
                <a:solidFill>
                  <a:srgbClr val="E2BD7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spTree>
    <p:extLst>
      <p:ext uri="{BB962C8B-B14F-4D97-AF65-F5344CB8AC3E}">
        <p14:creationId xmlns:p14="http://schemas.microsoft.com/office/powerpoint/2010/main" val="337517318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wipe(down)">
                                      <p:cBhvr>
                                        <p:cTn id="7" dur="500"/>
                                        <p:tgtEl>
                                          <p:spTgt spid="3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left)">
                                      <p:cBhvr>
                                        <p:cTn id="11" dur="500"/>
                                        <p:tgtEl>
                                          <p:spTgt spid="1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wipe(down)">
                                      <p:cBhvr>
                                        <p:cTn id="19" dur="500"/>
                                        <p:tgtEl>
                                          <p:spTgt spid="118"/>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right)">
                                      <p:cBhvr>
                                        <p:cTn id="23" dur="500"/>
                                        <p:tgtEl>
                                          <p:spTgt spid="12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81"/>
                                        </p:tgtEl>
                                        <p:attrNameLst>
                                          <p:attrName>style.visibility</p:attrName>
                                        </p:attrNameLst>
                                      </p:cBhvr>
                                      <p:to>
                                        <p:strVal val="visible"/>
                                      </p:to>
                                    </p:set>
                                    <p:anim calcmode="lin" valueType="num">
                                      <p:cBhvr>
                                        <p:cTn id="31" dur="500" fill="hold"/>
                                        <p:tgtEl>
                                          <p:spTgt spid="181"/>
                                        </p:tgtEl>
                                        <p:attrNameLst>
                                          <p:attrName>ppt_w</p:attrName>
                                        </p:attrNameLst>
                                      </p:cBhvr>
                                      <p:tavLst>
                                        <p:tav tm="0">
                                          <p:val>
                                            <p:fltVal val="0"/>
                                          </p:val>
                                        </p:tav>
                                        <p:tav tm="100000">
                                          <p:val>
                                            <p:strVal val="#ppt_w"/>
                                          </p:val>
                                        </p:tav>
                                      </p:tavLst>
                                    </p:anim>
                                    <p:anim calcmode="lin" valueType="num">
                                      <p:cBhvr>
                                        <p:cTn id="32" dur="500" fill="hold"/>
                                        <p:tgtEl>
                                          <p:spTgt spid="181"/>
                                        </p:tgtEl>
                                        <p:attrNameLst>
                                          <p:attrName>ppt_h</p:attrName>
                                        </p:attrNameLst>
                                      </p:cBhvr>
                                      <p:tavLst>
                                        <p:tav tm="0">
                                          <p:val>
                                            <p:fltVal val="0"/>
                                          </p:val>
                                        </p:tav>
                                        <p:tav tm="100000">
                                          <p:val>
                                            <p:strVal val="#ppt_h"/>
                                          </p:val>
                                        </p:tav>
                                      </p:tavLst>
                                    </p:anim>
                                    <p:animEffect transition="in" filter="fade">
                                      <p:cBhvr>
                                        <p:cTn id="33" dur="500"/>
                                        <p:tgtEl>
                                          <p:spTgt spid="181"/>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wipe(down)">
                                      <p:cBhvr>
                                        <p:cTn id="3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328" grpId="0" animBg="1"/>
      <p:bldP spid="1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accent6"/>
                  </a:solidFill>
                  <a:latin typeface="Lato Regular"/>
                  <a:cs typeface="Lato Regular"/>
                </a:rPr>
                <a:t>CBDC vs CC</a:t>
              </a: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14" name="Picture Placeholder 13" descr="Stock exchange numbers">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052" r="27052"/>
          <a:stretch/>
        </p:blipFill>
        <p:spPr>
          <a:xfrm>
            <a:off x="-22225" y="44450"/>
            <a:ext cx="9451975" cy="13716000"/>
          </a:xfrm>
        </p:spPr>
      </p:pic>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1264451" y="2821154"/>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8" name="TextBox 27">
            <a:extLst>
              <a:ext uri="{FF2B5EF4-FFF2-40B4-BE49-F238E27FC236}">
                <a16:creationId xmlns:a16="http://schemas.microsoft.com/office/drawing/2014/main" id="{4EBAED17-5AF3-EB0B-80D3-51A2EB8905D8}"/>
              </a:ext>
            </a:extLst>
          </p:cNvPr>
          <p:cNvSpPr txBox="1"/>
          <p:nvPr/>
        </p:nvSpPr>
        <p:spPr>
          <a:xfrm>
            <a:off x="10000671" y="245893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1</a:t>
            </a:r>
          </a:p>
        </p:txBody>
      </p:sp>
      <p:sp>
        <p:nvSpPr>
          <p:cNvPr id="29" name="TextBox 28">
            <a:extLst>
              <a:ext uri="{FF2B5EF4-FFF2-40B4-BE49-F238E27FC236}">
                <a16:creationId xmlns:a16="http://schemas.microsoft.com/office/drawing/2014/main" id="{1ACB08F5-9450-A9BF-3062-728C85628C30}"/>
              </a:ext>
            </a:extLst>
          </p:cNvPr>
          <p:cNvSpPr txBox="1"/>
          <p:nvPr/>
        </p:nvSpPr>
        <p:spPr>
          <a:xfrm>
            <a:off x="11426921" y="2764055"/>
            <a:ext cx="11800684" cy="1815882"/>
          </a:xfrm>
          <a:prstGeom prst="rect">
            <a:avLst/>
          </a:prstGeom>
          <a:noFill/>
        </p:spPr>
        <p:txBody>
          <a:bodyPr wrap="square" rtlCol="0">
            <a:spAutoFit/>
          </a:bodyPr>
          <a:lstStyle/>
          <a:p>
            <a:r>
              <a:rPr lang="en-GB" sz="2800" b="1" dirty="0"/>
              <a:t>Central Authority:</a:t>
            </a:r>
            <a:r>
              <a:rPr lang="en-GB" sz="2800" dirty="0"/>
              <a:t> Cryptocurrencies operate on a decentralized network and do not have any central authority controlling them. In contrast, Central Bank Digital Currencies (CBDCs) are issued and regulated by a country's central bank, making them centralized.</a:t>
            </a:r>
            <a:endParaRPr lang="id-ID" sz="2800" b="1" dirty="0">
              <a:latin typeface="Lato Regular"/>
              <a:cs typeface="Lato Regular"/>
            </a:endParaRPr>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1261486" y="4764404"/>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1423955" y="4676825"/>
            <a:ext cx="11962979" cy="2246769"/>
          </a:xfrm>
          <a:prstGeom prst="rect">
            <a:avLst/>
          </a:prstGeom>
          <a:noFill/>
        </p:spPr>
        <p:txBody>
          <a:bodyPr wrap="square" rtlCol="0">
            <a:spAutoFit/>
          </a:bodyPr>
          <a:lstStyle/>
          <a:p>
            <a:r>
              <a:rPr lang="en-GB" sz="2800" b="1" dirty="0"/>
              <a:t>Anonymity:</a:t>
            </a:r>
            <a:r>
              <a:rPr lang="en-GB" sz="2800" dirty="0"/>
              <a:t> Cryptocurrencies, especially ones like Bitcoin, provide a certain degree of anonymity to users, with transactions being pseudonymous. On the other hand, CBDCs are likely to be designed in a way that allows the central bank or the government to trace transactions, thereby reducing anonymity.</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1261486" y="6975519"/>
            <a:ext cx="143625"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1423956" y="6918420"/>
            <a:ext cx="11800684" cy="1815882"/>
          </a:xfrm>
          <a:prstGeom prst="rect">
            <a:avLst/>
          </a:prstGeom>
          <a:noFill/>
        </p:spPr>
        <p:txBody>
          <a:bodyPr wrap="square" rtlCol="0">
            <a:spAutoFit/>
          </a:bodyPr>
          <a:lstStyle/>
          <a:p>
            <a:r>
              <a:rPr lang="en-GB" sz="2800" b="1" dirty="0"/>
              <a:t>Stability:</a:t>
            </a:r>
            <a:r>
              <a:rPr lang="en-GB" sz="2800" dirty="0"/>
              <a:t> Cryptocurrencies are known for their volatility with prices fluctuating dramatically in short periods. CBDCs, being tied to a nation's fiat currency, are expected to have the same value and stability as their physical counterparts.</a:t>
            </a:r>
            <a:endParaRPr lang="id-ID" sz="2800" b="1" dirty="0">
              <a:latin typeface="Lato Regular"/>
              <a:cs typeface="Lato Regular"/>
            </a:endParaRPr>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11266592" y="8859193"/>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1429062" y="8771614"/>
            <a:ext cx="12262672" cy="1815882"/>
          </a:xfrm>
          <a:prstGeom prst="rect">
            <a:avLst/>
          </a:prstGeom>
          <a:noFill/>
        </p:spPr>
        <p:txBody>
          <a:bodyPr wrap="square" rtlCol="0">
            <a:spAutoFit/>
          </a:bodyPr>
          <a:lstStyle/>
          <a:p>
            <a:r>
              <a:rPr lang="en-GB" sz="2800" b="1" dirty="0"/>
              <a:t>Legal Status:</a:t>
            </a:r>
            <a:r>
              <a:rPr lang="en-GB" sz="2800" dirty="0"/>
              <a:t> Cryptocurrencies do not have legal tender status in most countries. That means they are not officially recognized as a medium for commercial exchange. However, CBDCs, once implemented, would have legal tender status, making them an officially recognized form of digital currency.</a:t>
            </a:r>
            <a:endParaRPr lang="id-ID" sz="2800" b="1" dirty="0">
              <a:latin typeface="Lato Regular"/>
              <a:cs typeface="Lato Regular"/>
            </a:endParaRPr>
          </a:p>
        </p:txBody>
      </p:sp>
      <p:sp>
        <p:nvSpPr>
          <p:cNvPr id="40" name="Round Same Side Corner Rectangle 89">
            <a:extLst>
              <a:ext uri="{FF2B5EF4-FFF2-40B4-BE49-F238E27FC236}">
                <a16:creationId xmlns:a16="http://schemas.microsoft.com/office/drawing/2014/main" id="{4DCE1737-9158-6CA0-F41A-062676D1124B}"/>
              </a:ext>
            </a:extLst>
          </p:cNvPr>
          <p:cNvSpPr/>
          <p:nvPr/>
        </p:nvSpPr>
        <p:spPr>
          <a:xfrm rot="10800000" flipH="1">
            <a:off x="11263627" y="11052163"/>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1" name="TextBox 40">
            <a:extLst>
              <a:ext uri="{FF2B5EF4-FFF2-40B4-BE49-F238E27FC236}">
                <a16:creationId xmlns:a16="http://schemas.microsoft.com/office/drawing/2014/main" id="{39AEA37E-532F-2171-FE5D-1FAF39CF8990}"/>
              </a:ext>
            </a:extLst>
          </p:cNvPr>
          <p:cNvSpPr txBox="1"/>
          <p:nvPr/>
        </p:nvSpPr>
        <p:spPr>
          <a:xfrm>
            <a:off x="11426097" y="11056024"/>
            <a:ext cx="12718806" cy="2246769"/>
          </a:xfrm>
          <a:prstGeom prst="rect">
            <a:avLst/>
          </a:prstGeom>
          <a:noFill/>
        </p:spPr>
        <p:txBody>
          <a:bodyPr wrap="square" rtlCol="0">
            <a:spAutoFit/>
          </a:bodyPr>
          <a:lstStyle/>
          <a:p>
            <a:r>
              <a:rPr lang="en-GB" sz="2800" b="1" dirty="0"/>
              <a:t>Use Case:</a:t>
            </a:r>
            <a:r>
              <a:rPr lang="en-GB" sz="2800" dirty="0"/>
              <a:t> Cryptocurrencies were initially created as an alternative to traditional currencies and are used for a variety of purposes, including investment, remittances, and sometimes for transactions where anonymity is desired. CBDCs, on the other hand, are envisioned to digitize the existing currency fully, thereby making transactions and money transfers more efficient and inclusive.</a:t>
            </a:r>
            <a:endParaRPr lang="id-ID" sz="2800" b="1" dirty="0">
              <a:latin typeface="Lato Regular"/>
              <a:cs typeface="Lato Regular"/>
            </a:endParaRPr>
          </a:p>
        </p:txBody>
      </p:sp>
      <p:sp>
        <p:nvSpPr>
          <p:cNvPr id="42" name="TextBox 41">
            <a:extLst>
              <a:ext uri="{FF2B5EF4-FFF2-40B4-BE49-F238E27FC236}">
                <a16:creationId xmlns:a16="http://schemas.microsoft.com/office/drawing/2014/main" id="{F27196CA-A9FE-37CC-C833-2D7FC2D8114F}"/>
              </a:ext>
            </a:extLst>
          </p:cNvPr>
          <p:cNvSpPr txBox="1"/>
          <p:nvPr/>
        </p:nvSpPr>
        <p:spPr>
          <a:xfrm>
            <a:off x="9978391" y="440156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2</a:t>
            </a:r>
          </a:p>
        </p:txBody>
      </p:sp>
      <p:sp>
        <p:nvSpPr>
          <p:cNvPr id="43" name="TextBox 42">
            <a:extLst>
              <a:ext uri="{FF2B5EF4-FFF2-40B4-BE49-F238E27FC236}">
                <a16:creationId xmlns:a16="http://schemas.microsoft.com/office/drawing/2014/main" id="{BFF904B2-70D5-9674-BCB8-BC59E1B59B7E}"/>
              </a:ext>
            </a:extLst>
          </p:cNvPr>
          <p:cNvSpPr txBox="1"/>
          <p:nvPr/>
        </p:nvSpPr>
        <p:spPr>
          <a:xfrm>
            <a:off x="9971285" y="6601083"/>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3</a:t>
            </a:r>
          </a:p>
        </p:txBody>
      </p:sp>
      <p:sp>
        <p:nvSpPr>
          <p:cNvPr id="44" name="TextBox 43">
            <a:extLst>
              <a:ext uri="{FF2B5EF4-FFF2-40B4-BE49-F238E27FC236}">
                <a16:creationId xmlns:a16="http://schemas.microsoft.com/office/drawing/2014/main" id="{BC5F627D-7E09-8E24-B0B3-784D1F7EA86A}"/>
              </a:ext>
            </a:extLst>
          </p:cNvPr>
          <p:cNvSpPr txBox="1"/>
          <p:nvPr/>
        </p:nvSpPr>
        <p:spPr>
          <a:xfrm>
            <a:off x="9993565" y="8494513"/>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4</a:t>
            </a:r>
          </a:p>
        </p:txBody>
      </p:sp>
      <p:sp>
        <p:nvSpPr>
          <p:cNvPr id="45" name="TextBox 44">
            <a:extLst>
              <a:ext uri="{FF2B5EF4-FFF2-40B4-BE49-F238E27FC236}">
                <a16:creationId xmlns:a16="http://schemas.microsoft.com/office/drawing/2014/main" id="{B3A980F3-8EA8-986B-FD0F-929C6315CA9A}"/>
              </a:ext>
            </a:extLst>
          </p:cNvPr>
          <p:cNvSpPr txBox="1"/>
          <p:nvPr/>
        </p:nvSpPr>
        <p:spPr>
          <a:xfrm>
            <a:off x="9993565" y="10757556"/>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5</a:t>
            </a:r>
          </a:p>
        </p:txBody>
      </p:sp>
    </p:spTree>
    <p:extLst>
      <p:ext uri="{BB962C8B-B14F-4D97-AF65-F5344CB8AC3E}">
        <p14:creationId xmlns:p14="http://schemas.microsoft.com/office/powerpoint/2010/main" val="25162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11" presetID="53" presetClass="entr" presetSubtype="16"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500" fill="hold"/>
                                        <p:tgtEl>
                                          <p:spTgt spid="43"/>
                                        </p:tgtEl>
                                        <p:attrNameLst>
                                          <p:attrName>ppt_w</p:attrName>
                                        </p:attrNameLst>
                                      </p:cBhvr>
                                      <p:tavLst>
                                        <p:tav tm="0">
                                          <p:val>
                                            <p:fltVal val="0"/>
                                          </p:val>
                                        </p:tav>
                                        <p:tav tm="100000">
                                          <p:val>
                                            <p:strVal val="#ppt_w"/>
                                          </p:val>
                                        </p:tav>
                                      </p:tavLst>
                                    </p:anim>
                                    <p:anim calcmode="lin" valueType="num">
                                      <p:cBhvr>
                                        <p:cTn id="40" dur="500" fill="hold"/>
                                        <p:tgtEl>
                                          <p:spTgt spid="43"/>
                                        </p:tgtEl>
                                        <p:attrNameLst>
                                          <p:attrName>ppt_h</p:attrName>
                                        </p:attrNameLst>
                                      </p:cBhvr>
                                      <p:tavLst>
                                        <p:tav tm="0">
                                          <p:val>
                                            <p:fltVal val="0"/>
                                          </p:val>
                                        </p:tav>
                                        <p:tav tm="100000">
                                          <p:val>
                                            <p:strVal val="#ppt_h"/>
                                          </p:val>
                                        </p:tav>
                                      </p:tavLst>
                                    </p:anim>
                                    <p:animEffect transition="in" filter="fade">
                                      <p:cBhvr>
                                        <p:cTn id="41" dur="500"/>
                                        <p:tgtEl>
                                          <p:spTgt spid="43"/>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par>
                          <p:cTn id="62" fill="hold">
                            <p:stCondLst>
                              <p:cond delay="4500"/>
                            </p:stCondLst>
                            <p:childTnLst>
                              <p:par>
                                <p:cTn id="63" presetID="53" presetClass="entr" presetSubtype="16"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 calcmode="lin" valueType="num">
                                      <p:cBhvr>
                                        <p:cTn id="65" dur="500" fill="hold"/>
                                        <p:tgtEl>
                                          <p:spTgt spid="45"/>
                                        </p:tgtEl>
                                        <p:attrNameLst>
                                          <p:attrName>ppt_w</p:attrName>
                                        </p:attrNameLst>
                                      </p:cBhvr>
                                      <p:tavLst>
                                        <p:tav tm="0">
                                          <p:val>
                                            <p:fltVal val="0"/>
                                          </p:val>
                                        </p:tav>
                                        <p:tav tm="100000">
                                          <p:val>
                                            <p:strVal val="#ppt_w"/>
                                          </p:val>
                                        </p:tav>
                                      </p:tavLst>
                                    </p:anim>
                                    <p:anim calcmode="lin" valueType="num">
                                      <p:cBhvr>
                                        <p:cTn id="66" dur="500" fill="hold"/>
                                        <p:tgtEl>
                                          <p:spTgt spid="45"/>
                                        </p:tgtEl>
                                        <p:attrNameLst>
                                          <p:attrName>ppt_h</p:attrName>
                                        </p:attrNameLst>
                                      </p:cBhvr>
                                      <p:tavLst>
                                        <p:tav tm="0">
                                          <p:val>
                                            <p:fltVal val="0"/>
                                          </p:val>
                                        </p:tav>
                                        <p:tav tm="100000">
                                          <p:val>
                                            <p:strVal val="#ppt_h"/>
                                          </p:val>
                                        </p:tav>
                                      </p:tavLst>
                                    </p:anim>
                                    <p:animEffect transition="in" filter="fade">
                                      <p:cBhvr>
                                        <p:cTn id="67" dur="500"/>
                                        <p:tgtEl>
                                          <p:spTgt spid="45"/>
                                        </p:tgtEl>
                                      </p:cBhvr>
                                    </p:animEffect>
                                  </p:childTnLst>
                                </p:cTn>
                              </p:par>
                            </p:childTnLst>
                          </p:cTn>
                        </p:par>
                        <p:par>
                          <p:cTn id="68" fill="hold">
                            <p:stCondLst>
                              <p:cond delay="5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1" grpId="0" animBg="1"/>
      <p:bldP spid="32" grpId="0"/>
      <p:bldP spid="34" grpId="0" animBg="1"/>
      <p:bldP spid="35" grpId="0"/>
      <p:bldP spid="37" grpId="0" animBg="1"/>
      <p:bldP spid="38" grpId="0"/>
      <p:bldP spid="40" grpId="0" animBg="1"/>
      <p:bldP spid="41" grpId="0"/>
      <p:bldP spid="42" grpId="0"/>
      <p:bldP spid="43" grpId="0"/>
      <p:bldP spid="44" grpId="0"/>
      <p:bldP spid="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accent6"/>
                  </a:solidFill>
                  <a:latin typeface="Lato Regular"/>
                  <a:cs typeface="Lato Regular"/>
                </a:rPr>
                <a:t>CBDC vs CC</a:t>
              </a: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14" name="Picture Placeholder 13">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320" t="-116" r="54068" b="116"/>
          <a:stretch/>
        </p:blipFill>
        <p:spPr>
          <a:xfrm>
            <a:off x="-540385" y="44450"/>
            <a:ext cx="10180839" cy="13716000"/>
          </a:xfrm>
        </p:spPr>
      </p:pic>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1264451" y="2821154"/>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8" name="TextBox 27">
            <a:extLst>
              <a:ext uri="{FF2B5EF4-FFF2-40B4-BE49-F238E27FC236}">
                <a16:creationId xmlns:a16="http://schemas.microsoft.com/office/drawing/2014/main" id="{4EBAED17-5AF3-EB0B-80D3-51A2EB8905D8}"/>
              </a:ext>
            </a:extLst>
          </p:cNvPr>
          <p:cNvSpPr txBox="1"/>
          <p:nvPr/>
        </p:nvSpPr>
        <p:spPr>
          <a:xfrm>
            <a:off x="10000671" y="245893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1</a:t>
            </a:r>
          </a:p>
        </p:txBody>
      </p:sp>
      <p:sp>
        <p:nvSpPr>
          <p:cNvPr id="29" name="TextBox 28">
            <a:extLst>
              <a:ext uri="{FF2B5EF4-FFF2-40B4-BE49-F238E27FC236}">
                <a16:creationId xmlns:a16="http://schemas.microsoft.com/office/drawing/2014/main" id="{1ACB08F5-9450-A9BF-3062-728C85628C30}"/>
              </a:ext>
            </a:extLst>
          </p:cNvPr>
          <p:cNvSpPr txBox="1"/>
          <p:nvPr/>
        </p:nvSpPr>
        <p:spPr>
          <a:xfrm>
            <a:off x="11426921" y="2764055"/>
            <a:ext cx="11800684" cy="1815882"/>
          </a:xfrm>
          <a:prstGeom prst="rect">
            <a:avLst/>
          </a:prstGeom>
          <a:noFill/>
        </p:spPr>
        <p:txBody>
          <a:bodyPr wrap="square" rtlCol="0">
            <a:spAutoFit/>
          </a:bodyPr>
          <a:lstStyle/>
          <a:p>
            <a:r>
              <a:rPr lang="en-GB" sz="2800" b="1" dirty="0"/>
              <a:t>Digital Nature:</a:t>
            </a:r>
            <a:r>
              <a:rPr lang="en-GB" sz="2800" dirty="0"/>
              <a:t> Both cryptocurrencies and CBDCs are fundamentally digital, which means they exist solely in electronic form and are transacted over the internet. This property makes them efficient and accessible from anywhere in the world.</a:t>
            </a:r>
            <a:endParaRPr lang="id-ID" sz="2800" b="1" dirty="0">
              <a:latin typeface="Lato Regular"/>
              <a:cs typeface="Lato Regular"/>
            </a:endParaRPr>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1261486" y="4977764"/>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1423955" y="4920665"/>
            <a:ext cx="11962979" cy="1384995"/>
          </a:xfrm>
          <a:prstGeom prst="rect">
            <a:avLst/>
          </a:prstGeom>
          <a:noFill/>
        </p:spPr>
        <p:txBody>
          <a:bodyPr wrap="square" rtlCol="0">
            <a:spAutoFit/>
          </a:bodyPr>
          <a:lstStyle/>
          <a:p>
            <a:r>
              <a:rPr lang="en-GB" sz="2800" b="1" dirty="0"/>
              <a:t>Secure Transactions:</a:t>
            </a:r>
            <a:r>
              <a:rPr lang="en-GB" sz="2800" dirty="0"/>
              <a:t> Cryptocurrencies and CBDCs both leverage cryptographic techniques to secure transactions, ensuring that they are tamper-proof and secure against fraud.</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1261486" y="6975519"/>
            <a:ext cx="143625"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1423956" y="6918420"/>
            <a:ext cx="11800684" cy="2246769"/>
          </a:xfrm>
          <a:prstGeom prst="rect">
            <a:avLst/>
          </a:prstGeom>
          <a:noFill/>
        </p:spPr>
        <p:txBody>
          <a:bodyPr wrap="square" rtlCol="0">
            <a:spAutoFit/>
          </a:bodyPr>
          <a:lstStyle/>
          <a:p>
            <a:r>
              <a:rPr lang="en-GB" sz="2800" b="1" dirty="0"/>
              <a:t>Transaction Validation:</a:t>
            </a:r>
            <a:r>
              <a:rPr lang="en-GB" sz="2800" dirty="0"/>
              <a:t> Both forms of currency use specific mechanisms for transaction validation. In the case of cryptocurrencies, it's typically through a decentralized network of miners. For CBDCs, it would be through a system approved by the central bank, which may or may not be decentralized.</a:t>
            </a:r>
            <a:endParaRPr lang="id-ID" sz="2800" b="1" dirty="0">
              <a:latin typeface="Lato Regular"/>
              <a:cs typeface="Lato Regular"/>
            </a:endParaRPr>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11266592" y="9468793"/>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1429062" y="9381214"/>
            <a:ext cx="12262672" cy="1815882"/>
          </a:xfrm>
          <a:prstGeom prst="rect">
            <a:avLst/>
          </a:prstGeom>
          <a:noFill/>
        </p:spPr>
        <p:txBody>
          <a:bodyPr wrap="square" rtlCol="0">
            <a:spAutoFit/>
          </a:bodyPr>
          <a:lstStyle/>
          <a:p>
            <a:r>
              <a:rPr lang="en-GB" sz="2800" b="1" dirty="0"/>
              <a:t>Traceability:</a:t>
            </a:r>
            <a:r>
              <a:rPr lang="en-GB" sz="2800" dirty="0"/>
              <a:t> Each transaction made with cryptocurrencies or CBDCs is recorded on a type of ledger (like a blockchain), providing a transparent history of transactions. This feature can help reduce financial crimes such as money laundering and fraud.</a:t>
            </a:r>
            <a:endParaRPr lang="id-ID" sz="2800" b="1" dirty="0">
              <a:latin typeface="Lato Regular"/>
              <a:cs typeface="Lato Regular"/>
            </a:endParaRPr>
          </a:p>
        </p:txBody>
      </p:sp>
      <p:sp>
        <p:nvSpPr>
          <p:cNvPr id="40" name="Round Same Side Corner Rectangle 89">
            <a:extLst>
              <a:ext uri="{FF2B5EF4-FFF2-40B4-BE49-F238E27FC236}">
                <a16:creationId xmlns:a16="http://schemas.microsoft.com/office/drawing/2014/main" id="{4DCE1737-9158-6CA0-F41A-062676D1124B}"/>
              </a:ext>
            </a:extLst>
          </p:cNvPr>
          <p:cNvSpPr/>
          <p:nvPr/>
        </p:nvSpPr>
        <p:spPr>
          <a:xfrm rot="10800000" flipH="1">
            <a:off x="11263627" y="11539843"/>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1" name="TextBox 40">
            <a:extLst>
              <a:ext uri="{FF2B5EF4-FFF2-40B4-BE49-F238E27FC236}">
                <a16:creationId xmlns:a16="http://schemas.microsoft.com/office/drawing/2014/main" id="{39AEA37E-532F-2171-FE5D-1FAF39CF8990}"/>
              </a:ext>
            </a:extLst>
          </p:cNvPr>
          <p:cNvSpPr txBox="1"/>
          <p:nvPr/>
        </p:nvSpPr>
        <p:spPr>
          <a:xfrm>
            <a:off x="11426097" y="11482744"/>
            <a:ext cx="12718806" cy="1815882"/>
          </a:xfrm>
          <a:prstGeom prst="rect">
            <a:avLst/>
          </a:prstGeom>
          <a:noFill/>
        </p:spPr>
        <p:txBody>
          <a:bodyPr wrap="square" rtlCol="0">
            <a:spAutoFit/>
          </a:bodyPr>
          <a:lstStyle/>
          <a:p>
            <a:r>
              <a:rPr lang="en-GB" sz="2800" b="1" dirty="0"/>
              <a:t>Inclusion:</a:t>
            </a:r>
            <a:r>
              <a:rPr lang="en-GB" sz="2800" dirty="0"/>
              <a:t> Both cryptocurrencies and CBDCs have the potential to increase financial inclusion. They can provide access to financial services for populations that are currently unbanked or underbanked, particularly in areas with high mobile phone penetration but limited access to traditional banking infrastructure.</a:t>
            </a:r>
            <a:endParaRPr lang="id-ID" sz="2800" b="1" dirty="0">
              <a:latin typeface="Lato Regular"/>
              <a:cs typeface="Lato Regular"/>
            </a:endParaRPr>
          </a:p>
        </p:txBody>
      </p:sp>
      <p:sp>
        <p:nvSpPr>
          <p:cNvPr id="42" name="TextBox 41">
            <a:extLst>
              <a:ext uri="{FF2B5EF4-FFF2-40B4-BE49-F238E27FC236}">
                <a16:creationId xmlns:a16="http://schemas.microsoft.com/office/drawing/2014/main" id="{F27196CA-A9FE-37CC-C833-2D7FC2D8114F}"/>
              </a:ext>
            </a:extLst>
          </p:cNvPr>
          <p:cNvSpPr txBox="1"/>
          <p:nvPr/>
        </p:nvSpPr>
        <p:spPr>
          <a:xfrm>
            <a:off x="9978391" y="458444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2</a:t>
            </a:r>
          </a:p>
        </p:txBody>
      </p:sp>
      <p:sp>
        <p:nvSpPr>
          <p:cNvPr id="43" name="TextBox 42">
            <a:extLst>
              <a:ext uri="{FF2B5EF4-FFF2-40B4-BE49-F238E27FC236}">
                <a16:creationId xmlns:a16="http://schemas.microsoft.com/office/drawing/2014/main" id="{BFF904B2-70D5-9674-BCB8-BC59E1B59B7E}"/>
              </a:ext>
            </a:extLst>
          </p:cNvPr>
          <p:cNvSpPr txBox="1"/>
          <p:nvPr/>
        </p:nvSpPr>
        <p:spPr>
          <a:xfrm>
            <a:off x="9971285" y="6601083"/>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3</a:t>
            </a:r>
          </a:p>
        </p:txBody>
      </p:sp>
      <p:sp>
        <p:nvSpPr>
          <p:cNvPr id="44" name="TextBox 43">
            <a:extLst>
              <a:ext uri="{FF2B5EF4-FFF2-40B4-BE49-F238E27FC236}">
                <a16:creationId xmlns:a16="http://schemas.microsoft.com/office/drawing/2014/main" id="{BC5F627D-7E09-8E24-B0B3-784D1F7EA86A}"/>
              </a:ext>
            </a:extLst>
          </p:cNvPr>
          <p:cNvSpPr txBox="1"/>
          <p:nvPr/>
        </p:nvSpPr>
        <p:spPr>
          <a:xfrm>
            <a:off x="9993565" y="9104113"/>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4</a:t>
            </a:r>
          </a:p>
        </p:txBody>
      </p:sp>
      <p:sp>
        <p:nvSpPr>
          <p:cNvPr id="45" name="TextBox 44">
            <a:extLst>
              <a:ext uri="{FF2B5EF4-FFF2-40B4-BE49-F238E27FC236}">
                <a16:creationId xmlns:a16="http://schemas.microsoft.com/office/drawing/2014/main" id="{B3A980F3-8EA8-986B-FD0F-929C6315CA9A}"/>
              </a:ext>
            </a:extLst>
          </p:cNvPr>
          <p:cNvSpPr txBox="1"/>
          <p:nvPr/>
        </p:nvSpPr>
        <p:spPr>
          <a:xfrm>
            <a:off x="9993565" y="11184276"/>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5</a:t>
            </a:r>
          </a:p>
        </p:txBody>
      </p:sp>
    </p:spTree>
    <p:extLst>
      <p:ext uri="{BB962C8B-B14F-4D97-AF65-F5344CB8AC3E}">
        <p14:creationId xmlns:p14="http://schemas.microsoft.com/office/powerpoint/2010/main" val="429003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11" presetID="53" presetClass="entr" presetSubtype="16"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500" fill="hold"/>
                                        <p:tgtEl>
                                          <p:spTgt spid="43"/>
                                        </p:tgtEl>
                                        <p:attrNameLst>
                                          <p:attrName>ppt_w</p:attrName>
                                        </p:attrNameLst>
                                      </p:cBhvr>
                                      <p:tavLst>
                                        <p:tav tm="0">
                                          <p:val>
                                            <p:fltVal val="0"/>
                                          </p:val>
                                        </p:tav>
                                        <p:tav tm="100000">
                                          <p:val>
                                            <p:strVal val="#ppt_w"/>
                                          </p:val>
                                        </p:tav>
                                      </p:tavLst>
                                    </p:anim>
                                    <p:anim calcmode="lin" valueType="num">
                                      <p:cBhvr>
                                        <p:cTn id="40" dur="500" fill="hold"/>
                                        <p:tgtEl>
                                          <p:spTgt spid="43"/>
                                        </p:tgtEl>
                                        <p:attrNameLst>
                                          <p:attrName>ppt_h</p:attrName>
                                        </p:attrNameLst>
                                      </p:cBhvr>
                                      <p:tavLst>
                                        <p:tav tm="0">
                                          <p:val>
                                            <p:fltVal val="0"/>
                                          </p:val>
                                        </p:tav>
                                        <p:tav tm="100000">
                                          <p:val>
                                            <p:strVal val="#ppt_h"/>
                                          </p:val>
                                        </p:tav>
                                      </p:tavLst>
                                    </p:anim>
                                    <p:animEffect transition="in" filter="fade">
                                      <p:cBhvr>
                                        <p:cTn id="41" dur="500"/>
                                        <p:tgtEl>
                                          <p:spTgt spid="43"/>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par>
                          <p:cTn id="62" fill="hold">
                            <p:stCondLst>
                              <p:cond delay="4500"/>
                            </p:stCondLst>
                            <p:childTnLst>
                              <p:par>
                                <p:cTn id="63" presetID="53" presetClass="entr" presetSubtype="16"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 calcmode="lin" valueType="num">
                                      <p:cBhvr>
                                        <p:cTn id="65" dur="500" fill="hold"/>
                                        <p:tgtEl>
                                          <p:spTgt spid="45"/>
                                        </p:tgtEl>
                                        <p:attrNameLst>
                                          <p:attrName>ppt_w</p:attrName>
                                        </p:attrNameLst>
                                      </p:cBhvr>
                                      <p:tavLst>
                                        <p:tav tm="0">
                                          <p:val>
                                            <p:fltVal val="0"/>
                                          </p:val>
                                        </p:tav>
                                        <p:tav tm="100000">
                                          <p:val>
                                            <p:strVal val="#ppt_w"/>
                                          </p:val>
                                        </p:tav>
                                      </p:tavLst>
                                    </p:anim>
                                    <p:anim calcmode="lin" valueType="num">
                                      <p:cBhvr>
                                        <p:cTn id="66" dur="500" fill="hold"/>
                                        <p:tgtEl>
                                          <p:spTgt spid="45"/>
                                        </p:tgtEl>
                                        <p:attrNameLst>
                                          <p:attrName>ppt_h</p:attrName>
                                        </p:attrNameLst>
                                      </p:cBhvr>
                                      <p:tavLst>
                                        <p:tav tm="0">
                                          <p:val>
                                            <p:fltVal val="0"/>
                                          </p:val>
                                        </p:tav>
                                        <p:tav tm="100000">
                                          <p:val>
                                            <p:strVal val="#ppt_h"/>
                                          </p:val>
                                        </p:tav>
                                      </p:tavLst>
                                    </p:anim>
                                    <p:animEffect transition="in" filter="fade">
                                      <p:cBhvr>
                                        <p:cTn id="67" dur="500"/>
                                        <p:tgtEl>
                                          <p:spTgt spid="45"/>
                                        </p:tgtEl>
                                      </p:cBhvr>
                                    </p:animEffect>
                                  </p:childTnLst>
                                </p:cTn>
                              </p:par>
                            </p:childTnLst>
                          </p:cTn>
                        </p:par>
                        <p:par>
                          <p:cTn id="68" fill="hold">
                            <p:stCondLst>
                              <p:cond delay="5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1" grpId="0" animBg="1"/>
      <p:bldP spid="32" grpId="0"/>
      <p:bldP spid="34" grpId="0" animBg="1"/>
      <p:bldP spid="35" grpId="0"/>
      <p:bldP spid="37" grpId="0" animBg="1"/>
      <p:bldP spid="38" grpId="0"/>
      <p:bldP spid="40" grpId="0" animBg="1"/>
      <p:bldP spid="41" grpId="0"/>
      <p:bldP spid="42" grpId="0"/>
      <p:bldP spid="43" grpId="0"/>
      <p:bldP spid="44" grpId="0"/>
      <p:bldP spid="4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accent6"/>
                  </a:solidFill>
                  <a:latin typeface="Lato Regular"/>
                  <a:cs typeface="Lato Regular"/>
                </a:rPr>
                <a:t>CBDC: An </a:t>
              </a:r>
              <a:r>
                <a:rPr lang="id-ID" sz="8800" b="1" dirty="0" err="1">
                  <a:solidFill>
                    <a:schemeClr val="accent6"/>
                  </a:solidFill>
                  <a:latin typeface="Lato Regular"/>
                  <a:cs typeface="Lato Regular"/>
                </a:rPr>
                <a:t>Example</a:t>
              </a:r>
              <a:endParaRPr lang="id-ID" sz="8800" b="1" dirty="0">
                <a:solidFill>
                  <a:schemeClr val="accent6"/>
                </a:solidFill>
                <a:latin typeface="Lato Regular"/>
                <a:cs typeface="Lato Regular"/>
              </a:endParaRP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1311189" y="3128700"/>
            <a:ext cx="157757"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9" name="TextBox 28">
            <a:extLst>
              <a:ext uri="{FF2B5EF4-FFF2-40B4-BE49-F238E27FC236}">
                <a16:creationId xmlns:a16="http://schemas.microsoft.com/office/drawing/2014/main" id="{1ACB08F5-9450-A9BF-3062-728C85628C30}"/>
              </a:ext>
            </a:extLst>
          </p:cNvPr>
          <p:cNvSpPr txBox="1"/>
          <p:nvPr/>
        </p:nvSpPr>
        <p:spPr>
          <a:xfrm>
            <a:off x="11617310" y="3067532"/>
            <a:ext cx="11868200" cy="1077218"/>
          </a:xfrm>
          <a:prstGeom prst="rect">
            <a:avLst/>
          </a:prstGeom>
          <a:noFill/>
        </p:spPr>
        <p:txBody>
          <a:bodyPr wrap="square" rtlCol="0">
            <a:spAutoFit/>
          </a:bodyPr>
          <a:lstStyle/>
          <a:p>
            <a:r>
              <a:rPr lang="en-GB" sz="3200" dirty="0"/>
              <a:t>By 2022, </a:t>
            </a:r>
            <a:r>
              <a:rPr lang="en-GB" sz="3200" b="1" dirty="0"/>
              <a:t>105 countries </a:t>
            </a:r>
            <a:r>
              <a:rPr lang="en-GB" sz="3200" dirty="0"/>
              <a:t>are currently exploring centralized digital currencies. Together, they represent </a:t>
            </a:r>
            <a:r>
              <a:rPr lang="en-GB" sz="3200" b="1" dirty="0"/>
              <a:t>95%</a:t>
            </a:r>
            <a:r>
              <a:rPr lang="en-GB" sz="3200" dirty="0"/>
              <a:t> of global GDP.</a:t>
            </a:r>
            <a:endParaRPr lang="id-ID" sz="3200" b="1" dirty="0">
              <a:latin typeface="Lato Regular"/>
              <a:cs typeface="Lato Regular"/>
            </a:endParaRPr>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1311190" y="5542134"/>
            <a:ext cx="157757"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1617310" y="5480966"/>
            <a:ext cx="12031423" cy="1077218"/>
          </a:xfrm>
          <a:prstGeom prst="rect">
            <a:avLst/>
          </a:prstGeom>
          <a:noFill/>
        </p:spPr>
        <p:txBody>
          <a:bodyPr wrap="square" rtlCol="0">
            <a:spAutoFit/>
          </a:bodyPr>
          <a:lstStyle/>
          <a:p>
            <a:pPr fontAlgn="base"/>
            <a:r>
              <a:rPr lang="en-GB" sz="3200" dirty="0"/>
              <a:t>Just </a:t>
            </a:r>
            <a:r>
              <a:rPr lang="en-GB" sz="3200" b="1" dirty="0"/>
              <a:t>9% </a:t>
            </a:r>
            <a:r>
              <a:rPr lang="en-GB" sz="3200" dirty="0"/>
              <a:t>of countries have launched a digital currency to date. Nigeria, The Bahamas, Jamaica, Sweden, Lithuania, Ukraine…</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1311189" y="8203415"/>
            <a:ext cx="157757"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1617310" y="8142247"/>
            <a:ext cx="11868200" cy="2062103"/>
          </a:xfrm>
          <a:prstGeom prst="rect">
            <a:avLst/>
          </a:prstGeom>
          <a:noFill/>
        </p:spPr>
        <p:txBody>
          <a:bodyPr wrap="square" rtlCol="0">
            <a:spAutoFit/>
          </a:bodyPr>
          <a:lstStyle/>
          <a:p>
            <a:r>
              <a:rPr lang="en-GB" sz="3200" dirty="0"/>
              <a:t>For example, Nigeria, launched in October 2021 but The </a:t>
            </a:r>
            <a:r>
              <a:rPr lang="en-GB" sz="3200" dirty="0" err="1"/>
              <a:t>eNaira</a:t>
            </a:r>
            <a:r>
              <a:rPr lang="en-GB" sz="3200" dirty="0"/>
              <a:t> app has accumulated 700,000 downloads as of April 2022. That’s equal to </a:t>
            </a:r>
            <a:r>
              <a:rPr lang="en-GB" sz="3200" b="1" dirty="0"/>
              <a:t>0.35%</a:t>
            </a:r>
            <a:r>
              <a:rPr lang="en-GB" sz="3200" dirty="0"/>
              <a:t> of the population, though not all of the downloads are users in Nigeria</a:t>
            </a:r>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11311190" y="11112543"/>
            <a:ext cx="157757" cy="1325064"/>
          </a:xfrm>
          <a:prstGeom prst="round2SameRect">
            <a:avLst>
              <a:gd name="adj1" fmla="val 50000"/>
              <a:gd name="adj2"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1617310" y="11020895"/>
            <a:ext cx="12332829" cy="1569660"/>
          </a:xfrm>
          <a:prstGeom prst="rect">
            <a:avLst/>
          </a:prstGeom>
          <a:noFill/>
        </p:spPr>
        <p:txBody>
          <a:bodyPr wrap="square" rtlCol="0">
            <a:spAutoFit/>
          </a:bodyPr>
          <a:lstStyle/>
          <a:p>
            <a:r>
              <a:rPr lang="en-GB" sz="3200" dirty="0"/>
              <a:t>Conversely, </a:t>
            </a:r>
            <a:r>
              <a:rPr lang="en-GB" sz="3200" b="1" dirty="0"/>
              <a:t>33.4 million</a:t>
            </a:r>
            <a:r>
              <a:rPr lang="en-GB" sz="3200" dirty="0"/>
              <a:t> Nigerians were reported to be trading or owning crypto assets, despite the Central Bank of Nigeria’s attempts to restrict usage</a:t>
            </a:r>
            <a:endParaRPr lang="id-ID" sz="3200" b="1" dirty="0">
              <a:latin typeface="Lato Regular"/>
              <a:cs typeface="Lato Regular"/>
            </a:endParaRPr>
          </a:p>
        </p:txBody>
      </p:sp>
      <p:pic>
        <p:nvPicPr>
          <p:cNvPr id="9" name="Picture 8" descr="A blue and green map&#10;&#10;Description automatically generated">
            <a:extLst>
              <a:ext uri="{FF2B5EF4-FFF2-40B4-BE49-F238E27FC236}">
                <a16:creationId xmlns:a16="http://schemas.microsoft.com/office/drawing/2014/main" id="{D48D55E8-8049-588D-47BE-B45E35F8B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53"/>
            <a:ext cx="10972800" cy="13716000"/>
          </a:xfrm>
          <a:prstGeom prst="rect">
            <a:avLst/>
          </a:prstGeom>
        </p:spPr>
      </p:pic>
    </p:spTree>
    <p:extLst>
      <p:ext uri="{BB962C8B-B14F-4D97-AF65-F5344CB8AC3E}">
        <p14:creationId xmlns:p14="http://schemas.microsoft.com/office/powerpoint/2010/main" val="258617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1" grpId="0" animBg="1"/>
      <p:bldP spid="32" grpId="0"/>
      <p:bldP spid="34" grpId="0" animBg="1"/>
      <p:bldP spid="35" grpId="0"/>
      <p:bldP spid="37" grpId="0" animBg="1"/>
      <p:bldP spid="3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617" b="2196"/>
          <a:stretch/>
        </p:blipFill>
        <p:spPr>
          <a:xfrm>
            <a:off x="-13172" y="10"/>
            <a:ext cx="24390822" cy="13715990"/>
          </a:xfrm>
          <a:prstGeom prst="rect">
            <a:avLst/>
          </a:prstGeom>
        </p:spPr>
      </p:pic>
    </p:spTree>
    <p:extLst>
      <p:ext uri="{BB962C8B-B14F-4D97-AF65-F5344CB8AC3E}">
        <p14:creationId xmlns:p14="http://schemas.microsoft.com/office/powerpoint/2010/main" val="350679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p:cNvSpPr/>
          <p:nvPr/>
        </p:nvSpPr>
        <p:spPr>
          <a:xfrm>
            <a:off x="0" y="215416"/>
            <a:ext cx="24377651" cy="13497939"/>
          </a:xfrm>
          <a:prstGeom prst="rect">
            <a:avLst/>
          </a:prstGeom>
          <a:solidFill>
            <a:schemeClr val="tx1"/>
          </a:solidFill>
          <a:ln w="12700">
            <a:miter lim="400000"/>
          </a:ln>
        </p:spPr>
        <p:txBody>
          <a:bodyPr lIns="71418" tIns="71418" rIns="71418" bIns="71418" anchor="ctr"/>
          <a:lstStyle/>
          <a:p>
            <a:pPr>
              <a:lnSpc>
                <a:spcPct val="130000"/>
              </a:lnSpc>
              <a:defRPr sz="2100" b="0" spc="-21"/>
            </a:pPr>
            <a:endParaRPr sz="2099" dirty="0"/>
          </a:p>
        </p:txBody>
      </p:sp>
      <p:sp>
        <p:nvSpPr>
          <p:cNvPr id="25" name="IMPERIAL"/>
          <p:cNvSpPr txBox="1"/>
          <p:nvPr/>
        </p:nvSpPr>
        <p:spPr>
          <a:xfrm>
            <a:off x="1483371" y="4149566"/>
            <a:ext cx="21410907" cy="541686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r>
              <a:rPr lang="en-GB" dirty="0">
                <a:latin typeface="Lato" panose="020F0502020204030203" pitchFamily="34" charset="0"/>
                <a:ea typeface="Lato" panose="020F0502020204030203" pitchFamily="34" charset="0"/>
                <a:cs typeface="Lato" panose="020F0502020204030203" pitchFamily="34" charset="0"/>
              </a:rPr>
              <a:t>Will Bitcoin </a:t>
            </a:r>
          </a:p>
          <a:p>
            <a:r>
              <a:rPr lang="en-GB" dirty="0">
                <a:latin typeface="Lato" panose="020F0502020204030203" pitchFamily="34" charset="0"/>
                <a:ea typeface="Lato" panose="020F0502020204030203" pitchFamily="34" charset="0"/>
                <a:cs typeface="Lato" panose="020F0502020204030203" pitchFamily="34" charset="0"/>
              </a:rPr>
              <a:t>(or Other Currencies) </a:t>
            </a:r>
          </a:p>
          <a:p>
            <a:r>
              <a:rPr lang="en-GB" dirty="0">
                <a:latin typeface="Lato" panose="020F0502020204030203" pitchFamily="34" charset="0"/>
                <a:ea typeface="Lato" panose="020F0502020204030203" pitchFamily="34" charset="0"/>
                <a:cs typeface="Lato" panose="020F0502020204030203" pitchFamily="34" charset="0"/>
              </a:rPr>
              <a:t>Become </a:t>
            </a:r>
          </a:p>
          <a:p>
            <a:r>
              <a:rPr lang="en-GB" dirty="0">
                <a:latin typeface="Lato" panose="020F0502020204030203" pitchFamily="34" charset="0"/>
                <a:ea typeface="Lato" panose="020F0502020204030203" pitchFamily="34" charset="0"/>
                <a:cs typeface="Lato" panose="020F0502020204030203" pitchFamily="34" charset="0"/>
              </a:rPr>
              <a:t>the Money of the Future?</a:t>
            </a:r>
            <a:r>
              <a:rPr lang="en-GB" b="1" dirty="0">
                <a:latin typeface="Lato" panose="020F0502020204030203" pitchFamily="34" charset="0"/>
                <a:ea typeface="Lato" panose="020F0502020204030203" pitchFamily="34" charset="0"/>
                <a:cs typeface="Lato" panose="020F0502020204030203" pitchFamily="34" charset="0"/>
              </a:rPr>
              <a:t> </a:t>
            </a:r>
          </a:p>
        </p:txBody>
      </p:sp>
      <p:sp>
        <p:nvSpPr>
          <p:cNvPr id="30" name="Rechteck"/>
          <p:cNvSpPr/>
          <p:nvPr/>
        </p:nvSpPr>
        <p:spPr>
          <a:xfrm>
            <a:off x="13251499" y="9850287"/>
            <a:ext cx="1066575" cy="15890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1" name="Rechteck"/>
          <p:cNvSpPr/>
          <p:nvPr/>
        </p:nvSpPr>
        <p:spPr>
          <a:xfrm>
            <a:off x="14313419" y="9850287"/>
            <a:ext cx="1066575" cy="15890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7" name="Rechteck"/>
          <p:cNvSpPr/>
          <p:nvPr/>
        </p:nvSpPr>
        <p:spPr>
          <a:xfrm>
            <a:off x="0" y="6118"/>
            <a:ext cx="4073834" cy="209298"/>
          </a:xfrm>
          <a:prstGeom prst="rect">
            <a:avLst/>
          </a:prstGeom>
          <a:solidFill>
            <a:schemeClr val="accent1"/>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8" name="Rechteck"/>
          <p:cNvSpPr/>
          <p:nvPr/>
        </p:nvSpPr>
        <p:spPr>
          <a:xfrm>
            <a:off x="4069258" y="6118"/>
            <a:ext cx="4073835" cy="209298"/>
          </a:xfrm>
          <a:prstGeom prst="rect">
            <a:avLst/>
          </a:prstGeom>
          <a:solidFill>
            <a:schemeClr val="accent2"/>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9" name="Rechteck"/>
          <p:cNvSpPr/>
          <p:nvPr/>
        </p:nvSpPr>
        <p:spPr>
          <a:xfrm>
            <a:off x="8109241" y="6118"/>
            <a:ext cx="4073835" cy="209298"/>
          </a:xfrm>
          <a:prstGeom prst="rect">
            <a:avLst/>
          </a:prstGeom>
          <a:solidFill>
            <a:schemeClr val="accent3"/>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0" name="Rechteck"/>
          <p:cNvSpPr/>
          <p:nvPr/>
        </p:nvSpPr>
        <p:spPr>
          <a:xfrm>
            <a:off x="12178501" y="6118"/>
            <a:ext cx="4073835" cy="209298"/>
          </a:xfrm>
          <a:prstGeom prst="rect">
            <a:avLst/>
          </a:prstGeom>
          <a:solidFill>
            <a:schemeClr val="accent4"/>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1" name="Rechteck"/>
          <p:cNvSpPr/>
          <p:nvPr/>
        </p:nvSpPr>
        <p:spPr>
          <a:xfrm>
            <a:off x="16247762" y="6118"/>
            <a:ext cx="4073834" cy="20929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2" name="Rechteck"/>
          <p:cNvSpPr/>
          <p:nvPr/>
        </p:nvSpPr>
        <p:spPr>
          <a:xfrm>
            <a:off x="20303815" y="6118"/>
            <a:ext cx="4073835" cy="20929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 name="IMPERIAL">
            <a:extLst>
              <a:ext uri="{FF2B5EF4-FFF2-40B4-BE49-F238E27FC236}">
                <a16:creationId xmlns:a16="http://schemas.microsoft.com/office/drawing/2014/main" id="{27400D90-3222-23B0-2FEE-CC6208EE8BF0}"/>
              </a:ext>
            </a:extLst>
          </p:cNvPr>
          <p:cNvSpPr txBox="1"/>
          <p:nvPr/>
        </p:nvSpPr>
        <p:spPr>
          <a:xfrm>
            <a:off x="8109241" y="12017957"/>
            <a:ext cx="6927885"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endParaRPr lang="en-GB" sz="3600" b="1" dirty="0">
              <a:latin typeface="+mj-lt"/>
            </a:endParaRPr>
          </a:p>
        </p:txBody>
      </p:sp>
    </p:spTree>
    <p:extLst>
      <p:ext uri="{BB962C8B-B14F-4D97-AF65-F5344CB8AC3E}">
        <p14:creationId xmlns:p14="http://schemas.microsoft.com/office/powerpoint/2010/main" val="3509001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3" presetClass="entr" presetSubtype="32" fill="hold" grpId="0" nodeType="afterEffect">
                                  <p:stCondLst>
                                    <p:cond delay="0"/>
                                  </p:stCondLst>
                                  <p:iterate>
                                    <p:tmAbs val="0"/>
                                  </p:iterate>
                                  <p:childTnLst>
                                    <p:set>
                                      <p:cBhvr>
                                        <p:cTn id="11" fill="hold"/>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strVal val="4*#ppt_w"/>
                                          </p:val>
                                        </p:tav>
                                        <p:tav tm="100000">
                                          <p:val>
                                            <p:strVal val="#ppt_w"/>
                                          </p:val>
                                        </p:tav>
                                      </p:tavLst>
                                    </p:anim>
                                    <p:anim calcmode="lin" valueType="num">
                                      <p:cBhvr>
                                        <p:cTn id="13" dur="250" fill="hold"/>
                                        <p:tgtEl>
                                          <p:spTgt spid="37"/>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23" presetClass="entr" presetSubtype="32" fill="hold" grpId="0" nodeType="afterEffect">
                                  <p:stCondLst>
                                    <p:cond delay="150"/>
                                  </p:stCondLst>
                                  <p:iterate>
                                    <p:tmAbs val="0"/>
                                  </p:iterate>
                                  <p:childTnLst>
                                    <p:set>
                                      <p:cBhvr>
                                        <p:cTn id="16" fill="hold"/>
                                        <p:tgtEl>
                                          <p:spTgt spid="38"/>
                                        </p:tgtEl>
                                        <p:attrNameLst>
                                          <p:attrName>style.visibility</p:attrName>
                                        </p:attrNameLst>
                                      </p:cBhvr>
                                      <p:to>
                                        <p:strVal val="visible"/>
                                      </p:to>
                                    </p:set>
                                    <p:anim calcmode="lin" valueType="num">
                                      <p:cBhvr>
                                        <p:cTn id="17" dur="250" fill="hold"/>
                                        <p:tgtEl>
                                          <p:spTgt spid="38"/>
                                        </p:tgtEl>
                                        <p:attrNameLst>
                                          <p:attrName>ppt_w</p:attrName>
                                        </p:attrNameLst>
                                      </p:cBhvr>
                                      <p:tavLst>
                                        <p:tav tm="0">
                                          <p:val>
                                            <p:strVal val="4*#ppt_w"/>
                                          </p:val>
                                        </p:tav>
                                        <p:tav tm="100000">
                                          <p:val>
                                            <p:strVal val="#ppt_w"/>
                                          </p:val>
                                        </p:tav>
                                      </p:tavLst>
                                    </p:anim>
                                    <p:anim calcmode="lin" valueType="num">
                                      <p:cBhvr>
                                        <p:cTn id="18" dur="250" fill="hold"/>
                                        <p:tgtEl>
                                          <p:spTgt spid="38"/>
                                        </p:tgtEl>
                                        <p:attrNameLst>
                                          <p:attrName>ppt_h</p:attrName>
                                        </p:attrNameLst>
                                      </p:cBhvr>
                                      <p:tavLst>
                                        <p:tav tm="0">
                                          <p:val>
                                            <p:strVal val="4*#ppt_h"/>
                                          </p:val>
                                        </p:tav>
                                        <p:tav tm="100000">
                                          <p:val>
                                            <p:strVal val="#ppt_h"/>
                                          </p:val>
                                        </p:tav>
                                      </p:tavLst>
                                    </p:anim>
                                  </p:childTnLst>
                                </p:cTn>
                              </p:par>
                            </p:childTnLst>
                          </p:cTn>
                        </p:par>
                        <p:par>
                          <p:cTn id="19" fill="hold">
                            <p:stCondLst>
                              <p:cond delay="900"/>
                            </p:stCondLst>
                            <p:childTnLst>
                              <p:par>
                                <p:cTn id="20" presetID="23" presetClass="entr" presetSubtype="32" fill="hold" grpId="0" nodeType="afterEffect">
                                  <p:stCondLst>
                                    <p:cond delay="150"/>
                                  </p:stCondLst>
                                  <p:iterate>
                                    <p:tmAbs val="0"/>
                                  </p:iterate>
                                  <p:childTnLst>
                                    <p:set>
                                      <p:cBhvr>
                                        <p:cTn id="21" fill="hold"/>
                                        <p:tgtEl>
                                          <p:spTgt spid="39"/>
                                        </p:tgtEl>
                                        <p:attrNameLst>
                                          <p:attrName>style.visibility</p:attrName>
                                        </p:attrNameLst>
                                      </p:cBhvr>
                                      <p:to>
                                        <p:strVal val="visible"/>
                                      </p:to>
                                    </p:set>
                                    <p:anim calcmode="lin" valueType="num">
                                      <p:cBhvr>
                                        <p:cTn id="22" dur="250" fill="hold"/>
                                        <p:tgtEl>
                                          <p:spTgt spid="39"/>
                                        </p:tgtEl>
                                        <p:attrNameLst>
                                          <p:attrName>ppt_w</p:attrName>
                                        </p:attrNameLst>
                                      </p:cBhvr>
                                      <p:tavLst>
                                        <p:tav tm="0">
                                          <p:val>
                                            <p:strVal val="4*#ppt_w"/>
                                          </p:val>
                                        </p:tav>
                                        <p:tav tm="100000">
                                          <p:val>
                                            <p:strVal val="#ppt_w"/>
                                          </p:val>
                                        </p:tav>
                                      </p:tavLst>
                                    </p:anim>
                                    <p:anim calcmode="lin" valueType="num">
                                      <p:cBhvr>
                                        <p:cTn id="23" dur="250" fill="hold"/>
                                        <p:tgtEl>
                                          <p:spTgt spid="39"/>
                                        </p:tgtEl>
                                        <p:attrNameLst>
                                          <p:attrName>ppt_h</p:attrName>
                                        </p:attrNameLst>
                                      </p:cBhvr>
                                      <p:tavLst>
                                        <p:tav tm="0">
                                          <p:val>
                                            <p:strVal val="4*#ppt_h"/>
                                          </p:val>
                                        </p:tav>
                                        <p:tav tm="100000">
                                          <p:val>
                                            <p:strVal val="#ppt_h"/>
                                          </p:val>
                                        </p:tav>
                                      </p:tavLst>
                                    </p:anim>
                                  </p:childTnLst>
                                </p:cTn>
                              </p:par>
                            </p:childTnLst>
                          </p:cTn>
                        </p:par>
                        <p:par>
                          <p:cTn id="24" fill="hold">
                            <p:stCondLst>
                              <p:cond delay="1300"/>
                            </p:stCondLst>
                            <p:childTnLst>
                              <p:par>
                                <p:cTn id="25" presetID="23" presetClass="entr" presetSubtype="32" fill="hold" grpId="0" nodeType="afterEffect">
                                  <p:stCondLst>
                                    <p:cond delay="150"/>
                                  </p:stCondLst>
                                  <p:iterate>
                                    <p:tmAbs val="0"/>
                                  </p:iterate>
                                  <p:childTnLst>
                                    <p:set>
                                      <p:cBhvr>
                                        <p:cTn id="26" fill="hold"/>
                                        <p:tgtEl>
                                          <p:spTgt spid="40"/>
                                        </p:tgtEl>
                                        <p:attrNameLst>
                                          <p:attrName>style.visibility</p:attrName>
                                        </p:attrNameLst>
                                      </p:cBhvr>
                                      <p:to>
                                        <p:strVal val="visible"/>
                                      </p:to>
                                    </p:set>
                                    <p:anim calcmode="lin" valueType="num">
                                      <p:cBhvr>
                                        <p:cTn id="27" dur="250" fill="hold"/>
                                        <p:tgtEl>
                                          <p:spTgt spid="40"/>
                                        </p:tgtEl>
                                        <p:attrNameLst>
                                          <p:attrName>ppt_w</p:attrName>
                                        </p:attrNameLst>
                                      </p:cBhvr>
                                      <p:tavLst>
                                        <p:tav tm="0">
                                          <p:val>
                                            <p:strVal val="4*#ppt_w"/>
                                          </p:val>
                                        </p:tav>
                                        <p:tav tm="100000">
                                          <p:val>
                                            <p:strVal val="#ppt_w"/>
                                          </p:val>
                                        </p:tav>
                                      </p:tavLst>
                                    </p:anim>
                                    <p:anim calcmode="lin" valueType="num">
                                      <p:cBhvr>
                                        <p:cTn id="28" dur="250" fill="hold"/>
                                        <p:tgtEl>
                                          <p:spTgt spid="40"/>
                                        </p:tgtEl>
                                        <p:attrNameLst>
                                          <p:attrName>ppt_h</p:attrName>
                                        </p:attrNameLst>
                                      </p:cBhvr>
                                      <p:tavLst>
                                        <p:tav tm="0">
                                          <p:val>
                                            <p:strVal val="4*#ppt_h"/>
                                          </p:val>
                                        </p:tav>
                                        <p:tav tm="100000">
                                          <p:val>
                                            <p:strVal val="#ppt_h"/>
                                          </p:val>
                                        </p:tav>
                                      </p:tavLst>
                                    </p:anim>
                                  </p:childTnLst>
                                </p:cTn>
                              </p:par>
                            </p:childTnLst>
                          </p:cTn>
                        </p:par>
                        <p:par>
                          <p:cTn id="29" fill="hold">
                            <p:stCondLst>
                              <p:cond delay="1700"/>
                            </p:stCondLst>
                            <p:childTnLst>
                              <p:par>
                                <p:cTn id="30" presetID="23" presetClass="entr" presetSubtype="32" fill="hold" grpId="0" nodeType="afterEffect">
                                  <p:stCondLst>
                                    <p:cond delay="150"/>
                                  </p:stCondLst>
                                  <p:iterate>
                                    <p:tmAbs val="0"/>
                                  </p:iterate>
                                  <p:childTnLst>
                                    <p:set>
                                      <p:cBhvr>
                                        <p:cTn id="31" fill="hold"/>
                                        <p:tgtEl>
                                          <p:spTgt spid="41"/>
                                        </p:tgtEl>
                                        <p:attrNameLst>
                                          <p:attrName>style.visibility</p:attrName>
                                        </p:attrNameLst>
                                      </p:cBhvr>
                                      <p:to>
                                        <p:strVal val="visible"/>
                                      </p:to>
                                    </p:set>
                                    <p:anim calcmode="lin" valueType="num">
                                      <p:cBhvr>
                                        <p:cTn id="32" dur="250" fill="hold"/>
                                        <p:tgtEl>
                                          <p:spTgt spid="41"/>
                                        </p:tgtEl>
                                        <p:attrNameLst>
                                          <p:attrName>ppt_w</p:attrName>
                                        </p:attrNameLst>
                                      </p:cBhvr>
                                      <p:tavLst>
                                        <p:tav tm="0">
                                          <p:val>
                                            <p:strVal val="4*#ppt_w"/>
                                          </p:val>
                                        </p:tav>
                                        <p:tav tm="100000">
                                          <p:val>
                                            <p:strVal val="#ppt_w"/>
                                          </p:val>
                                        </p:tav>
                                      </p:tavLst>
                                    </p:anim>
                                    <p:anim calcmode="lin" valueType="num">
                                      <p:cBhvr>
                                        <p:cTn id="33" dur="250" fill="hold"/>
                                        <p:tgtEl>
                                          <p:spTgt spid="41"/>
                                        </p:tgtEl>
                                        <p:attrNameLst>
                                          <p:attrName>ppt_h</p:attrName>
                                        </p:attrNameLst>
                                      </p:cBhvr>
                                      <p:tavLst>
                                        <p:tav tm="0">
                                          <p:val>
                                            <p:strVal val="4*#ppt_h"/>
                                          </p:val>
                                        </p:tav>
                                        <p:tav tm="100000">
                                          <p:val>
                                            <p:strVal val="#ppt_h"/>
                                          </p:val>
                                        </p:tav>
                                      </p:tavLst>
                                    </p:anim>
                                  </p:childTnLst>
                                </p:cTn>
                              </p:par>
                            </p:childTnLst>
                          </p:cTn>
                        </p:par>
                        <p:par>
                          <p:cTn id="34" fill="hold">
                            <p:stCondLst>
                              <p:cond delay="2100"/>
                            </p:stCondLst>
                            <p:childTnLst>
                              <p:par>
                                <p:cTn id="35" presetID="23" presetClass="entr" presetSubtype="32" fill="hold" grpId="0" nodeType="afterEffect">
                                  <p:stCondLst>
                                    <p:cond delay="150"/>
                                  </p:stCondLst>
                                  <p:iterate>
                                    <p:tmAbs val="0"/>
                                  </p:iterate>
                                  <p:childTnLst>
                                    <p:set>
                                      <p:cBhvr>
                                        <p:cTn id="36" fill="hold"/>
                                        <p:tgtEl>
                                          <p:spTgt spid="42"/>
                                        </p:tgtEl>
                                        <p:attrNameLst>
                                          <p:attrName>style.visibility</p:attrName>
                                        </p:attrNameLst>
                                      </p:cBhvr>
                                      <p:to>
                                        <p:strVal val="visible"/>
                                      </p:to>
                                    </p:set>
                                    <p:anim calcmode="lin" valueType="num">
                                      <p:cBhvr>
                                        <p:cTn id="37" dur="250" fill="hold"/>
                                        <p:tgtEl>
                                          <p:spTgt spid="42"/>
                                        </p:tgtEl>
                                        <p:attrNameLst>
                                          <p:attrName>ppt_w</p:attrName>
                                        </p:attrNameLst>
                                      </p:cBhvr>
                                      <p:tavLst>
                                        <p:tav tm="0">
                                          <p:val>
                                            <p:strVal val="4*#ppt_w"/>
                                          </p:val>
                                        </p:tav>
                                        <p:tav tm="100000">
                                          <p:val>
                                            <p:strVal val="#ppt_w"/>
                                          </p:val>
                                        </p:tav>
                                      </p:tavLst>
                                    </p:anim>
                                    <p:anim calcmode="lin" valueType="num">
                                      <p:cBhvr>
                                        <p:cTn id="38" dur="250" fill="hold"/>
                                        <p:tgtEl>
                                          <p:spTgt spid="42"/>
                                        </p:tgtEl>
                                        <p:attrNameLst>
                                          <p:attrName>ppt_h</p:attrName>
                                        </p:attrNameLst>
                                      </p:cBhvr>
                                      <p:tavLst>
                                        <p:tav tm="0">
                                          <p:val>
                                            <p:strVal val="4*#ppt_h"/>
                                          </p:val>
                                        </p:tav>
                                        <p:tav tm="100000">
                                          <p:val>
                                            <p:strVal val="#ppt_h"/>
                                          </p:val>
                                        </p:tav>
                                      </p:tavLst>
                                    </p:anim>
                                  </p:childTnLst>
                                </p:cTn>
                              </p:par>
                            </p:childTnLst>
                          </p:cTn>
                        </p:par>
                        <p:par>
                          <p:cTn id="39" fill="hold">
                            <p:stCondLst>
                              <p:cond delay="2500"/>
                            </p:stCondLst>
                            <p:childTnLst>
                              <p:par>
                                <p:cTn id="40" presetID="1" presetClass="entr" presetSubtype="0" fill="hold" grpId="0" nodeType="afterEffect">
                                  <p:stCondLst>
                                    <p:cond delay="0"/>
                                  </p:stCondLst>
                                  <p:iterate type="lt">
                                    <p:tmAbs val="100"/>
                                  </p:iterate>
                                  <p:childTnLst>
                                    <p:set>
                                      <p:cBhvr>
                                        <p:cTn id="41" fill="hold"/>
                                        <p:tgtEl>
                                          <p:spTgt spid="25"/>
                                        </p:tgtEl>
                                        <p:attrNameLst>
                                          <p:attrName>style.visibility</p:attrName>
                                        </p:attrNameLst>
                                      </p:cBhvr>
                                      <p:to>
                                        <p:strVal val="visible"/>
                                      </p:to>
                                    </p:set>
                                  </p:childTnLst>
                                </p:cTn>
                              </p:par>
                            </p:childTnLst>
                          </p:cTn>
                        </p:par>
                        <p:par>
                          <p:cTn id="42" fill="hold">
                            <p:stCondLst>
                              <p:cond delay="8000"/>
                            </p:stCondLst>
                            <p:childTnLst>
                              <p:par>
                                <p:cTn id="43" presetID="22" presetClass="entr" presetSubtype="8" fill="hold" grpId="0" nodeType="afterEffect">
                                  <p:stCondLst>
                                    <p:cond delay="80"/>
                                  </p:stCondLst>
                                  <p:iterate>
                                    <p:tmAbs val="0"/>
                                  </p:iterate>
                                  <p:childTnLst>
                                    <p:set>
                                      <p:cBhvr>
                                        <p:cTn id="44" fill="hold"/>
                                        <p:tgtEl>
                                          <p:spTgt spid="30"/>
                                        </p:tgtEl>
                                        <p:attrNameLst>
                                          <p:attrName>style.visibility</p:attrName>
                                        </p:attrNameLst>
                                      </p:cBhvr>
                                      <p:to>
                                        <p:strVal val="visible"/>
                                      </p:to>
                                    </p:set>
                                    <p:animEffect transition="in" filter="wipe(left)">
                                      <p:cBhvr>
                                        <p:cTn id="45" dur="100"/>
                                        <p:tgtEl>
                                          <p:spTgt spid="30"/>
                                        </p:tgtEl>
                                      </p:cBhvr>
                                    </p:animEffect>
                                  </p:childTnLst>
                                </p:cTn>
                              </p:par>
                            </p:childTnLst>
                          </p:cTn>
                        </p:par>
                        <p:par>
                          <p:cTn id="46" fill="hold">
                            <p:stCondLst>
                              <p:cond delay="8180"/>
                            </p:stCondLst>
                            <p:childTnLst>
                              <p:par>
                                <p:cTn id="47" presetID="22" presetClass="entr" presetSubtype="8" fill="hold" grpId="0" nodeType="afterEffect">
                                  <p:stCondLst>
                                    <p:cond delay="80"/>
                                  </p:stCondLst>
                                  <p:iterate>
                                    <p:tmAbs val="0"/>
                                  </p:iterate>
                                  <p:childTnLst>
                                    <p:set>
                                      <p:cBhvr>
                                        <p:cTn id="48" fill="hold"/>
                                        <p:tgtEl>
                                          <p:spTgt spid="31"/>
                                        </p:tgtEl>
                                        <p:attrNameLst>
                                          <p:attrName>style.visibility</p:attrName>
                                        </p:attrNameLst>
                                      </p:cBhvr>
                                      <p:to>
                                        <p:strVal val="visible"/>
                                      </p:to>
                                    </p:set>
                                    <p:animEffect transition="in" filter="wipe(left)">
                                      <p:cBhvr>
                                        <p:cTn id="49" dur="100"/>
                                        <p:tgtEl>
                                          <p:spTgt spid="31"/>
                                        </p:tgtEl>
                                      </p:cBhvr>
                                    </p:animEffect>
                                  </p:childTnLst>
                                </p:cTn>
                              </p:par>
                            </p:childTnLst>
                          </p:cTn>
                        </p:par>
                        <p:par>
                          <p:cTn id="50" fill="hold">
                            <p:stCondLst>
                              <p:cond delay="8360"/>
                            </p:stCondLst>
                            <p:childTnLst>
                              <p:par>
                                <p:cTn id="51" presetID="1" presetClass="entr" presetSubtype="0" fill="hold" grpId="0" nodeType="afterEffect">
                                  <p:stCondLst>
                                    <p:cond delay="0"/>
                                  </p:stCondLst>
                                  <p:iterate type="lt">
                                    <p:tmAbs val="100"/>
                                  </p:iterate>
                                  <p:childTnLst>
                                    <p:set>
                                      <p:cBhvr>
                                        <p:cTn id="52"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5" grpId="0" animBg="1" advAuto="0"/>
      <p:bldP spid="30" grpId="0" animBg="1" advAuto="0"/>
      <p:bldP spid="31" grpId="0" animBg="1" advAuto="0"/>
      <p:bldP spid="37" grpId="0" animBg="1" advAuto="0"/>
      <p:bldP spid="38" grpId="0" animBg="1" advAuto="0"/>
      <p:bldP spid="39" grpId="0" animBg="1" advAuto="0"/>
      <p:bldP spid="40" grpId="0" animBg="1" advAuto="0"/>
      <p:bldP spid="41" grpId="0" animBg="1" advAuto="0"/>
      <p:bldP spid="42" grpId="0" animBg="1" advAuto="0"/>
      <p:bldP spid="4"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5A71955-404B-2AB1-CDCF-9074282F05D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643" b="6643"/>
          <a:stretch/>
        </p:blipFill>
        <p:spPr>
          <a:xfrm>
            <a:off x="0" y="-6540"/>
            <a:ext cx="24377649" cy="13729078"/>
          </a:xfrm>
          <a:prstGeom prst="rect">
            <a:avLst/>
          </a:prstGeom>
          <a:ln>
            <a:noFill/>
          </a:ln>
        </p:spPr>
      </p:pic>
    </p:spTree>
    <p:extLst>
      <p:ext uri="{BB962C8B-B14F-4D97-AF65-F5344CB8AC3E}">
        <p14:creationId xmlns:p14="http://schemas.microsoft.com/office/powerpoint/2010/main" val="1872985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p:cNvSpPr/>
          <p:nvPr/>
        </p:nvSpPr>
        <p:spPr>
          <a:xfrm>
            <a:off x="0" y="215416"/>
            <a:ext cx="24377651" cy="13497939"/>
          </a:xfrm>
          <a:prstGeom prst="rect">
            <a:avLst/>
          </a:prstGeom>
          <a:solidFill>
            <a:schemeClr val="tx1"/>
          </a:solidFill>
          <a:ln w="12700">
            <a:miter lim="400000"/>
          </a:ln>
        </p:spPr>
        <p:txBody>
          <a:bodyPr lIns="71418" tIns="71418" rIns="71418" bIns="71418" anchor="ctr"/>
          <a:lstStyle/>
          <a:p>
            <a:pPr>
              <a:lnSpc>
                <a:spcPct val="130000"/>
              </a:lnSpc>
              <a:defRPr sz="2100" b="0" spc="-21"/>
            </a:pPr>
            <a:endParaRPr sz="2099" dirty="0"/>
          </a:p>
        </p:txBody>
      </p:sp>
      <p:sp>
        <p:nvSpPr>
          <p:cNvPr id="25" name="IMPERIAL"/>
          <p:cNvSpPr txBox="1"/>
          <p:nvPr/>
        </p:nvSpPr>
        <p:spPr>
          <a:xfrm>
            <a:off x="1483371" y="4149566"/>
            <a:ext cx="21410907"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r>
              <a:rPr lang="en-GB" dirty="0">
                <a:latin typeface="Lato" panose="020F0502020204030203" pitchFamily="34" charset="0"/>
                <a:ea typeface="Lato" panose="020F0502020204030203" pitchFamily="34" charset="0"/>
                <a:cs typeface="Lato" panose="020F0502020204030203" pitchFamily="34" charset="0"/>
              </a:rPr>
              <a:t>Interest Rates</a:t>
            </a:r>
            <a:endParaRPr lang="en-GB" b="1" dirty="0">
              <a:latin typeface="Lato" panose="020F0502020204030203" pitchFamily="34" charset="0"/>
              <a:ea typeface="Lato" panose="020F0502020204030203" pitchFamily="34" charset="0"/>
              <a:cs typeface="Lato" panose="020F0502020204030203" pitchFamily="34" charset="0"/>
            </a:endParaRPr>
          </a:p>
        </p:txBody>
      </p:sp>
      <p:sp>
        <p:nvSpPr>
          <p:cNvPr id="30" name="Rechteck"/>
          <p:cNvSpPr/>
          <p:nvPr/>
        </p:nvSpPr>
        <p:spPr>
          <a:xfrm>
            <a:off x="13251499" y="9850287"/>
            <a:ext cx="1066575" cy="15890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1" name="Rechteck"/>
          <p:cNvSpPr/>
          <p:nvPr/>
        </p:nvSpPr>
        <p:spPr>
          <a:xfrm>
            <a:off x="14313419" y="9850287"/>
            <a:ext cx="1066575" cy="15890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7" name="Rechteck"/>
          <p:cNvSpPr/>
          <p:nvPr/>
        </p:nvSpPr>
        <p:spPr>
          <a:xfrm>
            <a:off x="0" y="6118"/>
            <a:ext cx="4073834" cy="209298"/>
          </a:xfrm>
          <a:prstGeom prst="rect">
            <a:avLst/>
          </a:prstGeom>
          <a:solidFill>
            <a:schemeClr val="accent1"/>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8" name="Rechteck"/>
          <p:cNvSpPr/>
          <p:nvPr/>
        </p:nvSpPr>
        <p:spPr>
          <a:xfrm>
            <a:off x="4069258" y="6118"/>
            <a:ext cx="4073835" cy="209298"/>
          </a:xfrm>
          <a:prstGeom prst="rect">
            <a:avLst/>
          </a:prstGeom>
          <a:solidFill>
            <a:schemeClr val="accent2"/>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9" name="Rechteck"/>
          <p:cNvSpPr/>
          <p:nvPr/>
        </p:nvSpPr>
        <p:spPr>
          <a:xfrm>
            <a:off x="8109241" y="6118"/>
            <a:ext cx="4073835" cy="209298"/>
          </a:xfrm>
          <a:prstGeom prst="rect">
            <a:avLst/>
          </a:prstGeom>
          <a:solidFill>
            <a:schemeClr val="accent3"/>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0" name="Rechteck"/>
          <p:cNvSpPr/>
          <p:nvPr/>
        </p:nvSpPr>
        <p:spPr>
          <a:xfrm>
            <a:off x="12178501" y="6118"/>
            <a:ext cx="4073835" cy="209298"/>
          </a:xfrm>
          <a:prstGeom prst="rect">
            <a:avLst/>
          </a:prstGeom>
          <a:solidFill>
            <a:schemeClr val="accent4"/>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1" name="Rechteck"/>
          <p:cNvSpPr/>
          <p:nvPr/>
        </p:nvSpPr>
        <p:spPr>
          <a:xfrm>
            <a:off x="16247762" y="6118"/>
            <a:ext cx="4073834" cy="20929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2" name="Rechteck"/>
          <p:cNvSpPr/>
          <p:nvPr/>
        </p:nvSpPr>
        <p:spPr>
          <a:xfrm>
            <a:off x="20303815" y="6118"/>
            <a:ext cx="4073835" cy="20929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 name="IMPERIAL">
            <a:extLst>
              <a:ext uri="{FF2B5EF4-FFF2-40B4-BE49-F238E27FC236}">
                <a16:creationId xmlns:a16="http://schemas.microsoft.com/office/drawing/2014/main" id="{27400D90-3222-23B0-2FEE-CC6208EE8BF0}"/>
              </a:ext>
            </a:extLst>
          </p:cNvPr>
          <p:cNvSpPr txBox="1"/>
          <p:nvPr/>
        </p:nvSpPr>
        <p:spPr>
          <a:xfrm>
            <a:off x="8109241" y="12017957"/>
            <a:ext cx="6927885"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endParaRPr lang="en-GB" sz="3600" b="1" dirty="0">
              <a:latin typeface="+mj-lt"/>
            </a:endParaRPr>
          </a:p>
        </p:txBody>
      </p:sp>
    </p:spTree>
    <p:extLst>
      <p:ext uri="{BB962C8B-B14F-4D97-AF65-F5344CB8AC3E}">
        <p14:creationId xmlns:p14="http://schemas.microsoft.com/office/powerpoint/2010/main" val="3669616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3" presetClass="entr" presetSubtype="32" fill="hold" grpId="0" nodeType="afterEffect">
                                  <p:stCondLst>
                                    <p:cond delay="0"/>
                                  </p:stCondLst>
                                  <p:iterate>
                                    <p:tmAbs val="0"/>
                                  </p:iterate>
                                  <p:childTnLst>
                                    <p:set>
                                      <p:cBhvr>
                                        <p:cTn id="11" fill="hold"/>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strVal val="4*#ppt_w"/>
                                          </p:val>
                                        </p:tav>
                                        <p:tav tm="100000">
                                          <p:val>
                                            <p:strVal val="#ppt_w"/>
                                          </p:val>
                                        </p:tav>
                                      </p:tavLst>
                                    </p:anim>
                                    <p:anim calcmode="lin" valueType="num">
                                      <p:cBhvr>
                                        <p:cTn id="13" dur="250" fill="hold"/>
                                        <p:tgtEl>
                                          <p:spTgt spid="37"/>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23" presetClass="entr" presetSubtype="32" fill="hold" grpId="0" nodeType="afterEffect">
                                  <p:stCondLst>
                                    <p:cond delay="150"/>
                                  </p:stCondLst>
                                  <p:iterate>
                                    <p:tmAbs val="0"/>
                                  </p:iterate>
                                  <p:childTnLst>
                                    <p:set>
                                      <p:cBhvr>
                                        <p:cTn id="16" fill="hold"/>
                                        <p:tgtEl>
                                          <p:spTgt spid="38"/>
                                        </p:tgtEl>
                                        <p:attrNameLst>
                                          <p:attrName>style.visibility</p:attrName>
                                        </p:attrNameLst>
                                      </p:cBhvr>
                                      <p:to>
                                        <p:strVal val="visible"/>
                                      </p:to>
                                    </p:set>
                                    <p:anim calcmode="lin" valueType="num">
                                      <p:cBhvr>
                                        <p:cTn id="17" dur="250" fill="hold"/>
                                        <p:tgtEl>
                                          <p:spTgt spid="38"/>
                                        </p:tgtEl>
                                        <p:attrNameLst>
                                          <p:attrName>ppt_w</p:attrName>
                                        </p:attrNameLst>
                                      </p:cBhvr>
                                      <p:tavLst>
                                        <p:tav tm="0">
                                          <p:val>
                                            <p:strVal val="4*#ppt_w"/>
                                          </p:val>
                                        </p:tav>
                                        <p:tav tm="100000">
                                          <p:val>
                                            <p:strVal val="#ppt_w"/>
                                          </p:val>
                                        </p:tav>
                                      </p:tavLst>
                                    </p:anim>
                                    <p:anim calcmode="lin" valueType="num">
                                      <p:cBhvr>
                                        <p:cTn id="18" dur="250" fill="hold"/>
                                        <p:tgtEl>
                                          <p:spTgt spid="38"/>
                                        </p:tgtEl>
                                        <p:attrNameLst>
                                          <p:attrName>ppt_h</p:attrName>
                                        </p:attrNameLst>
                                      </p:cBhvr>
                                      <p:tavLst>
                                        <p:tav tm="0">
                                          <p:val>
                                            <p:strVal val="4*#ppt_h"/>
                                          </p:val>
                                        </p:tav>
                                        <p:tav tm="100000">
                                          <p:val>
                                            <p:strVal val="#ppt_h"/>
                                          </p:val>
                                        </p:tav>
                                      </p:tavLst>
                                    </p:anim>
                                  </p:childTnLst>
                                </p:cTn>
                              </p:par>
                            </p:childTnLst>
                          </p:cTn>
                        </p:par>
                        <p:par>
                          <p:cTn id="19" fill="hold">
                            <p:stCondLst>
                              <p:cond delay="900"/>
                            </p:stCondLst>
                            <p:childTnLst>
                              <p:par>
                                <p:cTn id="20" presetID="23" presetClass="entr" presetSubtype="32" fill="hold" grpId="0" nodeType="afterEffect">
                                  <p:stCondLst>
                                    <p:cond delay="150"/>
                                  </p:stCondLst>
                                  <p:iterate>
                                    <p:tmAbs val="0"/>
                                  </p:iterate>
                                  <p:childTnLst>
                                    <p:set>
                                      <p:cBhvr>
                                        <p:cTn id="21" fill="hold"/>
                                        <p:tgtEl>
                                          <p:spTgt spid="39"/>
                                        </p:tgtEl>
                                        <p:attrNameLst>
                                          <p:attrName>style.visibility</p:attrName>
                                        </p:attrNameLst>
                                      </p:cBhvr>
                                      <p:to>
                                        <p:strVal val="visible"/>
                                      </p:to>
                                    </p:set>
                                    <p:anim calcmode="lin" valueType="num">
                                      <p:cBhvr>
                                        <p:cTn id="22" dur="250" fill="hold"/>
                                        <p:tgtEl>
                                          <p:spTgt spid="39"/>
                                        </p:tgtEl>
                                        <p:attrNameLst>
                                          <p:attrName>ppt_w</p:attrName>
                                        </p:attrNameLst>
                                      </p:cBhvr>
                                      <p:tavLst>
                                        <p:tav tm="0">
                                          <p:val>
                                            <p:strVal val="4*#ppt_w"/>
                                          </p:val>
                                        </p:tav>
                                        <p:tav tm="100000">
                                          <p:val>
                                            <p:strVal val="#ppt_w"/>
                                          </p:val>
                                        </p:tav>
                                      </p:tavLst>
                                    </p:anim>
                                    <p:anim calcmode="lin" valueType="num">
                                      <p:cBhvr>
                                        <p:cTn id="23" dur="250" fill="hold"/>
                                        <p:tgtEl>
                                          <p:spTgt spid="39"/>
                                        </p:tgtEl>
                                        <p:attrNameLst>
                                          <p:attrName>ppt_h</p:attrName>
                                        </p:attrNameLst>
                                      </p:cBhvr>
                                      <p:tavLst>
                                        <p:tav tm="0">
                                          <p:val>
                                            <p:strVal val="4*#ppt_h"/>
                                          </p:val>
                                        </p:tav>
                                        <p:tav tm="100000">
                                          <p:val>
                                            <p:strVal val="#ppt_h"/>
                                          </p:val>
                                        </p:tav>
                                      </p:tavLst>
                                    </p:anim>
                                  </p:childTnLst>
                                </p:cTn>
                              </p:par>
                            </p:childTnLst>
                          </p:cTn>
                        </p:par>
                        <p:par>
                          <p:cTn id="24" fill="hold">
                            <p:stCondLst>
                              <p:cond delay="1300"/>
                            </p:stCondLst>
                            <p:childTnLst>
                              <p:par>
                                <p:cTn id="25" presetID="23" presetClass="entr" presetSubtype="32" fill="hold" grpId="0" nodeType="afterEffect">
                                  <p:stCondLst>
                                    <p:cond delay="150"/>
                                  </p:stCondLst>
                                  <p:iterate>
                                    <p:tmAbs val="0"/>
                                  </p:iterate>
                                  <p:childTnLst>
                                    <p:set>
                                      <p:cBhvr>
                                        <p:cTn id="26" fill="hold"/>
                                        <p:tgtEl>
                                          <p:spTgt spid="40"/>
                                        </p:tgtEl>
                                        <p:attrNameLst>
                                          <p:attrName>style.visibility</p:attrName>
                                        </p:attrNameLst>
                                      </p:cBhvr>
                                      <p:to>
                                        <p:strVal val="visible"/>
                                      </p:to>
                                    </p:set>
                                    <p:anim calcmode="lin" valueType="num">
                                      <p:cBhvr>
                                        <p:cTn id="27" dur="250" fill="hold"/>
                                        <p:tgtEl>
                                          <p:spTgt spid="40"/>
                                        </p:tgtEl>
                                        <p:attrNameLst>
                                          <p:attrName>ppt_w</p:attrName>
                                        </p:attrNameLst>
                                      </p:cBhvr>
                                      <p:tavLst>
                                        <p:tav tm="0">
                                          <p:val>
                                            <p:strVal val="4*#ppt_w"/>
                                          </p:val>
                                        </p:tav>
                                        <p:tav tm="100000">
                                          <p:val>
                                            <p:strVal val="#ppt_w"/>
                                          </p:val>
                                        </p:tav>
                                      </p:tavLst>
                                    </p:anim>
                                    <p:anim calcmode="lin" valueType="num">
                                      <p:cBhvr>
                                        <p:cTn id="28" dur="250" fill="hold"/>
                                        <p:tgtEl>
                                          <p:spTgt spid="40"/>
                                        </p:tgtEl>
                                        <p:attrNameLst>
                                          <p:attrName>ppt_h</p:attrName>
                                        </p:attrNameLst>
                                      </p:cBhvr>
                                      <p:tavLst>
                                        <p:tav tm="0">
                                          <p:val>
                                            <p:strVal val="4*#ppt_h"/>
                                          </p:val>
                                        </p:tav>
                                        <p:tav tm="100000">
                                          <p:val>
                                            <p:strVal val="#ppt_h"/>
                                          </p:val>
                                        </p:tav>
                                      </p:tavLst>
                                    </p:anim>
                                  </p:childTnLst>
                                </p:cTn>
                              </p:par>
                            </p:childTnLst>
                          </p:cTn>
                        </p:par>
                        <p:par>
                          <p:cTn id="29" fill="hold">
                            <p:stCondLst>
                              <p:cond delay="1700"/>
                            </p:stCondLst>
                            <p:childTnLst>
                              <p:par>
                                <p:cTn id="30" presetID="23" presetClass="entr" presetSubtype="32" fill="hold" grpId="0" nodeType="afterEffect">
                                  <p:stCondLst>
                                    <p:cond delay="150"/>
                                  </p:stCondLst>
                                  <p:iterate>
                                    <p:tmAbs val="0"/>
                                  </p:iterate>
                                  <p:childTnLst>
                                    <p:set>
                                      <p:cBhvr>
                                        <p:cTn id="31" fill="hold"/>
                                        <p:tgtEl>
                                          <p:spTgt spid="41"/>
                                        </p:tgtEl>
                                        <p:attrNameLst>
                                          <p:attrName>style.visibility</p:attrName>
                                        </p:attrNameLst>
                                      </p:cBhvr>
                                      <p:to>
                                        <p:strVal val="visible"/>
                                      </p:to>
                                    </p:set>
                                    <p:anim calcmode="lin" valueType="num">
                                      <p:cBhvr>
                                        <p:cTn id="32" dur="250" fill="hold"/>
                                        <p:tgtEl>
                                          <p:spTgt spid="41"/>
                                        </p:tgtEl>
                                        <p:attrNameLst>
                                          <p:attrName>ppt_w</p:attrName>
                                        </p:attrNameLst>
                                      </p:cBhvr>
                                      <p:tavLst>
                                        <p:tav tm="0">
                                          <p:val>
                                            <p:strVal val="4*#ppt_w"/>
                                          </p:val>
                                        </p:tav>
                                        <p:tav tm="100000">
                                          <p:val>
                                            <p:strVal val="#ppt_w"/>
                                          </p:val>
                                        </p:tav>
                                      </p:tavLst>
                                    </p:anim>
                                    <p:anim calcmode="lin" valueType="num">
                                      <p:cBhvr>
                                        <p:cTn id="33" dur="250" fill="hold"/>
                                        <p:tgtEl>
                                          <p:spTgt spid="41"/>
                                        </p:tgtEl>
                                        <p:attrNameLst>
                                          <p:attrName>ppt_h</p:attrName>
                                        </p:attrNameLst>
                                      </p:cBhvr>
                                      <p:tavLst>
                                        <p:tav tm="0">
                                          <p:val>
                                            <p:strVal val="4*#ppt_h"/>
                                          </p:val>
                                        </p:tav>
                                        <p:tav tm="100000">
                                          <p:val>
                                            <p:strVal val="#ppt_h"/>
                                          </p:val>
                                        </p:tav>
                                      </p:tavLst>
                                    </p:anim>
                                  </p:childTnLst>
                                </p:cTn>
                              </p:par>
                            </p:childTnLst>
                          </p:cTn>
                        </p:par>
                        <p:par>
                          <p:cTn id="34" fill="hold">
                            <p:stCondLst>
                              <p:cond delay="2100"/>
                            </p:stCondLst>
                            <p:childTnLst>
                              <p:par>
                                <p:cTn id="35" presetID="23" presetClass="entr" presetSubtype="32" fill="hold" grpId="0" nodeType="afterEffect">
                                  <p:stCondLst>
                                    <p:cond delay="150"/>
                                  </p:stCondLst>
                                  <p:iterate>
                                    <p:tmAbs val="0"/>
                                  </p:iterate>
                                  <p:childTnLst>
                                    <p:set>
                                      <p:cBhvr>
                                        <p:cTn id="36" fill="hold"/>
                                        <p:tgtEl>
                                          <p:spTgt spid="42"/>
                                        </p:tgtEl>
                                        <p:attrNameLst>
                                          <p:attrName>style.visibility</p:attrName>
                                        </p:attrNameLst>
                                      </p:cBhvr>
                                      <p:to>
                                        <p:strVal val="visible"/>
                                      </p:to>
                                    </p:set>
                                    <p:anim calcmode="lin" valueType="num">
                                      <p:cBhvr>
                                        <p:cTn id="37" dur="250" fill="hold"/>
                                        <p:tgtEl>
                                          <p:spTgt spid="42"/>
                                        </p:tgtEl>
                                        <p:attrNameLst>
                                          <p:attrName>ppt_w</p:attrName>
                                        </p:attrNameLst>
                                      </p:cBhvr>
                                      <p:tavLst>
                                        <p:tav tm="0">
                                          <p:val>
                                            <p:strVal val="4*#ppt_w"/>
                                          </p:val>
                                        </p:tav>
                                        <p:tav tm="100000">
                                          <p:val>
                                            <p:strVal val="#ppt_w"/>
                                          </p:val>
                                        </p:tav>
                                      </p:tavLst>
                                    </p:anim>
                                    <p:anim calcmode="lin" valueType="num">
                                      <p:cBhvr>
                                        <p:cTn id="38" dur="250" fill="hold"/>
                                        <p:tgtEl>
                                          <p:spTgt spid="42"/>
                                        </p:tgtEl>
                                        <p:attrNameLst>
                                          <p:attrName>ppt_h</p:attrName>
                                        </p:attrNameLst>
                                      </p:cBhvr>
                                      <p:tavLst>
                                        <p:tav tm="0">
                                          <p:val>
                                            <p:strVal val="4*#ppt_h"/>
                                          </p:val>
                                        </p:tav>
                                        <p:tav tm="100000">
                                          <p:val>
                                            <p:strVal val="#ppt_h"/>
                                          </p:val>
                                        </p:tav>
                                      </p:tavLst>
                                    </p:anim>
                                  </p:childTnLst>
                                </p:cTn>
                              </p:par>
                            </p:childTnLst>
                          </p:cTn>
                        </p:par>
                        <p:par>
                          <p:cTn id="39" fill="hold">
                            <p:stCondLst>
                              <p:cond delay="2500"/>
                            </p:stCondLst>
                            <p:childTnLst>
                              <p:par>
                                <p:cTn id="40" presetID="1" presetClass="entr" presetSubtype="0" fill="hold" grpId="0" nodeType="afterEffect">
                                  <p:stCondLst>
                                    <p:cond delay="0"/>
                                  </p:stCondLst>
                                  <p:iterate type="lt">
                                    <p:tmAbs val="100"/>
                                  </p:iterate>
                                  <p:childTnLst>
                                    <p:set>
                                      <p:cBhvr>
                                        <p:cTn id="41" fill="hold"/>
                                        <p:tgtEl>
                                          <p:spTgt spid="25"/>
                                        </p:tgtEl>
                                        <p:attrNameLst>
                                          <p:attrName>style.visibility</p:attrName>
                                        </p:attrNameLst>
                                      </p:cBhvr>
                                      <p:to>
                                        <p:strVal val="visible"/>
                                      </p:to>
                                    </p:set>
                                  </p:childTnLst>
                                </p:cTn>
                              </p:par>
                            </p:childTnLst>
                          </p:cTn>
                        </p:par>
                        <p:par>
                          <p:cTn id="42" fill="hold">
                            <p:stCondLst>
                              <p:cond delay="3700"/>
                            </p:stCondLst>
                            <p:childTnLst>
                              <p:par>
                                <p:cTn id="43" presetID="22" presetClass="entr" presetSubtype="8" fill="hold" grpId="0" nodeType="afterEffect">
                                  <p:stCondLst>
                                    <p:cond delay="80"/>
                                  </p:stCondLst>
                                  <p:iterate>
                                    <p:tmAbs val="0"/>
                                  </p:iterate>
                                  <p:childTnLst>
                                    <p:set>
                                      <p:cBhvr>
                                        <p:cTn id="44" fill="hold"/>
                                        <p:tgtEl>
                                          <p:spTgt spid="30"/>
                                        </p:tgtEl>
                                        <p:attrNameLst>
                                          <p:attrName>style.visibility</p:attrName>
                                        </p:attrNameLst>
                                      </p:cBhvr>
                                      <p:to>
                                        <p:strVal val="visible"/>
                                      </p:to>
                                    </p:set>
                                    <p:animEffect transition="in" filter="wipe(left)">
                                      <p:cBhvr>
                                        <p:cTn id="45" dur="100"/>
                                        <p:tgtEl>
                                          <p:spTgt spid="30"/>
                                        </p:tgtEl>
                                      </p:cBhvr>
                                    </p:animEffect>
                                  </p:childTnLst>
                                </p:cTn>
                              </p:par>
                            </p:childTnLst>
                          </p:cTn>
                        </p:par>
                        <p:par>
                          <p:cTn id="46" fill="hold">
                            <p:stCondLst>
                              <p:cond delay="3880"/>
                            </p:stCondLst>
                            <p:childTnLst>
                              <p:par>
                                <p:cTn id="47" presetID="22" presetClass="entr" presetSubtype="8" fill="hold" grpId="0" nodeType="afterEffect">
                                  <p:stCondLst>
                                    <p:cond delay="80"/>
                                  </p:stCondLst>
                                  <p:iterate>
                                    <p:tmAbs val="0"/>
                                  </p:iterate>
                                  <p:childTnLst>
                                    <p:set>
                                      <p:cBhvr>
                                        <p:cTn id="48" fill="hold"/>
                                        <p:tgtEl>
                                          <p:spTgt spid="31"/>
                                        </p:tgtEl>
                                        <p:attrNameLst>
                                          <p:attrName>style.visibility</p:attrName>
                                        </p:attrNameLst>
                                      </p:cBhvr>
                                      <p:to>
                                        <p:strVal val="visible"/>
                                      </p:to>
                                    </p:set>
                                    <p:animEffect transition="in" filter="wipe(left)">
                                      <p:cBhvr>
                                        <p:cTn id="49" dur="100"/>
                                        <p:tgtEl>
                                          <p:spTgt spid="31"/>
                                        </p:tgtEl>
                                      </p:cBhvr>
                                    </p:animEffect>
                                  </p:childTnLst>
                                </p:cTn>
                              </p:par>
                            </p:childTnLst>
                          </p:cTn>
                        </p:par>
                        <p:par>
                          <p:cTn id="50" fill="hold">
                            <p:stCondLst>
                              <p:cond delay="4060"/>
                            </p:stCondLst>
                            <p:childTnLst>
                              <p:par>
                                <p:cTn id="51" presetID="1" presetClass="entr" presetSubtype="0" fill="hold" grpId="0" nodeType="afterEffect">
                                  <p:stCondLst>
                                    <p:cond delay="0"/>
                                  </p:stCondLst>
                                  <p:iterate type="lt">
                                    <p:tmAbs val="100"/>
                                  </p:iterate>
                                  <p:childTnLst>
                                    <p:set>
                                      <p:cBhvr>
                                        <p:cTn id="52"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5" grpId="0" animBg="1" advAuto="0"/>
      <p:bldP spid="30" grpId="0" animBg="1" advAuto="0"/>
      <p:bldP spid="31" grpId="0" animBg="1" advAuto="0"/>
      <p:bldP spid="37" grpId="0" animBg="1" advAuto="0"/>
      <p:bldP spid="38" grpId="0" animBg="1" advAuto="0"/>
      <p:bldP spid="39" grpId="0" animBg="1" advAuto="0"/>
      <p:bldP spid="40" grpId="0" animBg="1" advAuto="0"/>
      <p:bldP spid="41" grpId="0" animBg="1" advAuto="0"/>
      <p:bldP spid="42" grpId="0" animBg="1" advAuto="0"/>
      <p:bldP spid="4"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0"/>
            <a:ext cx="24377649" cy="13716000"/>
          </a:xfrm>
          <a:prstGeom prst="rect">
            <a:avLst/>
          </a:prstGeom>
          <a:solidFill>
            <a:srgbClr val="19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500" b="1" dirty="0">
                <a:solidFill>
                  <a:srgbClr val="F8F8F2"/>
                </a:solidFill>
                <a:effectLst/>
                <a:latin typeface="Lato" panose="020F0502020204030203" pitchFamily="34" charset="0"/>
                <a:ea typeface="Lato" panose="020F0502020204030203" pitchFamily="34" charset="0"/>
                <a:cs typeface="Lato" panose="020F0502020204030203" pitchFamily="34" charset="0"/>
              </a:rPr>
              <a:t>Tell me </a:t>
            </a:r>
          </a:p>
          <a:p>
            <a:pPr algn="ctr"/>
            <a:r>
              <a:rPr lang="en-GB" sz="11500" b="1" dirty="0">
                <a:solidFill>
                  <a:srgbClr val="F8F8F2"/>
                </a:solidFill>
                <a:effectLst/>
                <a:latin typeface="Lato" panose="020F0502020204030203" pitchFamily="34" charset="0"/>
                <a:ea typeface="Lato" panose="020F0502020204030203" pitchFamily="34" charset="0"/>
                <a:cs typeface="Lato" panose="020F0502020204030203" pitchFamily="34" charset="0"/>
              </a:rPr>
              <a:t>how much time my investment </a:t>
            </a:r>
          </a:p>
          <a:p>
            <a:pPr algn="ctr"/>
            <a:r>
              <a:rPr lang="en-GB" sz="11500" b="1" dirty="0">
                <a:solidFill>
                  <a:srgbClr val="F8F8F2"/>
                </a:solidFill>
                <a:effectLst/>
                <a:latin typeface="Lato" panose="020F0502020204030203" pitchFamily="34" charset="0"/>
                <a:ea typeface="Lato" panose="020F0502020204030203" pitchFamily="34" charset="0"/>
                <a:cs typeface="Lato" panose="020F0502020204030203" pitchFamily="34" charset="0"/>
              </a:rPr>
              <a:t>would take to </a:t>
            </a:r>
          </a:p>
          <a:p>
            <a:pPr algn="ctr"/>
            <a:r>
              <a:rPr lang="en-GB" sz="11500" b="1" dirty="0">
                <a:solidFill>
                  <a:srgbClr val="F8F8F2"/>
                </a:solidFill>
                <a:effectLst/>
                <a:latin typeface="Lato" panose="020F0502020204030203" pitchFamily="34" charset="0"/>
                <a:ea typeface="Lato" panose="020F0502020204030203" pitchFamily="34" charset="0"/>
                <a:cs typeface="Lato" panose="020F0502020204030203" pitchFamily="34" charset="0"/>
              </a:rPr>
              <a:t>double </a:t>
            </a:r>
          </a:p>
          <a:p>
            <a:pPr algn="ctr"/>
            <a:r>
              <a:rPr lang="en-GB" sz="11500" b="1" dirty="0">
                <a:solidFill>
                  <a:srgbClr val="F8F8F2"/>
                </a:solidFill>
                <a:effectLst/>
                <a:latin typeface="Lato" panose="020F0502020204030203" pitchFamily="34" charset="0"/>
                <a:ea typeface="Lato" panose="020F0502020204030203" pitchFamily="34" charset="0"/>
                <a:cs typeface="Lato" panose="020F0502020204030203" pitchFamily="34" charset="0"/>
              </a:rPr>
              <a:t>the current return </a:t>
            </a:r>
          </a:p>
          <a:p>
            <a:pPr algn="ctr"/>
            <a:r>
              <a:rPr lang="en-GB" sz="11500" b="1" dirty="0">
                <a:solidFill>
                  <a:srgbClr val="F8F8F2"/>
                </a:solidFill>
                <a:effectLst/>
                <a:latin typeface="Lato" panose="020F0502020204030203" pitchFamily="34" charset="0"/>
                <a:ea typeface="Lato" panose="020F0502020204030203" pitchFamily="34" charset="0"/>
                <a:cs typeface="Lato" panose="020F0502020204030203" pitchFamily="34" charset="0"/>
              </a:rPr>
              <a:t>(APR: 5%) </a:t>
            </a:r>
          </a:p>
          <a:p>
            <a:pPr algn="ctr"/>
            <a:r>
              <a:rPr lang="en-GB" sz="11500" b="1" dirty="0">
                <a:solidFill>
                  <a:srgbClr val="F8F8F2"/>
                </a:solidFill>
                <a:effectLst/>
                <a:latin typeface="Lato" panose="020F0502020204030203" pitchFamily="34" charset="0"/>
                <a:ea typeface="Lato" panose="020F0502020204030203" pitchFamily="34" charset="0"/>
                <a:cs typeface="Lato" panose="020F0502020204030203" pitchFamily="34" charset="0"/>
              </a:rPr>
              <a:t>? </a:t>
            </a:r>
          </a:p>
        </p:txBody>
      </p:sp>
    </p:spTree>
    <p:extLst>
      <p:ext uri="{BB962C8B-B14F-4D97-AF65-F5344CB8AC3E}">
        <p14:creationId xmlns:p14="http://schemas.microsoft.com/office/powerpoint/2010/main" val="11775973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r="-1" b="835"/>
          <a:stretch/>
        </p:blipFill>
        <p:spPr>
          <a:xfrm>
            <a:off x="7763117" y="10"/>
            <a:ext cx="16614531" cy="13715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 y="-2"/>
            <a:ext cx="9160666" cy="13716004"/>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extBox 1">
            <a:extLst>
              <a:ext uri="{FF2B5EF4-FFF2-40B4-BE49-F238E27FC236}">
                <a16:creationId xmlns:a16="http://schemas.microsoft.com/office/drawing/2014/main" id="{863D2989-992D-7359-659C-AACB3467E210}"/>
              </a:ext>
            </a:extLst>
          </p:cNvPr>
          <p:cNvSpPr txBox="1"/>
          <p:nvPr/>
        </p:nvSpPr>
        <p:spPr>
          <a:xfrm>
            <a:off x="335280" y="1280160"/>
            <a:ext cx="6248400" cy="10310515"/>
          </a:xfrm>
          <a:prstGeom prst="rect">
            <a:avLst/>
          </a:prstGeom>
          <a:noFill/>
        </p:spPr>
        <p:txBody>
          <a:bodyPr wrap="square" rtlCol="0">
            <a:spAutoFit/>
          </a:bodyPr>
          <a:lstStyle/>
          <a:p>
            <a:r>
              <a:rPr lang="en-US" sz="16600" b="1" dirty="0">
                <a:solidFill>
                  <a:schemeClr val="bg1"/>
                </a:solidFill>
              </a:rPr>
              <a:t>Who</a:t>
            </a:r>
          </a:p>
          <a:p>
            <a:r>
              <a:rPr lang="en-US" sz="16600" b="1" dirty="0">
                <a:solidFill>
                  <a:schemeClr val="bg1"/>
                </a:solidFill>
              </a:rPr>
              <a:t> is</a:t>
            </a:r>
          </a:p>
          <a:p>
            <a:r>
              <a:rPr lang="en-US" sz="16600" b="1" dirty="0">
                <a:solidFill>
                  <a:schemeClr val="bg1"/>
                </a:solidFill>
              </a:rPr>
              <a:t> this</a:t>
            </a:r>
          </a:p>
          <a:p>
            <a:r>
              <a:rPr lang="en-US" sz="16600" b="1" dirty="0">
                <a:solidFill>
                  <a:schemeClr val="bg1"/>
                </a:solidFill>
              </a:rPr>
              <a:t> guy?</a:t>
            </a:r>
          </a:p>
        </p:txBody>
      </p:sp>
    </p:spTree>
    <p:extLst>
      <p:ext uri="{BB962C8B-B14F-4D97-AF65-F5344CB8AC3E}">
        <p14:creationId xmlns:p14="http://schemas.microsoft.com/office/powerpoint/2010/main" val="135072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33550" y="8333981"/>
            <a:ext cx="20940713" cy="1764176"/>
            <a:chOff x="1692324" y="483017"/>
            <a:chExt cx="20940713" cy="1707630"/>
          </a:xfrm>
        </p:grpSpPr>
        <p:sp>
          <p:nvSpPr>
            <p:cNvPr id="22" name="TextBox 21"/>
            <p:cNvSpPr txBox="1"/>
            <p:nvPr/>
          </p:nvSpPr>
          <p:spPr>
            <a:xfrm>
              <a:off x="1692324" y="483017"/>
              <a:ext cx="20940713" cy="1446532"/>
            </a:xfrm>
            <a:prstGeom prst="rect">
              <a:avLst/>
            </a:prstGeom>
            <a:noFill/>
          </p:spPr>
          <p:txBody>
            <a:bodyPr wrap="square" lIns="91422" tIns="45711" rIns="91422" bIns="45711" rtlCol="0">
              <a:spAutoFit/>
            </a:bodyPr>
            <a:lstStyle/>
            <a:p>
              <a:pPr algn="ctr"/>
              <a:r>
                <a:rPr lang="en-GB" sz="8800" b="1" i="0" dirty="0">
                  <a:effectLst/>
                  <a:latin typeface="Lato" panose="020F0502020204030203" pitchFamily="34" charset="0"/>
                  <a:ea typeface="Lato" panose="020F0502020204030203" pitchFamily="34" charset="0"/>
                  <a:cs typeface="Lato" panose="020F0502020204030203" pitchFamily="34" charset="0"/>
                </a:rPr>
                <a:t>Luca </a:t>
              </a:r>
              <a:r>
                <a:rPr lang="en-GB" sz="8800" b="1" dirty="0" err="1">
                  <a:latin typeface="Lato" panose="020F0502020204030203" pitchFamily="34" charset="0"/>
                  <a:ea typeface="Lato" panose="020F0502020204030203" pitchFamily="34" charset="0"/>
                  <a:cs typeface="Lato" panose="020F0502020204030203" pitchFamily="34" charset="0"/>
                </a:rPr>
                <a:t>P</a:t>
              </a:r>
              <a:r>
                <a:rPr lang="en-GB" sz="8800" b="1" i="0" dirty="0" err="1">
                  <a:effectLst/>
                  <a:latin typeface="Lato" panose="020F0502020204030203" pitchFamily="34" charset="0"/>
                  <a:ea typeface="Lato" panose="020F0502020204030203" pitchFamily="34" charset="0"/>
                  <a:cs typeface="Lato" panose="020F0502020204030203" pitchFamily="34" charset="0"/>
                </a:rPr>
                <a:t>acioli</a:t>
              </a:r>
              <a:r>
                <a:rPr lang="en-GB" sz="8800" b="1" i="0" dirty="0">
                  <a:effectLst/>
                  <a:latin typeface="Lato" panose="020F0502020204030203" pitchFamily="34" charset="0"/>
                  <a:ea typeface="Lato" panose="020F0502020204030203" pitchFamily="34" charset="0"/>
                  <a:cs typeface="Lato" panose="020F0502020204030203" pitchFamily="34" charset="0"/>
                </a:rPr>
                <a:t> – Rule of 72 </a:t>
              </a:r>
              <a:endParaRPr lang="id-ID" sz="19900" b="1" dirty="0">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1412311" y="209921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5" name="TextBox 24"/>
          <p:cNvSpPr txBox="1"/>
          <p:nvPr/>
        </p:nvSpPr>
        <p:spPr>
          <a:xfrm>
            <a:off x="1733549" y="10521293"/>
            <a:ext cx="20940713" cy="2677620"/>
          </a:xfrm>
          <a:prstGeom prst="rect">
            <a:avLst/>
          </a:prstGeom>
          <a:noFill/>
        </p:spPr>
        <p:txBody>
          <a:bodyPr wrap="square" lIns="182843" tIns="91422" rIns="182843" bIns="91422" rtlCol="0">
            <a:spAutoFit/>
          </a:bodyPr>
          <a:lstStyle/>
          <a:p>
            <a:r>
              <a:rPr lang="en-GB" sz="5400" dirty="0"/>
              <a:t>The rule of 72 is a simple method to determine the amount of time investment would take to double, given a fixed annual interest rate. To use the rule of 72, divide 72 by the annual rate of return.</a:t>
            </a:r>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665" b="6665"/>
          <a:stretch/>
        </p:blipFill>
        <p:spPr>
          <a:xfrm>
            <a:off x="0" y="-107187"/>
            <a:ext cx="24377650" cy="8229600"/>
          </a:xfrm>
        </p:spPr>
      </p:pic>
    </p:spTree>
    <p:extLst>
      <p:ext uri="{BB962C8B-B14F-4D97-AF65-F5344CB8AC3E}">
        <p14:creationId xmlns:p14="http://schemas.microsoft.com/office/powerpoint/2010/main" val="215081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9"/>
          <p:cNvSpPr>
            <a:spLocks noChangeArrowheads="1"/>
          </p:cNvSpPr>
          <p:nvPr/>
        </p:nvSpPr>
        <p:spPr bwMode="auto">
          <a:xfrm>
            <a:off x="11798466" y="1871503"/>
            <a:ext cx="302502" cy="6456317"/>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sp>
        <p:nvSpPr>
          <p:cNvPr id="328" name="Freeform 9"/>
          <p:cNvSpPr>
            <a:spLocks noChangeArrowheads="1"/>
          </p:cNvSpPr>
          <p:nvPr/>
        </p:nvSpPr>
        <p:spPr bwMode="auto">
          <a:xfrm>
            <a:off x="11798466" y="8327820"/>
            <a:ext cx="302502" cy="5388180"/>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grpSp>
        <p:nvGrpSpPr>
          <p:cNvPr id="8" name="Group 7"/>
          <p:cNvGrpSpPr/>
          <p:nvPr/>
        </p:nvGrpSpPr>
        <p:grpSpPr>
          <a:xfrm>
            <a:off x="13020889" y="7896073"/>
            <a:ext cx="5972030" cy="2921676"/>
            <a:chOff x="13020889" y="7896075"/>
            <a:chExt cx="5289154" cy="2431238"/>
          </a:xfrm>
        </p:grpSpPr>
        <p:sp>
          <p:nvSpPr>
            <p:cNvPr id="1056" name="TextBox 1055"/>
            <p:cNvSpPr txBox="1"/>
            <p:nvPr/>
          </p:nvSpPr>
          <p:spPr>
            <a:xfrm>
              <a:off x="13021107" y="8623523"/>
              <a:ext cx="4450012" cy="1703790"/>
            </a:xfrm>
            <a:prstGeom prst="rect">
              <a:avLst/>
            </a:prstGeom>
            <a:noFill/>
          </p:spPr>
          <p:txBody>
            <a:bodyPr wrap="square" rtlCol="0">
              <a:spAutoFit/>
            </a:bodyPr>
            <a:lstStyle/>
            <a:p>
              <a:pPr>
                <a:lnSpc>
                  <a:spcPct val="130000"/>
                </a:lnSpc>
              </a:pPr>
              <a:r>
                <a:rPr lang="en-GB" sz="2000" b="0" i="0" dirty="0">
                  <a:solidFill>
                    <a:schemeClr val="tx2">
                      <a:lumMod val="50000"/>
                    </a:schemeClr>
                  </a:solidFill>
                  <a:effectLst/>
                  <a:latin typeface="+mj-lt"/>
                </a:rPr>
                <a:t>Understanding their workings helps individuals make informed decisions about savings, investments, and retirement planning, which are crucial for financial security.</a:t>
              </a:r>
              <a:endParaRPr lang="en-US" sz="2000" dirty="0">
                <a:solidFill>
                  <a:schemeClr val="tx2">
                    <a:lumMod val="50000"/>
                  </a:schemeClr>
                </a:solidFill>
                <a:latin typeface="+mj-lt"/>
                <a:cs typeface="Lato Light"/>
              </a:endParaRPr>
            </a:p>
          </p:txBody>
        </p:sp>
        <p:sp>
          <p:nvSpPr>
            <p:cNvPr id="1058" name="TextBox 1057"/>
            <p:cNvSpPr txBox="1"/>
            <p:nvPr/>
          </p:nvSpPr>
          <p:spPr>
            <a:xfrm>
              <a:off x="13020889" y="7896075"/>
              <a:ext cx="5289154" cy="640266"/>
            </a:xfrm>
            <a:prstGeom prst="rect">
              <a:avLst/>
            </a:prstGeom>
            <a:noFill/>
          </p:spPr>
          <p:txBody>
            <a:bodyPr wrap="square" lIns="91422" tIns="45711" rIns="91422" bIns="45711" rtlCol="0">
              <a:spAutoFit/>
            </a:bodyPr>
            <a:lstStyle/>
            <a:p>
              <a:r>
                <a:rPr lang="en-US" sz="4400" b="1" dirty="0">
                  <a:solidFill>
                    <a:schemeClr val="tx2"/>
                  </a:solidFill>
                  <a:latin typeface="Lato Regular"/>
                  <a:cs typeface="Lato Regular"/>
                </a:rPr>
                <a:t>Financial Markets</a:t>
              </a:r>
              <a:endParaRPr lang="id-ID" sz="4400" b="1" dirty="0">
                <a:solidFill>
                  <a:schemeClr val="tx2"/>
                </a:solidFill>
                <a:latin typeface="Lato Regular"/>
                <a:cs typeface="Lato Regular"/>
              </a:endParaRPr>
            </a:p>
          </p:txBody>
        </p:sp>
      </p:grpSp>
      <p:grpSp>
        <p:nvGrpSpPr>
          <p:cNvPr id="9" name="Group 8"/>
          <p:cNvGrpSpPr/>
          <p:nvPr/>
        </p:nvGrpSpPr>
        <p:grpSpPr>
          <a:xfrm>
            <a:off x="2026691" y="1448378"/>
            <a:ext cx="8690210" cy="3575151"/>
            <a:chOff x="2026691" y="1448378"/>
            <a:chExt cx="8690210" cy="3575151"/>
          </a:xfrm>
        </p:grpSpPr>
        <p:sp>
          <p:nvSpPr>
            <p:cNvPr id="1061" name="TextBox 1060"/>
            <p:cNvSpPr txBox="1"/>
            <p:nvPr/>
          </p:nvSpPr>
          <p:spPr>
            <a:xfrm>
              <a:off x="3300103" y="2175826"/>
              <a:ext cx="7403280" cy="2847703"/>
            </a:xfrm>
            <a:prstGeom prst="rect">
              <a:avLst/>
            </a:prstGeom>
            <a:noFill/>
          </p:spPr>
          <p:txBody>
            <a:bodyPr wrap="square" rtlCol="0">
              <a:spAutoFit/>
            </a:bodyPr>
            <a:lstStyle/>
            <a:p>
              <a:pPr algn="r">
                <a:lnSpc>
                  <a:spcPct val="130000"/>
                </a:lnSpc>
              </a:pPr>
              <a:r>
                <a:rPr lang="en-GB" sz="2000" b="0" i="0" dirty="0">
                  <a:solidFill>
                    <a:schemeClr val="tx2">
                      <a:lumMod val="50000"/>
                    </a:schemeClr>
                  </a:solidFill>
                  <a:effectLst/>
                  <a:latin typeface="+mj-lt"/>
                </a:rPr>
                <a:t>Finance plays a pivotal role in addressing climate crises by redirecting investments towards sustainable and environmentally friendly projects, also known as green finance. Additionally, Environmental, Social, and Governance (ESG) factors in investment decisions can drive corporate behaviour towards sustainability, helping mitigate climate risks and promote a greener economy.</a:t>
              </a:r>
              <a:endParaRPr lang="en-US" sz="2000" dirty="0">
                <a:solidFill>
                  <a:schemeClr val="tx2">
                    <a:lumMod val="50000"/>
                  </a:schemeClr>
                </a:solidFill>
                <a:latin typeface="+mj-lt"/>
                <a:cs typeface="Lato Light"/>
              </a:endParaRPr>
            </a:p>
          </p:txBody>
        </p:sp>
        <p:sp>
          <p:nvSpPr>
            <p:cNvPr id="1062" name="TextBox 1061"/>
            <p:cNvSpPr txBox="1"/>
            <p:nvPr/>
          </p:nvSpPr>
          <p:spPr>
            <a:xfrm>
              <a:off x="2026691" y="1448378"/>
              <a:ext cx="8690210" cy="769423"/>
            </a:xfrm>
            <a:prstGeom prst="rect">
              <a:avLst/>
            </a:prstGeom>
            <a:noFill/>
          </p:spPr>
          <p:txBody>
            <a:bodyPr wrap="square" lIns="91422" tIns="45711" rIns="91422" bIns="45711" rtlCol="0">
              <a:spAutoFit/>
            </a:bodyPr>
            <a:lstStyle/>
            <a:p>
              <a:pPr algn="r"/>
              <a:r>
                <a:rPr lang="en-US" sz="4400" b="1" dirty="0">
                  <a:solidFill>
                    <a:schemeClr val="tx2"/>
                  </a:solidFill>
                  <a:latin typeface="Lato Regular"/>
                  <a:cs typeface="Lato Regular"/>
                </a:rPr>
                <a:t>Climate Crisis and Finance</a:t>
              </a:r>
              <a:endParaRPr lang="id-ID" sz="4400" b="1" dirty="0">
                <a:solidFill>
                  <a:schemeClr val="tx2"/>
                </a:solidFill>
                <a:latin typeface="Lato Regular"/>
                <a:cs typeface="Lato Regular"/>
              </a:endParaRPr>
            </a:p>
          </p:txBody>
        </p:sp>
      </p:grpSp>
      <p:grpSp>
        <p:nvGrpSpPr>
          <p:cNvPr id="119" name="Group 118"/>
          <p:cNvGrpSpPr/>
          <p:nvPr/>
        </p:nvGrpSpPr>
        <p:grpSpPr>
          <a:xfrm>
            <a:off x="11341351" y="7726163"/>
            <a:ext cx="1660402" cy="1189783"/>
            <a:chOff x="11341351" y="7726163"/>
            <a:chExt cx="1660402" cy="1189783"/>
          </a:xfrm>
        </p:grpSpPr>
        <p:grpSp>
          <p:nvGrpSpPr>
            <p:cNvPr id="120" name="Group 119"/>
            <p:cNvGrpSpPr/>
            <p:nvPr/>
          </p:nvGrpSpPr>
          <p:grpSpPr>
            <a:xfrm>
              <a:off x="11341351" y="7726163"/>
              <a:ext cx="1660402" cy="1189783"/>
              <a:chOff x="11341351" y="8141025"/>
              <a:chExt cx="1660402" cy="1189783"/>
            </a:xfrm>
          </p:grpSpPr>
          <p:sp>
            <p:nvSpPr>
              <p:cNvPr id="122" name="Freeform 298"/>
              <p:cNvSpPr>
                <a:spLocks noChangeArrowheads="1"/>
              </p:cNvSpPr>
              <p:nvPr/>
            </p:nvSpPr>
            <p:spPr bwMode="auto">
              <a:xfrm>
                <a:off x="11341351" y="8141025"/>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rgbClr val="32576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299"/>
              <p:cNvSpPr>
                <a:spLocks noChangeArrowheads="1"/>
              </p:cNvSpPr>
              <p:nvPr/>
            </p:nvSpPr>
            <p:spPr bwMode="auto">
              <a:xfrm>
                <a:off x="11583353" y="8383015"/>
                <a:ext cx="712561" cy="705803"/>
              </a:xfrm>
              <a:custGeom>
                <a:avLst/>
                <a:gdLst>
                  <a:gd name="T0" fmla="*/ 236 w 471"/>
                  <a:gd name="T1" fmla="*/ 466 h 467"/>
                  <a:gd name="T2" fmla="*/ 236 w 471"/>
                  <a:gd name="T3" fmla="*/ 466 h 467"/>
                  <a:gd name="T4" fmla="*/ 0 w 471"/>
                  <a:gd name="T5" fmla="*/ 232 h 467"/>
                  <a:gd name="T6" fmla="*/ 236 w 471"/>
                  <a:gd name="T7" fmla="*/ 0 h 467"/>
                  <a:gd name="T8" fmla="*/ 470 w 471"/>
                  <a:gd name="T9" fmla="*/ 232 h 467"/>
                  <a:gd name="T10" fmla="*/ 236 w 471"/>
                  <a:gd name="T11" fmla="*/ 466 h 467"/>
                </a:gdLst>
                <a:ahLst/>
                <a:cxnLst>
                  <a:cxn ang="0">
                    <a:pos x="T0" y="T1"/>
                  </a:cxn>
                  <a:cxn ang="0">
                    <a:pos x="T2" y="T3"/>
                  </a:cxn>
                  <a:cxn ang="0">
                    <a:pos x="T4" y="T5"/>
                  </a:cxn>
                  <a:cxn ang="0">
                    <a:pos x="T6" y="T7"/>
                  </a:cxn>
                  <a:cxn ang="0">
                    <a:pos x="T8" y="T9"/>
                  </a:cxn>
                  <a:cxn ang="0">
                    <a:pos x="T10" y="T11"/>
                  </a:cxn>
                </a:cxnLst>
                <a:rect l="0" t="0" r="r" b="b"/>
                <a:pathLst>
                  <a:path w="471" h="467">
                    <a:moveTo>
                      <a:pt x="236" y="466"/>
                    </a:moveTo>
                    <a:lnTo>
                      <a:pt x="236" y="466"/>
                    </a:lnTo>
                    <a:cubicBezTo>
                      <a:pt x="107" y="466"/>
                      <a:pt x="0" y="362"/>
                      <a:pt x="0" y="232"/>
                    </a:cubicBezTo>
                    <a:cubicBezTo>
                      <a:pt x="0" y="103"/>
                      <a:pt x="107" y="0"/>
                      <a:pt x="236" y="0"/>
                    </a:cubicBezTo>
                    <a:cubicBezTo>
                      <a:pt x="363" y="0"/>
                      <a:pt x="470" y="103"/>
                      <a:pt x="470" y="232"/>
                    </a:cubicBezTo>
                    <a:cubicBezTo>
                      <a:pt x="470" y="362"/>
                      <a:pt x="363" y="466"/>
                      <a:pt x="236" y="466"/>
                    </a:cubicBezTo>
                  </a:path>
                </a:pathLst>
              </a:custGeom>
              <a:solidFill>
                <a:schemeClr val="accent4"/>
              </a:solidFill>
              <a:ln>
                <a:noFill/>
              </a:ln>
              <a:effectLst/>
            </p:spPr>
            <p:txBody>
              <a:bodyPr wrap="none" anchor="ctr"/>
              <a:lstStyle/>
              <a:p>
                <a:endParaRPr lang="en-US" dirty="0"/>
              </a:p>
            </p:txBody>
          </p:sp>
          <p:sp>
            <p:nvSpPr>
              <p:cNvPr id="124" name="Freeform 734"/>
              <p:cNvSpPr>
                <a:spLocks noChangeArrowheads="1"/>
              </p:cNvSpPr>
              <p:nvPr/>
            </p:nvSpPr>
            <p:spPr bwMode="auto">
              <a:xfrm>
                <a:off x="12605139" y="8497288"/>
                <a:ext cx="396614" cy="53103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4"/>
              </a:solidFill>
              <a:ln>
                <a:noFill/>
              </a:ln>
              <a:effectLst/>
            </p:spPr>
            <p:txBody>
              <a:bodyPr wrap="none" anchor="ctr"/>
              <a:lstStyle/>
              <a:p>
                <a:endParaRPr lang="en-US" dirty="0"/>
              </a:p>
            </p:txBody>
          </p:sp>
        </p:grpSp>
        <p:sp>
          <p:nvSpPr>
            <p:cNvPr id="121" name="TextBox 120"/>
            <p:cNvSpPr txBox="1"/>
            <p:nvPr/>
          </p:nvSpPr>
          <p:spPr>
            <a:xfrm>
              <a:off x="11459907" y="7860924"/>
              <a:ext cx="925127" cy="830979"/>
            </a:xfrm>
            <a:prstGeom prst="rect">
              <a:avLst/>
            </a:prstGeom>
            <a:noFill/>
          </p:spPr>
          <p:txBody>
            <a:bodyPr wrap="square" lIns="91422" tIns="45711" rIns="91422" bIns="45711" rtlCol="0">
              <a:spAutoFit/>
            </a:bodyPr>
            <a:lstStyle/>
            <a:p>
              <a:pPr algn="ctr"/>
              <a:r>
                <a:rPr lang="en-US" sz="4800" b="1" dirty="0">
                  <a:solidFill>
                    <a:schemeClr val="bg1"/>
                  </a:solidFill>
                  <a:latin typeface="Lato Regular"/>
                  <a:cs typeface="Lato Regular"/>
                </a:rPr>
                <a:t>7</a:t>
              </a:r>
              <a:endParaRPr lang="id-ID" sz="4800" b="1" dirty="0">
                <a:solidFill>
                  <a:schemeClr val="bg1"/>
                </a:solidFill>
                <a:latin typeface="Lato Regular"/>
                <a:cs typeface="Lato Regular"/>
              </a:endParaRPr>
            </a:p>
          </p:txBody>
        </p:sp>
      </p:grpSp>
      <p:sp>
        <p:nvSpPr>
          <p:cNvPr id="125" name="Freeform 9"/>
          <p:cNvSpPr>
            <a:spLocks noChangeArrowheads="1"/>
          </p:cNvSpPr>
          <p:nvPr/>
        </p:nvSpPr>
        <p:spPr bwMode="auto">
          <a:xfrm>
            <a:off x="11798466" y="0"/>
            <a:ext cx="302502" cy="1871503"/>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grpSp>
        <p:nvGrpSpPr>
          <p:cNvPr id="126" name="Group 125"/>
          <p:cNvGrpSpPr/>
          <p:nvPr/>
        </p:nvGrpSpPr>
        <p:grpSpPr>
          <a:xfrm>
            <a:off x="10775352" y="1240287"/>
            <a:ext cx="1755842" cy="1189783"/>
            <a:chOff x="10775352" y="1240287"/>
            <a:chExt cx="1755842" cy="1189783"/>
          </a:xfrm>
        </p:grpSpPr>
        <p:sp>
          <p:nvSpPr>
            <p:cNvPr id="127" name="Freeform 301"/>
            <p:cNvSpPr>
              <a:spLocks noChangeArrowheads="1"/>
            </p:cNvSpPr>
            <p:nvPr/>
          </p:nvSpPr>
          <p:spPr bwMode="auto">
            <a:xfrm>
              <a:off x="11341351" y="1240287"/>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chemeClr val="accent5"/>
            </a:solidFill>
            <a:ln>
              <a:noFill/>
            </a:ln>
            <a:effectLst/>
          </p:spPr>
          <p:txBody>
            <a:bodyPr wrap="none" anchor="ctr"/>
            <a:lstStyle/>
            <a:p>
              <a:endParaRPr lang="en-US" dirty="0"/>
            </a:p>
          </p:txBody>
        </p:sp>
        <p:sp>
          <p:nvSpPr>
            <p:cNvPr id="128" name="Freeform 302"/>
            <p:cNvSpPr>
              <a:spLocks noChangeArrowheads="1"/>
            </p:cNvSpPr>
            <p:nvPr/>
          </p:nvSpPr>
          <p:spPr bwMode="auto">
            <a:xfrm>
              <a:off x="11583353" y="1475555"/>
              <a:ext cx="712561" cy="712525"/>
            </a:xfrm>
            <a:custGeom>
              <a:avLst/>
              <a:gdLst>
                <a:gd name="T0" fmla="*/ 236 w 471"/>
                <a:gd name="T1" fmla="*/ 469 h 470"/>
                <a:gd name="T2" fmla="*/ 236 w 471"/>
                <a:gd name="T3" fmla="*/ 469 h 470"/>
                <a:gd name="T4" fmla="*/ 0 w 471"/>
                <a:gd name="T5" fmla="*/ 235 h 470"/>
                <a:gd name="T6" fmla="*/ 236 w 471"/>
                <a:gd name="T7" fmla="*/ 0 h 470"/>
                <a:gd name="T8" fmla="*/ 470 w 471"/>
                <a:gd name="T9" fmla="*/ 235 h 470"/>
                <a:gd name="T10" fmla="*/ 236 w 471"/>
                <a:gd name="T11" fmla="*/ 469 h 470"/>
              </a:gdLst>
              <a:ahLst/>
              <a:cxnLst>
                <a:cxn ang="0">
                  <a:pos x="T0" y="T1"/>
                </a:cxn>
                <a:cxn ang="0">
                  <a:pos x="T2" y="T3"/>
                </a:cxn>
                <a:cxn ang="0">
                  <a:pos x="T4" y="T5"/>
                </a:cxn>
                <a:cxn ang="0">
                  <a:pos x="T6" y="T7"/>
                </a:cxn>
                <a:cxn ang="0">
                  <a:pos x="T8" y="T9"/>
                </a:cxn>
                <a:cxn ang="0">
                  <a:pos x="T10" y="T11"/>
                </a:cxn>
              </a:cxnLst>
              <a:rect l="0" t="0" r="r" b="b"/>
              <a:pathLst>
                <a:path w="471" h="470">
                  <a:moveTo>
                    <a:pt x="236" y="469"/>
                  </a:moveTo>
                  <a:lnTo>
                    <a:pt x="236" y="469"/>
                  </a:lnTo>
                  <a:cubicBezTo>
                    <a:pt x="107" y="469"/>
                    <a:pt x="0" y="365"/>
                    <a:pt x="0" y="235"/>
                  </a:cubicBezTo>
                  <a:cubicBezTo>
                    <a:pt x="0" y="106"/>
                    <a:pt x="107" y="0"/>
                    <a:pt x="236" y="0"/>
                  </a:cubicBezTo>
                  <a:cubicBezTo>
                    <a:pt x="363" y="0"/>
                    <a:pt x="470" y="106"/>
                    <a:pt x="470" y="235"/>
                  </a:cubicBezTo>
                  <a:cubicBezTo>
                    <a:pt x="470" y="365"/>
                    <a:pt x="363" y="469"/>
                    <a:pt x="236" y="469"/>
                  </a:cubicBezTo>
                </a:path>
              </a:pathLst>
            </a:custGeom>
            <a:solidFill>
              <a:schemeClr val="accent4"/>
            </a:solidFill>
            <a:ln>
              <a:noFill/>
            </a:ln>
            <a:effectLst/>
          </p:spPr>
          <p:txBody>
            <a:bodyPr wrap="none" anchor="ctr"/>
            <a:lstStyle/>
            <a:p>
              <a:endParaRPr lang="en-US" dirty="0"/>
            </a:p>
          </p:txBody>
        </p:sp>
        <p:sp>
          <p:nvSpPr>
            <p:cNvPr id="129" name="Freeform 733"/>
            <p:cNvSpPr>
              <a:spLocks noChangeArrowheads="1"/>
            </p:cNvSpPr>
            <p:nvPr/>
          </p:nvSpPr>
          <p:spPr bwMode="auto">
            <a:xfrm>
              <a:off x="10775352" y="1619318"/>
              <a:ext cx="389892" cy="537755"/>
            </a:xfrm>
            <a:custGeom>
              <a:avLst/>
              <a:gdLst>
                <a:gd name="T0" fmla="*/ 218 w 260"/>
                <a:gd name="T1" fmla="*/ 5 h 355"/>
                <a:gd name="T2" fmla="*/ 218 w 260"/>
                <a:gd name="T3" fmla="*/ 5 h 355"/>
                <a:gd name="T4" fmla="*/ 12 w 260"/>
                <a:gd name="T5" fmla="*/ 155 h 355"/>
                <a:gd name="T6" fmla="*/ 0 w 260"/>
                <a:gd name="T7" fmla="*/ 178 h 355"/>
                <a:gd name="T8" fmla="*/ 12 w 260"/>
                <a:gd name="T9" fmla="*/ 198 h 355"/>
                <a:gd name="T10" fmla="*/ 218 w 260"/>
                <a:gd name="T11" fmla="*/ 348 h 355"/>
                <a:gd name="T12" fmla="*/ 244 w 260"/>
                <a:gd name="T13" fmla="*/ 351 h 355"/>
                <a:gd name="T14" fmla="*/ 259 w 260"/>
                <a:gd name="T15" fmla="*/ 325 h 355"/>
                <a:gd name="T16" fmla="*/ 259 w 260"/>
                <a:gd name="T17" fmla="*/ 29 h 355"/>
                <a:gd name="T18" fmla="*/ 244 w 260"/>
                <a:gd name="T19" fmla="*/ 5 h 355"/>
                <a:gd name="T20" fmla="*/ 218 w 260"/>
                <a:gd name="T21" fmla="*/ 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355">
                  <a:moveTo>
                    <a:pt x="218" y="5"/>
                  </a:moveTo>
                  <a:lnTo>
                    <a:pt x="218" y="5"/>
                  </a:lnTo>
                  <a:cubicBezTo>
                    <a:pt x="12" y="155"/>
                    <a:pt x="12" y="155"/>
                    <a:pt x="12" y="155"/>
                  </a:cubicBezTo>
                  <a:cubicBezTo>
                    <a:pt x="3" y="161"/>
                    <a:pt x="0" y="170"/>
                    <a:pt x="0" y="178"/>
                  </a:cubicBezTo>
                  <a:cubicBezTo>
                    <a:pt x="0" y="187"/>
                    <a:pt x="3" y="193"/>
                    <a:pt x="12" y="198"/>
                  </a:cubicBezTo>
                  <a:cubicBezTo>
                    <a:pt x="218" y="348"/>
                    <a:pt x="218" y="348"/>
                    <a:pt x="218" y="348"/>
                  </a:cubicBezTo>
                  <a:cubicBezTo>
                    <a:pt x="227" y="354"/>
                    <a:pt x="236" y="354"/>
                    <a:pt x="244" y="351"/>
                  </a:cubicBezTo>
                  <a:cubicBezTo>
                    <a:pt x="253" y="345"/>
                    <a:pt x="259" y="337"/>
                    <a:pt x="259" y="325"/>
                  </a:cubicBezTo>
                  <a:cubicBezTo>
                    <a:pt x="259" y="29"/>
                    <a:pt x="259" y="29"/>
                    <a:pt x="259" y="29"/>
                  </a:cubicBezTo>
                  <a:cubicBezTo>
                    <a:pt x="259" y="17"/>
                    <a:pt x="253" y="9"/>
                    <a:pt x="244" y="5"/>
                  </a:cubicBezTo>
                  <a:cubicBezTo>
                    <a:pt x="236" y="0"/>
                    <a:pt x="227" y="0"/>
                    <a:pt x="218" y="5"/>
                  </a:cubicBezTo>
                </a:path>
              </a:pathLst>
            </a:custGeom>
            <a:solidFill>
              <a:schemeClr val="accent4"/>
            </a:solidFill>
            <a:ln>
              <a:noFill/>
            </a:ln>
            <a:effectLst/>
          </p:spPr>
          <p:txBody>
            <a:bodyPr wrap="none" anchor="ctr"/>
            <a:lstStyle/>
            <a:p>
              <a:endParaRPr lang="en-US" dirty="0"/>
            </a:p>
          </p:txBody>
        </p:sp>
        <p:sp>
          <p:nvSpPr>
            <p:cNvPr id="130" name="TextBox 129"/>
            <p:cNvSpPr txBox="1"/>
            <p:nvPr/>
          </p:nvSpPr>
          <p:spPr>
            <a:xfrm>
              <a:off x="11447773" y="1379387"/>
              <a:ext cx="925127" cy="830979"/>
            </a:xfrm>
            <a:prstGeom prst="rect">
              <a:avLst/>
            </a:prstGeom>
            <a:noFill/>
          </p:spPr>
          <p:txBody>
            <a:bodyPr wrap="square" lIns="91422" tIns="45711" rIns="91422" bIns="45711" rtlCol="0">
              <a:spAutoFit/>
            </a:bodyPr>
            <a:lstStyle/>
            <a:p>
              <a:pPr algn="ctr"/>
              <a:r>
                <a:rPr lang="en-US" sz="4800" b="1" dirty="0">
                  <a:solidFill>
                    <a:schemeClr val="bg1"/>
                  </a:solidFill>
                  <a:latin typeface="Lato Regular"/>
                  <a:cs typeface="Lato Regular"/>
                </a:rPr>
                <a:t>8</a:t>
              </a:r>
              <a:endParaRPr lang="id-ID" sz="4800" b="1" dirty="0">
                <a:solidFill>
                  <a:schemeClr val="bg1"/>
                </a:solidFill>
                <a:latin typeface="Lato Regular"/>
                <a:cs typeface="Lato Regular"/>
              </a:endParaRPr>
            </a:p>
          </p:txBody>
        </p:sp>
      </p:grpSp>
      <p:grpSp>
        <p:nvGrpSpPr>
          <p:cNvPr id="648" name="Group 647"/>
          <p:cNvGrpSpPr/>
          <p:nvPr/>
        </p:nvGrpSpPr>
        <p:grpSpPr>
          <a:xfrm>
            <a:off x="15207493" y="2611585"/>
            <a:ext cx="7635142" cy="6471684"/>
            <a:chOff x="15298835" y="2856619"/>
            <a:chExt cx="7139773" cy="6051800"/>
          </a:xfrm>
        </p:grpSpPr>
        <p:sp>
          <p:nvSpPr>
            <p:cNvPr id="649" name="Freeform 2"/>
            <p:cNvSpPr>
              <a:spLocks noChangeArrowheads="1"/>
            </p:cNvSpPr>
            <p:nvPr/>
          </p:nvSpPr>
          <p:spPr bwMode="auto">
            <a:xfrm>
              <a:off x="18324880" y="7469529"/>
              <a:ext cx="1058058" cy="1113023"/>
            </a:xfrm>
            <a:custGeom>
              <a:avLst/>
              <a:gdLst>
                <a:gd name="T0" fmla="*/ 1096 w 1105"/>
                <a:gd name="T1" fmla="*/ 1057 h 1166"/>
                <a:gd name="T2" fmla="*/ 1096 w 1105"/>
                <a:gd name="T3" fmla="*/ 1057 h 1166"/>
                <a:gd name="T4" fmla="*/ 1006 w 1105"/>
                <a:gd name="T5" fmla="*/ 1150 h 1166"/>
                <a:gd name="T6" fmla="*/ 131 w 1105"/>
                <a:gd name="T7" fmla="*/ 1165 h 1166"/>
                <a:gd name="T8" fmla="*/ 39 w 1105"/>
                <a:gd name="T9" fmla="*/ 1074 h 1166"/>
                <a:gd name="T10" fmla="*/ 0 w 1105"/>
                <a:gd name="T11" fmla="*/ 131 h 1166"/>
                <a:gd name="T12" fmla="*/ 112 w 1105"/>
                <a:gd name="T13" fmla="*/ 17 h 1166"/>
                <a:gd name="T14" fmla="*/ 987 w 1105"/>
                <a:gd name="T15" fmla="*/ 2 h 1166"/>
                <a:gd name="T16" fmla="*/ 1104 w 1105"/>
                <a:gd name="T17" fmla="*/ 112 h 1166"/>
                <a:gd name="T18" fmla="*/ 1096 w 1105"/>
                <a:gd name="T19" fmla="*/ 1057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5" h="1166">
                  <a:moveTo>
                    <a:pt x="1096" y="1057"/>
                  </a:moveTo>
                  <a:lnTo>
                    <a:pt x="1096" y="1057"/>
                  </a:lnTo>
                  <a:cubicBezTo>
                    <a:pt x="1096" y="1106"/>
                    <a:pt x="1058" y="1147"/>
                    <a:pt x="1006" y="1150"/>
                  </a:cubicBezTo>
                  <a:cubicBezTo>
                    <a:pt x="131" y="1165"/>
                    <a:pt x="131" y="1165"/>
                    <a:pt x="131" y="1165"/>
                  </a:cubicBezTo>
                  <a:cubicBezTo>
                    <a:pt x="83" y="1165"/>
                    <a:pt x="41" y="1125"/>
                    <a:pt x="39" y="1074"/>
                  </a:cubicBezTo>
                  <a:cubicBezTo>
                    <a:pt x="0" y="131"/>
                    <a:pt x="0" y="131"/>
                    <a:pt x="0" y="131"/>
                  </a:cubicBezTo>
                  <a:cubicBezTo>
                    <a:pt x="0" y="82"/>
                    <a:pt x="63" y="17"/>
                    <a:pt x="112" y="17"/>
                  </a:cubicBezTo>
                  <a:cubicBezTo>
                    <a:pt x="987" y="2"/>
                    <a:pt x="987" y="2"/>
                    <a:pt x="987" y="2"/>
                  </a:cubicBezTo>
                  <a:cubicBezTo>
                    <a:pt x="1038" y="0"/>
                    <a:pt x="1101" y="63"/>
                    <a:pt x="1104" y="112"/>
                  </a:cubicBezTo>
                  <a:lnTo>
                    <a:pt x="1096" y="1057"/>
                  </a:lnTo>
                </a:path>
              </a:pathLst>
            </a:custGeom>
            <a:solidFill>
              <a:schemeClr val="bg1">
                <a:lumMod val="65000"/>
              </a:schemeClr>
            </a:solidFill>
            <a:ln>
              <a:noFill/>
            </a:ln>
            <a:effectLst/>
          </p:spPr>
          <p:txBody>
            <a:bodyPr wrap="none" anchor="ctr"/>
            <a:lstStyle/>
            <a:p>
              <a:endParaRPr lang="en-US" dirty="0"/>
            </a:p>
          </p:txBody>
        </p:sp>
        <p:sp>
          <p:nvSpPr>
            <p:cNvPr id="650" name="Freeform 3"/>
            <p:cNvSpPr>
              <a:spLocks noChangeArrowheads="1"/>
            </p:cNvSpPr>
            <p:nvPr/>
          </p:nvSpPr>
          <p:spPr bwMode="auto">
            <a:xfrm>
              <a:off x="18362970" y="8409040"/>
              <a:ext cx="1015735" cy="431667"/>
            </a:xfrm>
            <a:custGeom>
              <a:avLst/>
              <a:gdLst>
                <a:gd name="T0" fmla="*/ 1062 w 1063"/>
                <a:gd name="T1" fmla="*/ 341 h 452"/>
                <a:gd name="T2" fmla="*/ 1062 w 1063"/>
                <a:gd name="T3" fmla="*/ 341 h 452"/>
                <a:gd name="T4" fmla="*/ 972 w 1063"/>
                <a:gd name="T5" fmla="*/ 434 h 452"/>
                <a:gd name="T6" fmla="*/ 97 w 1063"/>
                <a:gd name="T7" fmla="*/ 448 h 452"/>
                <a:gd name="T8" fmla="*/ 5 w 1063"/>
                <a:gd name="T9" fmla="*/ 361 h 452"/>
                <a:gd name="T10" fmla="*/ 0 w 1063"/>
                <a:gd name="T11" fmla="*/ 107 h 452"/>
                <a:gd name="T12" fmla="*/ 90 w 1063"/>
                <a:gd name="T13" fmla="*/ 14 h 452"/>
                <a:gd name="T14" fmla="*/ 965 w 1063"/>
                <a:gd name="T15" fmla="*/ 0 h 452"/>
                <a:gd name="T16" fmla="*/ 1057 w 1063"/>
                <a:gd name="T17" fmla="*/ 90 h 452"/>
                <a:gd name="T18" fmla="*/ 1062 w 1063"/>
                <a:gd name="T19" fmla="*/ 3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3" h="452">
                  <a:moveTo>
                    <a:pt x="1062" y="341"/>
                  </a:moveTo>
                  <a:lnTo>
                    <a:pt x="1062" y="341"/>
                  </a:lnTo>
                  <a:cubicBezTo>
                    <a:pt x="1062" y="392"/>
                    <a:pt x="1024" y="434"/>
                    <a:pt x="972" y="434"/>
                  </a:cubicBezTo>
                  <a:cubicBezTo>
                    <a:pt x="97" y="448"/>
                    <a:pt x="97" y="448"/>
                    <a:pt x="97" y="448"/>
                  </a:cubicBezTo>
                  <a:cubicBezTo>
                    <a:pt x="46" y="451"/>
                    <a:pt x="5" y="409"/>
                    <a:pt x="5" y="361"/>
                  </a:cubicBezTo>
                  <a:cubicBezTo>
                    <a:pt x="0" y="107"/>
                    <a:pt x="0" y="107"/>
                    <a:pt x="0" y="107"/>
                  </a:cubicBezTo>
                  <a:cubicBezTo>
                    <a:pt x="0" y="58"/>
                    <a:pt x="39" y="17"/>
                    <a:pt x="90" y="14"/>
                  </a:cubicBezTo>
                  <a:cubicBezTo>
                    <a:pt x="965" y="0"/>
                    <a:pt x="965" y="0"/>
                    <a:pt x="965" y="0"/>
                  </a:cubicBezTo>
                  <a:cubicBezTo>
                    <a:pt x="1016" y="0"/>
                    <a:pt x="1057" y="39"/>
                    <a:pt x="1057" y="90"/>
                  </a:cubicBezTo>
                  <a:lnTo>
                    <a:pt x="1062" y="341"/>
                  </a:lnTo>
                </a:path>
              </a:pathLst>
            </a:custGeom>
            <a:solidFill>
              <a:schemeClr val="bg1">
                <a:lumMod val="65000"/>
              </a:schemeClr>
            </a:solidFill>
            <a:ln>
              <a:noFill/>
            </a:ln>
            <a:effectLst/>
          </p:spPr>
          <p:txBody>
            <a:bodyPr wrap="none" anchor="ctr"/>
            <a:lstStyle/>
            <a:p>
              <a:endParaRPr lang="en-US" dirty="0"/>
            </a:p>
          </p:txBody>
        </p:sp>
        <p:sp>
          <p:nvSpPr>
            <p:cNvPr id="651" name="Freeform 4"/>
            <p:cNvSpPr>
              <a:spLocks noChangeArrowheads="1"/>
            </p:cNvSpPr>
            <p:nvPr/>
          </p:nvSpPr>
          <p:spPr bwMode="auto">
            <a:xfrm>
              <a:off x="18836980" y="7621882"/>
              <a:ext cx="423223" cy="732141"/>
            </a:xfrm>
            <a:custGeom>
              <a:avLst/>
              <a:gdLst>
                <a:gd name="T0" fmla="*/ 395 w 447"/>
                <a:gd name="T1" fmla="*/ 748 h 769"/>
                <a:gd name="T2" fmla="*/ 446 w 447"/>
                <a:gd name="T3" fmla="*/ 0 h 769"/>
                <a:gd name="T4" fmla="*/ 49 w 447"/>
                <a:gd name="T5" fmla="*/ 20 h 769"/>
                <a:gd name="T6" fmla="*/ 0 w 447"/>
                <a:gd name="T7" fmla="*/ 768 h 769"/>
                <a:gd name="T8" fmla="*/ 395 w 447"/>
                <a:gd name="T9" fmla="*/ 748 h 769"/>
              </a:gdLst>
              <a:ahLst/>
              <a:cxnLst>
                <a:cxn ang="0">
                  <a:pos x="T0" y="T1"/>
                </a:cxn>
                <a:cxn ang="0">
                  <a:pos x="T2" y="T3"/>
                </a:cxn>
                <a:cxn ang="0">
                  <a:pos x="T4" y="T5"/>
                </a:cxn>
                <a:cxn ang="0">
                  <a:pos x="T6" y="T7"/>
                </a:cxn>
                <a:cxn ang="0">
                  <a:pos x="T8" y="T9"/>
                </a:cxn>
              </a:cxnLst>
              <a:rect l="0" t="0" r="r" b="b"/>
              <a:pathLst>
                <a:path w="447" h="769">
                  <a:moveTo>
                    <a:pt x="395" y="748"/>
                  </a:moveTo>
                  <a:lnTo>
                    <a:pt x="446" y="0"/>
                  </a:lnTo>
                  <a:lnTo>
                    <a:pt x="49" y="20"/>
                  </a:lnTo>
                  <a:lnTo>
                    <a:pt x="0" y="768"/>
                  </a:lnTo>
                  <a:lnTo>
                    <a:pt x="395" y="748"/>
                  </a:lnTo>
                </a:path>
              </a:pathLst>
            </a:custGeom>
            <a:solidFill>
              <a:srgbClr val="1550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2" name="Freeform 5"/>
            <p:cNvSpPr>
              <a:spLocks noChangeArrowheads="1"/>
            </p:cNvSpPr>
            <p:nvPr/>
          </p:nvSpPr>
          <p:spPr bwMode="auto">
            <a:xfrm>
              <a:off x="18464544" y="7643043"/>
              <a:ext cx="418991" cy="732141"/>
            </a:xfrm>
            <a:custGeom>
              <a:avLst/>
              <a:gdLst>
                <a:gd name="T0" fmla="*/ 0 w 440"/>
                <a:gd name="T1" fmla="*/ 767 h 768"/>
                <a:gd name="T2" fmla="*/ 390 w 440"/>
                <a:gd name="T3" fmla="*/ 748 h 768"/>
                <a:gd name="T4" fmla="*/ 439 w 440"/>
                <a:gd name="T5" fmla="*/ 0 h 768"/>
                <a:gd name="T6" fmla="*/ 7 w 440"/>
                <a:gd name="T7" fmla="*/ 19 h 768"/>
                <a:gd name="T8" fmla="*/ 0 w 440"/>
                <a:gd name="T9" fmla="*/ 767 h 768"/>
              </a:gdLst>
              <a:ahLst/>
              <a:cxnLst>
                <a:cxn ang="0">
                  <a:pos x="T0" y="T1"/>
                </a:cxn>
                <a:cxn ang="0">
                  <a:pos x="T2" y="T3"/>
                </a:cxn>
                <a:cxn ang="0">
                  <a:pos x="T4" y="T5"/>
                </a:cxn>
                <a:cxn ang="0">
                  <a:pos x="T6" y="T7"/>
                </a:cxn>
                <a:cxn ang="0">
                  <a:pos x="T8" y="T9"/>
                </a:cxn>
              </a:cxnLst>
              <a:rect l="0" t="0" r="r" b="b"/>
              <a:pathLst>
                <a:path w="440" h="768">
                  <a:moveTo>
                    <a:pt x="0" y="767"/>
                  </a:moveTo>
                  <a:lnTo>
                    <a:pt x="390" y="748"/>
                  </a:lnTo>
                  <a:lnTo>
                    <a:pt x="439" y="0"/>
                  </a:lnTo>
                  <a:lnTo>
                    <a:pt x="7" y="19"/>
                  </a:lnTo>
                  <a:lnTo>
                    <a:pt x="0" y="767"/>
                  </a:lnTo>
                </a:path>
              </a:pathLst>
            </a:custGeom>
            <a:solidFill>
              <a:srgbClr val="01334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3" name="Freeform 6"/>
            <p:cNvSpPr>
              <a:spLocks noChangeArrowheads="1"/>
            </p:cNvSpPr>
            <p:nvPr/>
          </p:nvSpPr>
          <p:spPr bwMode="auto">
            <a:xfrm>
              <a:off x="18231771" y="3195181"/>
              <a:ext cx="1053825" cy="1117255"/>
            </a:xfrm>
            <a:custGeom>
              <a:avLst/>
              <a:gdLst>
                <a:gd name="T0" fmla="*/ 1096 w 1102"/>
                <a:gd name="T1" fmla="*/ 110 h 1168"/>
                <a:gd name="T2" fmla="*/ 1096 w 1102"/>
                <a:gd name="T3" fmla="*/ 110 h 1168"/>
                <a:gd name="T4" fmla="*/ 1009 w 1102"/>
                <a:gd name="T5" fmla="*/ 17 h 1168"/>
                <a:gd name="T6" fmla="*/ 134 w 1102"/>
                <a:gd name="T7" fmla="*/ 0 h 1168"/>
                <a:gd name="T8" fmla="*/ 41 w 1102"/>
                <a:gd name="T9" fmla="*/ 90 h 1168"/>
                <a:gd name="T10" fmla="*/ 0 w 1102"/>
                <a:gd name="T11" fmla="*/ 1033 h 1168"/>
                <a:gd name="T12" fmla="*/ 112 w 1102"/>
                <a:gd name="T13" fmla="*/ 1150 h 1168"/>
                <a:gd name="T14" fmla="*/ 987 w 1102"/>
                <a:gd name="T15" fmla="*/ 1165 h 1168"/>
                <a:gd name="T16" fmla="*/ 1101 w 1102"/>
                <a:gd name="T17" fmla="*/ 1055 h 1168"/>
                <a:gd name="T18" fmla="*/ 1096 w 1102"/>
                <a:gd name="T19" fmla="*/ 110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2" h="1168">
                  <a:moveTo>
                    <a:pt x="1096" y="110"/>
                  </a:moveTo>
                  <a:lnTo>
                    <a:pt x="1096" y="110"/>
                  </a:lnTo>
                  <a:cubicBezTo>
                    <a:pt x="1099" y="61"/>
                    <a:pt x="1057" y="20"/>
                    <a:pt x="1009" y="17"/>
                  </a:cubicBezTo>
                  <a:cubicBezTo>
                    <a:pt x="134" y="0"/>
                    <a:pt x="134" y="0"/>
                    <a:pt x="134" y="0"/>
                  </a:cubicBezTo>
                  <a:cubicBezTo>
                    <a:pt x="83" y="0"/>
                    <a:pt x="41" y="39"/>
                    <a:pt x="41" y="90"/>
                  </a:cubicBezTo>
                  <a:cubicBezTo>
                    <a:pt x="0" y="1033"/>
                    <a:pt x="0" y="1033"/>
                    <a:pt x="0" y="1033"/>
                  </a:cubicBezTo>
                  <a:cubicBezTo>
                    <a:pt x="0" y="1085"/>
                    <a:pt x="61" y="1148"/>
                    <a:pt x="112" y="1150"/>
                  </a:cubicBezTo>
                  <a:cubicBezTo>
                    <a:pt x="987" y="1165"/>
                    <a:pt x="987" y="1165"/>
                    <a:pt x="987" y="1165"/>
                  </a:cubicBezTo>
                  <a:cubicBezTo>
                    <a:pt x="1038" y="1167"/>
                    <a:pt x="1101" y="1104"/>
                    <a:pt x="1101" y="1055"/>
                  </a:cubicBezTo>
                  <a:lnTo>
                    <a:pt x="1096" y="110"/>
                  </a:lnTo>
                </a:path>
              </a:pathLst>
            </a:custGeom>
            <a:solidFill>
              <a:srgbClr val="DFDFD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4" name="Freeform 7"/>
            <p:cNvSpPr>
              <a:spLocks noChangeArrowheads="1"/>
            </p:cNvSpPr>
            <p:nvPr/>
          </p:nvSpPr>
          <p:spPr bwMode="auto">
            <a:xfrm>
              <a:off x="18269861" y="2945492"/>
              <a:ext cx="1019968" cy="431667"/>
            </a:xfrm>
            <a:custGeom>
              <a:avLst/>
              <a:gdLst>
                <a:gd name="T0" fmla="*/ 1062 w 1066"/>
                <a:gd name="T1" fmla="*/ 112 h 454"/>
                <a:gd name="T2" fmla="*/ 1062 w 1066"/>
                <a:gd name="T3" fmla="*/ 112 h 454"/>
                <a:gd name="T4" fmla="*/ 975 w 1066"/>
                <a:gd name="T5" fmla="*/ 19 h 454"/>
                <a:gd name="T6" fmla="*/ 100 w 1066"/>
                <a:gd name="T7" fmla="*/ 2 h 454"/>
                <a:gd name="T8" fmla="*/ 7 w 1066"/>
                <a:gd name="T9" fmla="*/ 90 h 454"/>
                <a:gd name="T10" fmla="*/ 2 w 1066"/>
                <a:gd name="T11" fmla="*/ 344 h 454"/>
                <a:gd name="T12" fmla="*/ 90 w 1066"/>
                <a:gd name="T13" fmla="*/ 436 h 454"/>
                <a:gd name="T14" fmla="*/ 965 w 1066"/>
                <a:gd name="T15" fmla="*/ 453 h 454"/>
                <a:gd name="T16" fmla="*/ 1057 w 1066"/>
                <a:gd name="T17" fmla="*/ 363 h 454"/>
                <a:gd name="T18" fmla="*/ 1062 w 1066"/>
                <a:gd name="T19" fmla="*/ 11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6" h="454">
                  <a:moveTo>
                    <a:pt x="1062" y="112"/>
                  </a:moveTo>
                  <a:lnTo>
                    <a:pt x="1062" y="112"/>
                  </a:lnTo>
                  <a:cubicBezTo>
                    <a:pt x="1065" y="61"/>
                    <a:pt x="1023" y="19"/>
                    <a:pt x="975" y="19"/>
                  </a:cubicBezTo>
                  <a:cubicBezTo>
                    <a:pt x="100" y="2"/>
                    <a:pt x="100" y="2"/>
                    <a:pt x="100" y="2"/>
                  </a:cubicBezTo>
                  <a:cubicBezTo>
                    <a:pt x="49" y="0"/>
                    <a:pt x="7" y="42"/>
                    <a:pt x="7" y="90"/>
                  </a:cubicBezTo>
                  <a:cubicBezTo>
                    <a:pt x="2" y="344"/>
                    <a:pt x="2" y="344"/>
                    <a:pt x="2" y="344"/>
                  </a:cubicBezTo>
                  <a:cubicBezTo>
                    <a:pt x="0" y="394"/>
                    <a:pt x="41" y="436"/>
                    <a:pt x="90" y="436"/>
                  </a:cubicBezTo>
                  <a:cubicBezTo>
                    <a:pt x="965" y="453"/>
                    <a:pt x="965" y="453"/>
                    <a:pt x="965" y="453"/>
                  </a:cubicBezTo>
                  <a:cubicBezTo>
                    <a:pt x="1016" y="453"/>
                    <a:pt x="1057" y="414"/>
                    <a:pt x="1057" y="363"/>
                  </a:cubicBezTo>
                  <a:lnTo>
                    <a:pt x="1062" y="112"/>
                  </a:lnTo>
                </a:path>
              </a:pathLst>
            </a:custGeom>
            <a:solidFill>
              <a:schemeClr val="bg1">
                <a:lumMod val="65000"/>
              </a:schemeClr>
            </a:solidFill>
            <a:ln>
              <a:noFill/>
            </a:ln>
            <a:effectLst/>
          </p:spPr>
          <p:txBody>
            <a:bodyPr wrap="none" anchor="ctr"/>
            <a:lstStyle/>
            <a:p>
              <a:endParaRPr lang="en-US" dirty="0"/>
            </a:p>
          </p:txBody>
        </p:sp>
        <p:sp>
          <p:nvSpPr>
            <p:cNvPr id="655" name="Freeform 8"/>
            <p:cNvSpPr>
              <a:spLocks noChangeArrowheads="1"/>
            </p:cNvSpPr>
            <p:nvPr/>
          </p:nvSpPr>
          <p:spPr bwMode="auto">
            <a:xfrm>
              <a:off x="18274093" y="2856619"/>
              <a:ext cx="1015735" cy="275082"/>
            </a:xfrm>
            <a:custGeom>
              <a:avLst/>
              <a:gdLst>
                <a:gd name="T0" fmla="*/ 1060 w 1063"/>
                <a:gd name="T1" fmla="*/ 110 h 292"/>
                <a:gd name="T2" fmla="*/ 1060 w 1063"/>
                <a:gd name="T3" fmla="*/ 110 h 292"/>
                <a:gd name="T4" fmla="*/ 972 w 1063"/>
                <a:gd name="T5" fmla="*/ 18 h 292"/>
                <a:gd name="T6" fmla="*/ 95 w 1063"/>
                <a:gd name="T7" fmla="*/ 3 h 292"/>
                <a:gd name="T8" fmla="*/ 2 w 1063"/>
                <a:gd name="T9" fmla="*/ 91 h 292"/>
                <a:gd name="T10" fmla="*/ 2 w 1063"/>
                <a:gd name="T11" fmla="*/ 181 h 292"/>
                <a:gd name="T12" fmla="*/ 90 w 1063"/>
                <a:gd name="T13" fmla="*/ 274 h 292"/>
                <a:gd name="T14" fmla="*/ 965 w 1063"/>
                <a:gd name="T15" fmla="*/ 291 h 292"/>
                <a:gd name="T16" fmla="*/ 1057 w 1063"/>
                <a:gd name="T17" fmla="*/ 201 h 292"/>
                <a:gd name="T18" fmla="*/ 1060 w 1063"/>
                <a:gd name="T19" fmla="*/ 11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3" h="292">
                  <a:moveTo>
                    <a:pt x="1060" y="110"/>
                  </a:moveTo>
                  <a:lnTo>
                    <a:pt x="1060" y="110"/>
                  </a:lnTo>
                  <a:cubicBezTo>
                    <a:pt x="1062" y="62"/>
                    <a:pt x="1021" y="20"/>
                    <a:pt x="972" y="18"/>
                  </a:cubicBezTo>
                  <a:cubicBezTo>
                    <a:pt x="95" y="3"/>
                    <a:pt x="95" y="3"/>
                    <a:pt x="95" y="3"/>
                  </a:cubicBezTo>
                  <a:cubicBezTo>
                    <a:pt x="46" y="0"/>
                    <a:pt x="5" y="42"/>
                    <a:pt x="2" y="91"/>
                  </a:cubicBezTo>
                  <a:cubicBezTo>
                    <a:pt x="2" y="181"/>
                    <a:pt x="2" y="181"/>
                    <a:pt x="2" y="181"/>
                  </a:cubicBezTo>
                  <a:cubicBezTo>
                    <a:pt x="0" y="232"/>
                    <a:pt x="41" y="274"/>
                    <a:pt x="90" y="274"/>
                  </a:cubicBezTo>
                  <a:cubicBezTo>
                    <a:pt x="965" y="291"/>
                    <a:pt x="965" y="291"/>
                    <a:pt x="965" y="291"/>
                  </a:cubicBezTo>
                  <a:cubicBezTo>
                    <a:pt x="1016" y="291"/>
                    <a:pt x="1057" y="252"/>
                    <a:pt x="1057" y="201"/>
                  </a:cubicBezTo>
                  <a:lnTo>
                    <a:pt x="1060" y="11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6" name="Freeform 9"/>
            <p:cNvSpPr>
              <a:spLocks noChangeArrowheads="1"/>
            </p:cNvSpPr>
            <p:nvPr/>
          </p:nvSpPr>
          <p:spPr bwMode="auto">
            <a:xfrm>
              <a:off x="18824283" y="3690328"/>
              <a:ext cx="393597" cy="643268"/>
            </a:xfrm>
            <a:custGeom>
              <a:avLst/>
              <a:gdLst>
                <a:gd name="T0" fmla="*/ 383 w 416"/>
                <a:gd name="T1" fmla="*/ 675 h 676"/>
                <a:gd name="T2" fmla="*/ 415 w 416"/>
                <a:gd name="T3" fmla="*/ 20 h 676"/>
                <a:gd name="T4" fmla="*/ 30 w 416"/>
                <a:gd name="T5" fmla="*/ 0 h 676"/>
                <a:gd name="T6" fmla="*/ 0 w 416"/>
                <a:gd name="T7" fmla="*/ 656 h 676"/>
                <a:gd name="T8" fmla="*/ 383 w 416"/>
                <a:gd name="T9" fmla="*/ 675 h 676"/>
              </a:gdLst>
              <a:ahLst/>
              <a:cxnLst>
                <a:cxn ang="0">
                  <a:pos x="T0" y="T1"/>
                </a:cxn>
                <a:cxn ang="0">
                  <a:pos x="T2" y="T3"/>
                </a:cxn>
                <a:cxn ang="0">
                  <a:pos x="T4" y="T5"/>
                </a:cxn>
                <a:cxn ang="0">
                  <a:pos x="T6" y="T7"/>
                </a:cxn>
                <a:cxn ang="0">
                  <a:pos x="T8" y="T9"/>
                </a:cxn>
              </a:cxnLst>
              <a:rect l="0" t="0" r="r" b="b"/>
              <a:pathLst>
                <a:path w="416" h="676">
                  <a:moveTo>
                    <a:pt x="383" y="675"/>
                  </a:moveTo>
                  <a:lnTo>
                    <a:pt x="415" y="20"/>
                  </a:lnTo>
                  <a:lnTo>
                    <a:pt x="30" y="0"/>
                  </a:lnTo>
                  <a:lnTo>
                    <a:pt x="0" y="656"/>
                  </a:lnTo>
                  <a:lnTo>
                    <a:pt x="383" y="675"/>
                  </a:lnTo>
                </a:path>
              </a:pathLst>
            </a:custGeom>
            <a:solidFill>
              <a:srgbClr val="1550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7" name="Freeform 10"/>
            <p:cNvSpPr>
              <a:spLocks noChangeArrowheads="1"/>
            </p:cNvSpPr>
            <p:nvPr/>
          </p:nvSpPr>
          <p:spPr bwMode="auto">
            <a:xfrm>
              <a:off x="18417989" y="3669168"/>
              <a:ext cx="431688" cy="647500"/>
            </a:xfrm>
            <a:custGeom>
              <a:avLst/>
              <a:gdLst>
                <a:gd name="T0" fmla="*/ 0 w 452"/>
                <a:gd name="T1" fmla="*/ 658 h 679"/>
                <a:gd name="T2" fmla="*/ 421 w 452"/>
                <a:gd name="T3" fmla="*/ 678 h 679"/>
                <a:gd name="T4" fmla="*/ 451 w 452"/>
                <a:gd name="T5" fmla="*/ 22 h 679"/>
                <a:gd name="T6" fmla="*/ 31 w 452"/>
                <a:gd name="T7" fmla="*/ 0 h 679"/>
                <a:gd name="T8" fmla="*/ 0 w 452"/>
                <a:gd name="T9" fmla="*/ 658 h 679"/>
              </a:gdLst>
              <a:ahLst/>
              <a:cxnLst>
                <a:cxn ang="0">
                  <a:pos x="T0" y="T1"/>
                </a:cxn>
                <a:cxn ang="0">
                  <a:pos x="T2" y="T3"/>
                </a:cxn>
                <a:cxn ang="0">
                  <a:pos x="T4" y="T5"/>
                </a:cxn>
                <a:cxn ang="0">
                  <a:pos x="T6" y="T7"/>
                </a:cxn>
                <a:cxn ang="0">
                  <a:pos x="T8" y="T9"/>
                </a:cxn>
              </a:cxnLst>
              <a:rect l="0" t="0" r="r" b="b"/>
              <a:pathLst>
                <a:path w="452" h="679">
                  <a:moveTo>
                    <a:pt x="0" y="658"/>
                  </a:moveTo>
                  <a:lnTo>
                    <a:pt x="421" y="678"/>
                  </a:lnTo>
                  <a:lnTo>
                    <a:pt x="451" y="22"/>
                  </a:lnTo>
                  <a:lnTo>
                    <a:pt x="31" y="0"/>
                  </a:lnTo>
                  <a:lnTo>
                    <a:pt x="0" y="658"/>
                  </a:lnTo>
                </a:path>
              </a:pathLst>
            </a:custGeom>
            <a:solidFill>
              <a:srgbClr val="01334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8" name="Freeform 11"/>
            <p:cNvSpPr>
              <a:spLocks noChangeArrowheads="1"/>
            </p:cNvSpPr>
            <p:nvPr/>
          </p:nvSpPr>
          <p:spPr bwMode="auto">
            <a:xfrm>
              <a:off x="20986953" y="5116522"/>
              <a:ext cx="1113077" cy="1058007"/>
            </a:xfrm>
            <a:custGeom>
              <a:avLst/>
              <a:gdLst>
                <a:gd name="T0" fmla="*/ 1058 w 1166"/>
                <a:gd name="T1" fmla="*/ 7 h 1105"/>
                <a:gd name="T2" fmla="*/ 1058 w 1166"/>
                <a:gd name="T3" fmla="*/ 7 h 1105"/>
                <a:gd name="T4" fmla="*/ 1151 w 1166"/>
                <a:gd name="T5" fmla="*/ 98 h 1105"/>
                <a:gd name="T6" fmla="*/ 1163 w 1166"/>
                <a:gd name="T7" fmla="*/ 972 h 1105"/>
                <a:gd name="T8" fmla="*/ 1075 w 1166"/>
                <a:gd name="T9" fmla="*/ 1065 h 1105"/>
                <a:gd name="T10" fmla="*/ 132 w 1166"/>
                <a:gd name="T11" fmla="*/ 1102 h 1105"/>
                <a:gd name="T12" fmla="*/ 15 w 1166"/>
                <a:gd name="T13" fmla="*/ 992 h 1105"/>
                <a:gd name="T14" fmla="*/ 0 w 1166"/>
                <a:gd name="T15" fmla="*/ 115 h 1105"/>
                <a:gd name="T16" fmla="*/ 112 w 1166"/>
                <a:gd name="T17" fmla="*/ 0 h 1105"/>
                <a:gd name="T18" fmla="*/ 1058 w 1166"/>
                <a:gd name="T19" fmla="*/ 7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6" h="1105">
                  <a:moveTo>
                    <a:pt x="1058" y="7"/>
                  </a:moveTo>
                  <a:lnTo>
                    <a:pt x="1058" y="7"/>
                  </a:lnTo>
                  <a:cubicBezTo>
                    <a:pt x="1106" y="7"/>
                    <a:pt x="1148" y="47"/>
                    <a:pt x="1151" y="98"/>
                  </a:cubicBezTo>
                  <a:cubicBezTo>
                    <a:pt x="1163" y="972"/>
                    <a:pt x="1163" y="972"/>
                    <a:pt x="1163" y="972"/>
                  </a:cubicBezTo>
                  <a:cubicBezTo>
                    <a:pt x="1165" y="1021"/>
                    <a:pt x="1123" y="1062"/>
                    <a:pt x="1075" y="1065"/>
                  </a:cubicBezTo>
                  <a:cubicBezTo>
                    <a:pt x="132" y="1102"/>
                    <a:pt x="132" y="1102"/>
                    <a:pt x="132" y="1102"/>
                  </a:cubicBezTo>
                  <a:cubicBezTo>
                    <a:pt x="81" y="1104"/>
                    <a:pt x="17" y="1041"/>
                    <a:pt x="15" y="992"/>
                  </a:cubicBezTo>
                  <a:cubicBezTo>
                    <a:pt x="0" y="115"/>
                    <a:pt x="0" y="115"/>
                    <a:pt x="0" y="115"/>
                  </a:cubicBezTo>
                  <a:cubicBezTo>
                    <a:pt x="0" y="66"/>
                    <a:pt x="63" y="0"/>
                    <a:pt x="112" y="0"/>
                  </a:cubicBezTo>
                  <a:lnTo>
                    <a:pt x="1058" y="7"/>
                  </a:lnTo>
                </a:path>
              </a:pathLst>
            </a:custGeom>
            <a:solidFill>
              <a:schemeClr val="bg1">
                <a:lumMod val="65000"/>
              </a:schemeClr>
            </a:solidFill>
            <a:ln>
              <a:noFill/>
            </a:ln>
            <a:effectLst/>
          </p:spPr>
          <p:txBody>
            <a:bodyPr wrap="none" anchor="ctr"/>
            <a:lstStyle/>
            <a:p>
              <a:endParaRPr lang="en-US" dirty="0"/>
            </a:p>
          </p:txBody>
        </p:sp>
        <p:sp>
          <p:nvSpPr>
            <p:cNvPr id="659" name="Freeform 12"/>
            <p:cNvSpPr>
              <a:spLocks noChangeArrowheads="1"/>
            </p:cNvSpPr>
            <p:nvPr/>
          </p:nvSpPr>
          <p:spPr bwMode="auto">
            <a:xfrm>
              <a:off x="21922276" y="5120754"/>
              <a:ext cx="427455" cy="1015687"/>
            </a:xfrm>
            <a:custGeom>
              <a:avLst/>
              <a:gdLst>
                <a:gd name="T0" fmla="*/ 342 w 450"/>
                <a:gd name="T1" fmla="*/ 0 h 1064"/>
                <a:gd name="T2" fmla="*/ 342 w 450"/>
                <a:gd name="T3" fmla="*/ 0 h 1064"/>
                <a:gd name="T4" fmla="*/ 434 w 450"/>
                <a:gd name="T5" fmla="*/ 91 h 1064"/>
                <a:gd name="T6" fmla="*/ 449 w 450"/>
                <a:gd name="T7" fmla="*/ 965 h 1064"/>
                <a:gd name="T8" fmla="*/ 359 w 450"/>
                <a:gd name="T9" fmla="*/ 1058 h 1064"/>
                <a:gd name="T10" fmla="*/ 108 w 450"/>
                <a:gd name="T11" fmla="*/ 1063 h 1064"/>
                <a:gd name="T12" fmla="*/ 15 w 450"/>
                <a:gd name="T13" fmla="*/ 973 h 1064"/>
                <a:gd name="T14" fmla="*/ 0 w 450"/>
                <a:gd name="T15" fmla="*/ 98 h 1064"/>
                <a:gd name="T16" fmla="*/ 91 w 450"/>
                <a:gd name="T17" fmla="*/ 5 h 1064"/>
                <a:gd name="T18" fmla="*/ 342 w 450"/>
                <a:gd name="T19" fmla="*/ 0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0" h="1064">
                  <a:moveTo>
                    <a:pt x="342" y="0"/>
                  </a:moveTo>
                  <a:lnTo>
                    <a:pt x="342" y="0"/>
                  </a:lnTo>
                  <a:cubicBezTo>
                    <a:pt x="393" y="0"/>
                    <a:pt x="434" y="40"/>
                    <a:pt x="434" y="91"/>
                  </a:cubicBezTo>
                  <a:cubicBezTo>
                    <a:pt x="449" y="965"/>
                    <a:pt x="449" y="965"/>
                    <a:pt x="449" y="965"/>
                  </a:cubicBezTo>
                  <a:cubicBezTo>
                    <a:pt x="449" y="1017"/>
                    <a:pt x="410" y="1058"/>
                    <a:pt x="359" y="1058"/>
                  </a:cubicBezTo>
                  <a:cubicBezTo>
                    <a:pt x="108" y="1063"/>
                    <a:pt x="108" y="1063"/>
                    <a:pt x="108" y="1063"/>
                  </a:cubicBezTo>
                  <a:cubicBezTo>
                    <a:pt x="56" y="1063"/>
                    <a:pt x="15" y="1024"/>
                    <a:pt x="15" y="973"/>
                  </a:cubicBezTo>
                  <a:cubicBezTo>
                    <a:pt x="0" y="98"/>
                    <a:pt x="0" y="98"/>
                    <a:pt x="0" y="98"/>
                  </a:cubicBezTo>
                  <a:cubicBezTo>
                    <a:pt x="0" y="47"/>
                    <a:pt x="39" y="5"/>
                    <a:pt x="91" y="5"/>
                  </a:cubicBezTo>
                  <a:lnTo>
                    <a:pt x="342" y="0"/>
                  </a:lnTo>
                </a:path>
              </a:pathLst>
            </a:custGeom>
            <a:solidFill>
              <a:schemeClr val="bg1">
                <a:lumMod val="65000"/>
              </a:schemeClr>
            </a:solidFill>
            <a:ln>
              <a:noFill/>
            </a:ln>
            <a:effectLst/>
          </p:spPr>
          <p:txBody>
            <a:bodyPr wrap="none" anchor="ctr"/>
            <a:lstStyle/>
            <a:p>
              <a:endParaRPr lang="en-US" dirty="0"/>
            </a:p>
          </p:txBody>
        </p:sp>
        <p:sp>
          <p:nvSpPr>
            <p:cNvPr id="660" name="Freeform 13"/>
            <p:cNvSpPr>
              <a:spLocks noChangeArrowheads="1"/>
            </p:cNvSpPr>
            <p:nvPr/>
          </p:nvSpPr>
          <p:spPr bwMode="auto">
            <a:xfrm>
              <a:off x="22167745" y="5116522"/>
              <a:ext cx="270863" cy="1015687"/>
            </a:xfrm>
            <a:custGeom>
              <a:avLst/>
              <a:gdLst>
                <a:gd name="T0" fmla="*/ 180 w 288"/>
                <a:gd name="T1" fmla="*/ 2 h 1061"/>
                <a:gd name="T2" fmla="*/ 180 w 288"/>
                <a:gd name="T3" fmla="*/ 2 h 1061"/>
                <a:gd name="T4" fmla="*/ 273 w 288"/>
                <a:gd name="T5" fmla="*/ 90 h 1061"/>
                <a:gd name="T6" fmla="*/ 285 w 288"/>
                <a:gd name="T7" fmla="*/ 967 h 1061"/>
                <a:gd name="T8" fmla="*/ 197 w 288"/>
                <a:gd name="T9" fmla="*/ 1058 h 1061"/>
                <a:gd name="T10" fmla="*/ 107 w 288"/>
                <a:gd name="T11" fmla="*/ 1060 h 1061"/>
                <a:gd name="T12" fmla="*/ 15 w 288"/>
                <a:gd name="T13" fmla="*/ 970 h 1061"/>
                <a:gd name="T14" fmla="*/ 0 w 288"/>
                <a:gd name="T15" fmla="*/ 95 h 1061"/>
                <a:gd name="T16" fmla="*/ 90 w 288"/>
                <a:gd name="T17" fmla="*/ 2 h 1061"/>
                <a:gd name="T18" fmla="*/ 180 w 288"/>
                <a:gd name="T19" fmla="*/ 2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061">
                  <a:moveTo>
                    <a:pt x="180" y="2"/>
                  </a:moveTo>
                  <a:lnTo>
                    <a:pt x="180" y="2"/>
                  </a:lnTo>
                  <a:cubicBezTo>
                    <a:pt x="229" y="0"/>
                    <a:pt x="270" y="42"/>
                    <a:pt x="273" y="90"/>
                  </a:cubicBezTo>
                  <a:cubicBezTo>
                    <a:pt x="285" y="967"/>
                    <a:pt x="285" y="967"/>
                    <a:pt x="285" y="967"/>
                  </a:cubicBezTo>
                  <a:cubicBezTo>
                    <a:pt x="287" y="1016"/>
                    <a:pt x="246" y="1058"/>
                    <a:pt x="197" y="1058"/>
                  </a:cubicBezTo>
                  <a:cubicBezTo>
                    <a:pt x="107" y="1060"/>
                    <a:pt x="107" y="1060"/>
                    <a:pt x="107" y="1060"/>
                  </a:cubicBezTo>
                  <a:cubicBezTo>
                    <a:pt x="56" y="1060"/>
                    <a:pt x="15" y="1021"/>
                    <a:pt x="15" y="970"/>
                  </a:cubicBezTo>
                  <a:cubicBezTo>
                    <a:pt x="0" y="95"/>
                    <a:pt x="0" y="95"/>
                    <a:pt x="0" y="95"/>
                  </a:cubicBezTo>
                  <a:cubicBezTo>
                    <a:pt x="0" y="44"/>
                    <a:pt x="39" y="5"/>
                    <a:pt x="90" y="2"/>
                  </a:cubicBezTo>
                  <a:lnTo>
                    <a:pt x="180" y="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1" name="Freeform 14"/>
            <p:cNvSpPr>
              <a:spLocks noChangeArrowheads="1"/>
            </p:cNvSpPr>
            <p:nvPr/>
          </p:nvSpPr>
          <p:spPr bwMode="auto">
            <a:xfrm>
              <a:off x="20948863" y="5146146"/>
              <a:ext cx="884536" cy="499379"/>
            </a:xfrm>
            <a:custGeom>
              <a:avLst/>
              <a:gdLst>
                <a:gd name="T0" fmla="*/ 873 w 925"/>
                <a:gd name="T1" fmla="*/ 113 h 523"/>
                <a:gd name="T2" fmla="*/ 0 w 925"/>
                <a:gd name="T3" fmla="*/ 0 h 523"/>
                <a:gd name="T4" fmla="*/ 52 w 925"/>
                <a:gd name="T5" fmla="*/ 468 h 523"/>
                <a:gd name="T6" fmla="*/ 924 w 925"/>
                <a:gd name="T7" fmla="*/ 522 h 523"/>
                <a:gd name="T8" fmla="*/ 873 w 925"/>
                <a:gd name="T9" fmla="*/ 113 h 523"/>
              </a:gdLst>
              <a:ahLst/>
              <a:cxnLst>
                <a:cxn ang="0">
                  <a:pos x="T0" y="T1"/>
                </a:cxn>
                <a:cxn ang="0">
                  <a:pos x="T2" y="T3"/>
                </a:cxn>
                <a:cxn ang="0">
                  <a:pos x="T4" y="T5"/>
                </a:cxn>
                <a:cxn ang="0">
                  <a:pos x="T6" y="T7"/>
                </a:cxn>
                <a:cxn ang="0">
                  <a:pos x="T8" y="T9"/>
                </a:cxn>
              </a:cxnLst>
              <a:rect l="0" t="0" r="r" b="b"/>
              <a:pathLst>
                <a:path w="925" h="523">
                  <a:moveTo>
                    <a:pt x="873" y="113"/>
                  </a:moveTo>
                  <a:lnTo>
                    <a:pt x="0" y="0"/>
                  </a:lnTo>
                  <a:lnTo>
                    <a:pt x="52" y="468"/>
                  </a:lnTo>
                  <a:lnTo>
                    <a:pt x="924" y="522"/>
                  </a:lnTo>
                  <a:lnTo>
                    <a:pt x="873" y="113"/>
                  </a:lnTo>
                </a:path>
              </a:pathLst>
            </a:custGeom>
            <a:solidFill>
              <a:srgbClr val="1550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2" name="Freeform 15"/>
            <p:cNvSpPr>
              <a:spLocks noChangeArrowheads="1"/>
            </p:cNvSpPr>
            <p:nvPr/>
          </p:nvSpPr>
          <p:spPr bwMode="auto">
            <a:xfrm>
              <a:off x="20999650" y="5577813"/>
              <a:ext cx="888768" cy="444363"/>
            </a:xfrm>
            <a:custGeom>
              <a:avLst/>
              <a:gdLst>
                <a:gd name="T0" fmla="*/ 930 w 931"/>
                <a:gd name="T1" fmla="*/ 466 h 467"/>
                <a:gd name="T2" fmla="*/ 872 w 931"/>
                <a:gd name="T3" fmla="*/ 0 h 467"/>
                <a:gd name="T4" fmla="*/ 0 w 931"/>
                <a:gd name="T5" fmla="*/ 32 h 467"/>
                <a:gd name="T6" fmla="*/ 56 w 931"/>
                <a:gd name="T7" fmla="*/ 409 h 467"/>
                <a:gd name="T8" fmla="*/ 930 w 931"/>
                <a:gd name="T9" fmla="*/ 466 h 467"/>
              </a:gdLst>
              <a:ahLst/>
              <a:cxnLst>
                <a:cxn ang="0">
                  <a:pos x="T0" y="T1"/>
                </a:cxn>
                <a:cxn ang="0">
                  <a:pos x="T2" y="T3"/>
                </a:cxn>
                <a:cxn ang="0">
                  <a:pos x="T4" y="T5"/>
                </a:cxn>
                <a:cxn ang="0">
                  <a:pos x="T6" y="T7"/>
                </a:cxn>
                <a:cxn ang="0">
                  <a:pos x="T8" y="T9"/>
                </a:cxn>
              </a:cxnLst>
              <a:rect l="0" t="0" r="r" b="b"/>
              <a:pathLst>
                <a:path w="931" h="467">
                  <a:moveTo>
                    <a:pt x="930" y="466"/>
                  </a:moveTo>
                  <a:lnTo>
                    <a:pt x="872" y="0"/>
                  </a:lnTo>
                  <a:lnTo>
                    <a:pt x="0" y="32"/>
                  </a:lnTo>
                  <a:lnTo>
                    <a:pt x="56" y="409"/>
                  </a:lnTo>
                  <a:lnTo>
                    <a:pt x="930" y="466"/>
                  </a:lnTo>
                </a:path>
              </a:pathLst>
            </a:custGeom>
            <a:solidFill>
              <a:srgbClr val="01334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3" name="Freeform 16"/>
            <p:cNvSpPr>
              <a:spLocks noChangeArrowheads="1"/>
            </p:cNvSpPr>
            <p:nvPr/>
          </p:nvSpPr>
          <p:spPr bwMode="auto">
            <a:xfrm>
              <a:off x="15637413" y="5150378"/>
              <a:ext cx="1104612" cy="1058007"/>
            </a:xfrm>
            <a:custGeom>
              <a:avLst/>
              <a:gdLst>
                <a:gd name="T0" fmla="*/ 90 w 1156"/>
                <a:gd name="T1" fmla="*/ 29 h 1105"/>
                <a:gd name="T2" fmla="*/ 90 w 1156"/>
                <a:gd name="T3" fmla="*/ 29 h 1105"/>
                <a:gd name="T4" fmla="*/ 0 w 1156"/>
                <a:gd name="T5" fmla="*/ 119 h 1105"/>
                <a:gd name="T6" fmla="*/ 5 w 1156"/>
                <a:gd name="T7" fmla="*/ 997 h 1105"/>
                <a:gd name="T8" fmla="*/ 98 w 1156"/>
                <a:gd name="T9" fmla="*/ 1087 h 1105"/>
                <a:gd name="T10" fmla="*/ 1041 w 1156"/>
                <a:gd name="T11" fmla="*/ 1104 h 1105"/>
                <a:gd name="T12" fmla="*/ 1155 w 1156"/>
                <a:gd name="T13" fmla="*/ 989 h 1105"/>
                <a:gd name="T14" fmla="*/ 1148 w 1156"/>
                <a:gd name="T15" fmla="*/ 114 h 1105"/>
                <a:gd name="T16" fmla="*/ 1036 w 1156"/>
                <a:gd name="T17" fmla="*/ 0 h 1105"/>
                <a:gd name="T18" fmla="*/ 90 w 1156"/>
                <a:gd name="T19" fmla="*/ 29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6" h="1105">
                  <a:moveTo>
                    <a:pt x="90" y="29"/>
                  </a:moveTo>
                  <a:lnTo>
                    <a:pt x="90" y="29"/>
                  </a:lnTo>
                  <a:cubicBezTo>
                    <a:pt x="42" y="29"/>
                    <a:pt x="0" y="70"/>
                    <a:pt x="0" y="119"/>
                  </a:cubicBezTo>
                  <a:cubicBezTo>
                    <a:pt x="5" y="997"/>
                    <a:pt x="5" y="997"/>
                    <a:pt x="5" y="997"/>
                  </a:cubicBezTo>
                  <a:cubicBezTo>
                    <a:pt x="5" y="1045"/>
                    <a:pt x="47" y="1087"/>
                    <a:pt x="98" y="1087"/>
                  </a:cubicBezTo>
                  <a:cubicBezTo>
                    <a:pt x="1041" y="1104"/>
                    <a:pt x="1041" y="1104"/>
                    <a:pt x="1041" y="1104"/>
                  </a:cubicBezTo>
                  <a:cubicBezTo>
                    <a:pt x="1092" y="1104"/>
                    <a:pt x="1155" y="1038"/>
                    <a:pt x="1155" y="989"/>
                  </a:cubicBezTo>
                  <a:cubicBezTo>
                    <a:pt x="1148" y="114"/>
                    <a:pt x="1148" y="114"/>
                    <a:pt x="1148" y="114"/>
                  </a:cubicBezTo>
                  <a:cubicBezTo>
                    <a:pt x="1148" y="63"/>
                    <a:pt x="1085" y="0"/>
                    <a:pt x="1036" y="0"/>
                  </a:cubicBezTo>
                  <a:lnTo>
                    <a:pt x="90" y="29"/>
                  </a:lnTo>
                </a:path>
              </a:pathLst>
            </a:custGeom>
            <a:solidFill>
              <a:srgbClr val="DFDFD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4" name="Freeform 17"/>
            <p:cNvSpPr>
              <a:spLocks noChangeArrowheads="1"/>
            </p:cNvSpPr>
            <p:nvPr/>
          </p:nvSpPr>
          <p:spPr bwMode="auto">
            <a:xfrm>
              <a:off x="15387712" y="5175770"/>
              <a:ext cx="418991" cy="1011455"/>
            </a:xfrm>
            <a:custGeom>
              <a:avLst/>
              <a:gdLst>
                <a:gd name="T0" fmla="*/ 90 w 440"/>
                <a:gd name="T1" fmla="*/ 0 h 1059"/>
                <a:gd name="T2" fmla="*/ 90 w 440"/>
                <a:gd name="T3" fmla="*/ 0 h 1059"/>
                <a:gd name="T4" fmla="*/ 0 w 440"/>
                <a:gd name="T5" fmla="*/ 93 h 1059"/>
                <a:gd name="T6" fmla="*/ 5 w 440"/>
                <a:gd name="T7" fmla="*/ 968 h 1059"/>
                <a:gd name="T8" fmla="*/ 95 w 440"/>
                <a:gd name="T9" fmla="*/ 1058 h 1059"/>
                <a:gd name="T10" fmla="*/ 349 w 440"/>
                <a:gd name="T11" fmla="*/ 1058 h 1059"/>
                <a:gd name="T12" fmla="*/ 439 w 440"/>
                <a:gd name="T13" fmla="*/ 965 h 1059"/>
                <a:gd name="T14" fmla="*/ 434 w 440"/>
                <a:gd name="T15" fmla="*/ 90 h 1059"/>
                <a:gd name="T16" fmla="*/ 342 w 440"/>
                <a:gd name="T17" fmla="*/ 0 h 1059"/>
                <a:gd name="T18" fmla="*/ 90 w 440"/>
                <a:gd name="T19" fmla="*/ 0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1059">
                  <a:moveTo>
                    <a:pt x="90" y="0"/>
                  </a:moveTo>
                  <a:lnTo>
                    <a:pt x="90" y="0"/>
                  </a:lnTo>
                  <a:cubicBezTo>
                    <a:pt x="40" y="0"/>
                    <a:pt x="0" y="41"/>
                    <a:pt x="0" y="93"/>
                  </a:cubicBezTo>
                  <a:cubicBezTo>
                    <a:pt x="5" y="968"/>
                    <a:pt x="5" y="968"/>
                    <a:pt x="5" y="968"/>
                  </a:cubicBezTo>
                  <a:cubicBezTo>
                    <a:pt x="5" y="1019"/>
                    <a:pt x="47" y="1058"/>
                    <a:pt x="95" y="1058"/>
                  </a:cubicBezTo>
                  <a:cubicBezTo>
                    <a:pt x="349" y="1058"/>
                    <a:pt x="349" y="1058"/>
                    <a:pt x="349" y="1058"/>
                  </a:cubicBezTo>
                  <a:cubicBezTo>
                    <a:pt x="398" y="1058"/>
                    <a:pt x="439" y="1016"/>
                    <a:pt x="439" y="965"/>
                  </a:cubicBezTo>
                  <a:cubicBezTo>
                    <a:pt x="434" y="90"/>
                    <a:pt x="434" y="90"/>
                    <a:pt x="434" y="90"/>
                  </a:cubicBezTo>
                  <a:cubicBezTo>
                    <a:pt x="434" y="39"/>
                    <a:pt x="393" y="0"/>
                    <a:pt x="342" y="0"/>
                  </a:cubicBezTo>
                  <a:lnTo>
                    <a:pt x="90" y="0"/>
                  </a:lnTo>
                </a:path>
              </a:pathLst>
            </a:custGeom>
            <a:solidFill>
              <a:schemeClr val="bg1">
                <a:lumMod val="65000"/>
              </a:schemeClr>
            </a:solidFill>
            <a:ln>
              <a:noFill/>
            </a:ln>
            <a:effectLst/>
          </p:spPr>
          <p:txBody>
            <a:bodyPr wrap="none" anchor="ctr"/>
            <a:lstStyle/>
            <a:p>
              <a:endParaRPr lang="en-US" dirty="0"/>
            </a:p>
          </p:txBody>
        </p:sp>
        <p:sp>
          <p:nvSpPr>
            <p:cNvPr id="665" name="Freeform 18"/>
            <p:cNvSpPr>
              <a:spLocks noChangeArrowheads="1"/>
            </p:cNvSpPr>
            <p:nvPr/>
          </p:nvSpPr>
          <p:spPr bwMode="auto">
            <a:xfrm>
              <a:off x="15298835" y="5175770"/>
              <a:ext cx="262398" cy="1015687"/>
            </a:xfrm>
            <a:custGeom>
              <a:avLst/>
              <a:gdLst>
                <a:gd name="T0" fmla="*/ 90 w 279"/>
                <a:gd name="T1" fmla="*/ 3 h 1061"/>
                <a:gd name="T2" fmla="*/ 90 w 279"/>
                <a:gd name="T3" fmla="*/ 3 h 1061"/>
                <a:gd name="T4" fmla="*/ 0 w 279"/>
                <a:gd name="T5" fmla="*/ 93 h 1061"/>
                <a:gd name="T6" fmla="*/ 5 w 279"/>
                <a:gd name="T7" fmla="*/ 968 h 1061"/>
                <a:gd name="T8" fmla="*/ 97 w 279"/>
                <a:gd name="T9" fmla="*/ 1058 h 1061"/>
                <a:gd name="T10" fmla="*/ 187 w 279"/>
                <a:gd name="T11" fmla="*/ 1058 h 1061"/>
                <a:gd name="T12" fmla="*/ 278 w 279"/>
                <a:gd name="T13" fmla="*/ 968 h 1061"/>
                <a:gd name="T14" fmla="*/ 273 w 279"/>
                <a:gd name="T15" fmla="*/ 90 h 1061"/>
                <a:gd name="T16" fmla="*/ 180 w 279"/>
                <a:gd name="T17" fmla="*/ 0 h 1061"/>
                <a:gd name="T18" fmla="*/ 90 w 279"/>
                <a:gd name="T19" fmla="*/ 3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1061">
                  <a:moveTo>
                    <a:pt x="90" y="3"/>
                  </a:moveTo>
                  <a:lnTo>
                    <a:pt x="90" y="3"/>
                  </a:lnTo>
                  <a:cubicBezTo>
                    <a:pt x="41" y="3"/>
                    <a:pt x="0" y="41"/>
                    <a:pt x="0" y="93"/>
                  </a:cubicBezTo>
                  <a:cubicBezTo>
                    <a:pt x="5" y="968"/>
                    <a:pt x="5" y="968"/>
                    <a:pt x="5" y="968"/>
                  </a:cubicBezTo>
                  <a:cubicBezTo>
                    <a:pt x="7" y="1019"/>
                    <a:pt x="46" y="1060"/>
                    <a:pt x="97" y="1058"/>
                  </a:cubicBezTo>
                  <a:cubicBezTo>
                    <a:pt x="187" y="1058"/>
                    <a:pt x="187" y="1058"/>
                    <a:pt x="187" y="1058"/>
                  </a:cubicBezTo>
                  <a:cubicBezTo>
                    <a:pt x="239" y="1058"/>
                    <a:pt x="278" y="1016"/>
                    <a:pt x="278" y="968"/>
                  </a:cubicBezTo>
                  <a:cubicBezTo>
                    <a:pt x="273" y="90"/>
                    <a:pt x="273" y="90"/>
                    <a:pt x="273" y="90"/>
                  </a:cubicBezTo>
                  <a:cubicBezTo>
                    <a:pt x="273" y="41"/>
                    <a:pt x="232" y="0"/>
                    <a:pt x="180" y="0"/>
                  </a:cubicBezTo>
                  <a:lnTo>
                    <a:pt x="90" y="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6" name="Freeform 19"/>
            <p:cNvSpPr>
              <a:spLocks noChangeArrowheads="1"/>
            </p:cNvSpPr>
            <p:nvPr/>
          </p:nvSpPr>
          <p:spPr bwMode="auto">
            <a:xfrm>
              <a:off x="15963295" y="5235019"/>
              <a:ext cx="634835" cy="380883"/>
            </a:xfrm>
            <a:custGeom>
              <a:avLst/>
              <a:gdLst>
                <a:gd name="T0" fmla="*/ 665 w 666"/>
                <a:gd name="T1" fmla="*/ 17 h 400"/>
                <a:gd name="T2" fmla="*/ 10 w 666"/>
                <a:gd name="T3" fmla="*/ 0 h 400"/>
                <a:gd name="T4" fmla="*/ 0 w 666"/>
                <a:gd name="T5" fmla="*/ 387 h 400"/>
                <a:gd name="T6" fmla="*/ 656 w 666"/>
                <a:gd name="T7" fmla="*/ 399 h 400"/>
                <a:gd name="T8" fmla="*/ 665 w 666"/>
                <a:gd name="T9" fmla="*/ 17 h 400"/>
              </a:gdLst>
              <a:ahLst/>
              <a:cxnLst>
                <a:cxn ang="0">
                  <a:pos x="T0" y="T1"/>
                </a:cxn>
                <a:cxn ang="0">
                  <a:pos x="T2" y="T3"/>
                </a:cxn>
                <a:cxn ang="0">
                  <a:pos x="T4" y="T5"/>
                </a:cxn>
                <a:cxn ang="0">
                  <a:pos x="T6" y="T7"/>
                </a:cxn>
                <a:cxn ang="0">
                  <a:pos x="T8" y="T9"/>
                </a:cxn>
              </a:cxnLst>
              <a:rect l="0" t="0" r="r" b="b"/>
              <a:pathLst>
                <a:path w="666" h="400">
                  <a:moveTo>
                    <a:pt x="665" y="17"/>
                  </a:moveTo>
                  <a:lnTo>
                    <a:pt x="10" y="0"/>
                  </a:lnTo>
                  <a:lnTo>
                    <a:pt x="0" y="387"/>
                  </a:lnTo>
                  <a:lnTo>
                    <a:pt x="656" y="399"/>
                  </a:lnTo>
                  <a:lnTo>
                    <a:pt x="665" y="17"/>
                  </a:lnTo>
                </a:path>
              </a:pathLst>
            </a:custGeom>
            <a:solidFill>
              <a:srgbClr val="1550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7" name="Freeform 20"/>
            <p:cNvSpPr>
              <a:spLocks noChangeArrowheads="1"/>
            </p:cNvSpPr>
            <p:nvPr/>
          </p:nvSpPr>
          <p:spPr bwMode="auto">
            <a:xfrm>
              <a:off x="15950599" y="5603205"/>
              <a:ext cx="639067" cy="414739"/>
            </a:xfrm>
            <a:custGeom>
              <a:avLst/>
              <a:gdLst>
                <a:gd name="T0" fmla="*/ 658 w 669"/>
                <a:gd name="T1" fmla="*/ 434 h 435"/>
                <a:gd name="T2" fmla="*/ 668 w 669"/>
                <a:gd name="T3" fmla="*/ 12 h 435"/>
                <a:gd name="T4" fmla="*/ 12 w 669"/>
                <a:gd name="T5" fmla="*/ 0 h 435"/>
                <a:gd name="T6" fmla="*/ 0 w 669"/>
                <a:gd name="T7" fmla="*/ 417 h 435"/>
                <a:gd name="T8" fmla="*/ 658 w 669"/>
                <a:gd name="T9" fmla="*/ 434 h 435"/>
              </a:gdLst>
              <a:ahLst/>
              <a:cxnLst>
                <a:cxn ang="0">
                  <a:pos x="T0" y="T1"/>
                </a:cxn>
                <a:cxn ang="0">
                  <a:pos x="T2" y="T3"/>
                </a:cxn>
                <a:cxn ang="0">
                  <a:pos x="T4" y="T5"/>
                </a:cxn>
                <a:cxn ang="0">
                  <a:pos x="T6" y="T7"/>
                </a:cxn>
                <a:cxn ang="0">
                  <a:pos x="T8" y="T9"/>
                </a:cxn>
              </a:cxnLst>
              <a:rect l="0" t="0" r="r" b="b"/>
              <a:pathLst>
                <a:path w="669" h="435">
                  <a:moveTo>
                    <a:pt x="658" y="434"/>
                  </a:moveTo>
                  <a:lnTo>
                    <a:pt x="668" y="12"/>
                  </a:lnTo>
                  <a:lnTo>
                    <a:pt x="12" y="0"/>
                  </a:lnTo>
                  <a:lnTo>
                    <a:pt x="0" y="417"/>
                  </a:lnTo>
                  <a:lnTo>
                    <a:pt x="658" y="434"/>
                  </a:lnTo>
                </a:path>
              </a:pathLst>
            </a:custGeom>
            <a:solidFill>
              <a:srgbClr val="01334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8" name="Freeform 21"/>
            <p:cNvSpPr>
              <a:spLocks noChangeArrowheads="1"/>
            </p:cNvSpPr>
            <p:nvPr/>
          </p:nvSpPr>
          <p:spPr bwMode="auto">
            <a:xfrm>
              <a:off x="16521950" y="4071211"/>
              <a:ext cx="4710473" cy="3580296"/>
            </a:xfrm>
            <a:custGeom>
              <a:avLst/>
              <a:gdLst>
                <a:gd name="T0" fmla="*/ 4910 w 4911"/>
                <a:gd name="T1" fmla="*/ 3616 h 3734"/>
                <a:gd name="T2" fmla="*/ 4910 w 4911"/>
                <a:gd name="T3" fmla="*/ 3616 h 3734"/>
                <a:gd name="T4" fmla="*/ 4832 w 4911"/>
                <a:gd name="T5" fmla="*/ 3733 h 3734"/>
                <a:gd name="T6" fmla="*/ 77 w 4911"/>
                <a:gd name="T7" fmla="*/ 3733 h 3734"/>
                <a:gd name="T8" fmla="*/ 0 w 4911"/>
                <a:gd name="T9" fmla="*/ 3616 h 3734"/>
                <a:gd name="T10" fmla="*/ 0 w 4911"/>
                <a:gd name="T11" fmla="*/ 117 h 3734"/>
                <a:gd name="T12" fmla="*/ 77 w 4911"/>
                <a:gd name="T13" fmla="*/ 0 h 3734"/>
                <a:gd name="T14" fmla="*/ 4832 w 4911"/>
                <a:gd name="T15" fmla="*/ 0 h 3734"/>
                <a:gd name="T16" fmla="*/ 4910 w 4911"/>
                <a:gd name="T17" fmla="*/ 117 h 3734"/>
                <a:gd name="T18" fmla="*/ 4910 w 4911"/>
                <a:gd name="T19" fmla="*/ 3616 h 3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1" h="3734">
                  <a:moveTo>
                    <a:pt x="4910" y="3616"/>
                  </a:moveTo>
                  <a:lnTo>
                    <a:pt x="4910" y="3616"/>
                  </a:lnTo>
                  <a:cubicBezTo>
                    <a:pt x="4910" y="3682"/>
                    <a:pt x="4873" y="3733"/>
                    <a:pt x="4832" y="3733"/>
                  </a:cubicBezTo>
                  <a:cubicBezTo>
                    <a:pt x="77" y="3733"/>
                    <a:pt x="77" y="3733"/>
                    <a:pt x="77" y="3733"/>
                  </a:cubicBezTo>
                  <a:cubicBezTo>
                    <a:pt x="34" y="3733"/>
                    <a:pt x="0" y="3682"/>
                    <a:pt x="0" y="3616"/>
                  </a:cubicBezTo>
                  <a:cubicBezTo>
                    <a:pt x="0" y="117"/>
                    <a:pt x="0" y="117"/>
                    <a:pt x="0" y="117"/>
                  </a:cubicBezTo>
                  <a:cubicBezTo>
                    <a:pt x="0" y="51"/>
                    <a:pt x="34" y="0"/>
                    <a:pt x="77" y="0"/>
                  </a:cubicBezTo>
                  <a:cubicBezTo>
                    <a:pt x="4832" y="0"/>
                    <a:pt x="4832" y="0"/>
                    <a:pt x="4832" y="0"/>
                  </a:cubicBezTo>
                  <a:cubicBezTo>
                    <a:pt x="4873" y="0"/>
                    <a:pt x="4910" y="51"/>
                    <a:pt x="4910" y="117"/>
                  </a:cubicBezTo>
                  <a:lnTo>
                    <a:pt x="4910" y="3616"/>
                  </a:lnTo>
                </a:path>
              </a:pathLst>
            </a:custGeom>
            <a:solidFill>
              <a:schemeClr val="accent1"/>
            </a:solidFill>
            <a:ln>
              <a:noFill/>
            </a:ln>
            <a:effectLst/>
          </p:spPr>
          <p:txBody>
            <a:bodyPr wrap="none" anchor="ctr"/>
            <a:lstStyle/>
            <a:p>
              <a:endParaRPr lang="en-US" dirty="0"/>
            </a:p>
          </p:txBody>
        </p:sp>
        <p:sp>
          <p:nvSpPr>
            <p:cNvPr id="669" name="Freeform 22"/>
            <p:cNvSpPr>
              <a:spLocks noChangeArrowheads="1"/>
            </p:cNvSpPr>
            <p:nvPr/>
          </p:nvSpPr>
          <p:spPr bwMode="auto">
            <a:xfrm>
              <a:off x="19683426" y="4418237"/>
              <a:ext cx="12697" cy="93105"/>
            </a:xfrm>
            <a:custGeom>
              <a:avLst/>
              <a:gdLst>
                <a:gd name="T0" fmla="*/ 7 w 16"/>
                <a:gd name="T1" fmla="*/ 0 h 103"/>
                <a:gd name="T2" fmla="*/ 7 w 16"/>
                <a:gd name="T3" fmla="*/ 0 h 103"/>
                <a:gd name="T4" fmla="*/ 0 w 16"/>
                <a:gd name="T5" fmla="*/ 102 h 103"/>
                <a:gd name="T6" fmla="*/ 7 w 16"/>
                <a:gd name="T7" fmla="*/ 97 h 103"/>
                <a:gd name="T8" fmla="*/ 15 w 16"/>
                <a:gd name="T9" fmla="*/ 5 h 103"/>
                <a:gd name="T10" fmla="*/ 7 w 16"/>
                <a:gd name="T11" fmla="*/ 0 h 103"/>
              </a:gdLst>
              <a:ahLst/>
              <a:cxnLst>
                <a:cxn ang="0">
                  <a:pos x="T0" y="T1"/>
                </a:cxn>
                <a:cxn ang="0">
                  <a:pos x="T2" y="T3"/>
                </a:cxn>
                <a:cxn ang="0">
                  <a:pos x="T4" y="T5"/>
                </a:cxn>
                <a:cxn ang="0">
                  <a:pos x="T6" y="T7"/>
                </a:cxn>
                <a:cxn ang="0">
                  <a:pos x="T8" y="T9"/>
                </a:cxn>
                <a:cxn ang="0">
                  <a:pos x="T10" y="T11"/>
                </a:cxn>
              </a:cxnLst>
              <a:rect l="0" t="0" r="r" b="b"/>
              <a:pathLst>
                <a:path w="16" h="103">
                  <a:moveTo>
                    <a:pt x="7" y="0"/>
                  </a:moveTo>
                  <a:lnTo>
                    <a:pt x="7" y="0"/>
                  </a:lnTo>
                  <a:cubicBezTo>
                    <a:pt x="0" y="102"/>
                    <a:pt x="0" y="102"/>
                    <a:pt x="0" y="102"/>
                  </a:cubicBezTo>
                  <a:cubicBezTo>
                    <a:pt x="2" y="102"/>
                    <a:pt x="7" y="100"/>
                    <a:pt x="7" y="97"/>
                  </a:cubicBezTo>
                  <a:cubicBezTo>
                    <a:pt x="15" y="5"/>
                    <a:pt x="15" y="5"/>
                    <a:pt x="15" y="5"/>
                  </a:cubicBezTo>
                  <a:cubicBezTo>
                    <a:pt x="15" y="2"/>
                    <a:pt x="10" y="0"/>
                    <a:pt x="7" y="0"/>
                  </a:cubicBezTo>
                </a:path>
              </a:pathLst>
            </a:custGeom>
            <a:solidFill>
              <a:srgbClr val="0C50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0" name="Freeform 23"/>
            <p:cNvSpPr>
              <a:spLocks noChangeArrowheads="1"/>
            </p:cNvSpPr>
            <p:nvPr/>
          </p:nvSpPr>
          <p:spPr bwMode="auto">
            <a:xfrm>
              <a:off x="19679194" y="4418237"/>
              <a:ext cx="8464" cy="93105"/>
            </a:xfrm>
            <a:custGeom>
              <a:avLst/>
              <a:gdLst>
                <a:gd name="T0" fmla="*/ 7 w 15"/>
                <a:gd name="T1" fmla="*/ 5 h 103"/>
                <a:gd name="T2" fmla="*/ 7 w 15"/>
                <a:gd name="T3" fmla="*/ 5 h 103"/>
                <a:gd name="T4" fmla="*/ 0 w 15"/>
                <a:gd name="T5" fmla="*/ 97 h 103"/>
                <a:gd name="T6" fmla="*/ 7 w 15"/>
                <a:gd name="T7" fmla="*/ 102 h 103"/>
                <a:gd name="T8" fmla="*/ 14 w 15"/>
                <a:gd name="T9" fmla="*/ 0 h 103"/>
                <a:gd name="T10" fmla="*/ 7 w 15"/>
                <a:gd name="T11" fmla="*/ 5 h 103"/>
              </a:gdLst>
              <a:ahLst/>
              <a:cxnLst>
                <a:cxn ang="0">
                  <a:pos x="T0" y="T1"/>
                </a:cxn>
                <a:cxn ang="0">
                  <a:pos x="T2" y="T3"/>
                </a:cxn>
                <a:cxn ang="0">
                  <a:pos x="T4" y="T5"/>
                </a:cxn>
                <a:cxn ang="0">
                  <a:pos x="T6" y="T7"/>
                </a:cxn>
                <a:cxn ang="0">
                  <a:pos x="T8" y="T9"/>
                </a:cxn>
                <a:cxn ang="0">
                  <a:pos x="T10" y="T11"/>
                </a:cxn>
              </a:cxnLst>
              <a:rect l="0" t="0" r="r" b="b"/>
              <a:pathLst>
                <a:path w="15" h="103">
                  <a:moveTo>
                    <a:pt x="7" y="5"/>
                  </a:moveTo>
                  <a:lnTo>
                    <a:pt x="7" y="5"/>
                  </a:lnTo>
                  <a:cubicBezTo>
                    <a:pt x="0" y="97"/>
                    <a:pt x="0" y="97"/>
                    <a:pt x="0" y="97"/>
                  </a:cubicBezTo>
                  <a:cubicBezTo>
                    <a:pt x="0" y="100"/>
                    <a:pt x="2" y="102"/>
                    <a:pt x="7" y="102"/>
                  </a:cubicBezTo>
                  <a:cubicBezTo>
                    <a:pt x="14" y="0"/>
                    <a:pt x="14" y="0"/>
                    <a:pt x="14" y="0"/>
                  </a:cubicBezTo>
                  <a:cubicBezTo>
                    <a:pt x="9" y="0"/>
                    <a:pt x="7" y="2"/>
                    <a:pt x="7" y="5"/>
                  </a:cubicBezTo>
                </a:path>
              </a:pathLst>
            </a:custGeom>
            <a:solidFill>
              <a:srgbClr val="2A678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1" name="Freeform 24"/>
            <p:cNvSpPr>
              <a:spLocks noChangeArrowheads="1"/>
            </p:cNvSpPr>
            <p:nvPr/>
          </p:nvSpPr>
          <p:spPr bwMode="auto">
            <a:xfrm>
              <a:off x="19531066" y="4405541"/>
              <a:ext cx="152360" cy="330098"/>
            </a:xfrm>
            <a:custGeom>
              <a:avLst/>
              <a:gdLst>
                <a:gd name="T0" fmla="*/ 161 w 162"/>
                <a:gd name="T1" fmla="*/ 105 h 349"/>
                <a:gd name="T2" fmla="*/ 161 w 162"/>
                <a:gd name="T3" fmla="*/ 105 h 349"/>
                <a:gd name="T4" fmla="*/ 30 w 162"/>
                <a:gd name="T5" fmla="*/ 95 h 349"/>
                <a:gd name="T6" fmla="*/ 93 w 162"/>
                <a:gd name="T7" fmla="*/ 341 h 349"/>
                <a:gd name="T8" fmla="*/ 144 w 162"/>
                <a:gd name="T9" fmla="*/ 326 h 349"/>
                <a:gd name="T10" fmla="*/ 161 w 162"/>
                <a:gd name="T11" fmla="*/ 105 h 349"/>
              </a:gdLst>
              <a:ahLst/>
              <a:cxnLst>
                <a:cxn ang="0">
                  <a:pos x="T0" y="T1"/>
                </a:cxn>
                <a:cxn ang="0">
                  <a:pos x="T2" y="T3"/>
                </a:cxn>
                <a:cxn ang="0">
                  <a:pos x="T4" y="T5"/>
                </a:cxn>
                <a:cxn ang="0">
                  <a:pos x="T6" y="T7"/>
                </a:cxn>
                <a:cxn ang="0">
                  <a:pos x="T8" y="T9"/>
                </a:cxn>
                <a:cxn ang="0">
                  <a:pos x="T10" y="T11"/>
                </a:cxn>
              </a:cxnLst>
              <a:rect l="0" t="0" r="r" b="b"/>
              <a:pathLst>
                <a:path w="162" h="349">
                  <a:moveTo>
                    <a:pt x="161" y="105"/>
                  </a:moveTo>
                  <a:lnTo>
                    <a:pt x="161" y="105"/>
                  </a:lnTo>
                  <a:cubicBezTo>
                    <a:pt x="161" y="105"/>
                    <a:pt x="78" y="0"/>
                    <a:pt x="30" y="95"/>
                  </a:cubicBezTo>
                  <a:cubicBezTo>
                    <a:pt x="0" y="151"/>
                    <a:pt x="15" y="336"/>
                    <a:pt x="93" y="341"/>
                  </a:cubicBezTo>
                  <a:cubicBezTo>
                    <a:pt x="93" y="341"/>
                    <a:pt x="122" y="348"/>
                    <a:pt x="144" y="326"/>
                  </a:cubicBezTo>
                  <a:lnTo>
                    <a:pt x="161" y="105"/>
                  </a:lnTo>
                </a:path>
              </a:pathLst>
            </a:custGeom>
            <a:solidFill>
              <a:srgbClr val="DB49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2" name="Freeform 25"/>
            <p:cNvSpPr>
              <a:spLocks noChangeArrowheads="1"/>
            </p:cNvSpPr>
            <p:nvPr/>
          </p:nvSpPr>
          <p:spPr bwMode="auto">
            <a:xfrm>
              <a:off x="19666497" y="4418237"/>
              <a:ext cx="156593" cy="325866"/>
            </a:xfrm>
            <a:custGeom>
              <a:avLst/>
              <a:gdLst>
                <a:gd name="T0" fmla="*/ 17 w 169"/>
                <a:gd name="T1" fmla="*/ 91 h 343"/>
                <a:gd name="T2" fmla="*/ 17 w 169"/>
                <a:gd name="T3" fmla="*/ 91 h 343"/>
                <a:gd name="T4" fmla="*/ 148 w 169"/>
                <a:gd name="T5" fmla="*/ 100 h 343"/>
                <a:gd name="T6" fmla="*/ 46 w 169"/>
                <a:gd name="T7" fmla="*/ 334 h 343"/>
                <a:gd name="T8" fmla="*/ 0 w 169"/>
                <a:gd name="T9" fmla="*/ 312 h 343"/>
                <a:gd name="T10" fmla="*/ 17 w 169"/>
                <a:gd name="T11" fmla="*/ 91 h 343"/>
              </a:gdLst>
              <a:ahLst/>
              <a:cxnLst>
                <a:cxn ang="0">
                  <a:pos x="T0" y="T1"/>
                </a:cxn>
                <a:cxn ang="0">
                  <a:pos x="T2" y="T3"/>
                </a:cxn>
                <a:cxn ang="0">
                  <a:pos x="T4" y="T5"/>
                </a:cxn>
                <a:cxn ang="0">
                  <a:pos x="T6" y="T7"/>
                </a:cxn>
                <a:cxn ang="0">
                  <a:pos x="T8" y="T9"/>
                </a:cxn>
                <a:cxn ang="0">
                  <a:pos x="T10" y="T11"/>
                </a:cxn>
              </a:cxnLst>
              <a:rect l="0" t="0" r="r" b="b"/>
              <a:pathLst>
                <a:path w="169" h="343">
                  <a:moveTo>
                    <a:pt x="17" y="91"/>
                  </a:moveTo>
                  <a:lnTo>
                    <a:pt x="17" y="91"/>
                  </a:lnTo>
                  <a:cubicBezTo>
                    <a:pt x="17" y="91"/>
                    <a:pt x="114" y="0"/>
                    <a:pt x="148" y="100"/>
                  </a:cubicBezTo>
                  <a:cubicBezTo>
                    <a:pt x="168" y="161"/>
                    <a:pt x="126" y="342"/>
                    <a:pt x="46" y="334"/>
                  </a:cubicBezTo>
                  <a:cubicBezTo>
                    <a:pt x="46" y="334"/>
                    <a:pt x="19" y="337"/>
                    <a:pt x="0" y="312"/>
                  </a:cubicBezTo>
                  <a:lnTo>
                    <a:pt x="17" y="91"/>
                  </a:lnTo>
                </a:path>
              </a:pathLst>
            </a:custGeom>
            <a:solidFill>
              <a:srgbClr val="E963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3" name="Freeform 26"/>
            <p:cNvSpPr>
              <a:spLocks noChangeArrowheads="1"/>
            </p:cNvSpPr>
            <p:nvPr/>
          </p:nvSpPr>
          <p:spPr bwMode="auto">
            <a:xfrm>
              <a:off x="19573388" y="4363221"/>
              <a:ext cx="110038" cy="84641"/>
            </a:xfrm>
            <a:custGeom>
              <a:avLst/>
              <a:gdLst>
                <a:gd name="T0" fmla="*/ 0 w 118"/>
                <a:gd name="T1" fmla="*/ 3 h 94"/>
                <a:gd name="T2" fmla="*/ 0 w 118"/>
                <a:gd name="T3" fmla="*/ 3 h 94"/>
                <a:gd name="T4" fmla="*/ 0 w 118"/>
                <a:gd name="T5" fmla="*/ 3 h 94"/>
                <a:gd name="T6" fmla="*/ 103 w 118"/>
                <a:gd name="T7" fmla="*/ 93 h 94"/>
                <a:gd name="T8" fmla="*/ 103 w 118"/>
                <a:gd name="T9" fmla="*/ 90 h 94"/>
                <a:gd name="T10" fmla="*/ 88 w 118"/>
                <a:gd name="T11" fmla="*/ 25 h 94"/>
                <a:gd name="T12" fmla="*/ 0 w 118"/>
                <a:gd name="T13" fmla="*/ 3 h 94"/>
              </a:gdLst>
              <a:ahLst/>
              <a:cxnLst>
                <a:cxn ang="0">
                  <a:pos x="T0" y="T1"/>
                </a:cxn>
                <a:cxn ang="0">
                  <a:pos x="T2" y="T3"/>
                </a:cxn>
                <a:cxn ang="0">
                  <a:pos x="T4" y="T5"/>
                </a:cxn>
                <a:cxn ang="0">
                  <a:pos x="T6" y="T7"/>
                </a:cxn>
                <a:cxn ang="0">
                  <a:pos x="T8" y="T9"/>
                </a:cxn>
                <a:cxn ang="0">
                  <a:pos x="T10" y="T11"/>
                </a:cxn>
                <a:cxn ang="0">
                  <a:pos x="T12" y="T13"/>
                </a:cxn>
              </a:cxnLst>
              <a:rect l="0" t="0" r="r" b="b"/>
              <a:pathLst>
                <a:path w="118" h="94">
                  <a:moveTo>
                    <a:pt x="0" y="3"/>
                  </a:moveTo>
                  <a:lnTo>
                    <a:pt x="0" y="3"/>
                  </a:lnTo>
                  <a:lnTo>
                    <a:pt x="0" y="3"/>
                  </a:lnTo>
                  <a:cubicBezTo>
                    <a:pt x="103" y="93"/>
                    <a:pt x="103" y="93"/>
                    <a:pt x="103" y="93"/>
                  </a:cubicBezTo>
                  <a:lnTo>
                    <a:pt x="103" y="90"/>
                  </a:lnTo>
                  <a:cubicBezTo>
                    <a:pt x="117" y="73"/>
                    <a:pt x="117" y="49"/>
                    <a:pt x="88" y="25"/>
                  </a:cubicBezTo>
                  <a:cubicBezTo>
                    <a:pt x="59" y="0"/>
                    <a:pt x="0" y="3"/>
                    <a:pt x="0" y="3"/>
                  </a:cubicBezTo>
                </a:path>
              </a:pathLst>
            </a:custGeom>
            <a:solidFill>
              <a:srgbClr val="2A678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4" name="Freeform 27"/>
            <p:cNvSpPr>
              <a:spLocks noChangeArrowheads="1"/>
            </p:cNvSpPr>
            <p:nvPr/>
          </p:nvSpPr>
          <p:spPr bwMode="auto">
            <a:xfrm>
              <a:off x="19573388" y="4367453"/>
              <a:ext cx="97341" cy="97337"/>
            </a:xfrm>
            <a:custGeom>
              <a:avLst/>
              <a:gdLst>
                <a:gd name="T0" fmla="*/ 37 w 104"/>
                <a:gd name="T1" fmla="*/ 82 h 108"/>
                <a:gd name="T2" fmla="*/ 37 w 104"/>
                <a:gd name="T3" fmla="*/ 82 h 108"/>
                <a:gd name="T4" fmla="*/ 103 w 104"/>
                <a:gd name="T5" fmla="*/ 90 h 108"/>
                <a:gd name="T6" fmla="*/ 0 w 104"/>
                <a:gd name="T7" fmla="*/ 0 h 108"/>
                <a:gd name="T8" fmla="*/ 37 w 104"/>
                <a:gd name="T9" fmla="*/ 82 h 108"/>
              </a:gdLst>
              <a:ahLst/>
              <a:cxnLst>
                <a:cxn ang="0">
                  <a:pos x="T0" y="T1"/>
                </a:cxn>
                <a:cxn ang="0">
                  <a:pos x="T2" y="T3"/>
                </a:cxn>
                <a:cxn ang="0">
                  <a:pos x="T4" y="T5"/>
                </a:cxn>
                <a:cxn ang="0">
                  <a:pos x="T6" y="T7"/>
                </a:cxn>
                <a:cxn ang="0">
                  <a:pos x="T8" y="T9"/>
                </a:cxn>
              </a:cxnLst>
              <a:rect l="0" t="0" r="r" b="b"/>
              <a:pathLst>
                <a:path w="104" h="108">
                  <a:moveTo>
                    <a:pt x="37" y="82"/>
                  </a:moveTo>
                  <a:lnTo>
                    <a:pt x="37" y="82"/>
                  </a:lnTo>
                  <a:cubicBezTo>
                    <a:pt x="63" y="107"/>
                    <a:pt x="88" y="104"/>
                    <a:pt x="103" y="90"/>
                  </a:cubicBezTo>
                  <a:cubicBezTo>
                    <a:pt x="0" y="0"/>
                    <a:pt x="0" y="0"/>
                    <a:pt x="0" y="0"/>
                  </a:cubicBezTo>
                  <a:cubicBezTo>
                    <a:pt x="0" y="4"/>
                    <a:pt x="10" y="60"/>
                    <a:pt x="37" y="82"/>
                  </a:cubicBezTo>
                </a:path>
              </a:pathLst>
            </a:custGeom>
            <a:solidFill>
              <a:srgbClr val="0C50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5" name="Freeform 28"/>
            <p:cNvSpPr>
              <a:spLocks noChangeArrowheads="1"/>
            </p:cNvSpPr>
            <p:nvPr/>
          </p:nvSpPr>
          <p:spPr bwMode="auto">
            <a:xfrm>
              <a:off x="20546801" y="4650999"/>
              <a:ext cx="139664" cy="152353"/>
            </a:xfrm>
            <a:custGeom>
              <a:avLst/>
              <a:gdLst>
                <a:gd name="T0" fmla="*/ 120 w 148"/>
                <a:gd name="T1" fmla="*/ 19 h 164"/>
                <a:gd name="T2" fmla="*/ 120 w 148"/>
                <a:gd name="T3" fmla="*/ 19 h 164"/>
                <a:gd name="T4" fmla="*/ 71 w 148"/>
                <a:gd name="T5" fmla="*/ 4 h 164"/>
                <a:gd name="T6" fmla="*/ 32 w 148"/>
                <a:gd name="T7" fmla="*/ 36 h 164"/>
                <a:gd name="T8" fmla="*/ 8 w 148"/>
                <a:gd name="T9" fmla="*/ 87 h 164"/>
                <a:gd name="T10" fmla="*/ 0 w 148"/>
                <a:gd name="T11" fmla="*/ 144 h 164"/>
                <a:gd name="T12" fmla="*/ 8 w 148"/>
                <a:gd name="T13" fmla="*/ 163 h 164"/>
                <a:gd name="T14" fmla="*/ 147 w 148"/>
                <a:gd name="T15" fmla="*/ 44 h 164"/>
                <a:gd name="T16" fmla="*/ 120 w 148"/>
                <a:gd name="T17" fmla="*/ 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64">
                  <a:moveTo>
                    <a:pt x="120" y="19"/>
                  </a:moveTo>
                  <a:lnTo>
                    <a:pt x="120" y="19"/>
                  </a:lnTo>
                  <a:cubicBezTo>
                    <a:pt x="108" y="12"/>
                    <a:pt x="86" y="0"/>
                    <a:pt x="71" y="4"/>
                  </a:cubicBezTo>
                  <a:cubicBezTo>
                    <a:pt x="57" y="7"/>
                    <a:pt x="39" y="24"/>
                    <a:pt x="32" y="36"/>
                  </a:cubicBezTo>
                  <a:cubicBezTo>
                    <a:pt x="22" y="51"/>
                    <a:pt x="15" y="68"/>
                    <a:pt x="8" y="87"/>
                  </a:cubicBezTo>
                  <a:cubicBezTo>
                    <a:pt x="3" y="102"/>
                    <a:pt x="0" y="129"/>
                    <a:pt x="0" y="144"/>
                  </a:cubicBezTo>
                  <a:cubicBezTo>
                    <a:pt x="0" y="151"/>
                    <a:pt x="3" y="156"/>
                    <a:pt x="8" y="163"/>
                  </a:cubicBezTo>
                  <a:cubicBezTo>
                    <a:pt x="34" y="127"/>
                    <a:pt x="78" y="82"/>
                    <a:pt x="147" y="44"/>
                  </a:cubicBezTo>
                  <a:cubicBezTo>
                    <a:pt x="140" y="34"/>
                    <a:pt x="130" y="24"/>
                    <a:pt x="120" y="19"/>
                  </a:cubicBezTo>
                </a:path>
              </a:pathLst>
            </a:custGeom>
            <a:solidFill>
              <a:srgbClr val="ECEBE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6" name="Freeform 29"/>
            <p:cNvSpPr>
              <a:spLocks noChangeArrowheads="1"/>
            </p:cNvSpPr>
            <p:nvPr/>
          </p:nvSpPr>
          <p:spPr bwMode="auto">
            <a:xfrm>
              <a:off x="20555266" y="4693319"/>
              <a:ext cx="148128" cy="152353"/>
            </a:xfrm>
            <a:custGeom>
              <a:avLst/>
              <a:gdLst>
                <a:gd name="T0" fmla="*/ 0 w 159"/>
                <a:gd name="T1" fmla="*/ 119 h 164"/>
                <a:gd name="T2" fmla="*/ 0 w 159"/>
                <a:gd name="T3" fmla="*/ 119 h 164"/>
                <a:gd name="T4" fmla="*/ 119 w 159"/>
                <a:gd name="T5" fmla="*/ 139 h 164"/>
                <a:gd name="T6" fmla="*/ 158 w 159"/>
                <a:gd name="T7" fmla="*/ 56 h 164"/>
                <a:gd name="T8" fmla="*/ 139 w 159"/>
                <a:gd name="T9" fmla="*/ 0 h 164"/>
                <a:gd name="T10" fmla="*/ 0 w 159"/>
                <a:gd name="T11" fmla="*/ 119 h 164"/>
              </a:gdLst>
              <a:ahLst/>
              <a:cxnLst>
                <a:cxn ang="0">
                  <a:pos x="T0" y="T1"/>
                </a:cxn>
                <a:cxn ang="0">
                  <a:pos x="T2" y="T3"/>
                </a:cxn>
                <a:cxn ang="0">
                  <a:pos x="T4" y="T5"/>
                </a:cxn>
                <a:cxn ang="0">
                  <a:pos x="T6" y="T7"/>
                </a:cxn>
                <a:cxn ang="0">
                  <a:pos x="T8" y="T9"/>
                </a:cxn>
                <a:cxn ang="0">
                  <a:pos x="T10" y="T11"/>
                </a:cxn>
              </a:cxnLst>
              <a:rect l="0" t="0" r="r" b="b"/>
              <a:pathLst>
                <a:path w="159" h="164">
                  <a:moveTo>
                    <a:pt x="0" y="119"/>
                  </a:moveTo>
                  <a:lnTo>
                    <a:pt x="0" y="119"/>
                  </a:lnTo>
                  <a:cubicBezTo>
                    <a:pt x="19" y="153"/>
                    <a:pt x="87" y="163"/>
                    <a:pt x="119" y="139"/>
                  </a:cubicBezTo>
                  <a:cubicBezTo>
                    <a:pt x="141" y="121"/>
                    <a:pt x="158" y="83"/>
                    <a:pt x="158" y="56"/>
                  </a:cubicBezTo>
                  <a:cubicBezTo>
                    <a:pt x="158" y="36"/>
                    <a:pt x="151" y="17"/>
                    <a:pt x="139" y="0"/>
                  </a:cubicBezTo>
                  <a:cubicBezTo>
                    <a:pt x="70" y="38"/>
                    <a:pt x="26" y="83"/>
                    <a:pt x="0" y="11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7" name="Freeform 30"/>
            <p:cNvSpPr>
              <a:spLocks noChangeArrowheads="1"/>
            </p:cNvSpPr>
            <p:nvPr/>
          </p:nvSpPr>
          <p:spPr bwMode="auto">
            <a:xfrm>
              <a:off x="20606052" y="4337829"/>
              <a:ext cx="249702" cy="300474"/>
            </a:xfrm>
            <a:custGeom>
              <a:avLst/>
              <a:gdLst>
                <a:gd name="T0" fmla="*/ 102 w 266"/>
                <a:gd name="T1" fmla="*/ 5 h 316"/>
                <a:gd name="T2" fmla="*/ 102 w 266"/>
                <a:gd name="T3" fmla="*/ 5 h 316"/>
                <a:gd name="T4" fmla="*/ 19 w 266"/>
                <a:gd name="T5" fmla="*/ 159 h 316"/>
                <a:gd name="T6" fmla="*/ 9 w 266"/>
                <a:gd name="T7" fmla="*/ 237 h 316"/>
                <a:gd name="T8" fmla="*/ 0 w 266"/>
                <a:gd name="T9" fmla="*/ 263 h 316"/>
                <a:gd name="T10" fmla="*/ 0 w 266"/>
                <a:gd name="T11" fmla="*/ 266 h 316"/>
                <a:gd name="T12" fmla="*/ 38 w 266"/>
                <a:gd name="T13" fmla="*/ 281 h 316"/>
                <a:gd name="T14" fmla="*/ 38 w 266"/>
                <a:gd name="T15" fmla="*/ 278 h 316"/>
                <a:gd name="T16" fmla="*/ 43 w 266"/>
                <a:gd name="T17" fmla="*/ 268 h 316"/>
                <a:gd name="T18" fmla="*/ 211 w 266"/>
                <a:gd name="T19" fmla="*/ 225 h 316"/>
                <a:gd name="T20" fmla="*/ 214 w 266"/>
                <a:gd name="T21" fmla="*/ 83 h 316"/>
                <a:gd name="T22" fmla="*/ 133 w 266"/>
                <a:gd name="T23" fmla="*/ 34 h 316"/>
                <a:gd name="T24" fmla="*/ 133 w 266"/>
                <a:gd name="T25" fmla="*/ 22 h 316"/>
                <a:gd name="T26" fmla="*/ 102 w 266"/>
                <a:gd name="T27" fmla="*/ 5 h 316"/>
                <a:gd name="T28" fmla="*/ 214 w 266"/>
                <a:gd name="T29" fmla="*/ 134 h 316"/>
                <a:gd name="T30" fmla="*/ 214 w 266"/>
                <a:gd name="T31" fmla="*/ 134 h 316"/>
                <a:gd name="T32" fmla="*/ 185 w 266"/>
                <a:gd name="T33" fmla="*/ 222 h 316"/>
                <a:gd name="T34" fmla="*/ 97 w 266"/>
                <a:gd name="T35" fmla="*/ 249 h 316"/>
                <a:gd name="T36" fmla="*/ 50 w 266"/>
                <a:gd name="T37" fmla="*/ 227 h 316"/>
                <a:gd name="T38" fmla="*/ 43 w 266"/>
                <a:gd name="T39" fmla="*/ 178 h 316"/>
                <a:gd name="T40" fmla="*/ 60 w 266"/>
                <a:gd name="T41" fmla="*/ 125 h 316"/>
                <a:gd name="T42" fmla="*/ 94 w 266"/>
                <a:gd name="T43" fmla="*/ 76 h 316"/>
                <a:gd name="T44" fmla="*/ 214 w 266"/>
                <a:gd name="T45" fmla="*/ 134 h 316"/>
                <a:gd name="T46" fmla="*/ 102 w 266"/>
                <a:gd name="T47" fmla="*/ 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6" h="316">
                  <a:moveTo>
                    <a:pt x="102" y="5"/>
                  </a:moveTo>
                  <a:lnTo>
                    <a:pt x="102" y="5"/>
                  </a:lnTo>
                  <a:cubicBezTo>
                    <a:pt x="102" y="5"/>
                    <a:pt x="53" y="25"/>
                    <a:pt x="19" y="159"/>
                  </a:cubicBezTo>
                  <a:cubicBezTo>
                    <a:pt x="19" y="159"/>
                    <a:pt x="7" y="205"/>
                    <a:pt x="9" y="237"/>
                  </a:cubicBezTo>
                  <a:cubicBezTo>
                    <a:pt x="0" y="263"/>
                    <a:pt x="0" y="263"/>
                    <a:pt x="0" y="263"/>
                  </a:cubicBezTo>
                  <a:cubicBezTo>
                    <a:pt x="0" y="266"/>
                    <a:pt x="0" y="266"/>
                    <a:pt x="0" y="266"/>
                  </a:cubicBezTo>
                  <a:cubicBezTo>
                    <a:pt x="38" y="281"/>
                    <a:pt x="38" y="281"/>
                    <a:pt x="38" y="281"/>
                  </a:cubicBezTo>
                  <a:cubicBezTo>
                    <a:pt x="38" y="278"/>
                    <a:pt x="38" y="278"/>
                    <a:pt x="38" y="278"/>
                  </a:cubicBezTo>
                  <a:cubicBezTo>
                    <a:pt x="43" y="268"/>
                    <a:pt x="43" y="268"/>
                    <a:pt x="43" y="268"/>
                  </a:cubicBezTo>
                  <a:cubicBezTo>
                    <a:pt x="43" y="268"/>
                    <a:pt x="163" y="315"/>
                    <a:pt x="211" y="225"/>
                  </a:cubicBezTo>
                  <a:cubicBezTo>
                    <a:pt x="211" y="225"/>
                    <a:pt x="265" y="134"/>
                    <a:pt x="214" y="83"/>
                  </a:cubicBezTo>
                  <a:cubicBezTo>
                    <a:pt x="197" y="64"/>
                    <a:pt x="163" y="52"/>
                    <a:pt x="133" y="34"/>
                  </a:cubicBezTo>
                  <a:cubicBezTo>
                    <a:pt x="131" y="32"/>
                    <a:pt x="133" y="25"/>
                    <a:pt x="133" y="22"/>
                  </a:cubicBezTo>
                  <a:cubicBezTo>
                    <a:pt x="128" y="7"/>
                    <a:pt x="114" y="0"/>
                    <a:pt x="102" y="5"/>
                  </a:cubicBezTo>
                  <a:lnTo>
                    <a:pt x="214" y="134"/>
                  </a:lnTo>
                  <a:lnTo>
                    <a:pt x="214" y="134"/>
                  </a:lnTo>
                  <a:cubicBezTo>
                    <a:pt x="219" y="161"/>
                    <a:pt x="201" y="200"/>
                    <a:pt x="185" y="222"/>
                  </a:cubicBezTo>
                  <a:cubicBezTo>
                    <a:pt x="163" y="244"/>
                    <a:pt x="126" y="256"/>
                    <a:pt x="97" y="249"/>
                  </a:cubicBezTo>
                  <a:cubicBezTo>
                    <a:pt x="82" y="246"/>
                    <a:pt x="58" y="241"/>
                    <a:pt x="50" y="227"/>
                  </a:cubicBezTo>
                  <a:cubicBezTo>
                    <a:pt x="43" y="215"/>
                    <a:pt x="41" y="190"/>
                    <a:pt x="43" y="178"/>
                  </a:cubicBezTo>
                  <a:cubicBezTo>
                    <a:pt x="48" y="159"/>
                    <a:pt x="53" y="142"/>
                    <a:pt x="60" y="125"/>
                  </a:cubicBezTo>
                  <a:cubicBezTo>
                    <a:pt x="65" y="110"/>
                    <a:pt x="82" y="88"/>
                    <a:pt x="94" y="76"/>
                  </a:cubicBezTo>
                  <a:cubicBezTo>
                    <a:pt x="128" y="44"/>
                    <a:pt x="204" y="90"/>
                    <a:pt x="214" y="134"/>
                  </a:cubicBezTo>
                  <a:lnTo>
                    <a:pt x="102" y="5"/>
                  </a:lnTo>
                </a:path>
              </a:pathLst>
            </a:custGeom>
            <a:solidFill>
              <a:srgbClr val="0C50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8" name="Freeform 31"/>
            <p:cNvSpPr>
              <a:spLocks noChangeArrowheads="1"/>
            </p:cNvSpPr>
            <p:nvPr/>
          </p:nvSpPr>
          <p:spPr bwMode="auto">
            <a:xfrm>
              <a:off x="20487550" y="4591750"/>
              <a:ext cx="262398" cy="266618"/>
            </a:xfrm>
            <a:custGeom>
              <a:avLst/>
              <a:gdLst>
                <a:gd name="T0" fmla="*/ 122 w 277"/>
                <a:gd name="T1" fmla="*/ 2 h 281"/>
                <a:gd name="T2" fmla="*/ 122 w 277"/>
                <a:gd name="T3" fmla="*/ 2 h 281"/>
                <a:gd name="T4" fmla="*/ 112 w 277"/>
                <a:gd name="T5" fmla="*/ 27 h 281"/>
                <a:gd name="T6" fmla="*/ 66 w 277"/>
                <a:gd name="T7" fmla="*/ 93 h 281"/>
                <a:gd name="T8" fmla="*/ 22 w 277"/>
                <a:gd name="T9" fmla="*/ 261 h 281"/>
                <a:gd name="T10" fmla="*/ 56 w 277"/>
                <a:gd name="T11" fmla="*/ 271 h 281"/>
                <a:gd name="T12" fmla="*/ 66 w 277"/>
                <a:gd name="T13" fmla="*/ 261 h 281"/>
                <a:gd name="T14" fmla="*/ 166 w 277"/>
                <a:gd name="T15" fmla="*/ 275 h 281"/>
                <a:gd name="T16" fmla="*/ 251 w 277"/>
                <a:gd name="T17" fmla="*/ 175 h 281"/>
                <a:gd name="T18" fmla="*/ 156 w 277"/>
                <a:gd name="T19" fmla="*/ 29 h 281"/>
                <a:gd name="T20" fmla="*/ 161 w 277"/>
                <a:gd name="T21" fmla="*/ 17 h 281"/>
                <a:gd name="T22" fmla="*/ 163 w 277"/>
                <a:gd name="T23" fmla="*/ 15 h 281"/>
                <a:gd name="T24" fmla="*/ 125 w 277"/>
                <a:gd name="T25" fmla="*/ 0 h 281"/>
                <a:gd name="T26" fmla="*/ 122 w 277"/>
                <a:gd name="T27" fmla="*/ 2 h 281"/>
                <a:gd name="T28" fmla="*/ 183 w 277"/>
                <a:gd name="T29" fmla="*/ 78 h 281"/>
                <a:gd name="T30" fmla="*/ 183 w 277"/>
                <a:gd name="T31" fmla="*/ 78 h 281"/>
                <a:gd name="T32" fmla="*/ 229 w 277"/>
                <a:gd name="T33" fmla="*/ 158 h 281"/>
                <a:gd name="T34" fmla="*/ 190 w 277"/>
                <a:gd name="T35" fmla="*/ 241 h 281"/>
                <a:gd name="T36" fmla="*/ 63 w 277"/>
                <a:gd name="T37" fmla="*/ 205 h 281"/>
                <a:gd name="T38" fmla="*/ 71 w 277"/>
                <a:gd name="T39" fmla="*/ 146 h 281"/>
                <a:gd name="T40" fmla="*/ 97 w 277"/>
                <a:gd name="T41" fmla="*/ 95 h 281"/>
                <a:gd name="T42" fmla="*/ 134 w 277"/>
                <a:gd name="T43" fmla="*/ 63 h 281"/>
                <a:gd name="T44" fmla="*/ 183 w 277"/>
                <a:gd name="T45" fmla="*/ 7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7" h="281">
                  <a:moveTo>
                    <a:pt x="122" y="2"/>
                  </a:moveTo>
                  <a:lnTo>
                    <a:pt x="122" y="2"/>
                  </a:lnTo>
                  <a:cubicBezTo>
                    <a:pt x="112" y="27"/>
                    <a:pt x="112" y="27"/>
                    <a:pt x="112" y="27"/>
                  </a:cubicBezTo>
                  <a:cubicBezTo>
                    <a:pt x="88" y="51"/>
                    <a:pt x="66" y="93"/>
                    <a:pt x="66" y="93"/>
                  </a:cubicBezTo>
                  <a:cubicBezTo>
                    <a:pt x="0" y="214"/>
                    <a:pt x="22" y="261"/>
                    <a:pt x="22" y="261"/>
                  </a:cubicBezTo>
                  <a:cubicBezTo>
                    <a:pt x="27" y="273"/>
                    <a:pt x="44" y="280"/>
                    <a:pt x="56" y="271"/>
                  </a:cubicBezTo>
                  <a:cubicBezTo>
                    <a:pt x="59" y="268"/>
                    <a:pt x="61" y="261"/>
                    <a:pt x="66" y="261"/>
                  </a:cubicBezTo>
                  <a:cubicBezTo>
                    <a:pt x="97" y="271"/>
                    <a:pt x="141" y="278"/>
                    <a:pt x="166" y="275"/>
                  </a:cubicBezTo>
                  <a:cubicBezTo>
                    <a:pt x="239" y="273"/>
                    <a:pt x="251" y="175"/>
                    <a:pt x="251" y="175"/>
                  </a:cubicBezTo>
                  <a:cubicBezTo>
                    <a:pt x="276" y="75"/>
                    <a:pt x="156" y="29"/>
                    <a:pt x="156" y="29"/>
                  </a:cubicBezTo>
                  <a:cubicBezTo>
                    <a:pt x="161" y="17"/>
                    <a:pt x="161" y="17"/>
                    <a:pt x="161" y="17"/>
                  </a:cubicBezTo>
                  <a:cubicBezTo>
                    <a:pt x="163" y="15"/>
                    <a:pt x="163" y="15"/>
                    <a:pt x="163" y="15"/>
                  </a:cubicBezTo>
                  <a:cubicBezTo>
                    <a:pt x="125" y="0"/>
                    <a:pt x="125" y="0"/>
                    <a:pt x="125" y="0"/>
                  </a:cubicBezTo>
                  <a:lnTo>
                    <a:pt x="122" y="2"/>
                  </a:lnTo>
                  <a:close/>
                  <a:moveTo>
                    <a:pt x="183" y="78"/>
                  </a:moveTo>
                  <a:lnTo>
                    <a:pt x="183" y="78"/>
                  </a:lnTo>
                  <a:cubicBezTo>
                    <a:pt x="210" y="93"/>
                    <a:pt x="229" y="127"/>
                    <a:pt x="229" y="158"/>
                  </a:cubicBezTo>
                  <a:cubicBezTo>
                    <a:pt x="229" y="185"/>
                    <a:pt x="215" y="226"/>
                    <a:pt x="190" y="241"/>
                  </a:cubicBezTo>
                  <a:cubicBezTo>
                    <a:pt x="153" y="268"/>
                    <a:pt x="68" y="251"/>
                    <a:pt x="63" y="205"/>
                  </a:cubicBezTo>
                  <a:cubicBezTo>
                    <a:pt x="63" y="188"/>
                    <a:pt x="66" y="161"/>
                    <a:pt x="71" y="146"/>
                  </a:cubicBezTo>
                  <a:cubicBezTo>
                    <a:pt x="78" y="127"/>
                    <a:pt x="88" y="112"/>
                    <a:pt x="97" y="95"/>
                  </a:cubicBezTo>
                  <a:cubicBezTo>
                    <a:pt x="105" y="83"/>
                    <a:pt x="122" y="68"/>
                    <a:pt x="134" y="63"/>
                  </a:cubicBezTo>
                  <a:cubicBezTo>
                    <a:pt x="151" y="58"/>
                    <a:pt x="171" y="70"/>
                    <a:pt x="183" y="78"/>
                  </a:cubicBezTo>
                  <a:close/>
                </a:path>
              </a:pathLst>
            </a:custGeom>
            <a:solidFill>
              <a:srgbClr val="2A678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9" name="Freeform 32"/>
            <p:cNvSpPr>
              <a:spLocks noChangeArrowheads="1"/>
            </p:cNvSpPr>
            <p:nvPr/>
          </p:nvSpPr>
          <p:spPr bwMode="auto">
            <a:xfrm>
              <a:off x="20652607" y="4430933"/>
              <a:ext cx="160825" cy="148121"/>
            </a:xfrm>
            <a:custGeom>
              <a:avLst/>
              <a:gdLst>
                <a:gd name="T0" fmla="*/ 0 w 174"/>
                <a:gd name="T1" fmla="*/ 122 h 159"/>
                <a:gd name="T2" fmla="*/ 0 w 174"/>
                <a:gd name="T3" fmla="*/ 122 h 159"/>
                <a:gd name="T4" fmla="*/ 2 w 174"/>
                <a:gd name="T5" fmla="*/ 129 h 159"/>
                <a:gd name="T6" fmla="*/ 51 w 174"/>
                <a:gd name="T7" fmla="*/ 151 h 159"/>
                <a:gd name="T8" fmla="*/ 136 w 174"/>
                <a:gd name="T9" fmla="*/ 125 h 159"/>
                <a:gd name="T10" fmla="*/ 165 w 174"/>
                <a:gd name="T11" fmla="*/ 34 h 159"/>
                <a:gd name="T12" fmla="*/ 146 w 174"/>
                <a:gd name="T13" fmla="*/ 0 h 159"/>
                <a:gd name="T14" fmla="*/ 0 w 174"/>
                <a:gd name="T15" fmla="*/ 122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59">
                  <a:moveTo>
                    <a:pt x="0" y="122"/>
                  </a:moveTo>
                  <a:lnTo>
                    <a:pt x="0" y="122"/>
                  </a:lnTo>
                  <a:cubicBezTo>
                    <a:pt x="0" y="125"/>
                    <a:pt x="2" y="127"/>
                    <a:pt x="2" y="129"/>
                  </a:cubicBezTo>
                  <a:cubicBezTo>
                    <a:pt x="12" y="144"/>
                    <a:pt x="34" y="149"/>
                    <a:pt x="51" y="151"/>
                  </a:cubicBezTo>
                  <a:cubicBezTo>
                    <a:pt x="80" y="158"/>
                    <a:pt x="114" y="146"/>
                    <a:pt x="136" y="125"/>
                  </a:cubicBezTo>
                  <a:cubicBezTo>
                    <a:pt x="155" y="103"/>
                    <a:pt x="173" y="63"/>
                    <a:pt x="165" y="34"/>
                  </a:cubicBezTo>
                  <a:cubicBezTo>
                    <a:pt x="163" y="25"/>
                    <a:pt x="155" y="12"/>
                    <a:pt x="146" y="0"/>
                  </a:cubicBezTo>
                  <a:cubicBezTo>
                    <a:pt x="75" y="39"/>
                    <a:pt x="29" y="85"/>
                    <a:pt x="0" y="122"/>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0" name="Freeform 33"/>
            <p:cNvSpPr>
              <a:spLocks noChangeArrowheads="1"/>
            </p:cNvSpPr>
            <p:nvPr/>
          </p:nvSpPr>
          <p:spPr bwMode="auto">
            <a:xfrm>
              <a:off x="20648375" y="4388613"/>
              <a:ext cx="139664" cy="156585"/>
            </a:xfrm>
            <a:custGeom>
              <a:avLst/>
              <a:gdLst>
                <a:gd name="T0" fmla="*/ 151 w 152"/>
                <a:gd name="T1" fmla="*/ 46 h 169"/>
                <a:gd name="T2" fmla="*/ 151 w 152"/>
                <a:gd name="T3" fmla="*/ 46 h 169"/>
                <a:gd name="T4" fmla="*/ 53 w 152"/>
                <a:gd name="T5" fmla="*/ 24 h 169"/>
                <a:gd name="T6" fmla="*/ 17 w 152"/>
                <a:gd name="T7" fmla="*/ 73 h 169"/>
                <a:gd name="T8" fmla="*/ 2 w 152"/>
                <a:gd name="T9" fmla="*/ 126 h 169"/>
                <a:gd name="T10" fmla="*/ 5 w 152"/>
                <a:gd name="T11" fmla="*/ 168 h 169"/>
                <a:gd name="T12" fmla="*/ 151 w 152"/>
                <a:gd name="T13" fmla="*/ 46 h 169"/>
              </a:gdLst>
              <a:ahLst/>
              <a:cxnLst>
                <a:cxn ang="0">
                  <a:pos x="T0" y="T1"/>
                </a:cxn>
                <a:cxn ang="0">
                  <a:pos x="T2" y="T3"/>
                </a:cxn>
                <a:cxn ang="0">
                  <a:pos x="T4" y="T5"/>
                </a:cxn>
                <a:cxn ang="0">
                  <a:pos x="T6" y="T7"/>
                </a:cxn>
                <a:cxn ang="0">
                  <a:pos x="T8" y="T9"/>
                </a:cxn>
                <a:cxn ang="0">
                  <a:pos x="T10" y="T11"/>
                </a:cxn>
                <a:cxn ang="0">
                  <a:pos x="T12" y="T13"/>
                </a:cxn>
              </a:cxnLst>
              <a:rect l="0" t="0" r="r" b="b"/>
              <a:pathLst>
                <a:path w="152" h="169">
                  <a:moveTo>
                    <a:pt x="151" y="46"/>
                  </a:moveTo>
                  <a:lnTo>
                    <a:pt x="151" y="46"/>
                  </a:lnTo>
                  <a:cubicBezTo>
                    <a:pt x="124" y="19"/>
                    <a:pt x="78" y="0"/>
                    <a:pt x="53" y="24"/>
                  </a:cubicBezTo>
                  <a:cubicBezTo>
                    <a:pt x="41" y="36"/>
                    <a:pt x="24" y="56"/>
                    <a:pt x="17" y="73"/>
                  </a:cubicBezTo>
                  <a:cubicBezTo>
                    <a:pt x="12" y="90"/>
                    <a:pt x="5" y="107"/>
                    <a:pt x="2" y="126"/>
                  </a:cubicBezTo>
                  <a:cubicBezTo>
                    <a:pt x="0" y="136"/>
                    <a:pt x="0" y="156"/>
                    <a:pt x="5" y="168"/>
                  </a:cubicBezTo>
                  <a:cubicBezTo>
                    <a:pt x="34" y="131"/>
                    <a:pt x="80" y="85"/>
                    <a:pt x="151" y="46"/>
                  </a:cubicBezTo>
                </a:path>
              </a:pathLst>
            </a:custGeom>
            <a:solidFill>
              <a:srgbClr val="ECEBE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1" name="Freeform 34"/>
            <p:cNvSpPr>
              <a:spLocks noChangeArrowheads="1"/>
            </p:cNvSpPr>
            <p:nvPr/>
          </p:nvSpPr>
          <p:spPr bwMode="auto">
            <a:xfrm>
              <a:off x="17635026" y="6470771"/>
              <a:ext cx="410526" cy="702517"/>
            </a:xfrm>
            <a:custGeom>
              <a:avLst/>
              <a:gdLst>
                <a:gd name="T0" fmla="*/ 146 w 432"/>
                <a:gd name="T1" fmla="*/ 7 h 737"/>
                <a:gd name="T2" fmla="*/ 146 w 432"/>
                <a:gd name="T3" fmla="*/ 7 h 737"/>
                <a:gd name="T4" fmla="*/ 0 w 432"/>
                <a:gd name="T5" fmla="*/ 63 h 737"/>
                <a:gd name="T6" fmla="*/ 19 w 432"/>
                <a:gd name="T7" fmla="*/ 117 h 737"/>
                <a:gd name="T8" fmla="*/ 133 w 432"/>
                <a:gd name="T9" fmla="*/ 73 h 737"/>
                <a:gd name="T10" fmla="*/ 184 w 432"/>
                <a:gd name="T11" fmla="*/ 92 h 737"/>
                <a:gd name="T12" fmla="*/ 341 w 432"/>
                <a:gd name="T13" fmla="*/ 502 h 737"/>
                <a:gd name="T14" fmla="*/ 316 w 432"/>
                <a:gd name="T15" fmla="*/ 550 h 737"/>
                <a:gd name="T16" fmla="*/ 199 w 432"/>
                <a:gd name="T17" fmla="*/ 594 h 737"/>
                <a:gd name="T18" fmla="*/ 253 w 432"/>
                <a:gd name="T19" fmla="*/ 736 h 737"/>
                <a:gd name="T20" fmla="*/ 402 w 432"/>
                <a:gd name="T21" fmla="*/ 680 h 737"/>
                <a:gd name="T22" fmla="*/ 423 w 432"/>
                <a:gd name="T23" fmla="*/ 631 h 737"/>
                <a:gd name="T24" fmla="*/ 194 w 432"/>
                <a:gd name="T25" fmla="*/ 27 h 737"/>
                <a:gd name="T26" fmla="*/ 146 w 432"/>
                <a:gd name="T27" fmla="*/ 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737">
                  <a:moveTo>
                    <a:pt x="146" y="7"/>
                  </a:moveTo>
                  <a:lnTo>
                    <a:pt x="146" y="7"/>
                  </a:lnTo>
                  <a:cubicBezTo>
                    <a:pt x="0" y="63"/>
                    <a:pt x="0" y="63"/>
                    <a:pt x="0" y="63"/>
                  </a:cubicBezTo>
                  <a:cubicBezTo>
                    <a:pt x="19" y="117"/>
                    <a:pt x="19" y="117"/>
                    <a:pt x="19" y="117"/>
                  </a:cubicBezTo>
                  <a:cubicBezTo>
                    <a:pt x="133" y="73"/>
                    <a:pt x="133" y="73"/>
                    <a:pt x="133" y="73"/>
                  </a:cubicBezTo>
                  <a:cubicBezTo>
                    <a:pt x="156" y="63"/>
                    <a:pt x="177" y="73"/>
                    <a:pt x="184" y="92"/>
                  </a:cubicBezTo>
                  <a:cubicBezTo>
                    <a:pt x="341" y="502"/>
                    <a:pt x="341" y="502"/>
                    <a:pt x="341" y="502"/>
                  </a:cubicBezTo>
                  <a:cubicBezTo>
                    <a:pt x="348" y="521"/>
                    <a:pt x="336" y="543"/>
                    <a:pt x="316" y="550"/>
                  </a:cubicBezTo>
                  <a:cubicBezTo>
                    <a:pt x="199" y="594"/>
                    <a:pt x="199" y="594"/>
                    <a:pt x="199" y="594"/>
                  </a:cubicBezTo>
                  <a:cubicBezTo>
                    <a:pt x="253" y="736"/>
                    <a:pt x="253" y="736"/>
                    <a:pt x="253" y="736"/>
                  </a:cubicBezTo>
                  <a:cubicBezTo>
                    <a:pt x="402" y="680"/>
                    <a:pt x="402" y="680"/>
                    <a:pt x="402" y="680"/>
                  </a:cubicBezTo>
                  <a:cubicBezTo>
                    <a:pt x="421" y="672"/>
                    <a:pt x="431" y="650"/>
                    <a:pt x="423" y="631"/>
                  </a:cubicBezTo>
                  <a:cubicBezTo>
                    <a:pt x="194" y="27"/>
                    <a:pt x="194" y="27"/>
                    <a:pt x="194" y="27"/>
                  </a:cubicBezTo>
                  <a:cubicBezTo>
                    <a:pt x="187" y="10"/>
                    <a:pt x="165" y="0"/>
                    <a:pt x="146" y="7"/>
                  </a:cubicBezTo>
                </a:path>
              </a:pathLst>
            </a:custGeom>
            <a:solidFill>
              <a:srgbClr val="38739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2" name="Freeform 35"/>
            <p:cNvSpPr>
              <a:spLocks noChangeArrowheads="1"/>
            </p:cNvSpPr>
            <p:nvPr/>
          </p:nvSpPr>
          <p:spPr bwMode="auto">
            <a:xfrm>
              <a:off x="17461505" y="6530019"/>
              <a:ext cx="414759" cy="706749"/>
            </a:xfrm>
            <a:custGeom>
              <a:avLst/>
              <a:gdLst>
                <a:gd name="T0" fmla="*/ 263 w 437"/>
                <a:gd name="T1" fmla="*/ 577 h 739"/>
                <a:gd name="T2" fmla="*/ 263 w 437"/>
                <a:gd name="T3" fmla="*/ 577 h 739"/>
                <a:gd name="T4" fmla="*/ 211 w 437"/>
                <a:gd name="T5" fmla="*/ 558 h 739"/>
                <a:gd name="T6" fmla="*/ 56 w 437"/>
                <a:gd name="T7" fmla="*/ 146 h 739"/>
                <a:gd name="T8" fmla="*/ 80 w 437"/>
                <a:gd name="T9" fmla="*/ 100 h 739"/>
                <a:gd name="T10" fmla="*/ 202 w 437"/>
                <a:gd name="T11" fmla="*/ 51 h 739"/>
                <a:gd name="T12" fmla="*/ 183 w 437"/>
                <a:gd name="T13" fmla="*/ 0 h 739"/>
                <a:gd name="T14" fmla="*/ 29 w 437"/>
                <a:gd name="T15" fmla="*/ 58 h 739"/>
                <a:gd name="T16" fmla="*/ 7 w 437"/>
                <a:gd name="T17" fmla="*/ 105 h 739"/>
                <a:gd name="T18" fmla="*/ 236 w 437"/>
                <a:gd name="T19" fmla="*/ 709 h 739"/>
                <a:gd name="T20" fmla="*/ 285 w 437"/>
                <a:gd name="T21" fmla="*/ 731 h 739"/>
                <a:gd name="T22" fmla="*/ 436 w 437"/>
                <a:gd name="T23" fmla="*/ 673 h 739"/>
                <a:gd name="T24" fmla="*/ 382 w 437"/>
                <a:gd name="T25" fmla="*/ 531 h 739"/>
                <a:gd name="T26" fmla="*/ 263 w 437"/>
                <a:gd name="T27" fmla="*/ 577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7" h="739">
                  <a:moveTo>
                    <a:pt x="263" y="577"/>
                  </a:moveTo>
                  <a:lnTo>
                    <a:pt x="263" y="577"/>
                  </a:lnTo>
                  <a:cubicBezTo>
                    <a:pt x="241" y="585"/>
                    <a:pt x="219" y="575"/>
                    <a:pt x="211" y="558"/>
                  </a:cubicBezTo>
                  <a:cubicBezTo>
                    <a:pt x="56" y="146"/>
                    <a:pt x="56" y="146"/>
                    <a:pt x="56" y="146"/>
                  </a:cubicBezTo>
                  <a:cubicBezTo>
                    <a:pt x="48" y="129"/>
                    <a:pt x="58" y="107"/>
                    <a:pt x="80" y="100"/>
                  </a:cubicBezTo>
                  <a:cubicBezTo>
                    <a:pt x="202" y="51"/>
                    <a:pt x="202" y="51"/>
                    <a:pt x="202" y="51"/>
                  </a:cubicBezTo>
                  <a:cubicBezTo>
                    <a:pt x="183" y="0"/>
                    <a:pt x="183" y="0"/>
                    <a:pt x="183" y="0"/>
                  </a:cubicBezTo>
                  <a:cubicBezTo>
                    <a:pt x="29" y="58"/>
                    <a:pt x="29" y="58"/>
                    <a:pt x="29" y="58"/>
                  </a:cubicBezTo>
                  <a:cubicBezTo>
                    <a:pt x="10" y="66"/>
                    <a:pt x="0" y="88"/>
                    <a:pt x="7" y="105"/>
                  </a:cubicBezTo>
                  <a:cubicBezTo>
                    <a:pt x="236" y="709"/>
                    <a:pt x="236" y="709"/>
                    <a:pt x="236" y="709"/>
                  </a:cubicBezTo>
                  <a:cubicBezTo>
                    <a:pt x="243" y="728"/>
                    <a:pt x="265" y="738"/>
                    <a:pt x="285" y="731"/>
                  </a:cubicBezTo>
                  <a:cubicBezTo>
                    <a:pt x="436" y="673"/>
                    <a:pt x="436" y="673"/>
                    <a:pt x="436" y="673"/>
                  </a:cubicBezTo>
                  <a:cubicBezTo>
                    <a:pt x="382" y="531"/>
                    <a:pt x="382" y="531"/>
                    <a:pt x="382" y="531"/>
                  </a:cubicBezTo>
                  <a:lnTo>
                    <a:pt x="263" y="577"/>
                  </a:lnTo>
                </a:path>
              </a:pathLst>
            </a:custGeom>
            <a:solidFill>
              <a:srgbClr val="1250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3" name="Freeform 36"/>
            <p:cNvSpPr>
              <a:spLocks noChangeArrowheads="1"/>
            </p:cNvSpPr>
            <p:nvPr/>
          </p:nvSpPr>
          <p:spPr bwMode="auto">
            <a:xfrm>
              <a:off x="17508059" y="6580804"/>
              <a:ext cx="317417" cy="507843"/>
            </a:xfrm>
            <a:custGeom>
              <a:avLst/>
              <a:gdLst>
                <a:gd name="T0" fmla="*/ 8 w 335"/>
                <a:gd name="T1" fmla="*/ 95 h 535"/>
                <a:gd name="T2" fmla="*/ 8 w 335"/>
                <a:gd name="T3" fmla="*/ 95 h 535"/>
                <a:gd name="T4" fmla="*/ 163 w 335"/>
                <a:gd name="T5" fmla="*/ 507 h 535"/>
                <a:gd name="T6" fmla="*/ 215 w 335"/>
                <a:gd name="T7" fmla="*/ 526 h 535"/>
                <a:gd name="T8" fmla="*/ 334 w 335"/>
                <a:gd name="T9" fmla="*/ 480 h 535"/>
                <a:gd name="T10" fmla="*/ 154 w 335"/>
                <a:gd name="T11" fmla="*/ 0 h 535"/>
                <a:gd name="T12" fmla="*/ 32 w 335"/>
                <a:gd name="T13" fmla="*/ 47 h 535"/>
                <a:gd name="T14" fmla="*/ 8 w 335"/>
                <a:gd name="T15" fmla="*/ 95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5" h="535">
                  <a:moveTo>
                    <a:pt x="8" y="95"/>
                  </a:moveTo>
                  <a:lnTo>
                    <a:pt x="8" y="95"/>
                  </a:lnTo>
                  <a:cubicBezTo>
                    <a:pt x="163" y="507"/>
                    <a:pt x="163" y="507"/>
                    <a:pt x="163" y="507"/>
                  </a:cubicBezTo>
                  <a:cubicBezTo>
                    <a:pt x="171" y="524"/>
                    <a:pt x="193" y="534"/>
                    <a:pt x="215" y="526"/>
                  </a:cubicBezTo>
                  <a:cubicBezTo>
                    <a:pt x="334" y="480"/>
                    <a:pt x="334" y="480"/>
                    <a:pt x="334" y="480"/>
                  </a:cubicBezTo>
                  <a:cubicBezTo>
                    <a:pt x="154" y="0"/>
                    <a:pt x="154" y="0"/>
                    <a:pt x="154" y="0"/>
                  </a:cubicBezTo>
                  <a:cubicBezTo>
                    <a:pt x="32" y="47"/>
                    <a:pt x="32" y="47"/>
                    <a:pt x="32" y="47"/>
                  </a:cubicBezTo>
                  <a:cubicBezTo>
                    <a:pt x="10" y="56"/>
                    <a:pt x="0" y="78"/>
                    <a:pt x="8" y="95"/>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4" name="Freeform 37"/>
            <p:cNvSpPr>
              <a:spLocks noChangeArrowheads="1"/>
            </p:cNvSpPr>
            <p:nvPr/>
          </p:nvSpPr>
          <p:spPr bwMode="auto">
            <a:xfrm>
              <a:off x="17656188" y="6530019"/>
              <a:ext cx="313185" cy="507843"/>
            </a:xfrm>
            <a:custGeom>
              <a:avLst/>
              <a:gdLst>
                <a:gd name="T0" fmla="*/ 297 w 330"/>
                <a:gd name="T1" fmla="*/ 487 h 532"/>
                <a:gd name="T2" fmla="*/ 297 w 330"/>
                <a:gd name="T3" fmla="*/ 487 h 532"/>
                <a:gd name="T4" fmla="*/ 322 w 330"/>
                <a:gd name="T5" fmla="*/ 439 h 532"/>
                <a:gd name="T6" fmla="*/ 165 w 330"/>
                <a:gd name="T7" fmla="*/ 29 h 532"/>
                <a:gd name="T8" fmla="*/ 114 w 330"/>
                <a:gd name="T9" fmla="*/ 10 h 532"/>
                <a:gd name="T10" fmla="*/ 0 w 330"/>
                <a:gd name="T11" fmla="*/ 54 h 532"/>
                <a:gd name="T12" fmla="*/ 180 w 330"/>
                <a:gd name="T13" fmla="*/ 531 h 532"/>
                <a:gd name="T14" fmla="*/ 297 w 330"/>
                <a:gd name="T15" fmla="*/ 487 h 5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532">
                  <a:moveTo>
                    <a:pt x="297" y="487"/>
                  </a:moveTo>
                  <a:lnTo>
                    <a:pt x="297" y="487"/>
                  </a:lnTo>
                  <a:cubicBezTo>
                    <a:pt x="317" y="480"/>
                    <a:pt x="329" y="458"/>
                    <a:pt x="322" y="439"/>
                  </a:cubicBezTo>
                  <a:cubicBezTo>
                    <a:pt x="165" y="29"/>
                    <a:pt x="165" y="29"/>
                    <a:pt x="165" y="29"/>
                  </a:cubicBezTo>
                  <a:cubicBezTo>
                    <a:pt x="158" y="10"/>
                    <a:pt x="137" y="0"/>
                    <a:pt x="114" y="10"/>
                  </a:cubicBezTo>
                  <a:cubicBezTo>
                    <a:pt x="0" y="54"/>
                    <a:pt x="0" y="54"/>
                    <a:pt x="0" y="54"/>
                  </a:cubicBezTo>
                  <a:cubicBezTo>
                    <a:pt x="180" y="531"/>
                    <a:pt x="180" y="531"/>
                    <a:pt x="180" y="531"/>
                  </a:cubicBezTo>
                  <a:lnTo>
                    <a:pt x="297" y="487"/>
                  </a:lnTo>
                </a:path>
              </a:pathLst>
            </a:custGeom>
            <a:solidFill>
              <a:srgbClr val="EEEBD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5" name="Freeform 38"/>
            <p:cNvSpPr>
              <a:spLocks noChangeArrowheads="1"/>
            </p:cNvSpPr>
            <p:nvPr/>
          </p:nvSpPr>
          <p:spPr bwMode="auto">
            <a:xfrm>
              <a:off x="17800083" y="7071719"/>
              <a:ext cx="101574" cy="80409"/>
            </a:xfrm>
            <a:custGeom>
              <a:avLst/>
              <a:gdLst>
                <a:gd name="T0" fmla="*/ 8 w 111"/>
                <a:gd name="T1" fmla="*/ 61 h 86"/>
                <a:gd name="T2" fmla="*/ 8 w 111"/>
                <a:gd name="T3" fmla="*/ 61 h 86"/>
                <a:gd name="T4" fmla="*/ 42 w 111"/>
                <a:gd name="T5" fmla="*/ 80 h 86"/>
                <a:gd name="T6" fmla="*/ 93 w 111"/>
                <a:gd name="T7" fmla="*/ 63 h 86"/>
                <a:gd name="T8" fmla="*/ 103 w 111"/>
                <a:gd name="T9" fmla="*/ 24 h 86"/>
                <a:gd name="T10" fmla="*/ 71 w 111"/>
                <a:gd name="T11" fmla="*/ 5 h 86"/>
                <a:gd name="T12" fmla="*/ 20 w 111"/>
                <a:gd name="T13" fmla="*/ 24 h 86"/>
                <a:gd name="T14" fmla="*/ 8 w 111"/>
                <a:gd name="T15" fmla="*/ 61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86">
                  <a:moveTo>
                    <a:pt x="8" y="61"/>
                  </a:moveTo>
                  <a:lnTo>
                    <a:pt x="8" y="61"/>
                  </a:lnTo>
                  <a:cubicBezTo>
                    <a:pt x="12" y="78"/>
                    <a:pt x="30" y="85"/>
                    <a:pt x="42" y="80"/>
                  </a:cubicBezTo>
                  <a:cubicBezTo>
                    <a:pt x="93" y="63"/>
                    <a:pt x="93" y="63"/>
                    <a:pt x="93" y="63"/>
                  </a:cubicBezTo>
                  <a:cubicBezTo>
                    <a:pt x="105" y="58"/>
                    <a:pt x="110" y="42"/>
                    <a:pt x="103" y="24"/>
                  </a:cubicBezTo>
                  <a:cubicBezTo>
                    <a:pt x="98" y="7"/>
                    <a:pt x="83" y="0"/>
                    <a:pt x="71" y="5"/>
                  </a:cubicBezTo>
                  <a:cubicBezTo>
                    <a:pt x="20" y="24"/>
                    <a:pt x="20" y="24"/>
                    <a:pt x="20" y="24"/>
                  </a:cubicBezTo>
                  <a:cubicBezTo>
                    <a:pt x="8" y="29"/>
                    <a:pt x="0" y="44"/>
                    <a:pt x="8" y="61"/>
                  </a:cubicBezTo>
                </a:path>
              </a:pathLst>
            </a:custGeom>
            <a:solidFill>
              <a:srgbClr val="6C778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6" name="Freeform 39"/>
            <p:cNvSpPr>
              <a:spLocks noChangeArrowheads="1"/>
            </p:cNvSpPr>
            <p:nvPr/>
          </p:nvSpPr>
          <p:spPr bwMode="auto">
            <a:xfrm>
              <a:off x="17800083" y="7071719"/>
              <a:ext cx="101574" cy="80409"/>
            </a:xfrm>
            <a:custGeom>
              <a:avLst/>
              <a:gdLst>
                <a:gd name="T0" fmla="*/ 8 w 111"/>
                <a:gd name="T1" fmla="*/ 61 h 86"/>
                <a:gd name="T2" fmla="*/ 8 w 111"/>
                <a:gd name="T3" fmla="*/ 61 h 86"/>
                <a:gd name="T4" fmla="*/ 42 w 111"/>
                <a:gd name="T5" fmla="*/ 80 h 86"/>
                <a:gd name="T6" fmla="*/ 93 w 111"/>
                <a:gd name="T7" fmla="*/ 63 h 86"/>
                <a:gd name="T8" fmla="*/ 103 w 111"/>
                <a:gd name="T9" fmla="*/ 24 h 86"/>
                <a:gd name="T10" fmla="*/ 71 w 111"/>
                <a:gd name="T11" fmla="*/ 5 h 86"/>
                <a:gd name="T12" fmla="*/ 20 w 111"/>
                <a:gd name="T13" fmla="*/ 24 h 86"/>
                <a:gd name="T14" fmla="*/ 8 w 111"/>
                <a:gd name="T15" fmla="*/ 61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86">
                  <a:moveTo>
                    <a:pt x="8" y="61"/>
                  </a:moveTo>
                  <a:lnTo>
                    <a:pt x="8" y="61"/>
                  </a:lnTo>
                  <a:cubicBezTo>
                    <a:pt x="12" y="78"/>
                    <a:pt x="30" y="85"/>
                    <a:pt x="42" y="80"/>
                  </a:cubicBezTo>
                  <a:cubicBezTo>
                    <a:pt x="93" y="63"/>
                    <a:pt x="93" y="63"/>
                    <a:pt x="93" y="63"/>
                  </a:cubicBezTo>
                  <a:cubicBezTo>
                    <a:pt x="105" y="58"/>
                    <a:pt x="110" y="42"/>
                    <a:pt x="103" y="24"/>
                  </a:cubicBezTo>
                  <a:cubicBezTo>
                    <a:pt x="98" y="7"/>
                    <a:pt x="83" y="0"/>
                    <a:pt x="71" y="5"/>
                  </a:cubicBezTo>
                  <a:cubicBezTo>
                    <a:pt x="20" y="24"/>
                    <a:pt x="20" y="24"/>
                    <a:pt x="20" y="24"/>
                  </a:cubicBezTo>
                  <a:cubicBezTo>
                    <a:pt x="8" y="29"/>
                    <a:pt x="0" y="44"/>
                    <a:pt x="8" y="61"/>
                  </a:cubicBezTo>
                </a:path>
              </a:pathLst>
            </a:custGeom>
            <a:noFill/>
            <a:ln w="1800" cap="flat">
              <a:solidFill>
                <a:srgbClr val="272626"/>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7" name="Freeform 40"/>
            <p:cNvSpPr>
              <a:spLocks noChangeArrowheads="1"/>
            </p:cNvSpPr>
            <p:nvPr/>
          </p:nvSpPr>
          <p:spPr bwMode="auto">
            <a:xfrm>
              <a:off x="17690045" y="6682372"/>
              <a:ext cx="143896" cy="148121"/>
            </a:xfrm>
            <a:custGeom>
              <a:avLst/>
              <a:gdLst>
                <a:gd name="T0" fmla="*/ 150 w 154"/>
                <a:gd name="T1" fmla="*/ 156 h 159"/>
                <a:gd name="T2" fmla="*/ 150 w 154"/>
                <a:gd name="T3" fmla="*/ 156 h 159"/>
                <a:gd name="T4" fmla="*/ 143 w 154"/>
                <a:gd name="T5" fmla="*/ 158 h 159"/>
                <a:gd name="T6" fmla="*/ 133 w 154"/>
                <a:gd name="T7" fmla="*/ 148 h 159"/>
                <a:gd name="T8" fmla="*/ 119 w 154"/>
                <a:gd name="T9" fmla="*/ 90 h 159"/>
                <a:gd name="T10" fmla="*/ 14 w 154"/>
                <a:gd name="T11" fmla="*/ 37 h 159"/>
                <a:gd name="T12" fmla="*/ 2 w 154"/>
                <a:gd name="T13" fmla="*/ 32 h 159"/>
                <a:gd name="T14" fmla="*/ 7 w 154"/>
                <a:gd name="T15" fmla="*/ 19 h 159"/>
                <a:gd name="T16" fmla="*/ 136 w 154"/>
                <a:gd name="T17" fmla="*/ 80 h 159"/>
                <a:gd name="T18" fmla="*/ 153 w 154"/>
                <a:gd name="T19" fmla="*/ 148 h 159"/>
                <a:gd name="T20" fmla="*/ 150 w 154"/>
                <a:gd name="T21" fmla="*/ 15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59">
                  <a:moveTo>
                    <a:pt x="150" y="156"/>
                  </a:moveTo>
                  <a:lnTo>
                    <a:pt x="150" y="156"/>
                  </a:lnTo>
                  <a:cubicBezTo>
                    <a:pt x="148" y="156"/>
                    <a:pt x="146" y="158"/>
                    <a:pt x="143" y="158"/>
                  </a:cubicBezTo>
                  <a:cubicBezTo>
                    <a:pt x="138" y="158"/>
                    <a:pt x="133" y="153"/>
                    <a:pt x="133" y="148"/>
                  </a:cubicBezTo>
                  <a:cubicBezTo>
                    <a:pt x="133" y="124"/>
                    <a:pt x="128" y="105"/>
                    <a:pt x="119" y="90"/>
                  </a:cubicBezTo>
                  <a:cubicBezTo>
                    <a:pt x="102" y="58"/>
                    <a:pt x="53" y="22"/>
                    <a:pt x="14" y="37"/>
                  </a:cubicBezTo>
                  <a:cubicBezTo>
                    <a:pt x="9" y="39"/>
                    <a:pt x="4" y="37"/>
                    <a:pt x="2" y="32"/>
                  </a:cubicBezTo>
                  <a:cubicBezTo>
                    <a:pt x="0" y="27"/>
                    <a:pt x="2" y="19"/>
                    <a:pt x="7" y="19"/>
                  </a:cubicBezTo>
                  <a:cubicBezTo>
                    <a:pt x="58" y="0"/>
                    <a:pt x="116" y="44"/>
                    <a:pt x="136" y="80"/>
                  </a:cubicBezTo>
                  <a:cubicBezTo>
                    <a:pt x="146" y="97"/>
                    <a:pt x="153" y="122"/>
                    <a:pt x="153" y="148"/>
                  </a:cubicBezTo>
                  <a:cubicBezTo>
                    <a:pt x="153" y="151"/>
                    <a:pt x="150" y="153"/>
                    <a:pt x="150" y="156"/>
                  </a:cubicBezTo>
                </a:path>
              </a:pathLst>
            </a:custGeom>
            <a:solidFill>
              <a:srgbClr val="7ECAEB"/>
            </a:solidFill>
            <a:ln>
              <a:noFill/>
            </a:ln>
            <a:effectLst/>
            <a:extLst>
              <a:ext uri="{91240B29-F687-4f45-9708-019B960494DF}">
                <a14:hiddenLine xmlns="" xmlns:a14="http://schemas.microsoft.com/office/drawing/2010/main" w="9525" cap="flat">
                  <a:solidFill>
                    <a:srgbClr val="272626"/>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8" name="Freeform 41"/>
            <p:cNvSpPr>
              <a:spLocks noChangeArrowheads="1"/>
            </p:cNvSpPr>
            <p:nvPr/>
          </p:nvSpPr>
          <p:spPr bwMode="auto">
            <a:xfrm>
              <a:off x="17694278" y="6648516"/>
              <a:ext cx="177754" cy="177745"/>
            </a:xfrm>
            <a:custGeom>
              <a:avLst/>
              <a:gdLst>
                <a:gd name="T0" fmla="*/ 186 w 189"/>
                <a:gd name="T1" fmla="*/ 182 h 188"/>
                <a:gd name="T2" fmla="*/ 186 w 189"/>
                <a:gd name="T3" fmla="*/ 182 h 188"/>
                <a:gd name="T4" fmla="*/ 178 w 189"/>
                <a:gd name="T5" fmla="*/ 185 h 188"/>
                <a:gd name="T6" fmla="*/ 169 w 189"/>
                <a:gd name="T7" fmla="*/ 178 h 188"/>
                <a:gd name="T8" fmla="*/ 144 w 189"/>
                <a:gd name="T9" fmla="*/ 107 h 188"/>
                <a:gd name="T10" fmla="*/ 13 w 189"/>
                <a:gd name="T11" fmla="*/ 31 h 188"/>
                <a:gd name="T12" fmla="*/ 0 w 189"/>
                <a:gd name="T13" fmla="*/ 24 h 188"/>
                <a:gd name="T14" fmla="*/ 8 w 189"/>
                <a:gd name="T15" fmla="*/ 14 h 188"/>
                <a:gd name="T16" fmla="*/ 161 w 189"/>
                <a:gd name="T17" fmla="*/ 97 h 188"/>
                <a:gd name="T18" fmla="*/ 188 w 189"/>
                <a:gd name="T19" fmla="*/ 175 h 188"/>
                <a:gd name="T20" fmla="*/ 186 w 189"/>
                <a:gd name="T21" fmla="*/ 18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188">
                  <a:moveTo>
                    <a:pt x="186" y="182"/>
                  </a:moveTo>
                  <a:lnTo>
                    <a:pt x="186" y="182"/>
                  </a:lnTo>
                  <a:cubicBezTo>
                    <a:pt x="183" y="185"/>
                    <a:pt x="181" y="185"/>
                    <a:pt x="178" y="185"/>
                  </a:cubicBezTo>
                  <a:cubicBezTo>
                    <a:pt x="174" y="187"/>
                    <a:pt x="169" y="182"/>
                    <a:pt x="169" y="178"/>
                  </a:cubicBezTo>
                  <a:cubicBezTo>
                    <a:pt x="164" y="151"/>
                    <a:pt x="156" y="126"/>
                    <a:pt x="144" y="107"/>
                  </a:cubicBezTo>
                  <a:cubicBezTo>
                    <a:pt x="115" y="63"/>
                    <a:pt x="54" y="22"/>
                    <a:pt x="13" y="31"/>
                  </a:cubicBezTo>
                  <a:cubicBezTo>
                    <a:pt x="8" y="34"/>
                    <a:pt x="3" y="31"/>
                    <a:pt x="0" y="24"/>
                  </a:cubicBezTo>
                  <a:cubicBezTo>
                    <a:pt x="0" y="19"/>
                    <a:pt x="3" y="14"/>
                    <a:pt x="8" y="14"/>
                  </a:cubicBezTo>
                  <a:cubicBezTo>
                    <a:pt x="64" y="0"/>
                    <a:pt x="132" y="53"/>
                    <a:pt x="161" y="97"/>
                  </a:cubicBezTo>
                  <a:cubicBezTo>
                    <a:pt x="174" y="119"/>
                    <a:pt x="183" y="146"/>
                    <a:pt x="188" y="175"/>
                  </a:cubicBezTo>
                  <a:cubicBezTo>
                    <a:pt x="188" y="178"/>
                    <a:pt x="186" y="180"/>
                    <a:pt x="186" y="182"/>
                  </a:cubicBezTo>
                </a:path>
              </a:pathLst>
            </a:custGeom>
            <a:solidFill>
              <a:srgbClr val="7ECAEB"/>
            </a:solidFill>
            <a:ln>
              <a:noFill/>
            </a:ln>
            <a:effectLst/>
            <a:extLst>
              <a:ext uri="{91240B29-F687-4f45-9708-019B960494DF}">
                <a14:hiddenLine xmlns="" xmlns:a14="http://schemas.microsoft.com/office/drawing/2010/main" w="9525" cap="flat">
                  <a:solidFill>
                    <a:srgbClr val="272626"/>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9" name="Freeform 42"/>
            <p:cNvSpPr>
              <a:spLocks noChangeArrowheads="1"/>
            </p:cNvSpPr>
            <p:nvPr/>
          </p:nvSpPr>
          <p:spPr bwMode="auto">
            <a:xfrm>
              <a:off x="17630794" y="6745853"/>
              <a:ext cx="156593" cy="156585"/>
            </a:xfrm>
            <a:custGeom>
              <a:avLst/>
              <a:gdLst>
                <a:gd name="T0" fmla="*/ 38 w 169"/>
                <a:gd name="T1" fmla="*/ 14 h 169"/>
                <a:gd name="T2" fmla="*/ 38 w 169"/>
                <a:gd name="T3" fmla="*/ 14 h 169"/>
                <a:gd name="T4" fmla="*/ 92 w 169"/>
                <a:gd name="T5" fmla="*/ 102 h 169"/>
                <a:gd name="T6" fmla="*/ 168 w 169"/>
                <a:gd name="T7" fmla="*/ 144 h 169"/>
                <a:gd name="T8" fmla="*/ 163 w 169"/>
                <a:gd name="T9" fmla="*/ 168 h 169"/>
                <a:gd name="T10" fmla="*/ 2 w 169"/>
                <a:gd name="T11" fmla="*/ 29 h 169"/>
                <a:gd name="T12" fmla="*/ 0 w 169"/>
                <a:gd name="T13" fmla="*/ 0 h 169"/>
                <a:gd name="T14" fmla="*/ 38 w 169"/>
                <a:gd name="T15" fmla="*/ 1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69">
                  <a:moveTo>
                    <a:pt x="38" y="14"/>
                  </a:moveTo>
                  <a:lnTo>
                    <a:pt x="38" y="14"/>
                  </a:lnTo>
                  <a:cubicBezTo>
                    <a:pt x="38" y="14"/>
                    <a:pt x="26" y="51"/>
                    <a:pt x="92" y="102"/>
                  </a:cubicBezTo>
                  <a:cubicBezTo>
                    <a:pt x="92" y="102"/>
                    <a:pt x="141" y="146"/>
                    <a:pt x="168" y="144"/>
                  </a:cubicBezTo>
                  <a:cubicBezTo>
                    <a:pt x="163" y="168"/>
                    <a:pt x="163" y="168"/>
                    <a:pt x="163" y="168"/>
                  </a:cubicBezTo>
                  <a:cubicBezTo>
                    <a:pt x="163" y="168"/>
                    <a:pt x="53" y="151"/>
                    <a:pt x="2" y="29"/>
                  </a:cubicBezTo>
                  <a:cubicBezTo>
                    <a:pt x="0" y="0"/>
                    <a:pt x="0" y="0"/>
                    <a:pt x="0" y="0"/>
                  </a:cubicBezTo>
                  <a:lnTo>
                    <a:pt x="38" y="14"/>
                  </a:lnTo>
                </a:path>
              </a:pathLst>
            </a:custGeom>
            <a:solidFill>
              <a:srgbClr val="387395"/>
            </a:solidFill>
            <a:ln>
              <a:noFill/>
            </a:ln>
            <a:effectLst/>
            <a:extLst>
              <a:ext uri="{91240B29-F687-4f45-9708-019B960494DF}">
                <a14:hiddenLine xmlns="" xmlns:a14="http://schemas.microsoft.com/office/drawing/2010/main" w="9525" cap="flat">
                  <a:solidFill>
                    <a:srgbClr val="272626"/>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0" name="Freeform 43"/>
            <p:cNvSpPr>
              <a:spLocks noChangeArrowheads="1"/>
            </p:cNvSpPr>
            <p:nvPr/>
          </p:nvSpPr>
          <p:spPr bwMode="auto">
            <a:xfrm>
              <a:off x="17571543" y="6690836"/>
              <a:ext cx="313185" cy="262386"/>
            </a:xfrm>
            <a:custGeom>
              <a:avLst/>
              <a:gdLst>
                <a:gd name="T0" fmla="*/ 21 w 330"/>
                <a:gd name="T1" fmla="*/ 0 h 279"/>
                <a:gd name="T2" fmla="*/ 21 w 330"/>
                <a:gd name="T3" fmla="*/ 0 h 279"/>
                <a:gd name="T4" fmla="*/ 7 w 330"/>
                <a:gd name="T5" fmla="*/ 60 h 279"/>
                <a:gd name="T6" fmla="*/ 268 w 330"/>
                <a:gd name="T7" fmla="*/ 275 h 279"/>
                <a:gd name="T8" fmla="*/ 329 w 330"/>
                <a:gd name="T9" fmla="*/ 243 h 279"/>
                <a:gd name="T10" fmla="*/ 226 w 330"/>
                <a:gd name="T11" fmla="*/ 209 h 279"/>
                <a:gd name="T12" fmla="*/ 139 w 330"/>
                <a:gd name="T13" fmla="*/ 175 h 279"/>
                <a:gd name="T14" fmla="*/ 80 w 330"/>
                <a:gd name="T15" fmla="*/ 73 h 279"/>
                <a:gd name="T16" fmla="*/ 21 w 330"/>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279">
                  <a:moveTo>
                    <a:pt x="21" y="0"/>
                  </a:moveTo>
                  <a:lnTo>
                    <a:pt x="21" y="0"/>
                  </a:lnTo>
                  <a:cubicBezTo>
                    <a:pt x="21" y="0"/>
                    <a:pt x="0" y="34"/>
                    <a:pt x="7" y="60"/>
                  </a:cubicBezTo>
                  <a:cubicBezTo>
                    <a:pt x="7" y="60"/>
                    <a:pt x="85" y="217"/>
                    <a:pt x="268" y="275"/>
                  </a:cubicBezTo>
                  <a:cubicBezTo>
                    <a:pt x="268" y="275"/>
                    <a:pt x="280" y="278"/>
                    <a:pt x="329" y="243"/>
                  </a:cubicBezTo>
                  <a:cubicBezTo>
                    <a:pt x="329" y="243"/>
                    <a:pt x="260" y="243"/>
                    <a:pt x="226" y="209"/>
                  </a:cubicBezTo>
                  <a:cubicBezTo>
                    <a:pt x="226" y="209"/>
                    <a:pt x="199" y="221"/>
                    <a:pt x="139" y="175"/>
                  </a:cubicBezTo>
                  <a:cubicBezTo>
                    <a:pt x="139" y="175"/>
                    <a:pt x="66" y="131"/>
                    <a:pt x="80" y="73"/>
                  </a:cubicBezTo>
                  <a:cubicBezTo>
                    <a:pt x="80" y="73"/>
                    <a:pt x="36" y="41"/>
                    <a:pt x="21" y="0"/>
                  </a:cubicBezTo>
                </a:path>
              </a:pathLst>
            </a:custGeom>
            <a:solidFill>
              <a:srgbClr val="12507A"/>
            </a:solidFill>
            <a:ln>
              <a:noFill/>
            </a:ln>
            <a:effectLst/>
            <a:extLst>
              <a:ext uri="{91240B29-F687-4f45-9708-019B960494DF}">
                <a14:hiddenLine xmlns="" xmlns:a14="http://schemas.microsoft.com/office/drawing/2010/main" w="9525" cap="flat">
                  <a:solidFill>
                    <a:srgbClr val="272626"/>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1" name="Freeform 44"/>
            <p:cNvSpPr>
              <a:spLocks noChangeArrowheads="1"/>
            </p:cNvSpPr>
            <p:nvPr/>
          </p:nvSpPr>
          <p:spPr bwMode="auto">
            <a:xfrm>
              <a:off x="17592704" y="6665444"/>
              <a:ext cx="88877" cy="93105"/>
            </a:xfrm>
            <a:custGeom>
              <a:avLst/>
              <a:gdLst>
                <a:gd name="T0" fmla="*/ 0 w 97"/>
                <a:gd name="T1" fmla="*/ 27 h 101"/>
                <a:gd name="T2" fmla="*/ 0 w 97"/>
                <a:gd name="T3" fmla="*/ 27 h 101"/>
                <a:gd name="T4" fmla="*/ 27 w 97"/>
                <a:gd name="T5" fmla="*/ 0 h 101"/>
                <a:gd name="T6" fmla="*/ 96 w 97"/>
                <a:gd name="T7" fmla="*/ 78 h 101"/>
                <a:gd name="T8" fmla="*/ 61 w 97"/>
                <a:gd name="T9" fmla="*/ 100 h 101"/>
                <a:gd name="T10" fmla="*/ 0 w 97"/>
                <a:gd name="T11" fmla="*/ 27 h 101"/>
              </a:gdLst>
              <a:ahLst/>
              <a:cxnLst>
                <a:cxn ang="0">
                  <a:pos x="T0" y="T1"/>
                </a:cxn>
                <a:cxn ang="0">
                  <a:pos x="T2" y="T3"/>
                </a:cxn>
                <a:cxn ang="0">
                  <a:pos x="T4" y="T5"/>
                </a:cxn>
                <a:cxn ang="0">
                  <a:pos x="T6" y="T7"/>
                </a:cxn>
                <a:cxn ang="0">
                  <a:pos x="T8" y="T9"/>
                </a:cxn>
                <a:cxn ang="0">
                  <a:pos x="T10" y="T11"/>
                </a:cxn>
              </a:cxnLst>
              <a:rect l="0" t="0" r="r" b="b"/>
              <a:pathLst>
                <a:path w="97" h="101">
                  <a:moveTo>
                    <a:pt x="0" y="27"/>
                  </a:moveTo>
                  <a:lnTo>
                    <a:pt x="0" y="27"/>
                  </a:lnTo>
                  <a:cubicBezTo>
                    <a:pt x="0" y="27"/>
                    <a:pt x="3" y="7"/>
                    <a:pt x="27" y="0"/>
                  </a:cubicBezTo>
                  <a:cubicBezTo>
                    <a:pt x="27" y="0"/>
                    <a:pt x="35" y="66"/>
                    <a:pt x="96" y="78"/>
                  </a:cubicBezTo>
                  <a:cubicBezTo>
                    <a:pt x="96" y="78"/>
                    <a:pt x="86" y="100"/>
                    <a:pt x="61" y="100"/>
                  </a:cubicBezTo>
                  <a:cubicBezTo>
                    <a:pt x="61" y="100"/>
                    <a:pt x="25" y="85"/>
                    <a:pt x="0" y="27"/>
                  </a:cubicBezTo>
                </a:path>
              </a:pathLst>
            </a:custGeom>
            <a:solidFill>
              <a:srgbClr val="387395"/>
            </a:solidFill>
            <a:ln>
              <a:noFill/>
            </a:ln>
            <a:effectLst/>
            <a:extLst>
              <a:ext uri="{91240B29-F687-4f45-9708-019B960494DF}">
                <a14:hiddenLine xmlns="" xmlns:a14="http://schemas.microsoft.com/office/drawing/2010/main" w="9525" cap="flat">
                  <a:solidFill>
                    <a:srgbClr val="272626"/>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2" name="Freeform 45"/>
            <p:cNvSpPr>
              <a:spLocks noChangeArrowheads="1"/>
            </p:cNvSpPr>
            <p:nvPr/>
          </p:nvSpPr>
          <p:spPr bwMode="auto">
            <a:xfrm>
              <a:off x="17787387" y="6860117"/>
              <a:ext cx="110038" cy="71944"/>
            </a:xfrm>
            <a:custGeom>
              <a:avLst/>
              <a:gdLst>
                <a:gd name="T0" fmla="*/ 0 w 118"/>
                <a:gd name="T1" fmla="*/ 31 h 79"/>
                <a:gd name="T2" fmla="*/ 0 w 118"/>
                <a:gd name="T3" fmla="*/ 31 h 79"/>
                <a:gd name="T4" fmla="*/ 14 w 118"/>
                <a:gd name="T5" fmla="*/ 0 h 79"/>
                <a:gd name="T6" fmla="*/ 117 w 118"/>
                <a:gd name="T7" fmla="*/ 27 h 79"/>
                <a:gd name="T8" fmla="*/ 107 w 118"/>
                <a:gd name="T9" fmla="*/ 65 h 79"/>
                <a:gd name="T10" fmla="*/ 0 w 118"/>
                <a:gd name="T11" fmla="*/ 31 h 79"/>
              </a:gdLst>
              <a:ahLst/>
              <a:cxnLst>
                <a:cxn ang="0">
                  <a:pos x="T0" y="T1"/>
                </a:cxn>
                <a:cxn ang="0">
                  <a:pos x="T2" y="T3"/>
                </a:cxn>
                <a:cxn ang="0">
                  <a:pos x="T4" y="T5"/>
                </a:cxn>
                <a:cxn ang="0">
                  <a:pos x="T6" y="T7"/>
                </a:cxn>
                <a:cxn ang="0">
                  <a:pos x="T8" y="T9"/>
                </a:cxn>
                <a:cxn ang="0">
                  <a:pos x="T10" y="T11"/>
                </a:cxn>
              </a:cxnLst>
              <a:rect l="0" t="0" r="r" b="b"/>
              <a:pathLst>
                <a:path w="118" h="79">
                  <a:moveTo>
                    <a:pt x="0" y="31"/>
                  </a:moveTo>
                  <a:lnTo>
                    <a:pt x="0" y="31"/>
                  </a:lnTo>
                  <a:cubicBezTo>
                    <a:pt x="0" y="31"/>
                    <a:pt x="2" y="9"/>
                    <a:pt x="14" y="0"/>
                  </a:cubicBezTo>
                  <a:cubicBezTo>
                    <a:pt x="14" y="0"/>
                    <a:pt x="73" y="41"/>
                    <a:pt x="117" y="27"/>
                  </a:cubicBezTo>
                  <a:cubicBezTo>
                    <a:pt x="117" y="27"/>
                    <a:pt x="114" y="58"/>
                    <a:pt x="107" y="65"/>
                  </a:cubicBezTo>
                  <a:cubicBezTo>
                    <a:pt x="107" y="65"/>
                    <a:pt x="53" y="78"/>
                    <a:pt x="0" y="31"/>
                  </a:cubicBezTo>
                </a:path>
              </a:pathLst>
            </a:custGeom>
            <a:solidFill>
              <a:srgbClr val="387395"/>
            </a:solidFill>
            <a:ln>
              <a:noFill/>
            </a:ln>
            <a:effectLst/>
            <a:extLst>
              <a:ext uri="{91240B29-F687-4f45-9708-019B960494DF}">
                <a14:hiddenLine xmlns="" xmlns:a14="http://schemas.microsoft.com/office/drawing/2010/main" w="9525" cap="flat">
                  <a:solidFill>
                    <a:srgbClr val="272626"/>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3" name="Freeform 46"/>
            <p:cNvSpPr>
              <a:spLocks noChangeArrowheads="1"/>
            </p:cNvSpPr>
            <p:nvPr/>
          </p:nvSpPr>
          <p:spPr bwMode="auto">
            <a:xfrm>
              <a:off x="17613865" y="6644284"/>
              <a:ext cx="76180" cy="93105"/>
            </a:xfrm>
            <a:custGeom>
              <a:avLst/>
              <a:gdLst>
                <a:gd name="T0" fmla="*/ 4 w 83"/>
                <a:gd name="T1" fmla="*/ 19 h 100"/>
                <a:gd name="T2" fmla="*/ 4 w 83"/>
                <a:gd name="T3" fmla="*/ 19 h 100"/>
                <a:gd name="T4" fmla="*/ 58 w 83"/>
                <a:gd name="T5" fmla="*/ 48 h 100"/>
                <a:gd name="T6" fmla="*/ 73 w 83"/>
                <a:gd name="T7" fmla="*/ 97 h 100"/>
                <a:gd name="T8" fmla="*/ 29 w 83"/>
                <a:gd name="T9" fmla="*/ 73 h 100"/>
                <a:gd name="T10" fmla="*/ 4 w 83"/>
                <a:gd name="T11" fmla="*/ 19 h 100"/>
              </a:gdLst>
              <a:ahLst/>
              <a:cxnLst>
                <a:cxn ang="0">
                  <a:pos x="T0" y="T1"/>
                </a:cxn>
                <a:cxn ang="0">
                  <a:pos x="T2" y="T3"/>
                </a:cxn>
                <a:cxn ang="0">
                  <a:pos x="T4" y="T5"/>
                </a:cxn>
                <a:cxn ang="0">
                  <a:pos x="T6" y="T7"/>
                </a:cxn>
                <a:cxn ang="0">
                  <a:pos x="T8" y="T9"/>
                </a:cxn>
                <a:cxn ang="0">
                  <a:pos x="T10" y="T11"/>
                </a:cxn>
              </a:cxnLst>
              <a:rect l="0" t="0" r="r" b="b"/>
              <a:pathLst>
                <a:path w="83" h="100">
                  <a:moveTo>
                    <a:pt x="4" y="19"/>
                  </a:moveTo>
                  <a:lnTo>
                    <a:pt x="4" y="19"/>
                  </a:lnTo>
                  <a:cubicBezTo>
                    <a:pt x="4" y="19"/>
                    <a:pt x="9" y="0"/>
                    <a:pt x="58" y="48"/>
                  </a:cubicBezTo>
                  <a:cubicBezTo>
                    <a:pt x="58" y="48"/>
                    <a:pt x="82" y="85"/>
                    <a:pt x="73" y="97"/>
                  </a:cubicBezTo>
                  <a:cubicBezTo>
                    <a:pt x="73" y="97"/>
                    <a:pt x="53" y="99"/>
                    <a:pt x="29" y="73"/>
                  </a:cubicBezTo>
                  <a:cubicBezTo>
                    <a:pt x="29" y="73"/>
                    <a:pt x="0" y="43"/>
                    <a:pt x="4" y="19"/>
                  </a:cubicBezTo>
                </a:path>
              </a:pathLst>
            </a:custGeom>
            <a:solidFill>
              <a:srgbClr val="12507A"/>
            </a:solidFill>
            <a:ln>
              <a:noFill/>
            </a:ln>
            <a:effectLst/>
            <a:extLst>
              <a:ext uri="{91240B29-F687-4f45-9708-019B960494DF}">
                <a14:hiddenLine xmlns="" xmlns:a14="http://schemas.microsoft.com/office/drawing/2010/main" w="9525" cap="flat">
                  <a:solidFill>
                    <a:srgbClr val="272626"/>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4" name="Freeform 47"/>
            <p:cNvSpPr>
              <a:spLocks noChangeArrowheads="1"/>
            </p:cNvSpPr>
            <p:nvPr/>
          </p:nvSpPr>
          <p:spPr bwMode="auto">
            <a:xfrm>
              <a:off x="17800083" y="6847421"/>
              <a:ext cx="97341" cy="50784"/>
            </a:xfrm>
            <a:custGeom>
              <a:avLst/>
              <a:gdLst>
                <a:gd name="T0" fmla="*/ 2 w 106"/>
                <a:gd name="T1" fmla="*/ 15 h 57"/>
                <a:gd name="T2" fmla="*/ 2 w 106"/>
                <a:gd name="T3" fmla="*/ 15 h 57"/>
                <a:gd name="T4" fmla="*/ 105 w 106"/>
                <a:gd name="T5" fmla="*/ 42 h 57"/>
                <a:gd name="T6" fmla="*/ 39 w 106"/>
                <a:gd name="T7" fmla="*/ 7 h 57"/>
                <a:gd name="T8" fmla="*/ 2 w 106"/>
                <a:gd name="T9" fmla="*/ 15 h 57"/>
              </a:gdLst>
              <a:ahLst/>
              <a:cxnLst>
                <a:cxn ang="0">
                  <a:pos x="T0" y="T1"/>
                </a:cxn>
                <a:cxn ang="0">
                  <a:pos x="T2" y="T3"/>
                </a:cxn>
                <a:cxn ang="0">
                  <a:pos x="T4" y="T5"/>
                </a:cxn>
                <a:cxn ang="0">
                  <a:pos x="T6" y="T7"/>
                </a:cxn>
                <a:cxn ang="0">
                  <a:pos x="T8" y="T9"/>
                </a:cxn>
              </a:cxnLst>
              <a:rect l="0" t="0" r="r" b="b"/>
              <a:pathLst>
                <a:path w="106" h="57">
                  <a:moveTo>
                    <a:pt x="2" y="15"/>
                  </a:moveTo>
                  <a:lnTo>
                    <a:pt x="2" y="15"/>
                  </a:lnTo>
                  <a:cubicBezTo>
                    <a:pt x="2" y="15"/>
                    <a:pt x="59" y="56"/>
                    <a:pt x="105" y="42"/>
                  </a:cubicBezTo>
                  <a:cubicBezTo>
                    <a:pt x="105" y="42"/>
                    <a:pt x="83" y="15"/>
                    <a:pt x="39" y="7"/>
                  </a:cubicBezTo>
                  <a:cubicBezTo>
                    <a:pt x="39" y="7"/>
                    <a:pt x="0" y="0"/>
                    <a:pt x="2" y="15"/>
                  </a:cubicBezTo>
                </a:path>
              </a:pathLst>
            </a:custGeom>
            <a:solidFill>
              <a:srgbClr val="12507A"/>
            </a:solidFill>
            <a:ln>
              <a:noFill/>
            </a:ln>
            <a:effectLst/>
            <a:extLst>
              <a:ext uri="{91240B29-F687-4f45-9708-019B960494DF}">
                <a14:hiddenLine xmlns="" xmlns:a14="http://schemas.microsoft.com/office/drawing/2010/main" w="9525" cap="flat">
                  <a:solidFill>
                    <a:srgbClr val="272626"/>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5" name="Freeform 48"/>
            <p:cNvSpPr>
              <a:spLocks noChangeArrowheads="1"/>
            </p:cNvSpPr>
            <p:nvPr/>
          </p:nvSpPr>
          <p:spPr bwMode="auto">
            <a:xfrm>
              <a:off x="16911315" y="6390362"/>
              <a:ext cx="474010" cy="473987"/>
            </a:xfrm>
            <a:custGeom>
              <a:avLst/>
              <a:gdLst>
                <a:gd name="T0" fmla="*/ 497 w 498"/>
                <a:gd name="T1" fmla="*/ 248 h 500"/>
                <a:gd name="T2" fmla="*/ 497 w 498"/>
                <a:gd name="T3" fmla="*/ 248 h 500"/>
                <a:gd name="T4" fmla="*/ 248 w 498"/>
                <a:gd name="T5" fmla="*/ 499 h 500"/>
                <a:gd name="T6" fmla="*/ 0 w 498"/>
                <a:gd name="T7" fmla="*/ 248 h 500"/>
                <a:gd name="T8" fmla="*/ 248 w 498"/>
                <a:gd name="T9" fmla="*/ 0 h 500"/>
                <a:gd name="T10" fmla="*/ 497 w 498"/>
                <a:gd name="T11" fmla="*/ 248 h 500"/>
              </a:gdLst>
              <a:ahLst/>
              <a:cxnLst>
                <a:cxn ang="0">
                  <a:pos x="T0" y="T1"/>
                </a:cxn>
                <a:cxn ang="0">
                  <a:pos x="T2" y="T3"/>
                </a:cxn>
                <a:cxn ang="0">
                  <a:pos x="T4" y="T5"/>
                </a:cxn>
                <a:cxn ang="0">
                  <a:pos x="T6" y="T7"/>
                </a:cxn>
                <a:cxn ang="0">
                  <a:pos x="T8" y="T9"/>
                </a:cxn>
                <a:cxn ang="0">
                  <a:pos x="T10" y="T11"/>
                </a:cxn>
              </a:cxnLst>
              <a:rect l="0" t="0" r="r" b="b"/>
              <a:pathLst>
                <a:path w="498" h="500">
                  <a:moveTo>
                    <a:pt x="497" y="248"/>
                  </a:moveTo>
                  <a:lnTo>
                    <a:pt x="497" y="248"/>
                  </a:lnTo>
                  <a:cubicBezTo>
                    <a:pt x="497" y="387"/>
                    <a:pt x="384" y="499"/>
                    <a:pt x="248" y="499"/>
                  </a:cubicBezTo>
                  <a:cubicBezTo>
                    <a:pt x="112" y="499"/>
                    <a:pt x="0" y="387"/>
                    <a:pt x="0" y="248"/>
                  </a:cubicBezTo>
                  <a:cubicBezTo>
                    <a:pt x="0" y="112"/>
                    <a:pt x="112" y="0"/>
                    <a:pt x="248" y="0"/>
                  </a:cubicBezTo>
                  <a:cubicBezTo>
                    <a:pt x="384" y="0"/>
                    <a:pt x="497" y="112"/>
                    <a:pt x="497" y="248"/>
                  </a:cubicBezTo>
                </a:path>
              </a:pathLst>
            </a:custGeom>
            <a:solidFill>
              <a:srgbClr val="EDECDF"/>
            </a:solidFill>
            <a:ln>
              <a:noFill/>
            </a:ln>
            <a:effectLst/>
            <a:extLst>
              <a:ext uri="{91240B29-F687-4f45-9708-019B960494DF}">
                <a14:hiddenLine xmlns="" xmlns:a14="http://schemas.microsoft.com/office/drawing/2010/main" w="9525" cap="flat">
                  <a:solidFill>
                    <a:srgbClr val="272626"/>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6" name="Freeform 49"/>
            <p:cNvSpPr>
              <a:spLocks noChangeArrowheads="1"/>
            </p:cNvSpPr>
            <p:nvPr/>
          </p:nvSpPr>
          <p:spPr bwMode="auto">
            <a:xfrm>
              <a:off x="16974798" y="6449611"/>
              <a:ext cx="355507" cy="347026"/>
            </a:xfrm>
            <a:custGeom>
              <a:avLst/>
              <a:gdLst>
                <a:gd name="T0" fmla="*/ 370 w 376"/>
                <a:gd name="T1" fmla="*/ 75 h 364"/>
                <a:gd name="T2" fmla="*/ 370 w 376"/>
                <a:gd name="T3" fmla="*/ 75 h 364"/>
                <a:gd name="T4" fmla="*/ 356 w 376"/>
                <a:gd name="T5" fmla="*/ 56 h 364"/>
                <a:gd name="T6" fmla="*/ 326 w 376"/>
                <a:gd name="T7" fmla="*/ 49 h 364"/>
                <a:gd name="T8" fmla="*/ 311 w 376"/>
                <a:gd name="T9" fmla="*/ 59 h 364"/>
                <a:gd name="T10" fmla="*/ 180 w 376"/>
                <a:gd name="T11" fmla="*/ 0 h 364"/>
                <a:gd name="T12" fmla="*/ 0 w 376"/>
                <a:gd name="T13" fmla="*/ 183 h 364"/>
                <a:gd name="T14" fmla="*/ 180 w 376"/>
                <a:gd name="T15" fmla="*/ 363 h 364"/>
                <a:gd name="T16" fmla="*/ 361 w 376"/>
                <a:gd name="T17" fmla="*/ 183 h 364"/>
                <a:gd name="T18" fmla="*/ 348 w 376"/>
                <a:gd name="T19" fmla="*/ 117 h 364"/>
                <a:gd name="T20" fmla="*/ 363 w 376"/>
                <a:gd name="T21" fmla="*/ 107 h 364"/>
                <a:gd name="T22" fmla="*/ 370 w 376"/>
                <a:gd name="T23" fmla="*/ 75 h 364"/>
                <a:gd name="T24" fmla="*/ 180 w 376"/>
                <a:gd name="T25" fmla="*/ 314 h 364"/>
                <a:gd name="T26" fmla="*/ 180 w 376"/>
                <a:gd name="T27" fmla="*/ 314 h 364"/>
                <a:gd name="T28" fmla="*/ 48 w 376"/>
                <a:gd name="T29" fmla="*/ 183 h 364"/>
                <a:gd name="T30" fmla="*/ 180 w 376"/>
                <a:gd name="T31" fmla="*/ 49 h 364"/>
                <a:gd name="T32" fmla="*/ 311 w 376"/>
                <a:gd name="T33" fmla="*/ 183 h 364"/>
                <a:gd name="T34" fmla="*/ 180 w 376"/>
                <a:gd name="T35" fmla="*/ 314 h 364"/>
                <a:gd name="T36" fmla="*/ 370 w 376"/>
                <a:gd name="T37" fmla="*/ 7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4">
                  <a:moveTo>
                    <a:pt x="370" y="75"/>
                  </a:moveTo>
                  <a:lnTo>
                    <a:pt x="370" y="75"/>
                  </a:lnTo>
                  <a:cubicBezTo>
                    <a:pt x="356" y="56"/>
                    <a:pt x="356" y="56"/>
                    <a:pt x="356" y="56"/>
                  </a:cubicBezTo>
                  <a:cubicBezTo>
                    <a:pt x="351" y="44"/>
                    <a:pt x="336" y="42"/>
                    <a:pt x="326" y="49"/>
                  </a:cubicBezTo>
                  <a:cubicBezTo>
                    <a:pt x="311" y="59"/>
                    <a:pt x="311" y="59"/>
                    <a:pt x="311" y="59"/>
                  </a:cubicBezTo>
                  <a:cubicBezTo>
                    <a:pt x="278" y="22"/>
                    <a:pt x="229" y="0"/>
                    <a:pt x="180" y="0"/>
                  </a:cubicBezTo>
                  <a:cubicBezTo>
                    <a:pt x="80" y="0"/>
                    <a:pt x="0" y="83"/>
                    <a:pt x="0" y="183"/>
                  </a:cubicBezTo>
                  <a:cubicBezTo>
                    <a:pt x="0" y="283"/>
                    <a:pt x="80" y="363"/>
                    <a:pt x="180" y="363"/>
                  </a:cubicBezTo>
                  <a:cubicBezTo>
                    <a:pt x="280" y="363"/>
                    <a:pt x="361" y="283"/>
                    <a:pt x="361" y="183"/>
                  </a:cubicBezTo>
                  <a:cubicBezTo>
                    <a:pt x="361" y="158"/>
                    <a:pt x="356" y="137"/>
                    <a:pt x="348" y="117"/>
                  </a:cubicBezTo>
                  <a:cubicBezTo>
                    <a:pt x="363" y="107"/>
                    <a:pt x="363" y="107"/>
                    <a:pt x="363" y="107"/>
                  </a:cubicBezTo>
                  <a:cubicBezTo>
                    <a:pt x="373" y="100"/>
                    <a:pt x="375" y="85"/>
                    <a:pt x="370" y="75"/>
                  </a:cubicBezTo>
                  <a:lnTo>
                    <a:pt x="180" y="314"/>
                  </a:lnTo>
                  <a:lnTo>
                    <a:pt x="180" y="314"/>
                  </a:lnTo>
                  <a:cubicBezTo>
                    <a:pt x="107" y="314"/>
                    <a:pt x="48" y="256"/>
                    <a:pt x="48" y="183"/>
                  </a:cubicBezTo>
                  <a:cubicBezTo>
                    <a:pt x="48" y="110"/>
                    <a:pt x="107" y="49"/>
                    <a:pt x="180" y="49"/>
                  </a:cubicBezTo>
                  <a:cubicBezTo>
                    <a:pt x="253" y="49"/>
                    <a:pt x="311" y="110"/>
                    <a:pt x="311" y="183"/>
                  </a:cubicBezTo>
                  <a:cubicBezTo>
                    <a:pt x="311" y="256"/>
                    <a:pt x="253" y="314"/>
                    <a:pt x="180" y="314"/>
                  </a:cubicBezTo>
                  <a:lnTo>
                    <a:pt x="370" y="75"/>
                  </a:lnTo>
                </a:path>
              </a:pathLst>
            </a:custGeom>
            <a:solidFill>
              <a:srgbClr val="387395"/>
            </a:solidFill>
            <a:ln>
              <a:noFill/>
            </a:ln>
            <a:effectLst/>
            <a:extLst>
              <a:ext uri="{91240B29-F687-4f45-9708-019B960494DF}">
                <a14:hiddenLine xmlns="" xmlns:a14="http://schemas.microsoft.com/office/drawing/2010/main" w="9525" cap="flat">
                  <a:solidFill>
                    <a:srgbClr val="272626"/>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7" name="Freeform 50"/>
            <p:cNvSpPr>
              <a:spLocks noChangeArrowheads="1"/>
            </p:cNvSpPr>
            <p:nvPr/>
          </p:nvSpPr>
          <p:spPr bwMode="auto">
            <a:xfrm>
              <a:off x="17008656" y="6487699"/>
              <a:ext cx="275095" cy="275082"/>
            </a:xfrm>
            <a:custGeom>
              <a:avLst/>
              <a:gdLst>
                <a:gd name="T0" fmla="*/ 146 w 291"/>
                <a:gd name="T1" fmla="*/ 0 h 293"/>
                <a:gd name="T2" fmla="*/ 146 w 291"/>
                <a:gd name="T3" fmla="*/ 0 h 293"/>
                <a:gd name="T4" fmla="*/ 0 w 291"/>
                <a:gd name="T5" fmla="*/ 146 h 293"/>
                <a:gd name="T6" fmla="*/ 146 w 291"/>
                <a:gd name="T7" fmla="*/ 292 h 293"/>
                <a:gd name="T8" fmla="*/ 290 w 291"/>
                <a:gd name="T9" fmla="*/ 146 h 293"/>
                <a:gd name="T10" fmla="*/ 146 w 291"/>
                <a:gd name="T11" fmla="*/ 0 h 293"/>
              </a:gdLst>
              <a:ahLst/>
              <a:cxnLst>
                <a:cxn ang="0">
                  <a:pos x="T0" y="T1"/>
                </a:cxn>
                <a:cxn ang="0">
                  <a:pos x="T2" y="T3"/>
                </a:cxn>
                <a:cxn ang="0">
                  <a:pos x="T4" y="T5"/>
                </a:cxn>
                <a:cxn ang="0">
                  <a:pos x="T6" y="T7"/>
                </a:cxn>
                <a:cxn ang="0">
                  <a:pos x="T8" y="T9"/>
                </a:cxn>
                <a:cxn ang="0">
                  <a:pos x="T10" y="T11"/>
                </a:cxn>
              </a:cxnLst>
              <a:rect l="0" t="0" r="r" b="b"/>
              <a:pathLst>
                <a:path w="291" h="293">
                  <a:moveTo>
                    <a:pt x="146" y="0"/>
                  </a:moveTo>
                  <a:lnTo>
                    <a:pt x="146" y="0"/>
                  </a:lnTo>
                  <a:cubicBezTo>
                    <a:pt x="66" y="0"/>
                    <a:pt x="0" y="66"/>
                    <a:pt x="0" y="146"/>
                  </a:cubicBezTo>
                  <a:cubicBezTo>
                    <a:pt x="0" y="226"/>
                    <a:pt x="66" y="292"/>
                    <a:pt x="146" y="292"/>
                  </a:cubicBezTo>
                  <a:cubicBezTo>
                    <a:pt x="227" y="292"/>
                    <a:pt x="290" y="226"/>
                    <a:pt x="290" y="146"/>
                  </a:cubicBezTo>
                  <a:cubicBezTo>
                    <a:pt x="290" y="66"/>
                    <a:pt x="227" y="0"/>
                    <a:pt x="146" y="0"/>
                  </a:cubicBezTo>
                </a:path>
              </a:pathLst>
            </a:custGeom>
            <a:solidFill>
              <a:srgbClr val="4D4232"/>
            </a:solidFill>
            <a:ln>
              <a:noFill/>
            </a:ln>
            <a:effectLst/>
            <a:extLst>
              <a:ext uri="{91240B29-F687-4f45-9708-019B960494DF}">
                <a14:hiddenLine xmlns="" xmlns:a14="http://schemas.microsoft.com/office/drawing/2010/main" w="9525" cap="flat">
                  <a:solidFill>
                    <a:srgbClr val="272626"/>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8" name="Freeform 51"/>
            <p:cNvSpPr>
              <a:spLocks noChangeArrowheads="1"/>
            </p:cNvSpPr>
            <p:nvPr/>
          </p:nvSpPr>
          <p:spPr bwMode="auto">
            <a:xfrm>
              <a:off x="17008656" y="6487699"/>
              <a:ext cx="275095" cy="275082"/>
            </a:xfrm>
            <a:custGeom>
              <a:avLst/>
              <a:gdLst>
                <a:gd name="T0" fmla="*/ 146 w 291"/>
                <a:gd name="T1" fmla="*/ 0 h 293"/>
                <a:gd name="T2" fmla="*/ 146 w 291"/>
                <a:gd name="T3" fmla="*/ 0 h 293"/>
                <a:gd name="T4" fmla="*/ 0 w 291"/>
                <a:gd name="T5" fmla="*/ 146 h 293"/>
                <a:gd name="T6" fmla="*/ 146 w 291"/>
                <a:gd name="T7" fmla="*/ 292 h 293"/>
                <a:gd name="T8" fmla="*/ 290 w 291"/>
                <a:gd name="T9" fmla="*/ 146 h 293"/>
                <a:gd name="T10" fmla="*/ 146 w 291"/>
                <a:gd name="T11" fmla="*/ 0 h 293"/>
              </a:gdLst>
              <a:ahLst/>
              <a:cxnLst>
                <a:cxn ang="0">
                  <a:pos x="T0" y="T1"/>
                </a:cxn>
                <a:cxn ang="0">
                  <a:pos x="T2" y="T3"/>
                </a:cxn>
                <a:cxn ang="0">
                  <a:pos x="T4" y="T5"/>
                </a:cxn>
                <a:cxn ang="0">
                  <a:pos x="T6" y="T7"/>
                </a:cxn>
                <a:cxn ang="0">
                  <a:pos x="T8" y="T9"/>
                </a:cxn>
                <a:cxn ang="0">
                  <a:pos x="T10" y="T11"/>
                </a:cxn>
              </a:cxnLst>
              <a:rect l="0" t="0" r="r" b="b"/>
              <a:pathLst>
                <a:path w="291" h="293">
                  <a:moveTo>
                    <a:pt x="146" y="0"/>
                  </a:moveTo>
                  <a:lnTo>
                    <a:pt x="146" y="0"/>
                  </a:lnTo>
                  <a:cubicBezTo>
                    <a:pt x="66" y="0"/>
                    <a:pt x="0" y="66"/>
                    <a:pt x="0" y="146"/>
                  </a:cubicBezTo>
                  <a:cubicBezTo>
                    <a:pt x="0" y="226"/>
                    <a:pt x="66" y="292"/>
                    <a:pt x="146" y="292"/>
                  </a:cubicBezTo>
                  <a:cubicBezTo>
                    <a:pt x="227" y="292"/>
                    <a:pt x="290" y="226"/>
                    <a:pt x="290" y="146"/>
                  </a:cubicBezTo>
                  <a:cubicBezTo>
                    <a:pt x="290" y="66"/>
                    <a:pt x="227" y="0"/>
                    <a:pt x="146" y="0"/>
                  </a:cubicBezTo>
                </a:path>
              </a:pathLst>
            </a:custGeom>
            <a:noFill/>
            <a:ln w="3960" cap="flat">
              <a:solidFill>
                <a:srgbClr val="FFFFFF"/>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9" name="Freeform 52"/>
            <p:cNvSpPr>
              <a:spLocks noChangeArrowheads="1"/>
            </p:cNvSpPr>
            <p:nvPr/>
          </p:nvSpPr>
          <p:spPr bwMode="auto">
            <a:xfrm>
              <a:off x="17334538" y="4765264"/>
              <a:ext cx="148128" cy="135425"/>
            </a:xfrm>
            <a:custGeom>
              <a:avLst/>
              <a:gdLst>
                <a:gd name="T0" fmla="*/ 2 w 157"/>
                <a:gd name="T1" fmla="*/ 56 h 145"/>
                <a:gd name="T2" fmla="*/ 2 w 157"/>
                <a:gd name="T3" fmla="*/ 56 h 145"/>
                <a:gd name="T4" fmla="*/ 5 w 157"/>
                <a:gd name="T5" fmla="*/ 46 h 145"/>
                <a:gd name="T6" fmla="*/ 110 w 157"/>
                <a:gd name="T7" fmla="*/ 0 h 145"/>
                <a:gd name="T8" fmla="*/ 117 w 157"/>
                <a:gd name="T9" fmla="*/ 5 h 145"/>
                <a:gd name="T10" fmla="*/ 154 w 157"/>
                <a:gd name="T11" fmla="*/ 88 h 145"/>
                <a:gd name="T12" fmla="*/ 151 w 157"/>
                <a:gd name="T13" fmla="*/ 98 h 145"/>
                <a:gd name="T14" fmla="*/ 46 w 157"/>
                <a:gd name="T15" fmla="*/ 144 h 145"/>
                <a:gd name="T16" fmla="*/ 39 w 157"/>
                <a:gd name="T17" fmla="*/ 139 h 145"/>
                <a:gd name="T18" fmla="*/ 2 w 157"/>
                <a:gd name="T19" fmla="*/ 5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45">
                  <a:moveTo>
                    <a:pt x="2" y="56"/>
                  </a:moveTo>
                  <a:lnTo>
                    <a:pt x="2" y="56"/>
                  </a:lnTo>
                  <a:cubicBezTo>
                    <a:pt x="0" y="51"/>
                    <a:pt x="2" y="46"/>
                    <a:pt x="5" y="46"/>
                  </a:cubicBezTo>
                  <a:cubicBezTo>
                    <a:pt x="110" y="0"/>
                    <a:pt x="110" y="0"/>
                    <a:pt x="110" y="0"/>
                  </a:cubicBezTo>
                  <a:cubicBezTo>
                    <a:pt x="112" y="0"/>
                    <a:pt x="117" y="3"/>
                    <a:pt x="117" y="5"/>
                  </a:cubicBezTo>
                  <a:cubicBezTo>
                    <a:pt x="154" y="88"/>
                    <a:pt x="154" y="88"/>
                    <a:pt x="154" y="88"/>
                  </a:cubicBezTo>
                  <a:cubicBezTo>
                    <a:pt x="156" y="93"/>
                    <a:pt x="154" y="98"/>
                    <a:pt x="151" y="98"/>
                  </a:cubicBezTo>
                  <a:cubicBezTo>
                    <a:pt x="46" y="144"/>
                    <a:pt x="46" y="144"/>
                    <a:pt x="46" y="144"/>
                  </a:cubicBezTo>
                  <a:cubicBezTo>
                    <a:pt x="44" y="144"/>
                    <a:pt x="39" y="141"/>
                    <a:pt x="39" y="139"/>
                  </a:cubicBezTo>
                  <a:lnTo>
                    <a:pt x="2" y="56"/>
                  </a:lnTo>
                </a:path>
              </a:pathLst>
            </a:custGeom>
            <a:solidFill>
              <a:srgbClr val="5F839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0" name="Freeform 53"/>
            <p:cNvSpPr>
              <a:spLocks noChangeArrowheads="1"/>
            </p:cNvSpPr>
            <p:nvPr/>
          </p:nvSpPr>
          <p:spPr bwMode="auto">
            <a:xfrm>
              <a:off x="17351467" y="4769496"/>
              <a:ext cx="114270" cy="122729"/>
            </a:xfrm>
            <a:custGeom>
              <a:avLst/>
              <a:gdLst>
                <a:gd name="T0" fmla="*/ 2 w 123"/>
                <a:gd name="T1" fmla="*/ 44 h 133"/>
                <a:gd name="T2" fmla="*/ 2 w 123"/>
                <a:gd name="T3" fmla="*/ 44 h 133"/>
                <a:gd name="T4" fmla="*/ 2 w 123"/>
                <a:gd name="T5" fmla="*/ 34 h 133"/>
                <a:gd name="T6" fmla="*/ 78 w 123"/>
                <a:gd name="T7" fmla="*/ 0 h 133"/>
                <a:gd name="T8" fmla="*/ 85 w 123"/>
                <a:gd name="T9" fmla="*/ 8 h 133"/>
                <a:gd name="T10" fmla="*/ 122 w 123"/>
                <a:gd name="T11" fmla="*/ 90 h 133"/>
                <a:gd name="T12" fmla="*/ 120 w 123"/>
                <a:gd name="T13" fmla="*/ 98 h 133"/>
                <a:gd name="T14" fmla="*/ 44 w 123"/>
                <a:gd name="T15" fmla="*/ 132 h 133"/>
                <a:gd name="T16" fmla="*/ 37 w 123"/>
                <a:gd name="T17" fmla="*/ 124 h 133"/>
                <a:gd name="T18" fmla="*/ 2 w 123"/>
                <a:gd name="T19"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33">
                  <a:moveTo>
                    <a:pt x="2" y="44"/>
                  </a:moveTo>
                  <a:lnTo>
                    <a:pt x="2" y="44"/>
                  </a:lnTo>
                  <a:cubicBezTo>
                    <a:pt x="0" y="39"/>
                    <a:pt x="0" y="34"/>
                    <a:pt x="2" y="34"/>
                  </a:cubicBezTo>
                  <a:cubicBezTo>
                    <a:pt x="78" y="0"/>
                    <a:pt x="78" y="0"/>
                    <a:pt x="78" y="0"/>
                  </a:cubicBezTo>
                  <a:cubicBezTo>
                    <a:pt x="80" y="0"/>
                    <a:pt x="83" y="3"/>
                    <a:pt x="85" y="8"/>
                  </a:cubicBezTo>
                  <a:cubicBezTo>
                    <a:pt x="122" y="90"/>
                    <a:pt x="122" y="90"/>
                    <a:pt x="122" y="90"/>
                  </a:cubicBezTo>
                  <a:cubicBezTo>
                    <a:pt x="122" y="93"/>
                    <a:pt x="122" y="98"/>
                    <a:pt x="120" y="98"/>
                  </a:cubicBezTo>
                  <a:cubicBezTo>
                    <a:pt x="44" y="132"/>
                    <a:pt x="44" y="132"/>
                    <a:pt x="44" y="132"/>
                  </a:cubicBezTo>
                  <a:cubicBezTo>
                    <a:pt x="42" y="132"/>
                    <a:pt x="39" y="129"/>
                    <a:pt x="37" y="124"/>
                  </a:cubicBezTo>
                  <a:lnTo>
                    <a:pt x="2" y="44"/>
                  </a:lnTo>
                </a:path>
              </a:pathLst>
            </a:custGeom>
            <a:solidFill>
              <a:srgbClr val="87A3A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1" name="Freeform 54"/>
            <p:cNvSpPr>
              <a:spLocks noChangeArrowheads="1"/>
            </p:cNvSpPr>
            <p:nvPr/>
          </p:nvSpPr>
          <p:spPr bwMode="auto">
            <a:xfrm>
              <a:off x="17194874" y="4490182"/>
              <a:ext cx="279327" cy="347026"/>
            </a:xfrm>
            <a:custGeom>
              <a:avLst/>
              <a:gdLst>
                <a:gd name="T0" fmla="*/ 10 w 294"/>
                <a:gd name="T1" fmla="*/ 102 h 367"/>
                <a:gd name="T2" fmla="*/ 10 w 294"/>
                <a:gd name="T3" fmla="*/ 102 h 367"/>
                <a:gd name="T4" fmla="*/ 30 w 294"/>
                <a:gd name="T5" fmla="*/ 51 h 367"/>
                <a:gd name="T6" fmla="*/ 132 w 294"/>
                <a:gd name="T7" fmla="*/ 7 h 367"/>
                <a:gd name="T8" fmla="*/ 183 w 294"/>
                <a:gd name="T9" fmla="*/ 27 h 367"/>
                <a:gd name="T10" fmla="*/ 283 w 294"/>
                <a:gd name="T11" fmla="*/ 263 h 367"/>
                <a:gd name="T12" fmla="*/ 263 w 294"/>
                <a:gd name="T13" fmla="*/ 312 h 367"/>
                <a:gd name="T14" fmla="*/ 161 w 294"/>
                <a:gd name="T15" fmla="*/ 356 h 367"/>
                <a:gd name="T16" fmla="*/ 112 w 294"/>
                <a:gd name="T17" fmla="*/ 336 h 367"/>
                <a:gd name="T18" fmla="*/ 10 w 294"/>
                <a:gd name="T19" fmla="*/ 10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367">
                  <a:moveTo>
                    <a:pt x="10" y="102"/>
                  </a:moveTo>
                  <a:lnTo>
                    <a:pt x="10" y="102"/>
                  </a:lnTo>
                  <a:cubicBezTo>
                    <a:pt x="0" y="83"/>
                    <a:pt x="10" y="61"/>
                    <a:pt x="30" y="51"/>
                  </a:cubicBezTo>
                  <a:cubicBezTo>
                    <a:pt x="132" y="7"/>
                    <a:pt x="132" y="7"/>
                    <a:pt x="132" y="7"/>
                  </a:cubicBezTo>
                  <a:cubicBezTo>
                    <a:pt x="151" y="0"/>
                    <a:pt x="173" y="7"/>
                    <a:pt x="183" y="27"/>
                  </a:cubicBezTo>
                  <a:cubicBezTo>
                    <a:pt x="283" y="263"/>
                    <a:pt x="283" y="263"/>
                    <a:pt x="283" y="263"/>
                  </a:cubicBezTo>
                  <a:cubicBezTo>
                    <a:pt x="293" y="283"/>
                    <a:pt x="283" y="305"/>
                    <a:pt x="263" y="312"/>
                  </a:cubicBezTo>
                  <a:cubicBezTo>
                    <a:pt x="161" y="356"/>
                    <a:pt x="161" y="356"/>
                    <a:pt x="161" y="356"/>
                  </a:cubicBezTo>
                  <a:cubicBezTo>
                    <a:pt x="142" y="366"/>
                    <a:pt x="120" y="356"/>
                    <a:pt x="112" y="336"/>
                  </a:cubicBezTo>
                  <a:lnTo>
                    <a:pt x="10" y="102"/>
                  </a:lnTo>
                </a:path>
              </a:pathLst>
            </a:custGeom>
            <a:solidFill>
              <a:srgbClr val="F5AE3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2" name="Freeform 55"/>
            <p:cNvSpPr>
              <a:spLocks noChangeArrowheads="1"/>
            </p:cNvSpPr>
            <p:nvPr/>
          </p:nvSpPr>
          <p:spPr bwMode="auto">
            <a:xfrm>
              <a:off x="17224500" y="4528270"/>
              <a:ext cx="228540" cy="304706"/>
            </a:xfrm>
            <a:custGeom>
              <a:avLst/>
              <a:gdLst>
                <a:gd name="T0" fmla="*/ 7 w 244"/>
                <a:gd name="T1" fmla="*/ 85 h 320"/>
                <a:gd name="T2" fmla="*/ 7 w 244"/>
                <a:gd name="T3" fmla="*/ 85 h 320"/>
                <a:gd name="T4" fmla="*/ 22 w 244"/>
                <a:gd name="T5" fmla="*/ 43 h 320"/>
                <a:gd name="T6" fmla="*/ 104 w 244"/>
                <a:gd name="T7" fmla="*/ 7 h 320"/>
                <a:gd name="T8" fmla="*/ 146 w 244"/>
                <a:gd name="T9" fmla="*/ 27 h 320"/>
                <a:gd name="T10" fmla="*/ 236 w 244"/>
                <a:gd name="T11" fmla="*/ 234 h 320"/>
                <a:gd name="T12" fmla="*/ 221 w 244"/>
                <a:gd name="T13" fmla="*/ 277 h 320"/>
                <a:gd name="T14" fmla="*/ 138 w 244"/>
                <a:gd name="T15" fmla="*/ 314 h 320"/>
                <a:gd name="T16" fmla="*/ 97 w 244"/>
                <a:gd name="T17" fmla="*/ 294 h 320"/>
                <a:gd name="T18" fmla="*/ 7 w 244"/>
                <a:gd name="T19" fmla="*/ 8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320">
                  <a:moveTo>
                    <a:pt x="7" y="85"/>
                  </a:moveTo>
                  <a:lnTo>
                    <a:pt x="7" y="85"/>
                  </a:lnTo>
                  <a:cubicBezTo>
                    <a:pt x="0" y="68"/>
                    <a:pt x="7" y="48"/>
                    <a:pt x="22" y="43"/>
                  </a:cubicBezTo>
                  <a:cubicBezTo>
                    <a:pt x="104" y="7"/>
                    <a:pt x="104" y="7"/>
                    <a:pt x="104" y="7"/>
                  </a:cubicBezTo>
                  <a:cubicBezTo>
                    <a:pt x="119" y="0"/>
                    <a:pt x="138" y="10"/>
                    <a:pt x="146" y="27"/>
                  </a:cubicBezTo>
                  <a:cubicBezTo>
                    <a:pt x="236" y="234"/>
                    <a:pt x="236" y="234"/>
                    <a:pt x="236" y="234"/>
                  </a:cubicBezTo>
                  <a:cubicBezTo>
                    <a:pt x="243" y="251"/>
                    <a:pt x="236" y="270"/>
                    <a:pt x="221" y="277"/>
                  </a:cubicBezTo>
                  <a:cubicBezTo>
                    <a:pt x="138" y="314"/>
                    <a:pt x="138" y="314"/>
                    <a:pt x="138" y="314"/>
                  </a:cubicBezTo>
                  <a:cubicBezTo>
                    <a:pt x="124" y="319"/>
                    <a:pt x="104" y="312"/>
                    <a:pt x="97" y="294"/>
                  </a:cubicBezTo>
                  <a:lnTo>
                    <a:pt x="7" y="85"/>
                  </a:lnTo>
                </a:path>
              </a:pathLst>
            </a:custGeom>
            <a:solidFill>
              <a:srgbClr val="FCC916"/>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3" name="Freeform 56"/>
            <p:cNvSpPr>
              <a:spLocks noChangeArrowheads="1"/>
            </p:cNvSpPr>
            <p:nvPr/>
          </p:nvSpPr>
          <p:spPr bwMode="auto">
            <a:xfrm>
              <a:off x="17419183" y="4824512"/>
              <a:ext cx="29626" cy="21160"/>
            </a:xfrm>
            <a:custGeom>
              <a:avLst/>
              <a:gdLst>
                <a:gd name="T0" fmla="*/ 2 w 35"/>
                <a:gd name="T1" fmla="*/ 17 h 28"/>
                <a:gd name="T2" fmla="*/ 2 w 35"/>
                <a:gd name="T3" fmla="*/ 17 h 28"/>
                <a:gd name="T4" fmla="*/ 2 w 35"/>
                <a:gd name="T5" fmla="*/ 12 h 28"/>
                <a:gd name="T6" fmla="*/ 27 w 35"/>
                <a:gd name="T7" fmla="*/ 2 h 28"/>
                <a:gd name="T8" fmla="*/ 31 w 35"/>
                <a:gd name="T9" fmla="*/ 2 h 28"/>
                <a:gd name="T10" fmla="*/ 34 w 35"/>
                <a:gd name="T11" fmla="*/ 9 h 28"/>
                <a:gd name="T12" fmla="*/ 31 w 35"/>
                <a:gd name="T13" fmla="*/ 14 h 28"/>
                <a:gd name="T14" fmla="*/ 9 w 35"/>
                <a:gd name="T15" fmla="*/ 24 h 28"/>
                <a:gd name="T16" fmla="*/ 4 w 35"/>
                <a:gd name="T17" fmla="*/ 24 h 28"/>
                <a:gd name="T18" fmla="*/ 2 w 35"/>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 y="17"/>
                  </a:moveTo>
                  <a:lnTo>
                    <a:pt x="2" y="17"/>
                  </a:lnTo>
                  <a:cubicBezTo>
                    <a:pt x="0" y="14"/>
                    <a:pt x="2" y="12"/>
                    <a:pt x="2" y="12"/>
                  </a:cubicBezTo>
                  <a:cubicBezTo>
                    <a:pt x="27" y="2"/>
                    <a:pt x="27" y="2"/>
                    <a:pt x="27" y="2"/>
                  </a:cubicBezTo>
                  <a:cubicBezTo>
                    <a:pt x="29" y="0"/>
                    <a:pt x="31" y="2"/>
                    <a:pt x="31" y="2"/>
                  </a:cubicBezTo>
                  <a:cubicBezTo>
                    <a:pt x="34" y="9"/>
                    <a:pt x="34" y="9"/>
                    <a:pt x="34" y="9"/>
                  </a:cubicBezTo>
                  <a:cubicBezTo>
                    <a:pt x="34" y="12"/>
                    <a:pt x="34" y="14"/>
                    <a:pt x="31" y="14"/>
                  </a:cubicBezTo>
                  <a:cubicBezTo>
                    <a:pt x="9" y="24"/>
                    <a:pt x="9" y="24"/>
                    <a:pt x="9" y="24"/>
                  </a:cubicBezTo>
                  <a:cubicBezTo>
                    <a:pt x="7" y="27"/>
                    <a:pt x="4" y="24"/>
                    <a:pt x="4" y="24"/>
                  </a:cubicBezTo>
                  <a:lnTo>
                    <a:pt x="2" y="17"/>
                  </a:lnTo>
                </a:path>
              </a:pathLst>
            </a:custGeom>
            <a:solidFill>
              <a:srgbClr val="01334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4" name="Freeform 57"/>
            <p:cNvSpPr>
              <a:spLocks noChangeArrowheads="1"/>
            </p:cNvSpPr>
            <p:nvPr/>
          </p:nvSpPr>
          <p:spPr bwMode="auto">
            <a:xfrm>
              <a:off x="17376860" y="4845672"/>
              <a:ext cx="33858" cy="21160"/>
            </a:xfrm>
            <a:custGeom>
              <a:avLst/>
              <a:gdLst>
                <a:gd name="T0" fmla="*/ 3 w 38"/>
                <a:gd name="T1" fmla="*/ 15 h 25"/>
                <a:gd name="T2" fmla="*/ 3 w 38"/>
                <a:gd name="T3" fmla="*/ 15 h 25"/>
                <a:gd name="T4" fmla="*/ 3 w 38"/>
                <a:gd name="T5" fmla="*/ 10 h 25"/>
                <a:gd name="T6" fmla="*/ 27 w 38"/>
                <a:gd name="T7" fmla="*/ 0 h 25"/>
                <a:gd name="T8" fmla="*/ 32 w 38"/>
                <a:gd name="T9" fmla="*/ 3 h 25"/>
                <a:gd name="T10" fmla="*/ 34 w 38"/>
                <a:gd name="T11" fmla="*/ 10 h 25"/>
                <a:gd name="T12" fmla="*/ 34 w 38"/>
                <a:gd name="T13" fmla="*/ 12 h 25"/>
                <a:gd name="T14" fmla="*/ 10 w 38"/>
                <a:gd name="T15" fmla="*/ 24 h 25"/>
                <a:gd name="T16" fmla="*/ 5 w 38"/>
                <a:gd name="T17" fmla="*/ 22 h 25"/>
                <a:gd name="T18" fmla="*/ 3 w 38"/>
                <a:gd name="T19"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25">
                  <a:moveTo>
                    <a:pt x="3" y="15"/>
                  </a:moveTo>
                  <a:lnTo>
                    <a:pt x="3" y="15"/>
                  </a:lnTo>
                  <a:cubicBezTo>
                    <a:pt x="0" y="12"/>
                    <a:pt x="3" y="12"/>
                    <a:pt x="3" y="10"/>
                  </a:cubicBezTo>
                  <a:cubicBezTo>
                    <a:pt x="27" y="0"/>
                    <a:pt x="27" y="0"/>
                    <a:pt x="27" y="0"/>
                  </a:cubicBezTo>
                  <a:cubicBezTo>
                    <a:pt x="30" y="0"/>
                    <a:pt x="32" y="0"/>
                    <a:pt x="32" y="3"/>
                  </a:cubicBezTo>
                  <a:cubicBezTo>
                    <a:pt x="34" y="10"/>
                    <a:pt x="34" y="10"/>
                    <a:pt x="34" y="10"/>
                  </a:cubicBezTo>
                  <a:cubicBezTo>
                    <a:pt x="37" y="10"/>
                    <a:pt x="34" y="12"/>
                    <a:pt x="34" y="12"/>
                  </a:cubicBezTo>
                  <a:cubicBezTo>
                    <a:pt x="10" y="24"/>
                    <a:pt x="10" y="24"/>
                    <a:pt x="10" y="24"/>
                  </a:cubicBezTo>
                  <a:cubicBezTo>
                    <a:pt x="8" y="24"/>
                    <a:pt x="5" y="24"/>
                    <a:pt x="5" y="22"/>
                  </a:cubicBezTo>
                  <a:lnTo>
                    <a:pt x="3" y="15"/>
                  </a:lnTo>
                </a:path>
              </a:pathLst>
            </a:custGeom>
            <a:solidFill>
              <a:srgbClr val="01334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5" name="Freeform 58"/>
            <p:cNvSpPr>
              <a:spLocks noChangeArrowheads="1"/>
            </p:cNvSpPr>
            <p:nvPr/>
          </p:nvSpPr>
          <p:spPr bwMode="auto">
            <a:xfrm>
              <a:off x="20000843" y="6458075"/>
              <a:ext cx="410526" cy="355490"/>
            </a:xfrm>
            <a:custGeom>
              <a:avLst/>
              <a:gdLst>
                <a:gd name="T0" fmla="*/ 5 w 432"/>
                <a:gd name="T1" fmla="*/ 144 h 376"/>
                <a:gd name="T2" fmla="*/ 5 w 432"/>
                <a:gd name="T3" fmla="*/ 144 h 376"/>
                <a:gd name="T4" fmla="*/ 29 w 432"/>
                <a:gd name="T5" fmla="*/ 95 h 376"/>
                <a:gd name="T6" fmla="*/ 317 w 432"/>
                <a:gd name="T7" fmla="*/ 7 h 376"/>
                <a:gd name="T8" fmla="*/ 363 w 432"/>
                <a:gd name="T9" fmla="*/ 32 h 376"/>
                <a:gd name="T10" fmla="*/ 426 w 432"/>
                <a:gd name="T11" fmla="*/ 231 h 376"/>
                <a:gd name="T12" fmla="*/ 402 w 432"/>
                <a:gd name="T13" fmla="*/ 280 h 376"/>
                <a:gd name="T14" fmla="*/ 115 w 432"/>
                <a:gd name="T15" fmla="*/ 368 h 376"/>
                <a:gd name="T16" fmla="*/ 69 w 432"/>
                <a:gd name="T17" fmla="*/ 344 h 376"/>
                <a:gd name="T18" fmla="*/ 5 w 432"/>
                <a:gd name="T19" fmla="*/ 1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376">
                  <a:moveTo>
                    <a:pt x="5" y="144"/>
                  </a:moveTo>
                  <a:lnTo>
                    <a:pt x="5" y="144"/>
                  </a:lnTo>
                  <a:cubicBezTo>
                    <a:pt x="0" y="124"/>
                    <a:pt x="10" y="102"/>
                    <a:pt x="29" y="95"/>
                  </a:cubicBezTo>
                  <a:cubicBezTo>
                    <a:pt x="317" y="7"/>
                    <a:pt x="317" y="7"/>
                    <a:pt x="317" y="7"/>
                  </a:cubicBezTo>
                  <a:cubicBezTo>
                    <a:pt x="336" y="0"/>
                    <a:pt x="358" y="12"/>
                    <a:pt x="363" y="32"/>
                  </a:cubicBezTo>
                  <a:cubicBezTo>
                    <a:pt x="426" y="231"/>
                    <a:pt x="426" y="231"/>
                    <a:pt x="426" y="231"/>
                  </a:cubicBezTo>
                  <a:cubicBezTo>
                    <a:pt x="431" y="251"/>
                    <a:pt x="422" y="273"/>
                    <a:pt x="402" y="280"/>
                  </a:cubicBezTo>
                  <a:cubicBezTo>
                    <a:pt x="115" y="368"/>
                    <a:pt x="115" y="368"/>
                    <a:pt x="115" y="368"/>
                  </a:cubicBezTo>
                  <a:cubicBezTo>
                    <a:pt x="95" y="375"/>
                    <a:pt x="76" y="363"/>
                    <a:pt x="69" y="344"/>
                  </a:cubicBezTo>
                  <a:lnTo>
                    <a:pt x="5" y="144"/>
                  </a:lnTo>
                </a:path>
              </a:pathLst>
            </a:custGeom>
            <a:solidFill>
              <a:srgbClr val="E9632B"/>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6" name="Freeform 59"/>
            <p:cNvSpPr>
              <a:spLocks noChangeArrowheads="1"/>
            </p:cNvSpPr>
            <p:nvPr/>
          </p:nvSpPr>
          <p:spPr bwMode="auto">
            <a:xfrm>
              <a:off x="20047398" y="6618892"/>
              <a:ext cx="342811" cy="114265"/>
            </a:xfrm>
            <a:custGeom>
              <a:avLst/>
              <a:gdLst>
                <a:gd name="T0" fmla="*/ 0 w 362"/>
                <a:gd name="T1" fmla="*/ 112 h 125"/>
                <a:gd name="T2" fmla="*/ 358 w 362"/>
                <a:gd name="T3" fmla="*/ 0 h 125"/>
                <a:gd name="T4" fmla="*/ 361 w 362"/>
                <a:gd name="T5" fmla="*/ 12 h 125"/>
                <a:gd name="T6" fmla="*/ 5 w 362"/>
                <a:gd name="T7" fmla="*/ 124 h 125"/>
                <a:gd name="T8" fmla="*/ 0 w 362"/>
                <a:gd name="T9" fmla="*/ 112 h 125"/>
              </a:gdLst>
              <a:ahLst/>
              <a:cxnLst>
                <a:cxn ang="0">
                  <a:pos x="T0" y="T1"/>
                </a:cxn>
                <a:cxn ang="0">
                  <a:pos x="T2" y="T3"/>
                </a:cxn>
                <a:cxn ang="0">
                  <a:pos x="T4" y="T5"/>
                </a:cxn>
                <a:cxn ang="0">
                  <a:pos x="T6" y="T7"/>
                </a:cxn>
                <a:cxn ang="0">
                  <a:pos x="T8" y="T9"/>
                </a:cxn>
              </a:cxnLst>
              <a:rect l="0" t="0" r="r" b="b"/>
              <a:pathLst>
                <a:path w="362" h="125">
                  <a:moveTo>
                    <a:pt x="0" y="112"/>
                  </a:moveTo>
                  <a:lnTo>
                    <a:pt x="358" y="0"/>
                  </a:lnTo>
                  <a:lnTo>
                    <a:pt x="361" y="12"/>
                  </a:lnTo>
                  <a:lnTo>
                    <a:pt x="5" y="124"/>
                  </a:lnTo>
                  <a:lnTo>
                    <a:pt x="0" y="112"/>
                  </a:lnTo>
                </a:path>
              </a:pathLst>
            </a:custGeom>
            <a:solidFill>
              <a:srgbClr val="6286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7" name="Freeform 60"/>
            <p:cNvSpPr>
              <a:spLocks noChangeArrowheads="1"/>
            </p:cNvSpPr>
            <p:nvPr/>
          </p:nvSpPr>
          <p:spPr bwMode="auto">
            <a:xfrm>
              <a:off x="20038933" y="6597732"/>
              <a:ext cx="347043" cy="118497"/>
            </a:xfrm>
            <a:custGeom>
              <a:avLst/>
              <a:gdLst>
                <a:gd name="T0" fmla="*/ 0 w 364"/>
                <a:gd name="T1" fmla="*/ 112 h 126"/>
                <a:gd name="T2" fmla="*/ 358 w 364"/>
                <a:gd name="T3" fmla="*/ 0 h 126"/>
                <a:gd name="T4" fmla="*/ 363 w 364"/>
                <a:gd name="T5" fmla="*/ 12 h 126"/>
                <a:gd name="T6" fmla="*/ 5 w 364"/>
                <a:gd name="T7" fmla="*/ 125 h 126"/>
                <a:gd name="T8" fmla="*/ 0 w 364"/>
                <a:gd name="T9" fmla="*/ 112 h 126"/>
              </a:gdLst>
              <a:ahLst/>
              <a:cxnLst>
                <a:cxn ang="0">
                  <a:pos x="T0" y="T1"/>
                </a:cxn>
                <a:cxn ang="0">
                  <a:pos x="T2" y="T3"/>
                </a:cxn>
                <a:cxn ang="0">
                  <a:pos x="T4" y="T5"/>
                </a:cxn>
                <a:cxn ang="0">
                  <a:pos x="T6" y="T7"/>
                </a:cxn>
                <a:cxn ang="0">
                  <a:pos x="T8" y="T9"/>
                </a:cxn>
              </a:cxnLst>
              <a:rect l="0" t="0" r="r" b="b"/>
              <a:pathLst>
                <a:path w="364" h="126">
                  <a:moveTo>
                    <a:pt x="0" y="112"/>
                  </a:moveTo>
                  <a:lnTo>
                    <a:pt x="358" y="0"/>
                  </a:lnTo>
                  <a:lnTo>
                    <a:pt x="363" y="12"/>
                  </a:lnTo>
                  <a:lnTo>
                    <a:pt x="5" y="125"/>
                  </a:lnTo>
                  <a:lnTo>
                    <a:pt x="0" y="112"/>
                  </a:lnTo>
                </a:path>
              </a:pathLst>
            </a:custGeom>
            <a:solidFill>
              <a:srgbClr val="6286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8" name="Freeform 61"/>
            <p:cNvSpPr>
              <a:spLocks noChangeArrowheads="1"/>
            </p:cNvSpPr>
            <p:nvPr/>
          </p:nvSpPr>
          <p:spPr bwMode="auto">
            <a:xfrm>
              <a:off x="20280171" y="6631588"/>
              <a:ext cx="88877" cy="80409"/>
            </a:xfrm>
            <a:custGeom>
              <a:avLst/>
              <a:gdLst>
                <a:gd name="T0" fmla="*/ 3 w 99"/>
                <a:gd name="T1" fmla="*/ 37 h 87"/>
                <a:gd name="T2" fmla="*/ 3 w 99"/>
                <a:gd name="T3" fmla="*/ 37 h 87"/>
                <a:gd name="T4" fmla="*/ 10 w 99"/>
                <a:gd name="T5" fmla="*/ 20 h 87"/>
                <a:gd name="T6" fmla="*/ 68 w 99"/>
                <a:gd name="T7" fmla="*/ 3 h 87"/>
                <a:gd name="T8" fmla="*/ 83 w 99"/>
                <a:gd name="T9" fmla="*/ 10 h 87"/>
                <a:gd name="T10" fmla="*/ 95 w 99"/>
                <a:gd name="T11" fmla="*/ 49 h 87"/>
                <a:gd name="T12" fmla="*/ 88 w 99"/>
                <a:gd name="T13" fmla="*/ 66 h 87"/>
                <a:gd name="T14" fmla="*/ 29 w 99"/>
                <a:gd name="T15" fmla="*/ 83 h 87"/>
                <a:gd name="T16" fmla="*/ 15 w 99"/>
                <a:gd name="T17" fmla="*/ 76 h 87"/>
                <a:gd name="T18" fmla="*/ 3 w 99"/>
                <a:gd name="T19"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87">
                  <a:moveTo>
                    <a:pt x="3" y="37"/>
                  </a:moveTo>
                  <a:lnTo>
                    <a:pt x="3" y="37"/>
                  </a:lnTo>
                  <a:cubicBezTo>
                    <a:pt x="0" y="29"/>
                    <a:pt x="3" y="22"/>
                    <a:pt x="10" y="20"/>
                  </a:cubicBezTo>
                  <a:cubicBezTo>
                    <a:pt x="68" y="3"/>
                    <a:pt x="68" y="3"/>
                    <a:pt x="68" y="3"/>
                  </a:cubicBezTo>
                  <a:cubicBezTo>
                    <a:pt x="73" y="0"/>
                    <a:pt x="81" y="5"/>
                    <a:pt x="83" y="10"/>
                  </a:cubicBezTo>
                  <a:cubicBezTo>
                    <a:pt x="95" y="49"/>
                    <a:pt x="95" y="49"/>
                    <a:pt x="95" y="49"/>
                  </a:cubicBezTo>
                  <a:cubicBezTo>
                    <a:pt x="98" y="56"/>
                    <a:pt x="95" y="64"/>
                    <a:pt x="88" y="66"/>
                  </a:cubicBezTo>
                  <a:cubicBezTo>
                    <a:pt x="29" y="83"/>
                    <a:pt x="29" y="83"/>
                    <a:pt x="29" y="83"/>
                  </a:cubicBezTo>
                  <a:cubicBezTo>
                    <a:pt x="25" y="86"/>
                    <a:pt x="17" y="83"/>
                    <a:pt x="15" y="76"/>
                  </a:cubicBezTo>
                  <a:lnTo>
                    <a:pt x="3" y="37"/>
                  </a:lnTo>
                </a:path>
              </a:pathLst>
            </a:custGeom>
            <a:solidFill>
              <a:srgbClr val="EEEBD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9" name="Freeform 62"/>
            <p:cNvSpPr>
              <a:spLocks noChangeArrowheads="1"/>
            </p:cNvSpPr>
            <p:nvPr/>
          </p:nvSpPr>
          <p:spPr bwMode="auto">
            <a:xfrm>
              <a:off x="20051630" y="6623124"/>
              <a:ext cx="63483" cy="42320"/>
            </a:xfrm>
            <a:custGeom>
              <a:avLst/>
              <a:gdLst>
                <a:gd name="T0" fmla="*/ 0 w 69"/>
                <a:gd name="T1" fmla="*/ 32 h 47"/>
                <a:gd name="T2" fmla="*/ 0 w 69"/>
                <a:gd name="T3" fmla="*/ 32 h 47"/>
                <a:gd name="T4" fmla="*/ 7 w 69"/>
                <a:gd name="T5" fmla="*/ 17 h 47"/>
                <a:gd name="T6" fmla="*/ 51 w 69"/>
                <a:gd name="T7" fmla="*/ 3 h 47"/>
                <a:gd name="T8" fmla="*/ 66 w 69"/>
                <a:gd name="T9" fmla="*/ 10 h 47"/>
                <a:gd name="T10" fmla="*/ 68 w 69"/>
                <a:gd name="T11" fmla="*/ 17 h 47"/>
                <a:gd name="T12" fmla="*/ 61 w 69"/>
                <a:gd name="T13" fmla="*/ 32 h 47"/>
                <a:gd name="T14" fmla="*/ 17 w 69"/>
                <a:gd name="T15" fmla="*/ 44 h 47"/>
                <a:gd name="T16" fmla="*/ 2 w 69"/>
                <a:gd name="T17" fmla="*/ 37 h 47"/>
                <a:gd name="T18" fmla="*/ 0 w 69"/>
                <a:gd name="T19" fmla="*/ 3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47">
                  <a:moveTo>
                    <a:pt x="0" y="32"/>
                  </a:moveTo>
                  <a:lnTo>
                    <a:pt x="0" y="32"/>
                  </a:lnTo>
                  <a:cubicBezTo>
                    <a:pt x="0" y="25"/>
                    <a:pt x="2" y="20"/>
                    <a:pt x="7" y="17"/>
                  </a:cubicBezTo>
                  <a:cubicBezTo>
                    <a:pt x="51" y="3"/>
                    <a:pt x="51" y="3"/>
                    <a:pt x="51" y="3"/>
                  </a:cubicBezTo>
                  <a:cubicBezTo>
                    <a:pt x="58" y="0"/>
                    <a:pt x="63" y="5"/>
                    <a:pt x="66" y="10"/>
                  </a:cubicBezTo>
                  <a:cubicBezTo>
                    <a:pt x="68" y="17"/>
                    <a:pt x="68" y="17"/>
                    <a:pt x="68" y="17"/>
                  </a:cubicBezTo>
                  <a:cubicBezTo>
                    <a:pt x="68" y="25"/>
                    <a:pt x="66" y="29"/>
                    <a:pt x="61" y="32"/>
                  </a:cubicBezTo>
                  <a:cubicBezTo>
                    <a:pt x="17" y="44"/>
                    <a:pt x="17" y="44"/>
                    <a:pt x="17" y="44"/>
                  </a:cubicBezTo>
                  <a:cubicBezTo>
                    <a:pt x="10" y="46"/>
                    <a:pt x="5" y="44"/>
                    <a:pt x="2" y="37"/>
                  </a:cubicBezTo>
                  <a:lnTo>
                    <a:pt x="0" y="32"/>
                  </a:lnTo>
                </a:path>
              </a:pathLst>
            </a:custGeom>
            <a:solidFill>
              <a:srgbClr val="15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0" name="Freeform 63"/>
            <p:cNvSpPr>
              <a:spLocks noChangeArrowheads="1"/>
            </p:cNvSpPr>
            <p:nvPr/>
          </p:nvSpPr>
          <p:spPr bwMode="auto">
            <a:xfrm>
              <a:off x="20132042" y="6597732"/>
              <a:ext cx="63483" cy="38088"/>
            </a:xfrm>
            <a:custGeom>
              <a:avLst/>
              <a:gdLst>
                <a:gd name="T0" fmla="*/ 2 w 71"/>
                <a:gd name="T1" fmla="*/ 30 h 46"/>
                <a:gd name="T2" fmla="*/ 2 w 71"/>
                <a:gd name="T3" fmla="*/ 30 h 46"/>
                <a:gd name="T4" fmla="*/ 10 w 71"/>
                <a:gd name="T5" fmla="*/ 15 h 46"/>
                <a:gd name="T6" fmla="*/ 53 w 71"/>
                <a:gd name="T7" fmla="*/ 0 h 46"/>
                <a:gd name="T8" fmla="*/ 65 w 71"/>
                <a:gd name="T9" fmla="*/ 8 h 46"/>
                <a:gd name="T10" fmla="*/ 68 w 71"/>
                <a:gd name="T11" fmla="*/ 15 h 46"/>
                <a:gd name="T12" fmla="*/ 61 w 71"/>
                <a:gd name="T13" fmla="*/ 30 h 46"/>
                <a:gd name="T14" fmla="*/ 17 w 71"/>
                <a:gd name="T15" fmla="*/ 45 h 46"/>
                <a:gd name="T16" fmla="*/ 5 w 71"/>
                <a:gd name="T17" fmla="*/ 37 h 46"/>
                <a:gd name="T18" fmla="*/ 2 w 71"/>
                <a:gd name="T19"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46">
                  <a:moveTo>
                    <a:pt x="2" y="30"/>
                  </a:moveTo>
                  <a:lnTo>
                    <a:pt x="2" y="30"/>
                  </a:lnTo>
                  <a:cubicBezTo>
                    <a:pt x="0" y="23"/>
                    <a:pt x="2" y="18"/>
                    <a:pt x="10" y="15"/>
                  </a:cubicBezTo>
                  <a:cubicBezTo>
                    <a:pt x="53" y="0"/>
                    <a:pt x="53" y="0"/>
                    <a:pt x="53" y="0"/>
                  </a:cubicBezTo>
                  <a:cubicBezTo>
                    <a:pt x="58" y="0"/>
                    <a:pt x="63" y="3"/>
                    <a:pt x="65" y="8"/>
                  </a:cubicBezTo>
                  <a:cubicBezTo>
                    <a:pt x="68" y="15"/>
                    <a:pt x="68" y="15"/>
                    <a:pt x="68" y="15"/>
                  </a:cubicBezTo>
                  <a:cubicBezTo>
                    <a:pt x="70" y="23"/>
                    <a:pt x="68" y="28"/>
                    <a:pt x="61" y="30"/>
                  </a:cubicBezTo>
                  <a:cubicBezTo>
                    <a:pt x="17" y="45"/>
                    <a:pt x="17" y="45"/>
                    <a:pt x="17" y="45"/>
                  </a:cubicBezTo>
                  <a:cubicBezTo>
                    <a:pt x="12" y="45"/>
                    <a:pt x="5" y="42"/>
                    <a:pt x="5" y="37"/>
                  </a:cubicBezTo>
                  <a:lnTo>
                    <a:pt x="2" y="30"/>
                  </a:lnTo>
                </a:path>
              </a:pathLst>
            </a:custGeom>
            <a:solidFill>
              <a:srgbClr val="15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1" name="Freeform 64"/>
            <p:cNvSpPr>
              <a:spLocks noChangeArrowheads="1"/>
            </p:cNvSpPr>
            <p:nvPr/>
          </p:nvSpPr>
          <p:spPr bwMode="auto">
            <a:xfrm>
              <a:off x="20212455" y="6572340"/>
              <a:ext cx="63483" cy="42320"/>
            </a:xfrm>
            <a:custGeom>
              <a:avLst/>
              <a:gdLst>
                <a:gd name="T0" fmla="*/ 2 w 71"/>
                <a:gd name="T1" fmla="*/ 29 h 47"/>
                <a:gd name="T2" fmla="*/ 2 w 71"/>
                <a:gd name="T3" fmla="*/ 29 h 47"/>
                <a:gd name="T4" fmla="*/ 9 w 71"/>
                <a:gd name="T5" fmla="*/ 14 h 47"/>
                <a:gd name="T6" fmla="*/ 53 w 71"/>
                <a:gd name="T7" fmla="*/ 2 h 47"/>
                <a:gd name="T8" fmla="*/ 68 w 71"/>
                <a:gd name="T9" fmla="*/ 10 h 47"/>
                <a:gd name="T10" fmla="*/ 70 w 71"/>
                <a:gd name="T11" fmla="*/ 17 h 47"/>
                <a:gd name="T12" fmla="*/ 63 w 71"/>
                <a:gd name="T13" fmla="*/ 29 h 47"/>
                <a:gd name="T14" fmla="*/ 19 w 71"/>
                <a:gd name="T15" fmla="*/ 44 h 47"/>
                <a:gd name="T16" fmla="*/ 5 w 71"/>
                <a:gd name="T17" fmla="*/ 36 h 47"/>
                <a:gd name="T18" fmla="*/ 2 w 71"/>
                <a:gd name="T1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47">
                  <a:moveTo>
                    <a:pt x="2" y="29"/>
                  </a:moveTo>
                  <a:lnTo>
                    <a:pt x="2" y="29"/>
                  </a:lnTo>
                  <a:cubicBezTo>
                    <a:pt x="0" y="24"/>
                    <a:pt x="5" y="17"/>
                    <a:pt x="9" y="14"/>
                  </a:cubicBezTo>
                  <a:cubicBezTo>
                    <a:pt x="53" y="2"/>
                    <a:pt x="53" y="2"/>
                    <a:pt x="53" y="2"/>
                  </a:cubicBezTo>
                  <a:cubicBezTo>
                    <a:pt x="58" y="0"/>
                    <a:pt x="65" y="2"/>
                    <a:pt x="68" y="10"/>
                  </a:cubicBezTo>
                  <a:cubicBezTo>
                    <a:pt x="70" y="17"/>
                    <a:pt x="70" y="17"/>
                    <a:pt x="70" y="17"/>
                  </a:cubicBezTo>
                  <a:cubicBezTo>
                    <a:pt x="70" y="22"/>
                    <a:pt x="68" y="26"/>
                    <a:pt x="63" y="29"/>
                  </a:cubicBezTo>
                  <a:cubicBezTo>
                    <a:pt x="19" y="44"/>
                    <a:pt x="19" y="44"/>
                    <a:pt x="19" y="44"/>
                  </a:cubicBezTo>
                  <a:cubicBezTo>
                    <a:pt x="12" y="46"/>
                    <a:pt x="7" y="41"/>
                    <a:pt x="5" y="36"/>
                  </a:cubicBezTo>
                  <a:lnTo>
                    <a:pt x="2" y="29"/>
                  </a:lnTo>
                </a:path>
              </a:pathLst>
            </a:custGeom>
            <a:solidFill>
              <a:srgbClr val="15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2" name="Freeform 65"/>
            <p:cNvSpPr>
              <a:spLocks noChangeArrowheads="1"/>
            </p:cNvSpPr>
            <p:nvPr/>
          </p:nvSpPr>
          <p:spPr bwMode="auto">
            <a:xfrm>
              <a:off x="20292867" y="6546947"/>
              <a:ext cx="63483" cy="42320"/>
            </a:xfrm>
            <a:custGeom>
              <a:avLst/>
              <a:gdLst>
                <a:gd name="T0" fmla="*/ 2 w 72"/>
                <a:gd name="T1" fmla="*/ 29 h 47"/>
                <a:gd name="T2" fmla="*/ 2 w 72"/>
                <a:gd name="T3" fmla="*/ 29 h 47"/>
                <a:gd name="T4" fmla="*/ 7 w 72"/>
                <a:gd name="T5" fmla="*/ 15 h 47"/>
                <a:gd name="T6" fmla="*/ 53 w 72"/>
                <a:gd name="T7" fmla="*/ 3 h 47"/>
                <a:gd name="T8" fmla="*/ 66 w 72"/>
                <a:gd name="T9" fmla="*/ 10 h 47"/>
                <a:gd name="T10" fmla="*/ 68 w 72"/>
                <a:gd name="T11" fmla="*/ 17 h 47"/>
                <a:gd name="T12" fmla="*/ 61 w 72"/>
                <a:gd name="T13" fmla="*/ 29 h 47"/>
                <a:gd name="T14" fmla="*/ 17 w 72"/>
                <a:gd name="T15" fmla="*/ 44 h 47"/>
                <a:gd name="T16" fmla="*/ 5 w 72"/>
                <a:gd name="T17" fmla="*/ 37 h 47"/>
                <a:gd name="T18" fmla="*/ 2 w 72"/>
                <a:gd name="T1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7">
                  <a:moveTo>
                    <a:pt x="2" y="29"/>
                  </a:moveTo>
                  <a:lnTo>
                    <a:pt x="2" y="29"/>
                  </a:lnTo>
                  <a:cubicBezTo>
                    <a:pt x="0" y="25"/>
                    <a:pt x="2" y="17"/>
                    <a:pt x="7" y="15"/>
                  </a:cubicBezTo>
                  <a:cubicBezTo>
                    <a:pt x="53" y="3"/>
                    <a:pt x="53" y="3"/>
                    <a:pt x="53" y="3"/>
                  </a:cubicBezTo>
                  <a:cubicBezTo>
                    <a:pt x="58" y="0"/>
                    <a:pt x="63" y="3"/>
                    <a:pt x="66" y="10"/>
                  </a:cubicBezTo>
                  <a:cubicBezTo>
                    <a:pt x="68" y="17"/>
                    <a:pt x="68" y="17"/>
                    <a:pt x="68" y="17"/>
                  </a:cubicBezTo>
                  <a:cubicBezTo>
                    <a:pt x="71" y="22"/>
                    <a:pt x="66" y="29"/>
                    <a:pt x="61" y="29"/>
                  </a:cubicBezTo>
                  <a:cubicBezTo>
                    <a:pt x="17" y="44"/>
                    <a:pt x="17" y="44"/>
                    <a:pt x="17" y="44"/>
                  </a:cubicBezTo>
                  <a:cubicBezTo>
                    <a:pt x="12" y="46"/>
                    <a:pt x="5" y="41"/>
                    <a:pt x="5" y="37"/>
                  </a:cubicBezTo>
                  <a:lnTo>
                    <a:pt x="2" y="29"/>
                  </a:lnTo>
                </a:path>
              </a:pathLst>
            </a:custGeom>
            <a:solidFill>
              <a:srgbClr val="15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3" name="Freeform 66"/>
            <p:cNvSpPr>
              <a:spLocks noChangeArrowheads="1"/>
            </p:cNvSpPr>
            <p:nvPr/>
          </p:nvSpPr>
          <p:spPr bwMode="auto">
            <a:xfrm>
              <a:off x="20622981" y="6703532"/>
              <a:ext cx="97341" cy="181977"/>
            </a:xfrm>
            <a:custGeom>
              <a:avLst/>
              <a:gdLst>
                <a:gd name="T0" fmla="*/ 103 w 104"/>
                <a:gd name="T1" fmla="*/ 5 h 196"/>
                <a:gd name="T2" fmla="*/ 103 w 104"/>
                <a:gd name="T3" fmla="*/ 5 h 196"/>
                <a:gd name="T4" fmla="*/ 95 w 104"/>
                <a:gd name="T5" fmla="*/ 158 h 196"/>
                <a:gd name="T6" fmla="*/ 57 w 104"/>
                <a:gd name="T7" fmla="*/ 195 h 196"/>
                <a:gd name="T8" fmla="*/ 0 w 104"/>
                <a:gd name="T9" fmla="*/ 193 h 196"/>
                <a:gd name="T10" fmla="*/ 10 w 104"/>
                <a:gd name="T11" fmla="*/ 0 h 196"/>
                <a:gd name="T12" fmla="*/ 103 w 104"/>
                <a:gd name="T13" fmla="*/ 5 h 196"/>
              </a:gdLst>
              <a:ahLst/>
              <a:cxnLst>
                <a:cxn ang="0">
                  <a:pos x="T0" y="T1"/>
                </a:cxn>
                <a:cxn ang="0">
                  <a:pos x="T2" y="T3"/>
                </a:cxn>
                <a:cxn ang="0">
                  <a:pos x="T4" y="T5"/>
                </a:cxn>
                <a:cxn ang="0">
                  <a:pos x="T6" y="T7"/>
                </a:cxn>
                <a:cxn ang="0">
                  <a:pos x="T8" y="T9"/>
                </a:cxn>
                <a:cxn ang="0">
                  <a:pos x="T10" y="T11"/>
                </a:cxn>
                <a:cxn ang="0">
                  <a:pos x="T12" y="T13"/>
                </a:cxn>
              </a:cxnLst>
              <a:rect l="0" t="0" r="r" b="b"/>
              <a:pathLst>
                <a:path w="104" h="196">
                  <a:moveTo>
                    <a:pt x="103" y="5"/>
                  </a:moveTo>
                  <a:lnTo>
                    <a:pt x="103" y="5"/>
                  </a:lnTo>
                  <a:cubicBezTo>
                    <a:pt x="95" y="158"/>
                    <a:pt x="95" y="158"/>
                    <a:pt x="95" y="158"/>
                  </a:cubicBezTo>
                  <a:cubicBezTo>
                    <a:pt x="95" y="180"/>
                    <a:pt x="78" y="195"/>
                    <a:pt x="57" y="195"/>
                  </a:cubicBezTo>
                  <a:cubicBezTo>
                    <a:pt x="0" y="193"/>
                    <a:pt x="0" y="193"/>
                    <a:pt x="0" y="193"/>
                  </a:cubicBezTo>
                  <a:cubicBezTo>
                    <a:pt x="10" y="0"/>
                    <a:pt x="10" y="0"/>
                    <a:pt x="10" y="0"/>
                  </a:cubicBezTo>
                  <a:lnTo>
                    <a:pt x="103" y="5"/>
                  </a:lnTo>
                </a:path>
              </a:pathLst>
            </a:custGeom>
            <a:solidFill>
              <a:srgbClr val="0C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4" name="Freeform 67"/>
            <p:cNvSpPr>
              <a:spLocks noChangeArrowheads="1"/>
            </p:cNvSpPr>
            <p:nvPr/>
          </p:nvSpPr>
          <p:spPr bwMode="auto">
            <a:xfrm>
              <a:off x="20601820" y="6703532"/>
              <a:ext cx="12697" cy="181977"/>
            </a:xfrm>
            <a:custGeom>
              <a:avLst/>
              <a:gdLst>
                <a:gd name="T0" fmla="*/ 17 w 18"/>
                <a:gd name="T1" fmla="*/ 0 h 194"/>
                <a:gd name="T2" fmla="*/ 9 w 18"/>
                <a:gd name="T3" fmla="*/ 193 h 194"/>
                <a:gd name="T4" fmla="*/ 0 w 18"/>
                <a:gd name="T5" fmla="*/ 190 h 194"/>
                <a:gd name="T6" fmla="*/ 7 w 18"/>
                <a:gd name="T7" fmla="*/ 0 h 194"/>
                <a:gd name="T8" fmla="*/ 17 w 18"/>
                <a:gd name="T9" fmla="*/ 0 h 194"/>
              </a:gdLst>
              <a:ahLst/>
              <a:cxnLst>
                <a:cxn ang="0">
                  <a:pos x="T0" y="T1"/>
                </a:cxn>
                <a:cxn ang="0">
                  <a:pos x="T2" y="T3"/>
                </a:cxn>
                <a:cxn ang="0">
                  <a:pos x="T4" y="T5"/>
                </a:cxn>
                <a:cxn ang="0">
                  <a:pos x="T6" y="T7"/>
                </a:cxn>
                <a:cxn ang="0">
                  <a:pos x="T8" y="T9"/>
                </a:cxn>
              </a:cxnLst>
              <a:rect l="0" t="0" r="r" b="b"/>
              <a:pathLst>
                <a:path w="18" h="194">
                  <a:moveTo>
                    <a:pt x="17" y="0"/>
                  </a:moveTo>
                  <a:lnTo>
                    <a:pt x="9" y="193"/>
                  </a:lnTo>
                  <a:lnTo>
                    <a:pt x="0" y="190"/>
                  </a:lnTo>
                  <a:lnTo>
                    <a:pt x="7" y="0"/>
                  </a:lnTo>
                  <a:lnTo>
                    <a:pt x="17" y="0"/>
                  </a:lnTo>
                </a:path>
              </a:pathLst>
            </a:custGeom>
            <a:solidFill>
              <a:srgbClr val="0C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5" name="Freeform 68"/>
            <p:cNvSpPr>
              <a:spLocks noChangeArrowheads="1"/>
            </p:cNvSpPr>
            <p:nvPr/>
          </p:nvSpPr>
          <p:spPr bwMode="auto">
            <a:xfrm>
              <a:off x="20432531" y="6690836"/>
              <a:ext cx="160825" cy="190441"/>
            </a:xfrm>
            <a:custGeom>
              <a:avLst/>
              <a:gdLst>
                <a:gd name="T0" fmla="*/ 171 w 172"/>
                <a:gd name="T1" fmla="*/ 7 h 201"/>
                <a:gd name="T2" fmla="*/ 171 w 172"/>
                <a:gd name="T3" fmla="*/ 7 h 201"/>
                <a:gd name="T4" fmla="*/ 10 w 172"/>
                <a:gd name="T5" fmla="*/ 0 h 201"/>
                <a:gd name="T6" fmla="*/ 3 w 172"/>
                <a:gd name="T7" fmla="*/ 153 h 201"/>
                <a:gd name="T8" fmla="*/ 39 w 172"/>
                <a:gd name="T9" fmla="*/ 195 h 201"/>
                <a:gd name="T10" fmla="*/ 163 w 172"/>
                <a:gd name="T11" fmla="*/ 200 h 201"/>
                <a:gd name="T12" fmla="*/ 171 w 172"/>
                <a:gd name="T13" fmla="*/ 7 h 201"/>
                <a:gd name="T14" fmla="*/ 124 w 172"/>
                <a:gd name="T15" fmla="*/ 115 h 201"/>
                <a:gd name="T16" fmla="*/ 124 w 172"/>
                <a:gd name="T17" fmla="*/ 115 h 201"/>
                <a:gd name="T18" fmla="*/ 134 w 172"/>
                <a:gd name="T19" fmla="*/ 125 h 201"/>
                <a:gd name="T20" fmla="*/ 131 w 172"/>
                <a:gd name="T21" fmla="*/ 173 h 201"/>
                <a:gd name="T22" fmla="*/ 119 w 172"/>
                <a:gd name="T23" fmla="*/ 183 h 201"/>
                <a:gd name="T24" fmla="*/ 112 w 172"/>
                <a:gd name="T25" fmla="*/ 183 h 201"/>
                <a:gd name="T26" fmla="*/ 103 w 172"/>
                <a:gd name="T27" fmla="*/ 171 h 201"/>
                <a:gd name="T28" fmla="*/ 105 w 172"/>
                <a:gd name="T29" fmla="*/ 125 h 201"/>
                <a:gd name="T30" fmla="*/ 115 w 172"/>
                <a:gd name="T31" fmla="*/ 115 h 201"/>
                <a:gd name="T32" fmla="*/ 124 w 172"/>
                <a:gd name="T33" fmla="*/ 115 h 201"/>
                <a:gd name="T34" fmla="*/ 119 w 172"/>
                <a:gd name="T35" fmla="*/ 25 h 201"/>
                <a:gd name="T36" fmla="*/ 119 w 172"/>
                <a:gd name="T37" fmla="*/ 25 h 201"/>
                <a:gd name="T38" fmla="*/ 127 w 172"/>
                <a:gd name="T39" fmla="*/ 25 h 201"/>
                <a:gd name="T40" fmla="*/ 139 w 172"/>
                <a:gd name="T41" fmla="*/ 34 h 201"/>
                <a:gd name="T42" fmla="*/ 136 w 172"/>
                <a:gd name="T43" fmla="*/ 83 h 201"/>
                <a:gd name="T44" fmla="*/ 124 w 172"/>
                <a:gd name="T45" fmla="*/ 93 h 201"/>
                <a:gd name="T46" fmla="*/ 117 w 172"/>
                <a:gd name="T47" fmla="*/ 93 h 201"/>
                <a:gd name="T48" fmla="*/ 105 w 172"/>
                <a:gd name="T49" fmla="*/ 80 h 201"/>
                <a:gd name="T50" fmla="*/ 107 w 172"/>
                <a:gd name="T51" fmla="*/ 34 h 201"/>
                <a:gd name="T52" fmla="*/ 119 w 172"/>
                <a:gd name="T53" fmla="*/ 2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01">
                  <a:moveTo>
                    <a:pt x="171" y="7"/>
                  </a:moveTo>
                  <a:lnTo>
                    <a:pt x="171" y="7"/>
                  </a:lnTo>
                  <a:cubicBezTo>
                    <a:pt x="10" y="0"/>
                    <a:pt x="10" y="0"/>
                    <a:pt x="10" y="0"/>
                  </a:cubicBezTo>
                  <a:cubicBezTo>
                    <a:pt x="3" y="153"/>
                    <a:pt x="3" y="153"/>
                    <a:pt x="3" y="153"/>
                  </a:cubicBezTo>
                  <a:cubicBezTo>
                    <a:pt x="0" y="176"/>
                    <a:pt x="17" y="193"/>
                    <a:pt x="39" y="195"/>
                  </a:cubicBezTo>
                  <a:cubicBezTo>
                    <a:pt x="163" y="200"/>
                    <a:pt x="163" y="200"/>
                    <a:pt x="163" y="200"/>
                  </a:cubicBezTo>
                  <a:lnTo>
                    <a:pt x="171" y="7"/>
                  </a:lnTo>
                  <a:close/>
                  <a:moveTo>
                    <a:pt x="124" y="115"/>
                  </a:moveTo>
                  <a:lnTo>
                    <a:pt x="124" y="115"/>
                  </a:lnTo>
                  <a:cubicBezTo>
                    <a:pt x="129" y="115"/>
                    <a:pt x="134" y="120"/>
                    <a:pt x="134" y="125"/>
                  </a:cubicBezTo>
                  <a:cubicBezTo>
                    <a:pt x="131" y="173"/>
                    <a:pt x="131" y="173"/>
                    <a:pt x="131" y="173"/>
                  </a:cubicBezTo>
                  <a:cubicBezTo>
                    <a:pt x="131" y="178"/>
                    <a:pt x="127" y="183"/>
                    <a:pt x="119" y="183"/>
                  </a:cubicBezTo>
                  <a:cubicBezTo>
                    <a:pt x="112" y="183"/>
                    <a:pt x="112" y="183"/>
                    <a:pt x="112" y="183"/>
                  </a:cubicBezTo>
                  <a:cubicBezTo>
                    <a:pt x="105" y="183"/>
                    <a:pt x="100" y="178"/>
                    <a:pt x="103" y="171"/>
                  </a:cubicBezTo>
                  <a:cubicBezTo>
                    <a:pt x="105" y="125"/>
                    <a:pt x="105" y="125"/>
                    <a:pt x="105" y="125"/>
                  </a:cubicBezTo>
                  <a:cubicBezTo>
                    <a:pt x="105" y="117"/>
                    <a:pt x="110" y="112"/>
                    <a:pt x="115" y="115"/>
                  </a:cubicBezTo>
                  <a:lnTo>
                    <a:pt x="124" y="115"/>
                  </a:lnTo>
                  <a:close/>
                  <a:moveTo>
                    <a:pt x="119" y="25"/>
                  </a:moveTo>
                  <a:lnTo>
                    <a:pt x="119" y="25"/>
                  </a:lnTo>
                  <a:cubicBezTo>
                    <a:pt x="127" y="25"/>
                    <a:pt x="127" y="25"/>
                    <a:pt x="127" y="25"/>
                  </a:cubicBezTo>
                  <a:cubicBezTo>
                    <a:pt x="134" y="25"/>
                    <a:pt x="139" y="30"/>
                    <a:pt x="139" y="34"/>
                  </a:cubicBezTo>
                  <a:cubicBezTo>
                    <a:pt x="136" y="83"/>
                    <a:pt x="136" y="83"/>
                    <a:pt x="136" y="83"/>
                  </a:cubicBezTo>
                  <a:cubicBezTo>
                    <a:pt x="136" y="88"/>
                    <a:pt x="131" y="93"/>
                    <a:pt x="124" y="93"/>
                  </a:cubicBezTo>
                  <a:cubicBezTo>
                    <a:pt x="117" y="93"/>
                    <a:pt x="117" y="93"/>
                    <a:pt x="117" y="93"/>
                  </a:cubicBezTo>
                  <a:cubicBezTo>
                    <a:pt x="110" y="93"/>
                    <a:pt x="105" y="88"/>
                    <a:pt x="105" y="80"/>
                  </a:cubicBezTo>
                  <a:cubicBezTo>
                    <a:pt x="107" y="34"/>
                    <a:pt x="107" y="34"/>
                    <a:pt x="107" y="34"/>
                  </a:cubicBezTo>
                  <a:cubicBezTo>
                    <a:pt x="107" y="27"/>
                    <a:pt x="115" y="22"/>
                    <a:pt x="119" y="25"/>
                  </a:cubicBezTo>
                  <a:close/>
                </a:path>
              </a:pathLst>
            </a:custGeom>
            <a:solidFill>
              <a:srgbClr val="0C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6" name="Freeform 69"/>
            <p:cNvSpPr>
              <a:spLocks noChangeArrowheads="1"/>
            </p:cNvSpPr>
            <p:nvPr/>
          </p:nvSpPr>
          <p:spPr bwMode="auto">
            <a:xfrm>
              <a:off x="20610285" y="6517323"/>
              <a:ext cx="118502" cy="186209"/>
            </a:xfrm>
            <a:custGeom>
              <a:avLst/>
              <a:gdLst>
                <a:gd name="T0" fmla="*/ 124 w 127"/>
                <a:gd name="T1" fmla="*/ 44 h 199"/>
                <a:gd name="T2" fmla="*/ 124 w 127"/>
                <a:gd name="T3" fmla="*/ 44 h 199"/>
                <a:gd name="T4" fmla="*/ 117 w 127"/>
                <a:gd name="T5" fmla="*/ 198 h 199"/>
                <a:gd name="T6" fmla="*/ 24 w 127"/>
                <a:gd name="T7" fmla="*/ 193 h 199"/>
                <a:gd name="T8" fmla="*/ 31 w 127"/>
                <a:gd name="T9" fmla="*/ 0 h 199"/>
                <a:gd name="T10" fmla="*/ 19 w 127"/>
                <a:gd name="T11" fmla="*/ 0 h 199"/>
                <a:gd name="T12" fmla="*/ 10 w 127"/>
                <a:gd name="T13" fmla="*/ 193 h 199"/>
                <a:gd name="T14" fmla="*/ 0 w 127"/>
                <a:gd name="T15" fmla="*/ 193 h 199"/>
                <a:gd name="T16" fmla="*/ 10 w 127"/>
                <a:gd name="T17" fmla="*/ 0 h 199"/>
                <a:gd name="T18" fmla="*/ 88 w 127"/>
                <a:gd name="T19" fmla="*/ 3 h 199"/>
                <a:gd name="T20" fmla="*/ 124 w 127"/>
                <a:gd name="T21" fmla="*/ 4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199">
                  <a:moveTo>
                    <a:pt x="124" y="44"/>
                  </a:moveTo>
                  <a:lnTo>
                    <a:pt x="124" y="44"/>
                  </a:lnTo>
                  <a:cubicBezTo>
                    <a:pt x="117" y="198"/>
                    <a:pt x="117" y="198"/>
                    <a:pt x="117" y="198"/>
                  </a:cubicBezTo>
                  <a:cubicBezTo>
                    <a:pt x="24" y="193"/>
                    <a:pt x="24" y="193"/>
                    <a:pt x="24" y="193"/>
                  </a:cubicBezTo>
                  <a:cubicBezTo>
                    <a:pt x="31" y="0"/>
                    <a:pt x="31" y="0"/>
                    <a:pt x="31" y="0"/>
                  </a:cubicBezTo>
                  <a:cubicBezTo>
                    <a:pt x="19" y="0"/>
                    <a:pt x="19" y="0"/>
                    <a:pt x="19" y="0"/>
                  </a:cubicBezTo>
                  <a:cubicBezTo>
                    <a:pt x="10" y="193"/>
                    <a:pt x="10" y="193"/>
                    <a:pt x="10" y="193"/>
                  </a:cubicBezTo>
                  <a:cubicBezTo>
                    <a:pt x="0" y="193"/>
                    <a:pt x="0" y="193"/>
                    <a:pt x="0" y="193"/>
                  </a:cubicBezTo>
                  <a:cubicBezTo>
                    <a:pt x="10" y="0"/>
                    <a:pt x="10" y="0"/>
                    <a:pt x="10" y="0"/>
                  </a:cubicBezTo>
                  <a:cubicBezTo>
                    <a:pt x="88" y="3"/>
                    <a:pt x="88" y="3"/>
                    <a:pt x="88" y="3"/>
                  </a:cubicBezTo>
                  <a:cubicBezTo>
                    <a:pt x="109" y="5"/>
                    <a:pt x="126" y="22"/>
                    <a:pt x="124" y="44"/>
                  </a:cubicBezTo>
                </a:path>
              </a:pathLst>
            </a:custGeom>
            <a:solidFill>
              <a:srgbClr val="2C698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7" name="Freeform 70"/>
            <p:cNvSpPr>
              <a:spLocks noChangeArrowheads="1"/>
            </p:cNvSpPr>
            <p:nvPr/>
          </p:nvSpPr>
          <p:spPr bwMode="auto">
            <a:xfrm>
              <a:off x="20445228" y="6508859"/>
              <a:ext cx="160825" cy="186209"/>
            </a:xfrm>
            <a:custGeom>
              <a:avLst/>
              <a:gdLst>
                <a:gd name="T0" fmla="*/ 161 w 172"/>
                <a:gd name="T1" fmla="*/ 197 h 198"/>
                <a:gd name="T2" fmla="*/ 161 w 172"/>
                <a:gd name="T3" fmla="*/ 197 h 198"/>
                <a:gd name="T4" fmla="*/ 171 w 172"/>
                <a:gd name="T5" fmla="*/ 7 h 198"/>
                <a:gd name="T6" fmla="*/ 46 w 172"/>
                <a:gd name="T7" fmla="*/ 0 h 198"/>
                <a:gd name="T8" fmla="*/ 7 w 172"/>
                <a:gd name="T9" fmla="*/ 37 h 198"/>
                <a:gd name="T10" fmla="*/ 0 w 172"/>
                <a:gd name="T11" fmla="*/ 190 h 198"/>
                <a:gd name="T12" fmla="*/ 161 w 172"/>
                <a:gd name="T13" fmla="*/ 197 h 198"/>
                <a:gd name="T14" fmla="*/ 114 w 172"/>
                <a:gd name="T15" fmla="*/ 102 h 198"/>
                <a:gd name="T16" fmla="*/ 114 w 172"/>
                <a:gd name="T17" fmla="*/ 102 h 198"/>
                <a:gd name="T18" fmla="*/ 105 w 172"/>
                <a:gd name="T19" fmla="*/ 90 h 198"/>
                <a:gd name="T20" fmla="*/ 107 w 172"/>
                <a:gd name="T21" fmla="*/ 44 h 198"/>
                <a:gd name="T22" fmla="*/ 119 w 172"/>
                <a:gd name="T23" fmla="*/ 32 h 198"/>
                <a:gd name="T24" fmla="*/ 126 w 172"/>
                <a:gd name="T25" fmla="*/ 34 h 198"/>
                <a:gd name="T26" fmla="*/ 136 w 172"/>
                <a:gd name="T27" fmla="*/ 44 h 198"/>
                <a:gd name="T28" fmla="*/ 134 w 172"/>
                <a:gd name="T29" fmla="*/ 92 h 198"/>
                <a:gd name="T30" fmla="*/ 121 w 172"/>
                <a:gd name="T31" fmla="*/ 102 h 198"/>
                <a:gd name="T32" fmla="*/ 114 w 172"/>
                <a:gd name="T33" fmla="*/ 102 h 198"/>
                <a:gd name="T34" fmla="*/ 39 w 172"/>
                <a:gd name="T35" fmla="*/ 100 h 198"/>
                <a:gd name="T36" fmla="*/ 39 w 172"/>
                <a:gd name="T37" fmla="*/ 100 h 198"/>
                <a:gd name="T38" fmla="*/ 27 w 172"/>
                <a:gd name="T39" fmla="*/ 88 h 198"/>
                <a:gd name="T40" fmla="*/ 29 w 172"/>
                <a:gd name="T41" fmla="*/ 24 h 198"/>
                <a:gd name="T42" fmla="*/ 41 w 172"/>
                <a:gd name="T43" fmla="*/ 12 h 198"/>
                <a:gd name="T44" fmla="*/ 83 w 172"/>
                <a:gd name="T45" fmla="*/ 14 h 198"/>
                <a:gd name="T46" fmla="*/ 95 w 172"/>
                <a:gd name="T47" fmla="*/ 29 h 198"/>
                <a:gd name="T48" fmla="*/ 93 w 172"/>
                <a:gd name="T49" fmla="*/ 90 h 198"/>
                <a:gd name="T50" fmla="*/ 80 w 172"/>
                <a:gd name="T51" fmla="*/ 102 h 198"/>
                <a:gd name="T52" fmla="*/ 39 w 172"/>
                <a:gd name="T53" fmla="*/ 100 h 198"/>
                <a:gd name="T54" fmla="*/ 119 w 172"/>
                <a:gd name="T55" fmla="*/ 193 h 198"/>
                <a:gd name="T56" fmla="*/ 119 w 172"/>
                <a:gd name="T57" fmla="*/ 193 h 198"/>
                <a:gd name="T58" fmla="*/ 112 w 172"/>
                <a:gd name="T59" fmla="*/ 193 h 198"/>
                <a:gd name="T60" fmla="*/ 100 w 172"/>
                <a:gd name="T61" fmla="*/ 180 h 198"/>
                <a:gd name="T62" fmla="*/ 102 w 172"/>
                <a:gd name="T63" fmla="*/ 134 h 198"/>
                <a:gd name="T64" fmla="*/ 114 w 172"/>
                <a:gd name="T65" fmla="*/ 124 h 198"/>
                <a:gd name="T66" fmla="*/ 121 w 172"/>
                <a:gd name="T67" fmla="*/ 124 h 198"/>
                <a:gd name="T68" fmla="*/ 134 w 172"/>
                <a:gd name="T69" fmla="*/ 134 h 198"/>
                <a:gd name="T70" fmla="*/ 131 w 172"/>
                <a:gd name="T71" fmla="*/ 183 h 198"/>
                <a:gd name="T72" fmla="*/ 119 w 172"/>
                <a:gd name="T73" fmla="*/ 19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2" h="198">
                  <a:moveTo>
                    <a:pt x="161" y="197"/>
                  </a:moveTo>
                  <a:lnTo>
                    <a:pt x="161" y="197"/>
                  </a:lnTo>
                  <a:cubicBezTo>
                    <a:pt x="171" y="7"/>
                    <a:pt x="171" y="7"/>
                    <a:pt x="171" y="7"/>
                  </a:cubicBezTo>
                  <a:cubicBezTo>
                    <a:pt x="46" y="0"/>
                    <a:pt x="46" y="0"/>
                    <a:pt x="46" y="0"/>
                  </a:cubicBezTo>
                  <a:cubicBezTo>
                    <a:pt x="24" y="0"/>
                    <a:pt x="7" y="14"/>
                    <a:pt x="7" y="37"/>
                  </a:cubicBezTo>
                  <a:cubicBezTo>
                    <a:pt x="0" y="190"/>
                    <a:pt x="0" y="190"/>
                    <a:pt x="0" y="190"/>
                  </a:cubicBezTo>
                  <a:lnTo>
                    <a:pt x="161" y="197"/>
                  </a:lnTo>
                  <a:close/>
                  <a:moveTo>
                    <a:pt x="114" y="102"/>
                  </a:moveTo>
                  <a:lnTo>
                    <a:pt x="114" y="102"/>
                  </a:lnTo>
                  <a:cubicBezTo>
                    <a:pt x="109" y="102"/>
                    <a:pt x="105" y="97"/>
                    <a:pt x="105" y="90"/>
                  </a:cubicBezTo>
                  <a:cubicBezTo>
                    <a:pt x="107" y="44"/>
                    <a:pt x="107" y="44"/>
                    <a:pt x="107" y="44"/>
                  </a:cubicBezTo>
                  <a:cubicBezTo>
                    <a:pt x="107" y="37"/>
                    <a:pt x="112" y="32"/>
                    <a:pt x="119" y="32"/>
                  </a:cubicBezTo>
                  <a:cubicBezTo>
                    <a:pt x="126" y="34"/>
                    <a:pt x="126" y="34"/>
                    <a:pt x="126" y="34"/>
                  </a:cubicBezTo>
                  <a:cubicBezTo>
                    <a:pt x="131" y="34"/>
                    <a:pt x="136" y="39"/>
                    <a:pt x="136" y="44"/>
                  </a:cubicBezTo>
                  <a:cubicBezTo>
                    <a:pt x="134" y="92"/>
                    <a:pt x="134" y="92"/>
                    <a:pt x="134" y="92"/>
                  </a:cubicBezTo>
                  <a:cubicBezTo>
                    <a:pt x="134" y="97"/>
                    <a:pt x="129" y="102"/>
                    <a:pt x="121" y="102"/>
                  </a:cubicBezTo>
                  <a:lnTo>
                    <a:pt x="114" y="102"/>
                  </a:lnTo>
                  <a:close/>
                  <a:moveTo>
                    <a:pt x="39" y="100"/>
                  </a:moveTo>
                  <a:lnTo>
                    <a:pt x="39" y="100"/>
                  </a:lnTo>
                  <a:cubicBezTo>
                    <a:pt x="31" y="100"/>
                    <a:pt x="24" y="95"/>
                    <a:pt x="27" y="88"/>
                  </a:cubicBezTo>
                  <a:cubicBezTo>
                    <a:pt x="29" y="24"/>
                    <a:pt x="29" y="24"/>
                    <a:pt x="29" y="24"/>
                  </a:cubicBezTo>
                  <a:cubicBezTo>
                    <a:pt x="29" y="17"/>
                    <a:pt x="34" y="12"/>
                    <a:pt x="41" y="12"/>
                  </a:cubicBezTo>
                  <a:cubicBezTo>
                    <a:pt x="83" y="14"/>
                    <a:pt x="83" y="14"/>
                    <a:pt x="83" y="14"/>
                  </a:cubicBezTo>
                  <a:cubicBezTo>
                    <a:pt x="90" y="14"/>
                    <a:pt x="97" y="22"/>
                    <a:pt x="95" y="29"/>
                  </a:cubicBezTo>
                  <a:cubicBezTo>
                    <a:pt x="93" y="90"/>
                    <a:pt x="93" y="90"/>
                    <a:pt x="93" y="90"/>
                  </a:cubicBezTo>
                  <a:cubicBezTo>
                    <a:pt x="93" y="97"/>
                    <a:pt x="88" y="102"/>
                    <a:pt x="80" y="102"/>
                  </a:cubicBezTo>
                  <a:lnTo>
                    <a:pt x="39" y="100"/>
                  </a:lnTo>
                  <a:close/>
                  <a:moveTo>
                    <a:pt x="119" y="193"/>
                  </a:moveTo>
                  <a:lnTo>
                    <a:pt x="119" y="193"/>
                  </a:lnTo>
                  <a:cubicBezTo>
                    <a:pt x="112" y="193"/>
                    <a:pt x="112" y="193"/>
                    <a:pt x="112" y="193"/>
                  </a:cubicBezTo>
                  <a:cubicBezTo>
                    <a:pt x="105" y="193"/>
                    <a:pt x="100" y="188"/>
                    <a:pt x="100" y="180"/>
                  </a:cubicBezTo>
                  <a:cubicBezTo>
                    <a:pt x="102" y="134"/>
                    <a:pt x="102" y="134"/>
                    <a:pt x="102" y="134"/>
                  </a:cubicBezTo>
                  <a:cubicBezTo>
                    <a:pt x="102" y="127"/>
                    <a:pt x="107" y="122"/>
                    <a:pt x="114" y="124"/>
                  </a:cubicBezTo>
                  <a:cubicBezTo>
                    <a:pt x="121" y="124"/>
                    <a:pt x="121" y="124"/>
                    <a:pt x="121" y="124"/>
                  </a:cubicBezTo>
                  <a:cubicBezTo>
                    <a:pt x="129" y="124"/>
                    <a:pt x="134" y="129"/>
                    <a:pt x="134" y="134"/>
                  </a:cubicBezTo>
                  <a:cubicBezTo>
                    <a:pt x="131" y="183"/>
                    <a:pt x="131" y="183"/>
                    <a:pt x="131" y="183"/>
                  </a:cubicBezTo>
                  <a:cubicBezTo>
                    <a:pt x="129" y="188"/>
                    <a:pt x="124" y="193"/>
                    <a:pt x="119" y="193"/>
                  </a:cubicBezTo>
                  <a:close/>
                </a:path>
              </a:pathLst>
            </a:custGeom>
            <a:solidFill>
              <a:srgbClr val="2C698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8" name="Freeform 71"/>
            <p:cNvSpPr>
              <a:spLocks noChangeArrowheads="1"/>
            </p:cNvSpPr>
            <p:nvPr/>
          </p:nvSpPr>
          <p:spPr bwMode="auto">
            <a:xfrm>
              <a:off x="20610285" y="6885510"/>
              <a:ext cx="8464" cy="0"/>
            </a:xfrm>
            <a:custGeom>
              <a:avLst/>
              <a:gdLst>
                <a:gd name="T0" fmla="*/ 12 w 13"/>
                <a:gd name="T1" fmla="*/ 0 h 1"/>
                <a:gd name="T2" fmla="*/ 0 w 13"/>
                <a:gd name="T3" fmla="*/ 0 h 1"/>
                <a:gd name="T4" fmla="*/ 0 w 13"/>
                <a:gd name="T5" fmla="*/ 0 h 1"/>
                <a:gd name="T6" fmla="*/ 12 w 13"/>
                <a:gd name="T7" fmla="*/ 0 h 1"/>
              </a:gdLst>
              <a:ahLst/>
              <a:cxnLst>
                <a:cxn ang="0">
                  <a:pos x="T0" y="T1"/>
                </a:cxn>
                <a:cxn ang="0">
                  <a:pos x="T2" y="T3"/>
                </a:cxn>
                <a:cxn ang="0">
                  <a:pos x="T4" y="T5"/>
                </a:cxn>
                <a:cxn ang="0">
                  <a:pos x="T6" y="T7"/>
                </a:cxn>
              </a:cxnLst>
              <a:rect l="0" t="0" r="r" b="b"/>
              <a:pathLst>
                <a:path w="13" h="1">
                  <a:moveTo>
                    <a:pt x="12" y="0"/>
                  </a:moveTo>
                  <a:lnTo>
                    <a:pt x="0" y="0"/>
                  </a:lnTo>
                  <a:lnTo>
                    <a:pt x="0" y="0"/>
                  </a:lnTo>
                  <a:lnTo>
                    <a:pt x="12" y="0"/>
                  </a:lnTo>
                </a:path>
              </a:pathLst>
            </a:custGeom>
            <a:solidFill>
              <a:srgbClr val="62869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9" name="Freeform 72"/>
            <p:cNvSpPr>
              <a:spLocks noChangeArrowheads="1"/>
            </p:cNvSpPr>
            <p:nvPr/>
          </p:nvSpPr>
          <p:spPr bwMode="auto">
            <a:xfrm>
              <a:off x="20610285" y="6703532"/>
              <a:ext cx="16929" cy="181977"/>
            </a:xfrm>
            <a:custGeom>
              <a:avLst/>
              <a:gdLst>
                <a:gd name="T0" fmla="*/ 22 w 23"/>
                <a:gd name="T1" fmla="*/ 0 h 194"/>
                <a:gd name="T2" fmla="*/ 12 w 23"/>
                <a:gd name="T3" fmla="*/ 193 h 194"/>
                <a:gd name="T4" fmla="*/ 0 w 23"/>
                <a:gd name="T5" fmla="*/ 193 h 194"/>
                <a:gd name="T6" fmla="*/ 8 w 23"/>
                <a:gd name="T7" fmla="*/ 0 h 194"/>
                <a:gd name="T8" fmla="*/ 22 w 23"/>
                <a:gd name="T9" fmla="*/ 0 h 194"/>
              </a:gdLst>
              <a:ahLst/>
              <a:cxnLst>
                <a:cxn ang="0">
                  <a:pos x="T0" y="T1"/>
                </a:cxn>
                <a:cxn ang="0">
                  <a:pos x="T2" y="T3"/>
                </a:cxn>
                <a:cxn ang="0">
                  <a:pos x="T4" y="T5"/>
                </a:cxn>
                <a:cxn ang="0">
                  <a:pos x="T6" y="T7"/>
                </a:cxn>
                <a:cxn ang="0">
                  <a:pos x="T8" y="T9"/>
                </a:cxn>
              </a:cxnLst>
              <a:rect l="0" t="0" r="r" b="b"/>
              <a:pathLst>
                <a:path w="23" h="194">
                  <a:moveTo>
                    <a:pt x="22" y="0"/>
                  </a:moveTo>
                  <a:lnTo>
                    <a:pt x="12" y="193"/>
                  </a:lnTo>
                  <a:lnTo>
                    <a:pt x="0" y="193"/>
                  </a:lnTo>
                  <a:lnTo>
                    <a:pt x="8" y="0"/>
                  </a:lnTo>
                  <a:lnTo>
                    <a:pt x="22" y="0"/>
                  </a:lnTo>
                </a:path>
              </a:pathLst>
            </a:custGeom>
            <a:solidFill>
              <a:srgbClr val="EEEBD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0" name="Freeform 73"/>
            <p:cNvSpPr>
              <a:spLocks noChangeArrowheads="1"/>
            </p:cNvSpPr>
            <p:nvPr/>
          </p:nvSpPr>
          <p:spPr bwMode="auto">
            <a:xfrm>
              <a:off x="20618749" y="6517323"/>
              <a:ext cx="16929" cy="181977"/>
            </a:xfrm>
            <a:custGeom>
              <a:avLst/>
              <a:gdLst>
                <a:gd name="T0" fmla="*/ 9 w 22"/>
                <a:gd name="T1" fmla="*/ 0 h 194"/>
                <a:gd name="T2" fmla="*/ 21 w 22"/>
                <a:gd name="T3" fmla="*/ 0 h 194"/>
                <a:gd name="T4" fmla="*/ 14 w 22"/>
                <a:gd name="T5" fmla="*/ 193 h 194"/>
                <a:gd name="T6" fmla="*/ 0 w 22"/>
                <a:gd name="T7" fmla="*/ 193 h 194"/>
                <a:gd name="T8" fmla="*/ 9 w 22"/>
                <a:gd name="T9" fmla="*/ 0 h 194"/>
              </a:gdLst>
              <a:ahLst/>
              <a:cxnLst>
                <a:cxn ang="0">
                  <a:pos x="T0" y="T1"/>
                </a:cxn>
                <a:cxn ang="0">
                  <a:pos x="T2" y="T3"/>
                </a:cxn>
                <a:cxn ang="0">
                  <a:pos x="T4" y="T5"/>
                </a:cxn>
                <a:cxn ang="0">
                  <a:pos x="T6" y="T7"/>
                </a:cxn>
                <a:cxn ang="0">
                  <a:pos x="T8" y="T9"/>
                </a:cxn>
              </a:cxnLst>
              <a:rect l="0" t="0" r="r" b="b"/>
              <a:pathLst>
                <a:path w="22" h="194">
                  <a:moveTo>
                    <a:pt x="9" y="0"/>
                  </a:moveTo>
                  <a:lnTo>
                    <a:pt x="21" y="0"/>
                  </a:lnTo>
                  <a:lnTo>
                    <a:pt x="14" y="193"/>
                  </a:lnTo>
                  <a:lnTo>
                    <a:pt x="0" y="193"/>
                  </a:lnTo>
                  <a:lnTo>
                    <a:pt x="9" y="0"/>
                  </a:lnTo>
                </a:path>
              </a:pathLst>
            </a:custGeom>
            <a:solidFill>
              <a:srgbClr val="FFFFFF"/>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1" name="Freeform 74"/>
            <p:cNvSpPr>
              <a:spLocks noChangeArrowheads="1"/>
            </p:cNvSpPr>
            <p:nvPr/>
          </p:nvSpPr>
          <p:spPr bwMode="auto">
            <a:xfrm>
              <a:off x="20597588" y="6517323"/>
              <a:ext cx="16929" cy="181977"/>
            </a:xfrm>
            <a:custGeom>
              <a:avLst/>
              <a:gdLst>
                <a:gd name="T0" fmla="*/ 0 w 23"/>
                <a:gd name="T1" fmla="*/ 190 h 194"/>
                <a:gd name="T2" fmla="*/ 10 w 23"/>
                <a:gd name="T3" fmla="*/ 0 h 194"/>
                <a:gd name="T4" fmla="*/ 22 w 23"/>
                <a:gd name="T5" fmla="*/ 0 h 194"/>
                <a:gd name="T6" fmla="*/ 12 w 23"/>
                <a:gd name="T7" fmla="*/ 193 h 194"/>
                <a:gd name="T8" fmla="*/ 0 w 23"/>
                <a:gd name="T9" fmla="*/ 190 h 194"/>
              </a:gdLst>
              <a:ahLst/>
              <a:cxnLst>
                <a:cxn ang="0">
                  <a:pos x="T0" y="T1"/>
                </a:cxn>
                <a:cxn ang="0">
                  <a:pos x="T2" y="T3"/>
                </a:cxn>
                <a:cxn ang="0">
                  <a:pos x="T4" y="T5"/>
                </a:cxn>
                <a:cxn ang="0">
                  <a:pos x="T6" y="T7"/>
                </a:cxn>
                <a:cxn ang="0">
                  <a:pos x="T8" y="T9"/>
                </a:cxn>
              </a:cxnLst>
              <a:rect l="0" t="0" r="r" b="b"/>
              <a:pathLst>
                <a:path w="23" h="194">
                  <a:moveTo>
                    <a:pt x="0" y="190"/>
                  </a:moveTo>
                  <a:lnTo>
                    <a:pt x="10" y="0"/>
                  </a:lnTo>
                  <a:lnTo>
                    <a:pt x="22" y="0"/>
                  </a:lnTo>
                  <a:lnTo>
                    <a:pt x="12" y="193"/>
                  </a:lnTo>
                  <a:lnTo>
                    <a:pt x="0" y="190"/>
                  </a:lnTo>
                </a:path>
              </a:pathLst>
            </a:custGeom>
            <a:solidFill>
              <a:srgbClr val="EEEBD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2" name="Freeform 75"/>
            <p:cNvSpPr>
              <a:spLocks noChangeArrowheads="1"/>
            </p:cNvSpPr>
            <p:nvPr/>
          </p:nvSpPr>
          <p:spPr bwMode="auto">
            <a:xfrm>
              <a:off x="20589123" y="6699300"/>
              <a:ext cx="16929" cy="181977"/>
            </a:xfrm>
            <a:custGeom>
              <a:avLst/>
              <a:gdLst>
                <a:gd name="T0" fmla="*/ 22 w 23"/>
                <a:gd name="T1" fmla="*/ 3 h 194"/>
                <a:gd name="T2" fmla="*/ 15 w 23"/>
                <a:gd name="T3" fmla="*/ 193 h 194"/>
                <a:gd name="T4" fmla="*/ 0 w 23"/>
                <a:gd name="T5" fmla="*/ 193 h 194"/>
                <a:gd name="T6" fmla="*/ 10 w 23"/>
                <a:gd name="T7" fmla="*/ 0 h 194"/>
                <a:gd name="T8" fmla="*/ 22 w 23"/>
                <a:gd name="T9" fmla="*/ 3 h 194"/>
              </a:gdLst>
              <a:ahLst/>
              <a:cxnLst>
                <a:cxn ang="0">
                  <a:pos x="T0" y="T1"/>
                </a:cxn>
                <a:cxn ang="0">
                  <a:pos x="T2" y="T3"/>
                </a:cxn>
                <a:cxn ang="0">
                  <a:pos x="T4" y="T5"/>
                </a:cxn>
                <a:cxn ang="0">
                  <a:pos x="T6" y="T7"/>
                </a:cxn>
                <a:cxn ang="0">
                  <a:pos x="T8" y="T9"/>
                </a:cxn>
              </a:cxnLst>
              <a:rect l="0" t="0" r="r" b="b"/>
              <a:pathLst>
                <a:path w="23" h="194">
                  <a:moveTo>
                    <a:pt x="22" y="3"/>
                  </a:moveTo>
                  <a:lnTo>
                    <a:pt x="15" y="193"/>
                  </a:lnTo>
                  <a:lnTo>
                    <a:pt x="0" y="193"/>
                  </a:lnTo>
                  <a:lnTo>
                    <a:pt x="10" y="0"/>
                  </a:lnTo>
                  <a:lnTo>
                    <a:pt x="22" y="3"/>
                  </a:lnTo>
                </a:path>
              </a:pathLst>
            </a:custGeom>
            <a:solidFill>
              <a:srgbClr val="FFFFFF"/>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3" name="Freeform 76"/>
            <p:cNvSpPr>
              <a:spLocks noChangeArrowheads="1"/>
            </p:cNvSpPr>
            <p:nvPr/>
          </p:nvSpPr>
          <p:spPr bwMode="auto">
            <a:xfrm>
              <a:off x="20466389" y="6521555"/>
              <a:ext cx="67716" cy="84641"/>
            </a:xfrm>
            <a:custGeom>
              <a:avLst/>
              <a:gdLst>
                <a:gd name="T0" fmla="*/ 3 w 74"/>
                <a:gd name="T1" fmla="*/ 76 h 91"/>
                <a:gd name="T2" fmla="*/ 3 w 74"/>
                <a:gd name="T3" fmla="*/ 76 h 91"/>
                <a:gd name="T4" fmla="*/ 5 w 74"/>
                <a:gd name="T5" fmla="*/ 12 h 91"/>
                <a:gd name="T6" fmla="*/ 17 w 74"/>
                <a:gd name="T7" fmla="*/ 0 h 91"/>
                <a:gd name="T8" fmla="*/ 59 w 74"/>
                <a:gd name="T9" fmla="*/ 2 h 91"/>
                <a:gd name="T10" fmla="*/ 71 w 74"/>
                <a:gd name="T11" fmla="*/ 17 h 91"/>
                <a:gd name="T12" fmla="*/ 69 w 74"/>
                <a:gd name="T13" fmla="*/ 78 h 91"/>
                <a:gd name="T14" fmla="*/ 56 w 74"/>
                <a:gd name="T15" fmla="*/ 90 h 91"/>
                <a:gd name="T16" fmla="*/ 15 w 74"/>
                <a:gd name="T17" fmla="*/ 88 h 91"/>
                <a:gd name="T18" fmla="*/ 3 w 74"/>
                <a:gd name="T19"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91">
                  <a:moveTo>
                    <a:pt x="3" y="76"/>
                  </a:moveTo>
                  <a:lnTo>
                    <a:pt x="3" y="76"/>
                  </a:lnTo>
                  <a:cubicBezTo>
                    <a:pt x="5" y="12"/>
                    <a:pt x="5" y="12"/>
                    <a:pt x="5" y="12"/>
                  </a:cubicBezTo>
                  <a:cubicBezTo>
                    <a:pt x="5" y="5"/>
                    <a:pt x="10" y="0"/>
                    <a:pt x="17" y="0"/>
                  </a:cubicBezTo>
                  <a:cubicBezTo>
                    <a:pt x="59" y="2"/>
                    <a:pt x="59" y="2"/>
                    <a:pt x="59" y="2"/>
                  </a:cubicBezTo>
                  <a:cubicBezTo>
                    <a:pt x="66" y="2"/>
                    <a:pt x="73" y="10"/>
                    <a:pt x="71" y="17"/>
                  </a:cubicBezTo>
                  <a:cubicBezTo>
                    <a:pt x="69" y="78"/>
                    <a:pt x="69" y="78"/>
                    <a:pt x="69" y="78"/>
                  </a:cubicBezTo>
                  <a:cubicBezTo>
                    <a:pt x="69" y="85"/>
                    <a:pt x="64" y="90"/>
                    <a:pt x="56" y="90"/>
                  </a:cubicBezTo>
                  <a:cubicBezTo>
                    <a:pt x="15" y="88"/>
                    <a:pt x="15" y="88"/>
                    <a:pt x="15" y="88"/>
                  </a:cubicBezTo>
                  <a:cubicBezTo>
                    <a:pt x="7" y="88"/>
                    <a:pt x="0" y="83"/>
                    <a:pt x="3" y="76"/>
                  </a:cubicBezTo>
                </a:path>
              </a:pathLst>
            </a:custGeom>
            <a:solidFill>
              <a:srgbClr val="EEEBD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4" name="Freeform 77"/>
            <p:cNvSpPr>
              <a:spLocks noChangeArrowheads="1"/>
            </p:cNvSpPr>
            <p:nvPr/>
          </p:nvSpPr>
          <p:spPr bwMode="auto">
            <a:xfrm>
              <a:off x="20542569" y="6538483"/>
              <a:ext cx="25393" cy="63480"/>
            </a:xfrm>
            <a:custGeom>
              <a:avLst/>
              <a:gdLst>
                <a:gd name="T0" fmla="*/ 0 w 32"/>
                <a:gd name="T1" fmla="*/ 58 h 71"/>
                <a:gd name="T2" fmla="*/ 0 w 32"/>
                <a:gd name="T3" fmla="*/ 58 h 71"/>
                <a:gd name="T4" fmla="*/ 2 w 32"/>
                <a:gd name="T5" fmla="*/ 12 h 71"/>
                <a:gd name="T6" fmla="*/ 14 w 32"/>
                <a:gd name="T7" fmla="*/ 0 h 71"/>
                <a:gd name="T8" fmla="*/ 21 w 32"/>
                <a:gd name="T9" fmla="*/ 2 h 71"/>
                <a:gd name="T10" fmla="*/ 31 w 32"/>
                <a:gd name="T11" fmla="*/ 12 h 71"/>
                <a:gd name="T12" fmla="*/ 29 w 32"/>
                <a:gd name="T13" fmla="*/ 60 h 71"/>
                <a:gd name="T14" fmla="*/ 16 w 32"/>
                <a:gd name="T15" fmla="*/ 70 h 71"/>
                <a:gd name="T16" fmla="*/ 9 w 32"/>
                <a:gd name="T17" fmla="*/ 70 h 71"/>
                <a:gd name="T18" fmla="*/ 0 w 32"/>
                <a:gd name="T19" fmla="*/ 5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71">
                  <a:moveTo>
                    <a:pt x="0" y="58"/>
                  </a:moveTo>
                  <a:lnTo>
                    <a:pt x="0" y="58"/>
                  </a:lnTo>
                  <a:cubicBezTo>
                    <a:pt x="2" y="12"/>
                    <a:pt x="2" y="12"/>
                    <a:pt x="2" y="12"/>
                  </a:cubicBezTo>
                  <a:cubicBezTo>
                    <a:pt x="2" y="5"/>
                    <a:pt x="7" y="0"/>
                    <a:pt x="14" y="0"/>
                  </a:cubicBezTo>
                  <a:cubicBezTo>
                    <a:pt x="21" y="2"/>
                    <a:pt x="21" y="2"/>
                    <a:pt x="21" y="2"/>
                  </a:cubicBezTo>
                  <a:cubicBezTo>
                    <a:pt x="26" y="2"/>
                    <a:pt x="31" y="7"/>
                    <a:pt x="31" y="12"/>
                  </a:cubicBezTo>
                  <a:cubicBezTo>
                    <a:pt x="29" y="60"/>
                    <a:pt x="29" y="60"/>
                    <a:pt x="29" y="60"/>
                  </a:cubicBezTo>
                  <a:cubicBezTo>
                    <a:pt x="29" y="65"/>
                    <a:pt x="24" y="70"/>
                    <a:pt x="16" y="70"/>
                  </a:cubicBezTo>
                  <a:cubicBezTo>
                    <a:pt x="9" y="70"/>
                    <a:pt x="9" y="70"/>
                    <a:pt x="9" y="70"/>
                  </a:cubicBezTo>
                  <a:cubicBezTo>
                    <a:pt x="4" y="70"/>
                    <a:pt x="0" y="65"/>
                    <a:pt x="0" y="58"/>
                  </a:cubicBezTo>
                </a:path>
              </a:pathLst>
            </a:custGeom>
            <a:solidFill>
              <a:srgbClr val="5F8190"/>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5" name="Freeform 78"/>
            <p:cNvSpPr>
              <a:spLocks noChangeArrowheads="1"/>
            </p:cNvSpPr>
            <p:nvPr/>
          </p:nvSpPr>
          <p:spPr bwMode="auto">
            <a:xfrm>
              <a:off x="20538337" y="6627356"/>
              <a:ext cx="29626" cy="63480"/>
            </a:xfrm>
            <a:custGeom>
              <a:avLst/>
              <a:gdLst>
                <a:gd name="T0" fmla="*/ 0 w 35"/>
                <a:gd name="T1" fmla="*/ 58 h 72"/>
                <a:gd name="T2" fmla="*/ 0 w 35"/>
                <a:gd name="T3" fmla="*/ 58 h 72"/>
                <a:gd name="T4" fmla="*/ 2 w 35"/>
                <a:gd name="T5" fmla="*/ 12 h 72"/>
                <a:gd name="T6" fmla="*/ 14 w 35"/>
                <a:gd name="T7" fmla="*/ 2 h 72"/>
                <a:gd name="T8" fmla="*/ 21 w 35"/>
                <a:gd name="T9" fmla="*/ 2 h 72"/>
                <a:gd name="T10" fmla="*/ 34 w 35"/>
                <a:gd name="T11" fmla="*/ 12 h 72"/>
                <a:gd name="T12" fmla="*/ 31 w 35"/>
                <a:gd name="T13" fmla="*/ 61 h 72"/>
                <a:gd name="T14" fmla="*/ 19 w 35"/>
                <a:gd name="T15" fmla="*/ 71 h 72"/>
                <a:gd name="T16" fmla="*/ 12 w 35"/>
                <a:gd name="T17" fmla="*/ 71 h 72"/>
                <a:gd name="T18" fmla="*/ 0 w 35"/>
                <a:gd name="T19" fmla="*/ 5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72">
                  <a:moveTo>
                    <a:pt x="0" y="58"/>
                  </a:moveTo>
                  <a:lnTo>
                    <a:pt x="0" y="58"/>
                  </a:lnTo>
                  <a:cubicBezTo>
                    <a:pt x="2" y="12"/>
                    <a:pt x="2" y="12"/>
                    <a:pt x="2" y="12"/>
                  </a:cubicBezTo>
                  <a:cubicBezTo>
                    <a:pt x="2" y="5"/>
                    <a:pt x="7" y="0"/>
                    <a:pt x="14" y="2"/>
                  </a:cubicBezTo>
                  <a:cubicBezTo>
                    <a:pt x="21" y="2"/>
                    <a:pt x="21" y="2"/>
                    <a:pt x="21" y="2"/>
                  </a:cubicBezTo>
                  <a:cubicBezTo>
                    <a:pt x="29" y="2"/>
                    <a:pt x="34" y="7"/>
                    <a:pt x="34" y="12"/>
                  </a:cubicBezTo>
                  <a:cubicBezTo>
                    <a:pt x="31" y="61"/>
                    <a:pt x="31" y="61"/>
                    <a:pt x="31" y="61"/>
                  </a:cubicBezTo>
                  <a:cubicBezTo>
                    <a:pt x="29" y="66"/>
                    <a:pt x="24" y="71"/>
                    <a:pt x="19" y="71"/>
                  </a:cubicBezTo>
                  <a:cubicBezTo>
                    <a:pt x="12" y="71"/>
                    <a:pt x="12" y="71"/>
                    <a:pt x="12" y="71"/>
                  </a:cubicBezTo>
                  <a:cubicBezTo>
                    <a:pt x="5" y="71"/>
                    <a:pt x="0" y="66"/>
                    <a:pt x="0" y="58"/>
                  </a:cubicBezTo>
                </a:path>
              </a:pathLst>
            </a:custGeom>
            <a:solidFill>
              <a:srgbClr val="5F8190"/>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6" name="Freeform 79"/>
            <p:cNvSpPr>
              <a:spLocks noChangeArrowheads="1"/>
            </p:cNvSpPr>
            <p:nvPr/>
          </p:nvSpPr>
          <p:spPr bwMode="auto">
            <a:xfrm>
              <a:off x="20534104" y="6711996"/>
              <a:ext cx="29626" cy="63480"/>
            </a:xfrm>
            <a:custGeom>
              <a:avLst/>
              <a:gdLst>
                <a:gd name="T0" fmla="*/ 34 w 35"/>
                <a:gd name="T1" fmla="*/ 12 h 72"/>
                <a:gd name="T2" fmla="*/ 34 w 35"/>
                <a:gd name="T3" fmla="*/ 12 h 72"/>
                <a:gd name="T4" fmla="*/ 31 w 35"/>
                <a:gd name="T5" fmla="*/ 61 h 72"/>
                <a:gd name="T6" fmla="*/ 19 w 35"/>
                <a:gd name="T7" fmla="*/ 71 h 72"/>
                <a:gd name="T8" fmla="*/ 12 w 35"/>
                <a:gd name="T9" fmla="*/ 71 h 72"/>
                <a:gd name="T10" fmla="*/ 0 w 35"/>
                <a:gd name="T11" fmla="*/ 58 h 72"/>
                <a:gd name="T12" fmla="*/ 2 w 35"/>
                <a:gd name="T13" fmla="*/ 12 h 72"/>
                <a:gd name="T14" fmla="*/ 14 w 35"/>
                <a:gd name="T15" fmla="*/ 3 h 72"/>
                <a:gd name="T16" fmla="*/ 22 w 35"/>
                <a:gd name="T17" fmla="*/ 3 h 72"/>
                <a:gd name="T18" fmla="*/ 34 w 35"/>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72">
                  <a:moveTo>
                    <a:pt x="34" y="12"/>
                  </a:moveTo>
                  <a:lnTo>
                    <a:pt x="34" y="12"/>
                  </a:lnTo>
                  <a:cubicBezTo>
                    <a:pt x="31" y="61"/>
                    <a:pt x="31" y="61"/>
                    <a:pt x="31" y="61"/>
                  </a:cubicBezTo>
                  <a:cubicBezTo>
                    <a:pt x="31" y="66"/>
                    <a:pt x="26" y="71"/>
                    <a:pt x="19" y="71"/>
                  </a:cubicBezTo>
                  <a:cubicBezTo>
                    <a:pt x="12" y="71"/>
                    <a:pt x="12" y="71"/>
                    <a:pt x="12" y="71"/>
                  </a:cubicBezTo>
                  <a:cubicBezTo>
                    <a:pt x="5" y="71"/>
                    <a:pt x="0" y="66"/>
                    <a:pt x="0" y="58"/>
                  </a:cubicBezTo>
                  <a:cubicBezTo>
                    <a:pt x="2" y="12"/>
                    <a:pt x="2" y="12"/>
                    <a:pt x="2" y="12"/>
                  </a:cubicBezTo>
                  <a:cubicBezTo>
                    <a:pt x="2" y="5"/>
                    <a:pt x="10" y="0"/>
                    <a:pt x="14" y="3"/>
                  </a:cubicBezTo>
                  <a:cubicBezTo>
                    <a:pt x="22" y="3"/>
                    <a:pt x="22" y="3"/>
                    <a:pt x="22" y="3"/>
                  </a:cubicBezTo>
                  <a:cubicBezTo>
                    <a:pt x="29" y="3"/>
                    <a:pt x="34" y="8"/>
                    <a:pt x="34" y="12"/>
                  </a:cubicBezTo>
                </a:path>
              </a:pathLst>
            </a:custGeom>
            <a:solidFill>
              <a:srgbClr val="5F8190"/>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7" name="Freeform 80"/>
            <p:cNvSpPr>
              <a:spLocks noChangeArrowheads="1"/>
            </p:cNvSpPr>
            <p:nvPr/>
          </p:nvSpPr>
          <p:spPr bwMode="auto">
            <a:xfrm>
              <a:off x="20529872" y="6800869"/>
              <a:ext cx="29626" cy="63480"/>
            </a:xfrm>
            <a:custGeom>
              <a:avLst/>
              <a:gdLst>
                <a:gd name="T0" fmla="*/ 34 w 35"/>
                <a:gd name="T1" fmla="*/ 13 h 72"/>
                <a:gd name="T2" fmla="*/ 34 w 35"/>
                <a:gd name="T3" fmla="*/ 13 h 72"/>
                <a:gd name="T4" fmla="*/ 31 w 35"/>
                <a:gd name="T5" fmla="*/ 61 h 72"/>
                <a:gd name="T6" fmla="*/ 19 w 35"/>
                <a:gd name="T7" fmla="*/ 71 h 72"/>
                <a:gd name="T8" fmla="*/ 12 w 35"/>
                <a:gd name="T9" fmla="*/ 71 h 72"/>
                <a:gd name="T10" fmla="*/ 3 w 35"/>
                <a:gd name="T11" fmla="*/ 59 h 72"/>
                <a:gd name="T12" fmla="*/ 5 w 35"/>
                <a:gd name="T13" fmla="*/ 13 h 72"/>
                <a:gd name="T14" fmla="*/ 15 w 35"/>
                <a:gd name="T15" fmla="*/ 3 h 72"/>
                <a:gd name="T16" fmla="*/ 24 w 35"/>
                <a:gd name="T17" fmla="*/ 3 h 72"/>
                <a:gd name="T18" fmla="*/ 34 w 35"/>
                <a:gd name="T19" fmla="*/ 1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72">
                  <a:moveTo>
                    <a:pt x="34" y="13"/>
                  </a:moveTo>
                  <a:lnTo>
                    <a:pt x="34" y="13"/>
                  </a:lnTo>
                  <a:cubicBezTo>
                    <a:pt x="31" y="61"/>
                    <a:pt x="31" y="61"/>
                    <a:pt x="31" y="61"/>
                  </a:cubicBezTo>
                  <a:cubicBezTo>
                    <a:pt x="31" y="66"/>
                    <a:pt x="27" y="71"/>
                    <a:pt x="19" y="71"/>
                  </a:cubicBezTo>
                  <a:cubicBezTo>
                    <a:pt x="12" y="71"/>
                    <a:pt x="12" y="71"/>
                    <a:pt x="12" y="71"/>
                  </a:cubicBezTo>
                  <a:cubicBezTo>
                    <a:pt x="5" y="71"/>
                    <a:pt x="0" y="66"/>
                    <a:pt x="3" y="59"/>
                  </a:cubicBezTo>
                  <a:cubicBezTo>
                    <a:pt x="5" y="13"/>
                    <a:pt x="5" y="13"/>
                    <a:pt x="5" y="13"/>
                  </a:cubicBezTo>
                  <a:cubicBezTo>
                    <a:pt x="5" y="5"/>
                    <a:pt x="10" y="0"/>
                    <a:pt x="15" y="3"/>
                  </a:cubicBezTo>
                  <a:cubicBezTo>
                    <a:pt x="24" y="3"/>
                    <a:pt x="24" y="3"/>
                    <a:pt x="24" y="3"/>
                  </a:cubicBezTo>
                  <a:cubicBezTo>
                    <a:pt x="29" y="3"/>
                    <a:pt x="34" y="8"/>
                    <a:pt x="34" y="13"/>
                  </a:cubicBezTo>
                </a:path>
              </a:pathLst>
            </a:custGeom>
            <a:solidFill>
              <a:srgbClr val="5F8190"/>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8" name="Freeform 81"/>
            <p:cNvSpPr>
              <a:spLocks noChangeArrowheads="1"/>
            </p:cNvSpPr>
            <p:nvPr/>
          </p:nvSpPr>
          <p:spPr bwMode="auto">
            <a:xfrm>
              <a:off x="20457924" y="6822029"/>
              <a:ext cx="29626" cy="25392"/>
            </a:xfrm>
            <a:custGeom>
              <a:avLst/>
              <a:gdLst>
                <a:gd name="T0" fmla="*/ 19 w 34"/>
                <a:gd name="T1" fmla="*/ 13 h 33"/>
                <a:gd name="T2" fmla="*/ 19 w 34"/>
                <a:gd name="T3" fmla="*/ 13 h 33"/>
                <a:gd name="T4" fmla="*/ 19 w 34"/>
                <a:gd name="T5" fmla="*/ 0 h 33"/>
                <a:gd name="T6" fmla="*/ 28 w 34"/>
                <a:gd name="T7" fmla="*/ 0 h 33"/>
                <a:gd name="T8" fmla="*/ 33 w 34"/>
                <a:gd name="T9" fmla="*/ 5 h 33"/>
                <a:gd name="T10" fmla="*/ 31 w 34"/>
                <a:gd name="T11" fmla="*/ 27 h 33"/>
                <a:gd name="T12" fmla="*/ 26 w 34"/>
                <a:gd name="T13" fmla="*/ 32 h 33"/>
                <a:gd name="T14" fmla="*/ 4 w 34"/>
                <a:gd name="T15" fmla="*/ 32 h 33"/>
                <a:gd name="T16" fmla="*/ 0 w 34"/>
                <a:gd name="T17" fmla="*/ 27 h 33"/>
                <a:gd name="T18" fmla="*/ 2 w 34"/>
                <a:gd name="T19" fmla="*/ 15 h 33"/>
                <a:gd name="T20" fmla="*/ 14 w 34"/>
                <a:gd name="T21" fmla="*/ 17 h 33"/>
                <a:gd name="T22" fmla="*/ 19 w 34"/>
                <a:gd name="T23"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3">
                  <a:moveTo>
                    <a:pt x="19" y="13"/>
                  </a:moveTo>
                  <a:lnTo>
                    <a:pt x="19" y="13"/>
                  </a:lnTo>
                  <a:cubicBezTo>
                    <a:pt x="19" y="0"/>
                    <a:pt x="19" y="0"/>
                    <a:pt x="19" y="0"/>
                  </a:cubicBezTo>
                  <a:cubicBezTo>
                    <a:pt x="28" y="0"/>
                    <a:pt x="28" y="0"/>
                    <a:pt x="28" y="0"/>
                  </a:cubicBezTo>
                  <a:cubicBezTo>
                    <a:pt x="31" y="0"/>
                    <a:pt x="33" y="3"/>
                    <a:pt x="33" y="5"/>
                  </a:cubicBezTo>
                  <a:cubicBezTo>
                    <a:pt x="31" y="27"/>
                    <a:pt x="31" y="27"/>
                    <a:pt x="31" y="27"/>
                  </a:cubicBezTo>
                  <a:cubicBezTo>
                    <a:pt x="31" y="30"/>
                    <a:pt x="28" y="32"/>
                    <a:pt x="26" y="32"/>
                  </a:cubicBezTo>
                  <a:cubicBezTo>
                    <a:pt x="4" y="32"/>
                    <a:pt x="4" y="32"/>
                    <a:pt x="4" y="32"/>
                  </a:cubicBezTo>
                  <a:cubicBezTo>
                    <a:pt x="2" y="32"/>
                    <a:pt x="0" y="30"/>
                    <a:pt x="0" y="27"/>
                  </a:cubicBezTo>
                  <a:cubicBezTo>
                    <a:pt x="2" y="15"/>
                    <a:pt x="2" y="15"/>
                    <a:pt x="2" y="15"/>
                  </a:cubicBezTo>
                  <a:cubicBezTo>
                    <a:pt x="14" y="17"/>
                    <a:pt x="14" y="17"/>
                    <a:pt x="14" y="17"/>
                  </a:cubicBezTo>
                  <a:cubicBezTo>
                    <a:pt x="16" y="17"/>
                    <a:pt x="19" y="15"/>
                    <a:pt x="19" y="13"/>
                  </a:cubicBezTo>
                </a:path>
              </a:pathLst>
            </a:custGeom>
            <a:solidFill>
              <a:srgbClr val="FBC71C"/>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9" name="Freeform 82"/>
            <p:cNvSpPr>
              <a:spLocks noChangeArrowheads="1"/>
            </p:cNvSpPr>
            <p:nvPr/>
          </p:nvSpPr>
          <p:spPr bwMode="auto">
            <a:xfrm>
              <a:off x="20445228" y="6809333"/>
              <a:ext cx="29626" cy="25392"/>
            </a:xfrm>
            <a:custGeom>
              <a:avLst/>
              <a:gdLst>
                <a:gd name="T0" fmla="*/ 34 w 35"/>
                <a:gd name="T1" fmla="*/ 7 h 32"/>
                <a:gd name="T2" fmla="*/ 34 w 35"/>
                <a:gd name="T3" fmla="*/ 7 h 32"/>
                <a:gd name="T4" fmla="*/ 32 w 35"/>
                <a:gd name="T5" fmla="*/ 16 h 32"/>
                <a:gd name="T6" fmla="*/ 20 w 35"/>
                <a:gd name="T7" fmla="*/ 16 h 32"/>
                <a:gd name="T8" fmla="*/ 15 w 35"/>
                <a:gd name="T9" fmla="*/ 21 h 32"/>
                <a:gd name="T10" fmla="*/ 15 w 35"/>
                <a:gd name="T11" fmla="*/ 31 h 32"/>
                <a:gd name="T12" fmla="*/ 5 w 35"/>
                <a:gd name="T13" fmla="*/ 31 h 32"/>
                <a:gd name="T14" fmla="*/ 0 w 35"/>
                <a:gd name="T15" fmla="*/ 26 h 32"/>
                <a:gd name="T16" fmla="*/ 3 w 35"/>
                <a:gd name="T17" fmla="*/ 5 h 32"/>
                <a:gd name="T18" fmla="*/ 8 w 35"/>
                <a:gd name="T19" fmla="*/ 0 h 32"/>
                <a:gd name="T20" fmla="*/ 29 w 35"/>
                <a:gd name="T21" fmla="*/ 2 h 32"/>
                <a:gd name="T22" fmla="*/ 34 w 35"/>
                <a:gd name="T23"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34" y="7"/>
                  </a:moveTo>
                  <a:lnTo>
                    <a:pt x="34" y="7"/>
                  </a:lnTo>
                  <a:cubicBezTo>
                    <a:pt x="32" y="16"/>
                    <a:pt x="32" y="16"/>
                    <a:pt x="32" y="16"/>
                  </a:cubicBezTo>
                  <a:cubicBezTo>
                    <a:pt x="20" y="16"/>
                    <a:pt x="20" y="16"/>
                    <a:pt x="20" y="16"/>
                  </a:cubicBezTo>
                  <a:cubicBezTo>
                    <a:pt x="17" y="16"/>
                    <a:pt x="15" y="19"/>
                    <a:pt x="15" y="21"/>
                  </a:cubicBezTo>
                  <a:cubicBezTo>
                    <a:pt x="15" y="31"/>
                    <a:pt x="15" y="31"/>
                    <a:pt x="15" y="31"/>
                  </a:cubicBezTo>
                  <a:cubicBezTo>
                    <a:pt x="5" y="31"/>
                    <a:pt x="5" y="31"/>
                    <a:pt x="5" y="31"/>
                  </a:cubicBezTo>
                  <a:cubicBezTo>
                    <a:pt x="3" y="31"/>
                    <a:pt x="0" y="29"/>
                    <a:pt x="0" y="26"/>
                  </a:cubicBezTo>
                  <a:cubicBezTo>
                    <a:pt x="3" y="5"/>
                    <a:pt x="3" y="5"/>
                    <a:pt x="3" y="5"/>
                  </a:cubicBezTo>
                  <a:cubicBezTo>
                    <a:pt x="3" y="2"/>
                    <a:pt x="5" y="0"/>
                    <a:pt x="8" y="0"/>
                  </a:cubicBezTo>
                  <a:cubicBezTo>
                    <a:pt x="29" y="2"/>
                    <a:pt x="29" y="2"/>
                    <a:pt x="29" y="2"/>
                  </a:cubicBezTo>
                  <a:cubicBezTo>
                    <a:pt x="32" y="2"/>
                    <a:pt x="34" y="5"/>
                    <a:pt x="34" y="7"/>
                  </a:cubicBezTo>
                </a:path>
              </a:pathLst>
            </a:custGeom>
            <a:solidFill>
              <a:srgbClr val="EB782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0" name="Freeform 83"/>
            <p:cNvSpPr>
              <a:spLocks noChangeArrowheads="1"/>
            </p:cNvSpPr>
            <p:nvPr/>
          </p:nvSpPr>
          <p:spPr bwMode="auto">
            <a:xfrm>
              <a:off x="20457924" y="6822029"/>
              <a:ext cx="12697" cy="12696"/>
            </a:xfrm>
            <a:custGeom>
              <a:avLst/>
              <a:gdLst>
                <a:gd name="T0" fmla="*/ 5 w 18"/>
                <a:gd name="T1" fmla="*/ 0 h 18"/>
                <a:gd name="T2" fmla="*/ 5 w 18"/>
                <a:gd name="T3" fmla="*/ 0 h 18"/>
                <a:gd name="T4" fmla="*/ 17 w 18"/>
                <a:gd name="T5" fmla="*/ 0 h 18"/>
                <a:gd name="T6" fmla="*/ 17 w 18"/>
                <a:gd name="T7" fmla="*/ 13 h 18"/>
                <a:gd name="T8" fmla="*/ 12 w 18"/>
                <a:gd name="T9" fmla="*/ 17 h 18"/>
                <a:gd name="T10" fmla="*/ 0 w 18"/>
                <a:gd name="T11" fmla="*/ 15 h 18"/>
                <a:gd name="T12" fmla="*/ 0 w 18"/>
                <a:gd name="T13" fmla="*/ 5 h 18"/>
                <a:gd name="T14" fmla="*/ 5 w 18"/>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5" y="0"/>
                  </a:moveTo>
                  <a:lnTo>
                    <a:pt x="5" y="0"/>
                  </a:lnTo>
                  <a:cubicBezTo>
                    <a:pt x="17" y="0"/>
                    <a:pt x="17" y="0"/>
                    <a:pt x="17" y="0"/>
                  </a:cubicBezTo>
                  <a:cubicBezTo>
                    <a:pt x="17" y="13"/>
                    <a:pt x="17" y="13"/>
                    <a:pt x="17" y="13"/>
                  </a:cubicBezTo>
                  <a:cubicBezTo>
                    <a:pt x="17" y="15"/>
                    <a:pt x="14" y="17"/>
                    <a:pt x="12" y="17"/>
                  </a:cubicBezTo>
                  <a:cubicBezTo>
                    <a:pt x="0" y="15"/>
                    <a:pt x="0" y="15"/>
                    <a:pt x="0" y="15"/>
                  </a:cubicBezTo>
                  <a:cubicBezTo>
                    <a:pt x="0" y="5"/>
                    <a:pt x="0" y="5"/>
                    <a:pt x="0" y="5"/>
                  </a:cubicBezTo>
                  <a:cubicBezTo>
                    <a:pt x="0" y="3"/>
                    <a:pt x="2" y="0"/>
                    <a:pt x="5" y="0"/>
                  </a:cubicBezTo>
                </a:path>
              </a:pathLst>
            </a:custGeom>
            <a:solidFill>
              <a:srgbClr val="EEEBD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1" name="Freeform 84"/>
            <p:cNvSpPr>
              <a:spLocks noChangeArrowheads="1"/>
            </p:cNvSpPr>
            <p:nvPr/>
          </p:nvSpPr>
          <p:spPr bwMode="auto">
            <a:xfrm>
              <a:off x="18396828" y="5869823"/>
              <a:ext cx="292024" cy="59248"/>
            </a:xfrm>
            <a:custGeom>
              <a:avLst/>
              <a:gdLst>
                <a:gd name="T0" fmla="*/ 304 w 308"/>
                <a:gd name="T1" fmla="*/ 5 h 67"/>
                <a:gd name="T2" fmla="*/ 304 w 308"/>
                <a:gd name="T3" fmla="*/ 5 h 67"/>
                <a:gd name="T4" fmla="*/ 295 w 308"/>
                <a:gd name="T5" fmla="*/ 0 h 67"/>
                <a:gd name="T6" fmla="*/ 36 w 308"/>
                <a:gd name="T7" fmla="*/ 7 h 67"/>
                <a:gd name="T8" fmla="*/ 0 w 308"/>
                <a:gd name="T9" fmla="*/ 58 h 67"/>
                <a:gd name="T10" fmla="*/ 0 w 308"/>
                <a:gd name="T11" fmla="*/ 66 h 67"/>
                <a:gd name="T12" fmla="*/ 307 w 308"/>
                <a:gd name="T13" fmla="*/ 56 h 67"/>
                <a:gd name="T14" fmla="*/ 304 w 308"/>
                <a:gd name="T15" fmla="*/ 5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67">
                  <a:moveTo>
                    <a:pt x="304" y="5"/>
                  </a:moveTo>
                  <a:lnTo>
                    <a:pt x="304" y="5"/>
                  </a:lnTo>
                  <a:cubicBezTo>
                    <a:pt x="304" y="2"/>
                    <a:pt x="302" y="0"/>
                    <a:pt x="295" y="0"/>
                  </a:cubicBezTo>
                  <a:lnTo>
                    <a:pt x="36" y="7"/>
                  </a:lnTo>
                  <a:cubicBezTo>
                    <a:pt x="17" y="9"/>
                    <a:pt x="0" y="31"/>
                    <a:pt x="0" y="58"/>
                  </a:cubicBezTo>
                  <a:cubicBezTo>
                    <a:pt x="0" y="66"/>
                    <a:pt x="0" y="66"/>
                    <a:pt x="0" y="66"/>
                  </a:cubicBezTo>
                  <a:cubicBezTo>
                    <a:pt x="307" y="56"/>
                    <a:pt x="307" y="56"/>
                    <a:pt x="307" y="56"/>
                  </a:cubicBezTo>
                  <a:lnTo>
                    <a:pt x="304" y="5"/>
                  </a:lnTo>
                </a:path>
              </a:pathLst>
            </a:custGeom>
            <a:solidFill>
              <a:srgbClr val="DB4926"/>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2" name="Freeform 85"/>
            <p:cNvSpPr>
              <a:spLocks noChangeArrowheads="1"/>
            </p:cNvSpPr>
            <p:nvPr/>
          </p:nvSpPr>
          <p:spPr bwMode="auto">
            <a:xfrm>
              <a:off x="18688852" y="5874055"/>
              <a:ext cx="321650" cy="46552"/>
            </a:xfrm>
            <a:custGeom>
              <a:avLst/>
              <a:gdLst>
                <a:gd name="T0" fmla="*/ 3 w 338"/>
                <a:gd name="T1" fmla="*/ 54 h 55"/>
                <a:gd name="T2" fmla="*/ 3 w 338"/>
                <a:gd name="T3" fmla="*/ 54 h 55"/>
                <a:gd name="T4" fmla="*/ 337 w 338"/>
                <a:gd name="T5" fmla="*/ 42 h 55"/>
                <a:gd name="T6" fmla="*/ 337 w 338"/>
                <a:gd name="T7" fmla="*/ 34 h 55"/>
                <a:gd name="T8" fmla="*/ 293 w 338"/>
                <a:gd name="T9" fmla="*/ 3 h 55"/>
                <a:gd name="T10" fmla="*/ 88 w 338"/>
                <a:gd name="T11" fmla="*/ 0 h 55"/>
                <a:gd name="T12" fmla="*/ 71 w 338"/>
                <a:gd name="T13" fmla="*/ 7 h 55"/>
                <a:gd name="T14" fmla="*/ 54 w 338"/>
                <a:gd name="T15" fmla="*/ 3 h 55"/>
                <a:gd name="T16" fmla="*/ 0 w 338"/>
                <a:gd name="T17" fmla="*/ 5 h 55"/>
                <a:gd name="T18" fmla="*/ 0 w 338"/>
                <a:gd name="T19" fmla="*/ 3 h 55"/>
                <a:gd name="T20" fmla="*/ 3 w 338"/>
                <a:gd name="T21"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55">
                  <a:moveTo>
                    <a:pt x="3" y="54"/>
                  </a:moveTo>
                  <a:lnTo>
                    <a:pt x="3" y="54"/>
                  </a:lnTo>
                  <a:cubicBezTo>
                    <a:pt x="337" y="42"/>
                    <a:pt x="337" y="42"/>
                    <a:pt x="337" y="42"/>
                  </a:cubicBezTo>
                  <a:cubicBezTo>
                    <a:pt x="337" y="34"/>
                    <a:pt x="337" y="34"/>
                    <a:pt x="337" y="34"/>
                  </a:cubicBezTo>
                  <a:cubicBezTo>
                    <a:pt x="337" y="12"/>
                    <a:pt x="315" y="3"/>
                    <a:pt x="293" y="3"/>
                  </a:cubicBezTo>
                  <a:cubicBezTo>
                    <a:pt x="88" y="0"/>
                    <a:pt x="88" y="0"/>
                    <a:pt x="88" y="0"/>
                  </a:cubicBezTo>
                  <a:cubicBezTo>
                    <a:pt x="81" y="0"/>
                    <a:pt x="76" y="5"/>
                    <a:pt x="71" y="7"/>
                  </a:cubicBezTo>
                  <a:cubicBezTo>
                    <a:pt x="66" y="5"/>
                    <a:pt x="59" y="3"/>
                    <a:pt x="54" y="3"/>
                  </a:cubicBezTo>
                  <a:cubicBezTo>
                    <a:pt x="0" y="5"/>
                    <a:pt x="0" y="5"/>
                    <a:pt x="0" y="5"/>
                  </a:cubicBezTo>
                  <a:cubicBezTo>
                    <a:pt x="0" y="3"/>
                    <a:pt x="0" y="3"/>
                    <a:pt x="0" y="3"/>
                  </a:cubicBezTo>
                  <a:lnTo>
                    <a:pt x="3" y="54"/>
                  </a:lnTo>
                </a:path>
              </a:pathLst>
            </a:custGeom>
            <a:solidFill>
              <a:srgbClr val="E9632B"/>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3" name="Freeform 86"/>
            <p:cNvSpPr>
              <a:spLocks noChangeArrowheads="1"/>
            </p:cNvSpPr>
            <p:nvPr/>
          </p:nvSpPr>
          <p:spPr bwMode="auto">
            <a:xfrm>
              <a:off x="18396828" y="5924839"/>
              <a:ext cx="292024" cy="63480"/>
            </a:xfrm>
            <a:custGeom>
              <a:avLst/>
              <a:gdLst>
                <a:gd name="T0" fmla="*/ 307 w 308"/>
                <a:gd name="T1" fmla="*/ 48 h 69"/>
                <a:gd name="T2" fmla="*/ 307 w 308"/>
                <a:gd name="T3" fmla="*/ 48 h 69"/>
                <a:gd name="T4" fmla="*/ 299 w 308"/>
                <a:gd name="T5" fmla="*/ 53 h 69"/>
                <a:gd name="T6" fmla="*/ 41 w 308"/>
                <a:gd name="T7" fmla="*/ 66 h 69"/>
                <a:gd name="T8" fmla="*/ 0 w 308"/>
                <a:gd name="T9" fmla="*/ 17 h 69"/>
                <a:gd name="T10" fmla="*/ 0 w 308"/>
                <a:gd name="T11" fmla="*/ 10 h 69"/>
                <a:gd name="T12" fmla="*/ 307 w 308"/>
                <a:gd name="T13" fmla="*/ 0 h 69"/>
                <a:gd name="T14" fmla="*/ 307 w 308"/>
                <a:gd name="T15" fmla="*/ 4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69">
                  <a:moveTo>
                    <a:pt x="307" y="48"/>
                  </a:moveTo>
                  <a:lnTo>
                    <a:pt x="307" y="48"/>
                  </a:lnTo>
                  <a:cubicBezTo>
                    <a:pt x="307" y="51"/>
                    <a:pt x="304" y="53"/>
                    <a:pt x="299" y="53"/>
                  </a:cubicBezTo>
                  <a:lnTo>
                    <a:pt x="41" y="66"/>
                  </a:lnTo>
                  <a:cubicBezTo>
                    <a:pt x="20" y="68"/>
                    <a:pt x="2" y="46"/>
                    <a:pt x="0" y="17"/>
                  </a:cubicBezTo>
                  <a:cubicBezTo>
                    <a:pt x="0" y="10"/>
                    <a:pt x="0" y="10"/>
                    <a:pt x="0" y="10"/>
                  </a:cubicBezTo>
                  <a:cubicBezTo>
                    <a:pt x="307" y="0"/>
                    <a:pt x="307" y="0"/>
                    <a:pt x="307" y="0"/>
                  </a:cubicBezTo>
                  <a:lnTo>
                    <a:pt x="307" y="48"/>
                  </a:lnTo>
                </a:path>
              </a:pathLst>
            </a:custGeom>
            <a:solidFill>
              <a:srgbClr val="E9632B"/>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4" name="Freeform 87"/>
            <p:cNvSpPr>
              <a:spLocks noChangeArrowheads="1"/>
            </p:cNvSpPr>
            <p:nvPr/>
          </p:nvSpPr>
          <p:spPr bwMode="auto">
            <a:xfrm>
              <a:off x="18693084" y="5912143"/>
              <a:ext cx="317417" cy="59248"/>
            </a:xfrm>
            <a:custGeom>
              <a:avLst/>
              <a:gdLst>
                <a:gd name="T0" fmla="*/ 0 w 337"/>
                <a:gd name="T1" fmla="*/ 15 h 64"/>
                <a:gd name="T2" fmla="*/ 0 w 337"/>
                <a:gd name="T3" fmla="*/ 15 h 64"/>
                <a:gd name="T4" fmla="*/ 334 w 337"/>
                <a:gd name="T5" fmla="*/ 0 h 64"/>
                <a:gd name="T6" fmla="*/ 334 w 337"/>
                <a:gd name="T7" fmla="*/ 5 h 64"/>
                <a:gd name="T8" fmla="*/ 295 w 337"/>
                <a:gd name="T9" fmla="*/ 42 h 64"/>
                <a:gd name="T10" fmla="*/ 90 w 337"/>
                <a:gd name="T11" fmla="*/ 59 h 64"/>
                <a:gd name="T12" fmla="*/ 73 w 337"/>
                <a:gd name="T13" fmla="*/ 54 h 64"/>
                <a:gd name="T14" fmla="*/ 54 w 337"/>
                <a:gd name="T15" fmla="*/ 61 h 64"/>
                <a:gd name="T16" fmla="*/ 0 w 337"/>
                <a:gd name="T17" fmla="*/ 63 h 64"/>
                <a:gd name="T18" fmla="*/ 0 w 337"/>
                <a:gd name="T19" fmla="*/ 63 h 64"/>
                <a:gd name="T20" fmla="*/ 0 w 337"/>
                <a:gd name="T2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64">
                  <a:moveTo>
                    <a:pt x="0" y="15"/>
                  </a:moveTo>
                  <a:lnTo>
                    <a:pt x="0" y="15"/>
                  </a:lnTo>
                  <a:cubicBezTo>
                    <a:pt x="334" y="0"/>
                    <a:pt x="334" y="0"/>
                    <a:pt x="334" y="0"/>
                  </a:cubicBezTo>
                  <a:cubicBezTo>
                    <a:pt x="334" y="5"/>
                    <a:pt x="334" y="5"/>
                    <a:pt x="334" y="5"/>
                  </a:cubicBezTo>
                  <a:cubicBezTo>
                    <a:pt x="336" y="30"/>
                    <a:pt x="314" y="42"/>
                    <a:pt x="295" y="42"/>
                  </a:cubicBezTo>
                  <a:cubicBezTo>
                    <a:pt x="90" y="59"/>
                    <a:pt x="90" y="59"/>
                    <a:pt x="90" y="59"/>
                  </a:cubicBezTo>
                  <a:cubicBezTo>
                    <a:pt x="83" y="59"/>
                    <a:pt x="78" y="56"/>
                    <a:pt x="73" y="54"/>
                  </a:cubicBezTo>
                  <a:cubicBezTo>
                    <a:pt x="66" y="56"/>
                    <a:pt x="61" y="61"/>
                    <a:pt x="54" y="61"/>
                  </a:cubicBezTo>
                  <a:cubicBezTo>
                    <a:pt x="0" y="63"/>
                    <a:pt x="0" y="63"/>
                    <a:pt x="0" y="63"/>
                  </a:cubicBezTo>
                  <a:lnTo>
                    <a:pt x="0" y="63"/>
                  </a:lnTo>
                  <a:lnTo>
                    <a:pt x="0" y="15"/>
                  </a:lnTo>
                </a:path>
              </a:pathLst>
            </a:custGeom>
            <a:solidFill>
              <a:srgbClr val="DB4926"/>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5" name="Freeform 88"/>
            <p:cNvSpPr>
              <a:spLocks noChangeArrowheads="1"/>
            </p:cNvSpPr>
            <p:nvPr/>
          </p:nvSpPr>
          <p:spPr bwMode="auto">
            <a:xfrm>
              <a:off x="18959715" y="5878287"/>
              <a:ext cx="97341" cy="38088"/>
            </a:xfrm>
            <a:custGeom>
              <a:avLst/>
              <a:gdLst>
                <a:gd name="T0" fmla="*/ 107 w 108"/>
                <a:gd name="T1" fmla="*/ 36 h 42"/>
                <a:gd name="T2" fmla="*/ 107 w 108"/>
                <a:gd name="T3" fmla="*/ 36 h 42"/>
                <a:gd name="T4" fmla="*/ 100 w 108"/>
                <a:gd name="T5" fmla="*/ 31 h 42"/>
                <a:gd name="T6" fmla="*/ 75 w 108"/>
                <a:gd name="T7" fmla="*/ 29 h 42"/>
                <a:gd name="T8" fmla="*/ 19 w 108"/>
                <a:gd name="T9" fmla="*/ 0 h 42"/>
                <a:gd name="T10" fmla="*/ 10 w 108"/>
                <a:gd name="T11" fmla="*/ 0 h 42"/>
                <a:gd name="T12" fmla="*/ 0 w 108"/>
                <a:gd name="T13" fmla="*/ 41 h 42"/>
                <a:gd name="T14" fmla="*/ 107 w 108"/>
                <a:gd name="T15" fmla="*/ 3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42">
                  <a:moveTo>
                    <a:pt x="107" y="36"/>
                  </a:moveTo>
                  <a:lnTo>
                    <a:pt x="107" y="36"/>
                  </a:lnTo>
                  <a:cubicBezTo>
                    <a:pt x="107" y="34"/>
                    <a:pt x="104" y="31"/>
                    <a:pt x="100" y="31"/>
                  </a:cubicBezTo>
                  <a:cubicBezTo>
                    <a:pt x="75" y="29"/>
                    <a:pt x="75" y="29"/>
                    <a:pt x="75" y="29"/>
                  </a:cubicBezTo>
                  <a:cubicBezTo>
                    <a:pt x="71" y="7"/>
                    <a:pt x="43" y="0"/>
                    <a:pt x="19" y="0"/>
                  </a:cubicBezTo>
                  <a:cubicBezTo>
                    <a:pt x="10" y="0"/>
                    <a:pt x="10" y="0"/>
                    <a:pt x="10" y="0"/>
                  </a:cubicBezTo>
                  <a:cubicBezTo>
                    <a:pt x="2" y="14"/>
                    <a:pt x="0" y="26"/>
                    <a:pt x="0" y="41"/>
                  </a:cubicBezTo>
                  <a:cubicBezTo>
                    <a:pt x="107" y="36"/>
                    <a:pt x="107" y="36"/>
                    <a:pt x="107" y="36"/>
                  </a:cubicBezTo>
                </a:path>
              </a:pathLst>
            </a:custGeom>
            <a:solidFill>
              <a:srgbClr val="2A678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6" name="Freeform 89"/>
            <p:cNvSpPr>
              <a:spLocks noChangeArrowheads="1"/>
            </p:cNvSpPr>
            <p:nvPr/>
          </p:nvSpPr>
          <p:spPr bwMode="auto">
            <a:xfrm>
              <a:off x="18743871" y="5869823"/>
              <a:ext cx="21161" cy="50784"/>
            </a:xfrm>
            <a:custGeom>
              <a:avLst/>
              <a:gdLst>
                <a:gd name="T0" fmla="*/ 24 w 25"/>
                <a:gd name="T1" fmla="*/ 5 h 57"/>
                <a:gd name="T2" fmla="*/ 24 w 25"/>
                <a:gd name="T3" fmla="*/ 5 h 57"/>
                <a:gd name="T4" fmla="*/ 9 w 25"/>
                <a:gd name="T5" fmla="*/ 3 h 57"/>
                <a:gd name="T6" fmla="*/ 2 w 25"/>
                <a:gd name="T7" fmla="*/ 56 h 57"/>
                <a:gd name="T8" fmla="*/ 19 w 25"/>
                <a:gd name="T9" fmla="*/ 56 h 57"/>
                <a:gd name="T10" fmla="*/ 24 w 25"/>
                <a:gd name="T11" fmla="*/ 5 h 57"/>
              </a:gdLst>
              <a:ahLst/>
              <a:cxnLst>
                <a:cxn ang="0">
                  <a:pos x="T0" y="T1"/>
                </a:cxn>
                <a:cxn ang="0">
                  <a:pos x="T2" y="T3"/>
                </a:cxn>
                <a:cxn ang="0">
                  <a:pos x="T4" y="T5"/>
                </a:cxn>
                <a:cxn ang="0">
                  <a:pos x="T6" y="T7"/>
                </a:cxn>
                <a:cxn ang="0">
                  <a:pos x="T8" y="T9"/>
                </a:cxn>
                <a:cxn ang="0">
                  <a:pos x="T10" y="T11"/>
                </a:cxn>
              </a:cxnLst>
              <a:rect l="0" t="0" r="r" b="b"/>
              <a:pathLst>
                <a:path w="25" h="57">
                  <a:moveTo>
                    <a:pt x="24" y="5"/>
                  </a:moveTo>
                  <a:lnTo>
                    <a:pt x="24" y="5"/>
                  </a:lnTo>
                  <a:cubicBezTo>
                    <a:pt x="24" y="0"/>
                    <a:pt x="12" y="0"/>
                    <a:pt x="9" y="3"/>
                  </a:cubicBezTo>
                  <a:cubicBezTo>
                    <a:pt x="2" y="15"/>
                    <a:pt x="0" y="37"/>
                    <a:pt x="2" y="56"/>
                  </a:cubicBezTo>
                  <a:cubicBezTo>
                    <a:pt x="19" y="56"/>
                    <a:pt x="19" y="56"/>
                    <a:pt x="19" y="56"/>
                  </a:cubicBezTo>
                  <a:cubicBezTo>
                    <a:pt x="19" y="39"/>
                    <a:pt x="19" y="22"/>
                    <a:pt x="24" y="5"/>
                  </a:cubicBezTo>
                </a:path>
              </a:pathLst>
            </a:custGeom>
            <a:solidFill>
              <a:srgbClr val="15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7" name="Freeform 90"/>
            <p:cNvSpPr>
              <a:spLocks noChangeArrowheads="1"/>
            </p:cNvSpPr>
            <p:nvPr/>
          </p:nvSpPr>
          <p:spPr bwMode="auto">
            <a:xfrm>
              <a:off x="18959715" y="5907911"/>
              <a:ext cx="97341" cy="42320"/>
            </a:xfrm>
            <a:custGeom>
              <a:avLst/>
              <a:gdLst>
                <a:gd name="T0" fmla="*/ 107 w 108"/>
                <a:gd name="T1" fmla="*/ 0 h 47"/>
                <a:gd name="T2" fmla="*/ 107 w 108"/>
                <a:gd name="T3" fmla="*/ 0 h 47"/>
                <a:gd name="T4" fmla="*/ 100 w 108"/>
                <a:gd name="T5" fmla="*/ 7 h 47"/>
                <a:gd name="T6" fmla="*/ 75 w 108"/>
                <a:gd name="T7" fmla="*/ 12 h 47"/>
                <a:gd name="T8" fmla="*/ 24 w 108"/>
                <a:gd name="T9" fmla="*/ 44 h 47"/>
                <a:gd name="T10" fmla="*/ 12 w 108"/>
                <a:gd name="T11" fmla="*/ 46 h 47"/>
                <a:gd name="T12" fmla="*/ 0 w 108"/>
                <a:gd name="T13" fmla="*/ 5 h 47"/>
                <a:gd name="T14" fmla="*/ 107 w 10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47">
                  <a:moveTo>
                    <a:pt x="107" y="0"/>
                  </a:moveTo>
                  <a:lnTo>
                    <a:pt x="107" y="0"/>
                  </a:lnTo>
                  <a:cubicBezTo>
                    <a:pt x="107" y="5"/>
                    <a:pt x="104" y="7"/>
                    <a:pt x="100" y="7"/>
                  </a:cubicBezTo>
                  <a:cubicBezTo>
                    <a:pt x="75" y="12"/>
                    <a:pt x="75" y="12"/>
                    <a:pt x="75" y="12"/>
                  </a:cubicBezTo>
                  <a:cubicBezTo>
                    <a:pt x="73" y="32"/>
                    <a:pt x="46" y="44"/>
                    <a:pt x="24" y="44"/>
                  </a:cubicBezTo>
                  <a:cubicBezTo>
                    <a:pt x="12" y="46"/>
                    <a:pt x="12" y="46"/>
                    <a:pt x="12" y="46"/>
                  </a:cubicBezTo>
                  <a:cubicBezTo>
                    <a:pt x="5" y="32"/>
                    <a:pt x="2" y="17"/>
                    <a:pt x="0" y="5"/>
                  </a:cubicBezTo>
                  <a:cubicBezTo>
                    <a:pt x="107" y="0"/>
                    <a:pt x="107" y="0"/>
                    <a:pt x="107" y="0"/>
                  </a:cubicBezTo>
                </a:path>
              </a:pathLst>
            </a:custGeom>
            <a:solidFill>
              <a:srgbClr val="15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8" name="Freeform 91"/>
            <p:cNvSpPr>
              <a:spLocks noChangeArrowheads="1"/>
            </p:cNvSpPr>
            <p:nvPr/>
          </p:nvSpPr>
          <p:spPr bwMode="auto">
            <a:xfrm>
              <a:off x="18748103" y="5920607"/>
              <a:ext cx="21161" cy="50784"/>
            </a:xfrm>
            <a:custGeom>
              <a:avLst/>
              <a:gdLst>
                <a:gd name="T0" fmla="*/ 27 w 28"/>
                <a:gd name="T1" fmla="*/ 49 h 57"/>
                <a:gd name="T2" fmla="*/ 27 w 28"/>
                <a:gd name="T3" fmla="*/ 49 h 57"/>
                <a:gd name="T4" fmla="*/ 10 w 28"/>
                <a:gd name="T5" fmla="*/ 51 h 57"/>
                <a:gd name="T6" fmla="*/ 0 w 28"/>
                <a:gd name="T7" fmla="*/ 0 h 57"/>
                <a:gd name="T8" fmla="*/ 17 w 28"/>
                <a:gd name="T9" fmla="*/ 0 h 57"/>
                <a:gd name="T10" fmla="*/ 27 w 28"/>
                <a:gd name="T11" fmla="*/ 49 h 57"/>
              </a:gdLst>
              <a:ahLst/>
              <a:cxnLst>
                <a:cxn ang="0">
                  <a:pos x="T0" y="T1"/>
                </a:cxn>
                <a:cxn ang="0">
                  <a:pos x="T2" y="T3"/>
                </a:cxn>
                <a:cxn ang="0">
                  <a:pos x="T4" y="T5"/>
                </a:cxn>
                <a:cxn ang="0">
                  <a:pos x="T6" y="T7"/>
                </a:cxn>
                <a:cxn ang="0">
                  <a:pos x="T8" y="T9"/>
                </a:cxn>
                <a:cxn ang="0">
                  <a:pos x="T10" y="T11"/>
                </a:cxn>
              </a:cxnLst>
              <a:rect l="0" t="0" r="r" b="b"/>
              <a:pathLst>
                <a:path w="28" h="57">
                  <a:moveTo>
                    <a:pt x="27" y="49"/>
                  </a:moveTo>
                  <a:lnTo>
                    <a:pt x="27" y="49"/>
                  </a:lnTo>
                  <a:cubicBezTo>
                    <a:pt x="27" y="54"/>
                    <a:pt x="14" y="56"/>
                    <a:pt x="10" y="51"/>
                  </a:cubicBezTo>
                  <a:cubicBezTo>
                    <a:pt x="2" y="39"/>
                    <a:pt x="0" y="20"/>
                    <a:pt x="0" y="0"/>
                  </a:cubicBezTo>
                  <a:cubicBezTo>
                    <a:pt x="17" y="0"/>
                    <a:pt x="17" y="0"/>
                    <a:pt x="17" y="0"/>
                  </a:cubicBezTo>
                  <a:cubicBezTo>
                    <a:pt x="17" y="15"/>
                    <a:pt x="19" y="32"/>
                    <a:pt x="27" y="49"/>
                  </a:cubicBezTo>
                </a:path>
              </a:pathLst>
            </a:custGeom>
            <a:solidFill>
              <a:srgbClr val="2A678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9" name="Freeform 92"/>
            <p:cNvSpPr>
              <a:spLocks noChangeArrowheads="1"/>
            </p:cNvSpPr>
            <p:nvPr/>
          </p:nvSpPr>
          <p:spPr bwMode="auto">
            <a:xfrm>
              <a:off x="18430686" y="5869823"/>
              <a:ext cx="29626" cy="59248"/>
            </a:xfrm>
            <a:custGeom>
              <a:avLst/>
              <a:gdLst>
                <a:gd name="T0" fmla="*/ 12 w 37"/>
                <a:gd name="T1" fmla="*/ 5 h 67"/>
                <a:gd name="T2" fmla="*/ 12 w 37"/>
                <a:gd name="T3" fmla="*/ 5 h 67"/>
                <a:gd name="T4" fmla="*/ 0 w 37"/>
                <a:gd name="T5" fmla="*/ 66 h 67"/>
                <a:gd name="T6" fmla="*/ 29 w 37"/>
                <a:gd name="T7" fmla="*/ 63 h 67"/>
                <a:gd name="T8" fmla="*/ 34 w 37"/>
                <a:gd name="T9" fmla="*/ 5 h 67"/>
                <a:gd name="T10" fmla="*/ 12 w 37"/>
                <a:gd name="T11" fmla="*/ 5 h 67"/>
              </a:gdLst>
              <a:ahLst/>
              <a:cxnLst>
                <a:cxn ang="0">
                  <a:pos x="T0" y="T1"/>
                </a:cxn>
                <a:cxn ang="0">
                  <a:pos x="T2" y="T3"/>
                </a:cxn>
                <a:cxn ang="0">
                  <a:pos x="T4" y="T5"/>
                </a:cxn>
                <a:cxn ang="0">
                  <a:pos x="T6" y="T7"/>
                </a:cxn>
                <a:cxn ang="0">
                  <a:pos x="T8" y="T9"/>
                </a:cxn>
                <a:cxn ang="0">
                  <a:pos x="T10" y="T11"/>
                </a:cxn>
              </a:cxnLst>
              <a:rect l="0" t="0" r="r" b="b"/>
              <a:pathLst>
                <a:path w="37" h="67">
                  <a:moveTo>
                    <a:pt x="12" y="5"/>
                  </a:moveTo>
                  <a:lnTo>
                    <a:pt x="12" y="5"/>
                  </a:lnTo>
                  <a:cubicBezTo>
                    <a:pt x="2" y="19"/>
                    <a:pt x="0" y="41"/>
                    <a:pt x="0" y="66"/>
                  </a:cubicBezTo>
                  <a:cubicBezTo>
                    <a:pt x="29" y="63"/>
                    <a:pt x="29" y="63"/>
                    <a:pt x="29" y="63"/>
                  </a:cubicBezTo>
                  <a:cubicBezTo>
                    <a:pt x="27" y="46"/>
                    <a:pt x="29" y="24"/>
                    <a:pt x="34" y="5"/>
                  </a:cubicBezTo>
                  <a:cubicBezTo>
                    <a:pt x="36" y="2"/>
                    <a:pt x="17" y="0"/>
                    <a:pt x="12" y="5"/>
                  </a:cubicBezTo>
                </a:path>
              </a:pathLst>
            </a:custGeom>
            <a:solidFill>
              <a:srgbClr val="2A678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0" name="Freeform 93"/>
            <p:cNvSpPr>
              <a:spLocks noChangeArrowheads="1"/>
            </p:cNvSpPr>
            <p:nvPr/>
          </p:nvSpPr>
          <p:spPr bwMode="auto">
            <a:xfrm>
              <a:off x="18430686" y="5933303"/>
              <a:ext cx="215844" cy="88873"/>
            </a:xfrm>
            <a:custGeom>
              <a:avLst/>
              <a:gdLst>
                <a:gd name="T0" fmla="*/ 12 w 228"/>
                <a:gd name="T1" fmla="*/ 66 h 96"/>
                <a:gd name="T2" fmla="*/ 12 w 228"/>
                <a:gd name="T3" fmla="*/ 66 h 96"/>
                <a:gd name="T4" fmla="*/ 10 w 228"/>
                <a:gd name="T5" fmla="*/ 71 h 96"/>
                <a:gd name="T6" fmla="*/ 12 w 228"/>
                <a:gd name="T7" fmla="*/ 86 h 96"/>
                <a:gd name="T8" fmla="*/ 22 w 228"/>
                <a:gd name="T9" fmla="*/ 95 h 96"/>
                <a:gd name="T10" fmla="*/ 49 w 228"/>
                <a:gd name="T11" fmla="*/ 95 h 96"/>
                <a:gd name="T12" fmla="*/ 61 w 228"/>
                <a:gd name="T13" fmla="*/ 83 h 96"/>
                <a:gd name="T14" fmla="*/ 61 w 228"/>
                <a:gd name="T15" fmla="*/ 83 h 96"/>
                <a:gd name="T16" fmla="*/ 227 w 228"/>
                <a:gd name="T17" fmla="*/ 71 h 96"/>
                <a:gd name="T18" fmla="*/ 227 w 228"/>
                <a:gd name="T19" fmla="*/ 61 h 96"/>
                <a:gd name="T20" fmla="*/ 61 w 228"/>
                <a:gd name="T21" fmla="*/ 68 h 96"/>
                <a:gd name="T22" fmla="*/ 49 w 228"/>
                <a:gd name="T23" fmla="*/ 59 h 96"/>
                <a:gd name="T24" fmla="*/ 36 w 228"/>
                <a:gd name="T25" fmla="*/ 59 h 96"/>
                <a:gd name="T26" fmla="*/ 29 w 228"/>
                <a:gd name="T27" fmla="*/ 0 h 96"/>
                <a:gd name="T28" fmla="*/ 0 w 228"/>
                <a:gd name="T29" fmla="*/ 3 h 96"/>
                <a:gd name="T30" fmla="*/ 12 w 228"/>
                <a:gd name="T31" fmla="*/ 6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96">
                  <a:moveTo>
                    <a:pt x="12" y="66"/>
                  </a:moveTo>
                  <a:lnTo>
                    <a:pt x="12" y="66"/>
                  </a:lnTo>
                  <a:cubicBezTo>
                    <a:pt x="12" y="68"/>
                    <a:pt x="10" y="68"/>
                    <a:pt x="10" y="71"/>
                  </a:cubicBezTo>
                  <a:cubicBezTo>
                    <a:pt x="12" y="86"/>
                    <a:pt x="12" y="86"/>
                    <a:pt x="12" y="86"/>
                  </a:cubicBezTo>
                  <a:cubicBezTo>
                    <a:pt x="12" y="91"/>
                    <a:pt x="17" y="95"/>
                    <a:pt x="22" y="95"/>
                  </a:cubicBezTo>
                  <a:cubicBezTo>
                    <a:pt x="49" y="95"/>
                    <a:pt x="49" y="95"/>
                    <a:pt x="49" y="95"/>
                  </a:cubicBezTo>
                  <a:cubicBezTo>
                    <a:pt x="56" y="95"/>
                    <a:pt x="61" y="91"/>
                    <a:pt x="61" y="83"/>
                  </a:cubicBezTo>
                  <a:lnTo>
                    <a:pt x="61" y="83"/>
                  </a:lnTo>
                  <a:cubicBezTo>
                    <a:pt x="73" y="83"/>
                    <a:pt x="146" y="83"/>
                    <a:pt x="227" y="71"/>
                  </a:cubicBezTo>
                  <a:cubicBezTo>
                    <a:pt x="227" y="61"/>
                    <a:pt x="227" y="61"/>
                    <a:pt x="227" y="61"/>
                  </a:cubicBezTo>
                  <a:cubicBezTo>
                    <a:pt x="144" y="73"/>
                    <a:pt x="73" y="71"/>
                    <a:pt x="61" y="68"/>
                  </a:cubicBezTo>
                  <a:cubicBezTo>
                    <a:pt x="61" y="63"/>
                    <a:pt x="54" y="59"/>
                    <a:pt x="49" y="59"/>
                  </a:cubicBezTo>
                  <a:cubicBezTo>
                    <a:pt x="36" y="59"/>
                    <a:pt x="36" y="59"/>
                    <a:pt x="36" y="59"/>
                  </a:cubicBezTo>
                  <a:cubicBezTo>
                    <a:pt x="34" y="49"/>
                    <a:pt x="29" y="27"/>
                    <a:pt x="29" y="0"/>
                  </a:cubicBezTo>
                  <a:cubicBezTo>
                    <a:pt x="0" y="3"/>
                    <a:pt x="0" y="3"/>
                    <a:pt x="0" y="3"/>
                  </a:cubicBezTo>
                  <a:cubicBezTo>
                    <a:pt x="2" y="32"/>
                    <a:pt x="10" y="61"/>
                    <a:pt x="12" y="66"/>
                  </a:cubicBezTo>
                </a:path>
              </a:pathLst>
            </a:custGeom>
            <a:solidFill>
              <a:srgbClr val="15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1" name="Freeform 94"/>
            <p:cNvSpPr>
              <a:spLocks noChangeArrowheads="1"/>
            </p:cNvSpPr>
            <p:nvPr/>
          </p:nvSpPr>
          <p:spPr bwMode="auto">
            <a:xfrm>
              <a:off x="17698510" y="5133450"/>
              <a:ext cx="88877" cy="105801"/>
            </a:xfrm>
            <a:custGeom>
              <a:avLst/>
              <a:gdLst>
                <a:gd name="T0" fmla="*/ 48 w 96"/>
                <a:gd name="T1" fmla="*/ 112 h 115"/>
                <a:gd name="T2" fmla="*/ 48 w 96"/>
                <a:gd name="T3" fmla="*/ 112 h 115"/>
                <a:gd name="T4" fmla="*/ 0 w 96"/>
                <a:gd name="T5" fmla="*/ 70 h 115"/>
                <a:gd name="T6" fmla="*/ 0 w 96"/>
                <a:gd name="T7" fmla="*/ 44 h 115"/>
                <a:gd name="T8" fmla="*/ 46 w 96"/>
                <a:gd name="T9" fmla="*/ 0 h 115"/>
                <a:gd name="T10" fmla="*/ 95 w 96"/>
                <a:gd name="T11" fmla="*/ 41 h 115"/>
                <a:gd name="T12" fmla="*/ 95 w 96"/>
                <a:gd name="T13" fmla="*/ 70 h 115"/>
                <a:gd name="T14" fmla="*/ 48 w 96"/>
                <a:gd name="T15" fmla="*/ 112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15">
                  <a:moveTo>
                    <a:pt x="48" y="112"/>
                  </a:moveTo>
                  <a:lnTo>
                    <a:pt x="48" y="112"/>
                  </a:lnTo>
                  <a:cubicBezTo>
                    <a:pt x="22" y="114"/>
                    <a:pt x="2" y="95"/>
                    <a:pt x="0" y="70"/>
                  </a:cubicBezTo>
                  <a:cubicBezTo>
                    <a:pt x="0" y="44"/>
                    <a:pt x="0" y="44"/>
                    <a:pt x="0" y="44"/>
                  </a:cubicBezTo>
                  <a:cubicBezTo>
                    <a:pt x="0" y="22"/>
                    <a:pt x="19" y="2"/>
                    <a:pt x="46" y="0"/>
                  </a:cubicBezTo>
                  <a:cubicBezTo>
                    <a:pt x="73" y="0"/>
                    <a:pt x="95" y="19"/>
                    <a:pt x="95" y="41"/>
                  </a:cubicBezTo>
                  <a:cubicBezTo>
                    <a:pt x="95" y="70"/>
                    <a:pt x="95" y="70"/>
                    <a:pt x="95" y="70"/>
                  </a:cubicBezTo>
                  <a:cubicBezTo>
                    <a:pt x="95" y="92"/>
                    <a:pt x="75" y="112"/>
                    <a:pt x="48" y="112"/>
                  </a:cubicBezTo>
                </a:path>
              </a:pathLst>
            </a:custGeom>
            <a:solidFill>
              <a:srgbClr val="01334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2" name="Freeform 95"/>
            <p:cNvSpPr>
              <a:spLocks noChangeArrowheads="1"/>
            </p:cNvSpPr>
            <p:nvPr/>
          </p:nvSpPr>
          <p:spPr bwMode="auto">
            <a:xfrm>
              <a:off x="16746258" y="5002257"/>
              <a:ext cx="986110" cy="1290769"/>
            </a:xfrm>
            <a:custGeom>
              <a:avLst/>
              <a:gdLst>
                <a:gd name="T0" fmla="*/ 132 w 1032"/>
                <a:gd name="T1" fmla="*/ 1347 h 1348"/>
                <a:gd name="T2" fmla="*/ 132 w 1032"/>
                <a:gd name="T3" fmla="*/ 1347 h 1348"/>
                <a:gd name="T4" fmla="*/ 27 w 1032"/>
                <a:gd name="T5" fmla="*/ 1259 h 1348"/>
                <a:gd name="T6" fmla="*/ 3 w 1032"/>
                <a:gd name="T7" fmla="*/ 109 h 1348"/>
                <a:gd name="T8" fmla="*/ 103 w 1032"/>
                <a:gd name="T9" fmla="*/ 17 h 1348"/>
                <a:gd name="T10" fmla="*/ 902 w 1032"/>
                <a:gd name="T11" fmla="*/ 0 h 1348"/>
                <a:gd name="T12" fmla="*/ 1007 w 1032"/>
                <a:gd name="T13" fmla="*/ 88 h 1348"/>
                <a:gd name="T14" fmla="*/ 1031 w 1032"/>
                <a:gd name="T15" fmla="*/ 1238 h 1348"/>
                <a:gd name="T16" fmla="*/ 931 w 1032"/>
                <a:gd name="T17" fmla="*/ 1330 h 1348"/>
                <a:gd name="T18" fmla="*/ 132 w 1032"/>
                <a:gd name="T19" fmla="*/ 1347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2" h="1348">
                  <a:moveTo>
                    <a:pt x="132" y="1347"/>
                  </a:moveTo>
                  <a:lnTo>
                    <a:pt x="132" y="1347"/>
                  </a:lnTo>
                  <a:cubicBezTo>
                    <a:pt x="76" y="1347"/>
                    <a:pt x="27" y="1308"/>
                    <a:pt x="27" y="1259"/>
                  </a:cubicBezTo>
                  <a:cubicBezTo>
                    <a:pt x="3" y="109"/>
                    <a:pt x="3" y="109"/>
                    <a:pt x="3" y="109"/>
                  </a:cubicBezTo>
                  <a:cubicBezTo>
                    <a:pt x="0" y="58"/>
                    <a:pt x="47" y="19"/>
                    <a:pt x="103" y="17"/>
                  </a:cubicBezTo>
                  <a:cubicBezTo>
                    <a:pt x="902" y="0"/>
                    <a:pt x="902" y="0"/>
                    <a:pt x="902" y="0"/>
                  </a:cubicBezTo>
                  <a:cubicBezTo>
                    <a:pt x="958" y="0"/>
                    <a:pt x="1005" y="36"/>
                    <a:pt x="1007" y="88"/>
                  </a:cubicBezTo>
                  <a:cubicBezTo>
                    <a:pt x="1031" y="1238"/>
                    <a:pt x="1031" y="1238"/>
                    <a:pt x="1031" y="1238"/>
                  </a:cubicBezTo>
                  <a:cubicBezTo>
                    <a:pt x="1031" y="1286"/>
                    <a:pt x="987" y="1328"/>
                    <a:pt x="931" y="1330"/>
                  </a:cubicBezTo>
                  <a:lnTo>
                    <a:pt x="132" y="1347"/>
                  </a:lnTo>
                </a:path>
              </a:pathLst>
            </a:custGeom>
            <a:solidFill>
              <a:srgbClr val="EEEEE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3" name="Freeform 96"/>
            <p:cNvSpPr>
              <a:spLocks noChangeArrowheads="1"/>
            </p:cNvSpPr>
            <p:nvPr/>
          </p:nvSpPr>
          <p:spPr bwMode="auto">
            <a:xfrm>
              <a:off x="17080604" y="5091130"/>
              <a:ext cx="579816" cy="1129951"/>
            </a:xfrm>
            <a:custGeom>
              <a:avLst/>
              <a:gdLst>
                <a:gd name="T0" fmla="*/ 82 w 607"/>
                <a:gd name="T1" fmla="*/ 1177 h 1181"/>
                <a:gd name="T2" fmla="*/ 82 w 607"/>
                <a:gd name="T3" fmla="*/ 1177 h 1181"/>
                <a:gd name="T4" fmla="*/ 21 w 607"/>
                <a:gd name="T5" fmla="*/ 1102 h 1181"/>
                <a:gd name="T6" fmla="*/ 0 w 607"/>
                <a:gd name="T7" fmla="*/ 91 h 1181"/>
                <a:gd name="T8" fmla="*/ 58 w 607"/>
                <a:gd name="T9" fmla="*/ 10 h 1181"/>
                <a:gd name="T10" fmla="*/ 521 w 607"/>
                <a:gd name="T11" fmla="*/ 0 h 1181"/>
                <a:gd name="T12" fmla="*/ 582 w 607"/>
                <a:gd name="T13" fmla="*/ 76 h 1181"/>
                <a:gd name="T14" fmla="*/ 604 w 607"/>
                <a:gd name="T15" fmla="*/ 1089 h 1181"/>
                <a:gd name="T16" fmla="*/ 545 w 607"/>
                <a:gd name="T17" fmla="*/ 1167 h 1181"/>
                <a:gd name="T18" fmla="*/ 82 w 607"/>
                <a:gd name="T19" fmla="*/ 1177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7" h="1181">
                  <a:moveTo>
                    <a:pt x="82" y="1177"/>
                  </a:moveTo>
                  <a:lnTo>
                    <a:pt x="82" y="1177"/>
                  </a:lnTo>
                  <a:cubicBezTo>
                    <a:pt x="51" y="1180"/>
                    <a:pt x="24" y="1146"/>
                    <a:pt x="21" y="1102"/>
                  </a:cubicBezTo>
                  <a:cubicBezTo>
                    <a:pt x="0" y="91"/>
                    <a:pt x="0" y="91"/>
                    <a:pt x="0" y="91"/>
                  </a:cubicBezTo>
                  <a:cubicBezTo>
                    <a:pt x="0" y="47"/>
                    <a:pt x="24" y="10"/>
                    <a:pt x="58" y="10"/>
                  </a:cubicBezTo>
                  <a:cubicBezTo>
                    <a:pt x="521" y="0"/>
                    <a:pt x="521" y="0"/>
                    <a:pt x="521" y="0"/>
                  </a:cubicBezTo>
                  <a:cubicBezTo>
                    <a:pt x="553" y="0"/>
                    <a:pt x="582" y="34"/>
                    <a:pt x="582" y="76"/>
                  </a:cubicBezTo>
                  <a:cubicBezTo>
                    <a:pt x="604" y="1089"/>
                    <a:pt x="604" y="1089"/>
                    <a:pt x="604" y="1089"/>
                  </a:cubicBezTo>
                  <a:cubicBezTo>
                    <a:pt x="606" y="1131"/>
                    <a:pt x="580" y="1167"/>
                    <a:pt x="545" y="1167"/>
                  </a:cubicBezTo>
                  <a:lnTo>
                    <a:pt x="82" y="1177"/>
                  </a:lnTo>
                </a:path>
              </a:pathLst>
            </a:custGeom>
            <a:solidFill>
              <a:srgbClr val="01334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4" name="Freeform 97"/>
            <p:cNvSpPr>
              <a:spLocks noChangeArrowheads="1"/>
            </p:cNvSpPr>
            <p:nvPr/>
          </p:nvSpPr>
          <p:spPr bwMode="auto">
            <a:xfrm>
              <a:off x="16792812" y="5514333"/>
              <a:ext cx="253934" cy="270850"/>
            </a:xfrm>
            <a:custGeom>
              <a:avLst/>
              <a:gdLst>
                <a:gd name="T0" fmla="*/ 32 w 269"/>
                <a:gd name="T1" fmla="*/ 285 h 286"/>
                <a:gd name="T2" fmla="*/ 32 w 269"/>
                <a:gd name="T3" fmla="*/ 285 h 286"/>
                <a:gd name="T4" fmla="*/ 5 w 269"/>
                <a:gd name="T5" fmla="*/ 268 h 286"/>
                <a:gd name="T6" fmla="*/ 0 w 269"/>
                <a:gd name="T7" fmla="*/ 24 h 286"/>
                <a:gd name="T8" fmla="*/ 27 w 269"/>
                <a:gd name="T9" fmla="*/ 5 h 286"/>
                <a:gd name="T10" fmla="*/ 236 w 269"/>
                <a:gd name="T11" fmla="*/ 0 h 286"/>
                <a:gd name="T12" fmla="*/ 263 w 269"/>
                <a:gd name="T13" fmla="*/ 19 h 286"/>
                <a:gd name="T14" fmla="*/ 268 w 269"/>
                <a:gd name="T15" fmla="*/ 261 h 286"/>
                <a:gd name="T16" fmla="*/ 241 w 269"/>
                <a:gd name="T17" fmla="*/ 280 h 286"/>
                <a:gd name="T18" fmla="*/ 32 w 269"/>
                <a:gd name="T19" fmla="*/ 28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86">
                  <a:moveTo>
                    <a:pt x="32" y="285"/>
                  </a:moveTo>
                  <a:lnTo>
                    <a:pt x="32" y="285"/>
                  </a:lnTo>
                  <a:cubicBezTo>
                    <a:pt x="17" y="285"/>
                    <a:pt x="5" y="278"/>
                    <a:pt x="5" y="268"/>
                  </a:cubicBezTo>
                  <a:cubicBezTo>
                    <a:pt x="0" y="24"/>
                    <a:pt x="0" y="24"/>
                    <a:pt x="0" y="24"/>
                  </a:cubicBezTo>
                  <a:cubicBezTo>
                    <a:pt x="0" y="15"/>
                    <a:pt x="12" y="5"/>
                    <a:pt x="27" y="5"/>
                  </a:cubicBezTo>
                  <a:cubicBezTo>
                    <a:pt x="236" y="0"/>
                    <a:pt x="236" y="0"/>
                    <a:pt x="236" y="0"/>
                  </a:cubicBezTo>
                  <a:cubicBezTo>
                    <a:pt x="251" y="0"/>
                    <a:pt x="263" y="10"/>
                    <a:pt x="263" y="19"/>
                  </a:cubicBezTo>
                  <a:cubicBezTo>
                    <a:pt x="268" y="261"/>
                    <a:pt x="268" y="261"/>
                    <a:pt x="268" y="261"/>
                  </a:cubicBezTo>
                  <a:cubicBezTo>
                    <a:pt x="268" y="273"/>
                    <a:pt x="256" y="280"/>
                    <a:pt x="241" y="280"/>
                  </a:cubicBezTo>
                  <a:lnTo>
                    <a:pt x="32" y="285"/>
                  </a:lnTo>
                </a:path>
              </a:pathLst>
            </a:custGeom>
            <a:solidFill>
              <a:srgbClr val="5E819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5" name="Freeform 98"/>
            <p:cNvSpPr>
              <a:spLocks noChangeArrowheads="1"/>
            </p:cNvSpPr>
            <p:nvPr/>
          </p:nvSpPr>
          <p:spPr bwMode="auto">
            <a:xfrm>
              <a:off x="17131391" y="6013712"/>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2 h 142"/>
                <a:gd name="T10" fmla="*/ 137 w 145"/>
                <a:gd name="T11" fmla="*/ 0 h 142"/>
                <a:gd name="T12" fmla="*/ 142 w 145"/>
                <a:gd name="T13" fmla="*/ 5 h 142"/>
                <a:gd name="T14" fmla="*/ 144 w 145"/>
                <a:gd name="T15" fmla="*/ 133 h 142"/>
                <a:gd name="T16" fmla="*/ 139 w 145"/>
                <a:gd name="T17" fmla="*/ 138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38"/>
                    <a:pt x="3" y="136"/>
                  </a:cubicBezTo>
                  <a:cubicBezTo>
                    <a:pt x="0" y="7"/>
                    <a:pt x="0" y="7"/>
                    <a:pt x="0" y="7"/>
                  </a:cubicBezTo>
                  <a:cubicBezTo>
                    <a:pt x="0" y="5"/>
                    <a:pt x="3" y="2"/>
                    <a:pt x="5" y="2"/>
                  </a:cubicBezTo>
                  <a:cubicBezTo>
                    <a:pt x="137" y="0"/>
                    <a:pt x="137" y="0"/>
                    <a:pt x="137" y="0"/>
                  </a:cubicBezTo>
                  <a:cubicBezTo>
                    <a:pt x="139" y="0"/>
                    <a:pt x="142" y="2"/>
                    <a:pt x="142" y="5"/>
                  </a:cubicBezTo>
                  <a:cubicBezTo>
                    <a:pt x="144" y="133"/>
                    <a:pt x="144" y="133"/>
                    <a:pt x="144" y="133"/>
                  </a:cubicBezTo>
                  <a:cubicBezTo>
                    <a:pt x="144" y="136"/>
                    <a:pt x="142" y="138"/>
                    <a:pt x="139" y="138"/>
                  </a:cubicBezTo>
                  <a:lnTo>
                    <a:pt x="8"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6" name="Freeform 99"/>
            <p:cNvSpPr>
              <a:spLocks noChangeArrowheads="1"/>
            </p:cNvSpPr>
            <p:nvPr/>
          </p:nvSpPr>
          <p:spPr bwMode="auto">
            <a:xfrm>
              <a:off x="17127159" y="5844431"/>
              <a:ext cx="135431" cy="131193"/>
            </a:xfrm>
            <a:custGeom>
              <a:avLst/>
              <a:gdLst>
                <a:gd name="T0" fmla="*/ 7 w 144"/>
                <a:gd name="T1" fmla="*/ 141 h 142"/>
                <a:gd name="T2" fmla="*/ 7 w 144"/>
                <a:gd name="T3" fmla="*/ 141 h 142"/>
                <a:gd name="T4" fmla="*/ 2 w 144"/>
                <a:gd name="T5" fmla="*/ 136 h 142"/>
                <a:gd name="T6" fmla="*/ 0 w 144"/>
                <a:gd name="T7" fmla="*/ 7 h 142"/>
                <a:gd name="T8" fmla="*/ 4 w 144"/>
                <a:gd name="T9" fmla="*/ 2 h 142"/>
                <a:gd name="T10" fmla="*/ 136 w 144"/>
                <a:gd name="T11" fmla="*/ 0 h 142"/>
                <a:gd name="T12" fmla="*/ 141 w 144"/>
                <a:gd name="T13" fmla="*/ 5 h 142"/>
                <a:gd name="T14" fmla="*/ 143 w 144"/>
                <a:gd name="T15" fmla="*/ 133 h 142"/>
                <a:gd name="T16" fmla="*/ 138 w 144"/>
                <a:gd name="T17" fmla="*/ 136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4" y="141"/>
                    <a:pt x="2" y="138"/>
                    <a:pt x="2" y="136"/>
                  </a:cubicBezTo>
                  <a:cubicBezTo>
                    <a:pt x="0" y="7"/>
                    <a:pt x="0" y="7"/>
                    <a:pt x="0" y="7"/>
                  </a:cubicBezTo>
                  <a:cubicBezTo>
                    <a:pt x="0" y="5"/>
                    <a:pt x="2" y="2"/>
                    <a:pt x="4" y="2"/>
                  </a:cubicBezTo>
                  <a:cubicBezTo>
                    <a:pt x="136" y="0"/>
                    <a:pt x="136" y="0"/>
                    <a:pt x="136" y="0"/>
                  </a:cubicBezTo>
                  <a:cubicBezTo>
                    <a:pt x="138" y="0"/>
                    <a:pt x="141" y="2"/>
                    <a:pt x="141" y="5"/>
                  </a:cubicBezTo>
                  <a:cubicBezTo>
                    <a:pt x="143" y="133"/>
                    <a:pt x="143" y="133"/>
                    <a:pt x="143" y="133"/>
                  </a:cubicBezTo>
                  <a:cubicBezTo>
                    <a:pt x="143" y="136"/>
                    <a:pt x="141" y="136"/>
                    <a:pt x="138" y="136"/>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7" name="Freeform 100"/>
            <p:cNvSpPr>
              <a:spLocks noChangeArrowheads="1"/>
            </p:cNvSpPr>
            <p:nvPr/>
          </p:nvSpPr>
          <p:spPr bwMode="auto">
            <a:xfrm>
              <a:off x="17127159" y="5670918"/>
              <a:ext cx="135431" cy="131193"/>
            </a:xfrm>
            <a:custGeom>
              <a:avLst/>
              <a:gdLst>
                <a:gd name="T0" fmla="*/ 7 w 145"/>
                <a:gd name="T1" fmla="*/ 142 h 143"/>
                <a:gd name="T2" fmla="*/ 7 w 145"/>
                <a:gd name="T3" fmla="*/ 142 h 143"/>
                <a:gd name="T4" fmla="*/ 3 w 145"/>
                <a:gd name="T5" fmla="*/ 137 h 143"/>
                <a:gd name="T6" fmla="*/ 0 w 145"/>
                <a:gd name="T7" fmla="*/ 7 h 143"/>
                <a:gd name="T8" fmla="*/ 5 w 145"/>
                <a:gd name="T9" fmla="*/ 3 h 143"/>
                <a:gd name="T10" fmla="*/ 137 w 145"/>
                <a:gd name="T11" fmla="*/ 0 h 143"/>
                <a:gd name="T12" fmla="*/ 141 w 145"/>
                <a:gd name="T13" fmla="*/ 5 h 143"/>
                <a:gd name="T14" fmla="*/ 144 w 145"/>
                <a:gd name="T15" fmla="*/ 134 h 143"/>
                <a:gd name="T16" fmla="*/ 139 w 145"/>
                <a:gd name="T17" fmla="*/ 139 h 143"/>
                <a:gd name="T18" fmla="*/ 7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7" y="142"/>
                  </a:moveTo>
                  <a:lnTo>
                    <a:pt x="7" y="142"/>
                  </a:lnTo>
                  <a:cubicBezTo>
                    <a:pt x="5" y="142"/>
                    <a:pt x="3" y="139"/>
                    <a:pt x="3" y="137"/>
                  </a:cubicBezTo>
                  <a:cubicBezTo>
                    <a:pt x="0" y="7"/>
                    <a:pt x="0" y="7"/>
                    <a:pt x="0" y="7"/>
                  </a:cubicBezTo>
                  <a:cubicBezTo>
                    <a:pt x="0" y="5"/>
                    <a:pt x="3" y="3"/>
                    <a:pt x="5" y="3"/>
                  </a:cubicBezTo>
                  <a:cubicBezTo>
                    <a:pt x="137" y="0"/>
                    <a:pt x="137" y="0"/>
                    <a:pt x="137" y="0"/>
                  </a:cubicBezTo>
                  <a:cubicBezTo>
                    <a:pt x="139" y="0"/>
                    <a:pt x="141" y="3"/>
                    <a:pt x="141" y="5"/>
                  </a:cubicBezTo>
                  <a:cubicBezTo>
                    <a:pt x="144" y="134"/>
                    <a:pt x="144" y="134"/>
                    <a:pt x="144" y="134"/>
                  </a:cubicBezTo>
                  <a:cubicBezTo>
                    <a:pt x="144" y="137"/>
                    <a:pt x="141" y="139"/>
                    <a:pt x="139" y="139"/>
                  </a:cubicBezTo>
                  <a:lnTo>
                    <a:pt x="7" y="142"/>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8" name="Freeform 101"/>
            <p:cNvSpPr>
              <a:spLocks noChangeArrowheads="1"/>
            </p:cNvSpPr>
            <p:nvPr/>
          </p:nvSpPr>
          <p:spPr bwMode="auto">
            <a:xfrm>
              <a:off x="17122926" y="5497404"/>
              <a:ext cx="135431" cy="131193"/>
            </a:xfrm>
            <a:custGeom>
              <a:avLst/>
              <a:gdLst>
                <a:gd name="T0" fmla="*/ 8 w 145"/>
                <a:gd name="T1" fmla="*/ 142 h 143"/>
                <a:gd name="T2" fmla="*/ 8 w 145"/>
                <a:gd name="T3" fmla="*/ 142 h 143"/>
                <a:gd name="T4" fmla="*/ 3 w 145"/>
                <a:gd name="T5" fmla="*/ 137 h 143"/>
                <a:gd name="T6" fmla="*/ 0 w 145"/>
                <a:gd name="T7" fmla="*/ 8 h 143"/>
                <a:gd name="T8" fmla="*/ 5 w 145"/>
                <a:gd name="T9" fmla="*/ 3 h 143"/>
                <a:gd name="T10" fmla="*/ 137 w 145"/>
                <a:gd name="T11" fmla="*/ 0 h 143"/>
                <a:gd name="T12" fmla="*/ 142 w 145"/>
                <a:gd name="T13" fmla="*/ 5 h 143"/>
                <a:gd name="T14" fmla="*/ 144 w 145"/>
                <a:gd name="T15" fmla="*/ 135 h 143"/>
                <a:gd name="T16" fmla="*/ 139 w 145"/>
                <a:gd name="T17" fmla="*/ 139 h 143"/>
                <a:gd name="T18" fmla="*/ 8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8" y="142"/>
                  </a:moveTo>
                  <a:lnTo>
                    <a:pt x="8" y="142"/>
                  </a:lnTo>
                  <a:cubicBezTo>
                    <a:pt x="5" y="142"/>
                    <a:pt x="3" y="139"/>
                    <a:pt x="3" y="137"/>
                  </a:cubicBezTo>
                  <a:cubicBezTo>
                    <a:pt x="0" y="8"/>
                    <a:pt x="0" y="8"/>
                    <a:pt x="0" y="8"/>
                  </a:cubicBezTo>
                  <a:cubicBezTo>
                    <a:pt x="0" y="5"/>
                    <a:pt x="3" y="3"/>
                    <a:pt x="5" y="3"/>
                  </a:cubicBezTo>
                  <a:cubicBezTo>
                    <a:pt x="137" y="0"/>
                    <a:pt x="137" y="0"/>
                    <a:pt x="137" y="0"/>
                  </a:cubicBezTo>
                  <a:cubicBezTo>
                    <a:pt x="139" y="0"/>
                    <a:pt x="142" y="3"/>
                    <a:pt x="142" y="5"/>
                  </a:cubicBezTo>
                  <a:cubicBezTo>
                    <a:pt x="144" y="135"/>
                    <a:pt x="144" y="135"/>
                    <a:pt x="144" y="135"/>
                  </a:cubicBezTo>
                  <a:cubicBezTo>
                    <a:pt x="144" y="137"/>
                    <a:pt x="142" y="139"/>
                    <a:pt x="139" y="139"/>
                  </a:cubicBezTo>
                  <a:lnTo>
                    <a:pt x="8" y="142"/>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9" name="Freeform 102"/>
            <p:cNvSpPr>
              <a:spLocks noChangeArrowheads="1"/>
            </p:cNvSpPr>
            <p:nvPr/>
          </p:nvSpPr>
          <p:spPr bwMode="auto">
            <a:xfrm>
              <a:off x="17118694" y="5328123"/>
              <a:ext cx="139664" cy="131193"/>
            </a:xfrm>
            <a:custGeom>
              <a:avLst/>
              <a:gdLst>
                <a:gd name="T0" fmla="*/ 10 w 148"/>
                <a:gd name="T1" fmla="*/ 141 h 142"/>
                <a:gd name="T2" fmla="*/ 10 w 148"/>
                <a:gd name="T3" fmla="*/ 141 h 142"/>
                <a:gd name="T4" fmla="*/ 5 w 148"/>
                <a:gd name="T5" fmla="*/ 137 h 142"/>
                <a:gd name="T6" fmla="*/ 3 w 148"/>
                <a:gd name="T7" fmla="*/ 7 h 142"/>
                <a:gd name="T8" fmla="*/ 5 w 148"/>
                <a:gd name="T9" fmla="*/ 3 h 142"/>
                <a:gd name="T10" fmla="*/ 137 w 148"/>
                <a:gd name="T11" fmla="*/ 0 h 142"/>
                <a:gd name="T12" fmla="*/ 142 w 148"/>
                <a:gd name="T13" fmla="*/ 5 h 142"/>
                <a:gd name="T14" fmla="*/ 144 w 148"/>
                <a:gd name="T15" fmla="*/ 134 h 142"/>
                <a:gd name="T16" fmla="*/ 142 w 148"/>
                <a:gd name="T17" fmla="*/ 139 h 142"/>
                <a:gd name="T18" fmla="*/ 10 w 148"/>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2">
                  <a:moveTo>
                    <a:pt x="10" y="141"/>
                  </a:moveTo>
                  <a:lnTo>
                    <a:pt x="10" y="141"/>
                  </a:lnTo>
                  <a:cubicBezTo>
                    <a:pt x="8" y="141"/>
                    <a:pt x="5" y="139"/>
                    <a:pt x="5" y="137"/>
                  </a:cubicBezTo>
                  <a:cubicBezTo>
                    <a:pt x="3" y="7"/>
                    <a:pt x="3" y="7"/>
                    <a:pt x="3" y="7"/>
                  </a:cubicBezTo>
                  <a:cubicBezTo>
                    <a:pt x="0" y="5"/>
                    <a:pt x="3" y="3"/>
                    <a:pt x="5" y="3"/>
                  </a:cubicBezTo>
                  <a:cubicBezTo>
                    <a:pt x="137" y="0"/>
                    <a:pt x="137" y="0"/>
                    <a:pt x="137" y="0"/>
                  </a:cubicBezTo>
                  <a:cubicBezTo>
                    <a:pt x="139" y="0"/>
                    <a:pt x="142" y="3"/>
                    <a:pt x="142" y="5"/>
                  </a:cubicBezTo>
                  <a:cubicBezTo>
                    <a:pt x="144" y="134"/>
                    <a:pt x="144" y="134"/>
                    <a:pt x="144" y="134"/>
                  </a:cubicBezTo>
                  <a:cubicBezTo>
                    <a:pt x="147" y="137"/>
                    <a:pt x="144" y="139"/>
                    <a:pt x="142" y="139"/>
                  </a:cubicBezTo>
                  <a:lnTo>
                    <a:pt x="10"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0" name="Freeform 103"/>
            <p:cNvSpPr>
              <a:spLocks noChangeArrowheads="1"/>
            </p:cNvSpPr>
            <p:nvPr/>
          </p:nvSpPr>
          <p:spPr bwMode="auto">
            <a:xfrm>
              <a:off x="17114462" y="5154610"/>
              <a:ext cx="135431" cy="131193"/>
            </a:xfrm>
            <a:custGeom>
              <a:avLst/>
              <a:gdLst>
                <a:gd name="T0" fmla="*/ 7 w 145"/>
                <a:gd name="T1" fmla="*/ 141 h 142"/>
                <a:gd name="T2" fmla="*/ 7 w 145"/>
                <a:gd name="T3" fmla="*/ 141 h 142"/>
                <a:gd name="T4" fmla="*/ 2 w 145"/>
                <a:gd name="T5" fmla="*/ 136 h 142"/>
                <a:gd name="T6" fmla="*/ 0 w 145"/>
                <a:gd name="T7" fmla="*/ 8 h 142"/>
                <a:gd name="T8" fmla="*/ 5 w 145"/>
                <a:gd name="T9" fmla="*/ 3 h 142"/>
                <a:gd name="T10" fmla="*/ 137 w 145"/>
                <a:gd name="T11" fmla="*/ 0 h 142"/>
                <a:gd name="T12" fmla="*/ 141 w 145"/>
                <a:gd name="T13" fmla="*/ 5 h 142"/>
                <a:gd name="T14" fmla="*/ 144 w 145"/>
                <a:gd name="T15" fmla="*/ 134 h 142"/>
                <a:gd name="T16" fmla="*/ 139 w 145"/>
                <a:gd name="T17" fmla="*/ 139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9"/>
                    <a:pt x="2" y="136"/>
                  </a:cubicBezTo>
                  <a:cubicBezTo>
                    <a:pt x="0" y="8"/>
                    <a:pt x="0" y="8"/>
                    <a:pt x="0" y="8"/>
                  </a:cubicBezTo>
                  <a:cubicBezTo>
                    <a:pt x="0" y="5"/>
                    <a:pt x="2" y="3"/>
                    <a:pt x="5" y="3"/>
                  </a:cubicBezTo>
                  <a:cubicBezTo>
                    <a:pt x="137" y="0"/>
                    <a:pt x="137" y="0"/>
                    <a:pt x="137" y="0"/>
                  </a:cubicBezTo>
                  <a:cubicBezTo>
                    <a:pt x="139" y="0"/>
                    <a:pt x="141" y="3"/>
                    <a:pt x="141" y="5"/>
                  </a:cubicBezTo>
                  <a:cubicBezTo>
                    <a:pt x="144" y="134"/>
                    <a:pt x="144" y="134"/>
                    <a:pt x="144" y="134"/>
                  </a:cubicBezTo>
                  <a:cubicBezTo>
                    <a:pt x="144" y="136"/>
                    <a:pt x="141" y="139"/>
                    <a:pt x="139" y="139"/>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1" name="Freeform 104"/>
            <p:cNvSpPr>
              <a:spLocks noChangeArrowheads="1"/>
            </p:cNvSpPr>
            <p:nvPr/>
          </p:nvSpPr>
          <p:spPr bwMode="auto">
            <a:xfrm>
              <a:off x="17300680" y="6013712"/>
              <a:ext cx="135431" cy="131193"/>
            </a:xfrm>
            <a:custGeom>
              <a:avLst/>
              <a:gdLst>
                <a:gd name="T0" fmla="*/ 7 w 144"/>
                <a:gd name="T1" fmla="*/ 141 h 142"/>
                <a:gd name="T2" fmla="*/ 7 w 144"/>
                <a:gd name="T3" fmla="*/ 141 h 142"/>
                <a:gd name="T4" fmla="*/ 2 w 144"/>
                <a:gd name="T5" fmla="*/ 136 h 142"/>
                <a:gd name="T6" fmla="*/ 0 w 144"/>
                <a:gd name="T7" fmla="*/ 8 h 142"/>
                <a:gd name="T8" fmla="*/ 4 w 144"/>
                <a:gd name="T9" fmla="*/ 3 h 142"/>
                <a:gd name="T10" fmla="*/ 136 w 144"/>
                <a:gd name="T11" fmla="*/ 0 h 142"/>
                <a:gd name="T12" fmla="*/ 141 w 144"/>
                <a:gd name="T13" fmla="*/ 5 h 142"/>
                <a:gd name="T14" fmla="*/ 143 w 144"/>
                <a:gd name="T15" fmla="*/ 131 h 142"/>
                <a:gd name="T16" fmla="*/ 138 w 144"/>
                <a:gd name="T17" fmla="*/ 136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4" y="141"/>
                    <a:pt x="2" y="139"/>
                    <a:pt x="2" y="136"/>
                  </a:cubicBezTo>
                  <a:cubicBezTo>
                    <a:pt x="0" y="8"/>
                    <a:pt x="0" y="8"/>
                    <a:pt x="0" y="8"/>
                  </a:cubicBezTo>
                  <a:cubicBezTo>
                    <a:pt x="0" y="5"/>
                    <a:pt x="2" y="3"/>
                    <a:pt x="4" y="3"/>
                  </a:cubicBezTo>
                  <a:cubicBezTo>
                    <a:pt x="136" y="0"/>
                    <a:pt x="136" y="0"/>
                    <a:pt x="136" y="0"/>
                  </a:cubicBezTo>
                  <a:cubicBezTo>
                    <a:pt x="138" y="0"/>
                    <a:pt x="141" y="0"/>
                    <a:pt x="141" y="5"/>
                  </a:cubicBezTo>
                  <a:cubicBezTo>
                    <a:pt x="143" y="131"/>
                    <a:pt x="143" y="131"/>
                    <a:pt x="143" y="131"/>
                  </a:cubicBezTo>
                  <a:cubicBezTo>
                    <a:pt x="143" y="134"/>
                    <a:pt x="141" y="136"/>
                    <a:pt x="138" y="136"/>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2" name="Freeform 105"/>
            <p:cNvSpPr>
              <a:spLocks noChangeArrowheads="1"/>
            </p:cNvSpPr>
            <p:nvPr/>
          </p:nvSpPr>
          <p:spPr bwMode="auto">
            <a:xfrm>
              <a:off x="17296448" y="5840199"/>
              <a:ext cx="135431" cy="131193"/>
            </a:xfrm>
            <a:custGeom>
              <a:avLst/>
              <a:gdLst>
                <a:gd name="T0" fmla="*/ 7 w 144"/>
                <a:gd name="T1" fmla="*/ 141 h 142"/>
                <a:gd name="T2" fmla="*/ 7 w 144"/>
                <a:gd name="T3" fmla="*/ 141 h 142"/>
                <a:gd name="T4" fmla="*/ 5 w 144"/>
                <a:gd name="T5" fmla="*/ 136 h 142"/>
                <a:gd name="T6" fmla="*/ 0 w 144"/>
                <a:gd name="T7" fmla="*/ 7 h 142"/>
                <a:gd name="T8" fmla="*/ 5 w 144"/>
                <a:gd name="T9" fmla="*/ 2 h 142"/>
                <a:gd name="T10" fmla="*/ 136 w 144"/>
                <a:gd name="T11" fmla="*/ 0 h 142"/>
                <a:gd name="T12" fmla="*/ 141 w 144"/>
                <a:gd name="T13" fmla="*/ 5 h 142"/>
                <a:gd name="T14" fmla="*/ 143 w 144"/>
                <a:gd name="T15" fmla="*/ 134 h 142"/>
                <a:gd name="T16" fmla="*/ 138 w 144"/>
                <a:gd name="T17" fmla="*/ 138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5" y="141"/>
                    <a:pt x="5" y="138"/>
                    <a:pt x="5" y="136"/>
                  </a:cubicBezTo>
                  <a:cubicBezTo>
                    <a:pt x="0" y="7"/>
                    <a:pt x="0" y="7"/>
                    <a:pt x="0" y="7"/>
                  </a:cubicBezTo>
                  <a:cubicBezTo>
                    <a:pt x="0" y="5"/>
                    <a:pt x="2" y="2"/>
                    <a:pt x="5" y="2"/>
                  </a:cubicBezTo>
                  <a:cubicBezTo>
                    <a:pt x="136" y="0"/>
                    <a:pt x="136" y="0"/>
                    <a:pt x="136" y="0"/>
                  </a:cubicBezTo>
                  <a:cubicBezTo>
                    <a:pt x="138" y="0"/>
                    <a:pt x="141" y="2"/>
                    <a:pt x="141" y="5"/>
                  </a:cubicBezTo>
                  <a:cubicBezTo>
                    <a:pt x="143" y="134"/>
                    <a:pt x="143" y="134"/>
                    <a:pt x="143" y="134"/>
                  </a:cubicBezTo>
                  <a:cubicBezTo>
                    <a:pt x="143" y="136"/>
                    <a:pt x="141" y="138"/>
                    <a:pt x="138" y="138"/>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3" name="Freeform 106"/>
            <p:cNvSpPr>
              <a:spLocks noChangeArrowheads="1"/>
            </p:cNvSpPr>
            <p:nvPr/>
          </p:nvSpPr>
          <p:spPr bwMode="auto">
            <a:xfrm>
              <a:off x="17292216" y="5666686"/>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2 h 142"/>
                <a:gd name="T10" fmla="*/ 136 w 145"/>
                <a:gd name="T11" fmla="*/ 0 h 142"/>
                <a:gd name="T12" fmla="*/ 141 w 145"/>
                <a:gd name="T13" fmla="*/ 5 h 142"/>
                <a:gd name="T14" fmla="*/ 144 w 145"/>
                <a:gd name="T15" fmla="*/ 134 h 142"/>
                <a:gd name="T16" fmla="*/ 139 w 145"/>
                <a:gd name="T17" fmla="*/ 136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39"/>
                    <a:pt x="3" y="136"/>
                  </a:cubicBezTo>
                  <a:cubicBezTo>
                    <a:pt x="0" y="7"/>
                    <a:pt x="0" y="7"/>
                    <a:pt x="0" y="7"/>
                  </a:cubicBezTo>
                  <a:cubicBezTo>
                    <a:pt x="0" y="5"/>
                    <a:pt x="3" y="2"/>
                    <a:pt x="5" y="2"/>
                  </a:cubicBezTo>
                  <a:cubicBezTo>
                    <a:pt x="136" y="0"/>
                    <a:pt x="136" y="0"/>
                    <a:pt x="136" y="0"/>
                  </a:cubicBezTo>
                  <a:cubicBezTo>
                    <a:pt x="139" y="0"/>
                    <a:pt x="141" y="0"/>
                    <a:pt x="141" y="5"/>
                  </a:cubicBezTo>
                  <a:cubicBezTo>
                    <a:pt x="144" y="134"/>
                    <a:pt x="144" y="134"/>
                    <a:pt x="144" y="134"/>
                  </a:cubicBezTo>
                  <a:cubicBezTo>
                    <a:pt x="144" y="136"/>
                    <a:pt x="141" y="136"/>
                    <a:pt x="139" y="136"/>
                  </a:cubicBezTo>
                  <a:lnTo>
                    <a:pt x="8"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4" name="Freeform 107"/>
            <p:cNvSpPr>
              <a:spLocks noChangeArrowheads="1"/>
            </p:cNvSpPr>
            <p:nvPr/>
          </p:nvSpPr>
          <p:spPr bwMode="auto">
            <a:xfrm>
              <a:off x="17287983" y="5493172"/>
              <a:ext cx="135431" cy="131193"/>
            </a:xfrm>
            <a:custGeom>
              <a:avLst/>
              <a:gdLst>
                <a:gd name="T0" fmla="*/ 8 w 145"/>
                <a:gd name="T1" fmla="*/ 142 h 143"/>
                <a:gd name="T2" fmla="*/ 8 w 145"/>
                <a:gd name="T3" fmla="*/ 142 h 143"/>
                <a:gd name="T4" fmla="*/ 3 w 145"/>
                <a:gd name="T5" fmla="*/ 137 h 143"/>
                <a:gd name="T6" fmla="*/ 0 w 145"/>
                <a:gd name="T7" fmla="*/ 8 h 143"/>
                <a:gd name="T8" fmla="*/ 5 w 145"/>
                <a:gd name="T9" fmla="*/ 3 h 143"/>
                <a:gd name="T10" fmla="*/ 137 w 145"/>
                <a:gd name="T11" fmla="*/ 0 h 143"/>
                <a:gd name="T12" fmla="*/ 141 w 145"/>
                <a:gd name="T13" fmla="*/ 5 h 143"/>
                <a:gd name="T14" fmla="*/ 144 w 145"/>
                <a:gd name="T15" fmla="*/ 135 h 143"/>
                <a:gd name="T16" fmla="*/ 139 w 145"/>
                <a:gd name="T17" fmla="*/ 140 h 143"/>
                <a:gd name="T18" fmla="*/ 8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8" y="142"/>
                  </a:moveTo>
                  <a:lnTo>
                    <a:pt x="8" y="142"/>
                  </a:lnTo>
                  <a:cubicBezTo>
                    <a:pt x="5" y="142"/>
                    <a:pt x="3" y="140"/>
                    <a:pt x="3" y="137"/>
                  </a:cubicBezTo>
                  <a:cubicBezTo>
                    <a:pt x="0" y="8"/>
                    <a:pt x="0" y="8"/>
                    <a:pt x="0" y="8"/>
                  </a:cubicBezTo>
                  <a:cubicBezTo>
                    <a:pt x="0" y="5"/>
                    <a:pt x="3" y="3"/>
                    <a:pt x="5" y="3"/>
                  </a:cubicBezTo>
                  <a:cubicBezTo>
                    <a:pt x="137" y="0"/>
                    <a:pt x="137" y="0"/>
                    <a:pt x="137" y="0"/>
                  </a:cubicBezTo>
                  <a:cubicBezTo>
                    <a:pt x="139" y="0"/>
                    <a:pt x="141" y="3"/>
                    <a:pt x="141" y="5"/>
                  </a:cubicBezTo>
                  <a:cubicBezTo>
                    <a:pt x="144" y="135"/>
                    <a:pt x="144" y="135"/>
                    <a:pt x="144" y="135"/>
                  </a:cubicBezTo>
                  <a:cubicBezTo>
                    <a:pt x="144" y="137"/>
                    <a:pt x="141" y="140"/>
                    <a:pt x="139" y="140"/>
                  </a:cubicBezTo>
                  <a:lnTo>
                    <a:pt x="8" y="142"/>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5" name="Freeform 108"/>
            <p:cNvSpPr>
              <a:spLocks noChangeArrowheads="1"/>
            </p:cNvSpPr>
            <p:nvPr/>
          </p:nvSpPr>
          <p:spPr bwMode="auto">
            <a:xfrm>
              <a:off x="17283751" y="5323891"/>
              <a:ext cx="135431" cy="131193"/>
            </a:xfrm>
            <a:custGeom>
              <a:avLst/>
              <a:gdLst>
                <a:gd name="T0" fmla="*/ 7 w 144"/>
                <a:gd name="T1" fmla="*/ 141 h 142"/>
                <a:gd name="T2" fmla="*/ 7 w 144"/>
                <a:gd name="T3" fmla="*/ 141 h 142"/>
                <a:gd name="T4" fmla="*/ 2 w 144"/>
                <a:gd name="T5" fmla="*/ 136 h 142"/>
                <a:gd name="T6" fmla="*/ 0 w 144"/>
                <a:gd name="T7" fmla="*/ 7 h 142"/>
                <a:gd name="T8" fmla="*/ 2 w 144"/>
                <a:gd name="T9" fmla="*/ 2 h 142"/>
                <a:gd name="T10" fmla="*/ 134 w 144"/>
                <a:gd name="T11" fmla="*/ 0 h 142"/>
                <a:gd name="T12" fmla="*/ 139 w 144"/>
                <a:gd name="T13" fmla="*/ 5 h 142"/>
                <a:gd name="T14" fmla="*/ 143 w 144"/>
                <a:gd name="T15" fmla="*/ 134 h 142"/>
                <a:gd name="T16" fmla="*/ 139 w 144"/>
                <a:gd name="T17" fmla="*/ 136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5" y="141"/>
                    <a:pt x="2" y="139"/>
                    <a:pt x="2" y="136"/>
                  </a:cubicBezTo>
                  <a:cubicBezTo>
                    <a:pt x="0" y="7"/>
                    <a:pt x="0" y="7"/>
                    <a:pt x="0" y="7"/>
                  </a:cubicBezTo>
                  <a:cubicBezTo>
                    <a:pt x="0" y="5"/>
                    <a:pt x="0" y="2"/>
                    <a:pt x="2" y="2"/>
                  </a:cubicBezTo>
                  <a:cubicBezTo>
                    <a:pt x="134" y="0"/>
                    <a:pt x="134" y="0"/>
                    <a:pt x="134" y="0"/>
                  </a:cubicBezTo>
                  <a:cubicBezTo>
                    <a:pt x="136" y="0"/>
                    <a:pt x="139" y="2"/>
                    <a:pt x="139" y="5"/>
                  </a:cubicBezTo>
                  <a:cubicBezTo>
                    <a:pt x="143" y="134"/>
                    <a:pt x="143" y="134"/>
                    <a:pt x="143" y="134"/>
                  </a:cubicBezTo>
                  <a:cubicBezTo>
                    <a:pt x="143" y="136"/>
                    <a:pt x="141" y="136"/>
                    <a:pt x="139" y="136"/>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6" name="Freeform 109"/>
            <p:cNvSpPr>
              <a:spLocks noChangeArrowheads="1"/>
            </p:cNvSpPr>
            <p:nvPr/>
          </p:nvSpPr>
          <p:spPr bwMode="auto">
            <a:xfrm>
              <a:off x="17279519" y="5150378"/>
              <a:ext cx="135431" cy="131193"/>
            </a:xfrm>
            <a:custGeom>
              <a:avLst/>
              <a:gdLst>
                <a:gd name="T0" fmla="*/ 7 w 145"/>
                <a:gd name="T1" fmla="*/ 141 h 142"/>
                <a:gd name="T2" fmla="*/ 7 w 145"/>
                <a:gd name="T3" fmla="*/ 141 h 142"/>
                <a:gd name="T4" fmla="*/ 2 w 145"/>
                <a:gd name="T5" fmla="*/ 137 h 142"/>
                <a:gd name="T6" fmla="*/ 0 w 145"/>
                <a:gd name="T7" fmla="*/ 8 h 142"/>
                <a:gd name="T8" fmla="*/ 5 w 145"/>
                <a:gd name="T9" fmla="*/ 3 h 142"/>
                <a:gd name="T10" fmla="*/ 136 w 145"/>
                <a:gd name="T11" fmla="*/ 0 h 142"/>
                <a:gd name="T12" fmla="*/ 141 w 145"/>
                <a:gd name="T13" fmla="*/ 5 h 142"/>
                <a:gd name="T14" fmla="*/ 144 w 145"/>
                <a:gd name="T15" fmla="*/ 134 h 142"/>
                <a:gd name="T16" fmla="*/ 139 w 145"/>
                <a:gd name="T17" fmla="*/ 139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9"/>
                    <a:pt x="2" y="137"/>
                  </a:cubicBezTo>
                  <a:cubicBezTo>
                    <a:pt x="0" y="8"/>
                    <a:pt x="0" y="8"/>
                    <a:pt x="0" y="8"/>
                  </a:cubicBezTo>
                  <a:cubicBezTo>
                    <a:pt x="0" y="5"/>
                    <a:pt x="2" y="3"/>
                    <a:pt x="5" y="3"/>
                  </a:cubicBezTo>
                  <a:cubicBezTo>
                    <a:pt x="136" y="0"/>
                    <a:pt x="136" y="0"/>
                    <a:pt x="136" y="0"/>
                  </a:cubicBezTo>
                  <a:cubicBezTo>
                    <a:pt x="139" y="0"/>
                    <a:pt x="141" y="3"/>
                    <a:pt x="141" y="5"/>
                  </a:cubicBezTo>
                  <a:cubicBezTo>
                    <a:pt x="144" y="134"/>
                    <a:pt x="144" y="134"/>
                    <a:pt x="144" y="134"/>
                  </a:cubicBezTo>
                  <a:cubicBezTo>
                    <a:pt x="144" y="137"/>
                    <a:pt x="141" y="139"/>
                    <a:pt x="139" y="139"/>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7" name="Freeform 110"/>
            <p:cNvSpPr>
              <a:spLocks noChangeArrowheads="1"/>
            </p:cNvSpPr>
            <p:nvPr/>
          </p:nvSpPr>
          <p:spPr bwMode="auto">
            <a:xfrm>
              <a:off x="17465737" y="6005248"/>
              <a:ext cx="135431" cy="131193"/>
            </a:xfrm>
            <a:custGeom>
              <a:avLst/>
              <a:gdLst>
                <a:gd name="T0" fmla="*/ 7 w 144"/>
                <a:gd name="T1" fmla="*/ 141 h 142"/>
                <a:gd name="T2" fmla="*/ 7 w 144"/>
                <a:gd name="T3" fmla="*/ 141 h 142"/>
                <a:gd name="T4" fmla="*/ 2 w 144"/>
                <a:gd name="T5" fmla="*/ 136 h 142"/>
                <a:gd name="T6" fmla="*/ 0 w 144"/>
                <a:gd name="T7" fmla="*/ 8 h 142"/>
                <a:gd name="T8" fmla="*/ 5 w 144"/>
                <a:gd name="T9" fmla="*/ 3 h 142"/>
                <a:gd name="T10" fmla="*/ 136 w 144"/>
                <a:gd name="T11" fmla="*/ 0 h 142"/>
                <a:gd name="T12" fmla="*/ 141 w 144"/>
                <a:gd name="T13" fmla="*/ 5 h 142"/>
                <a:gd name="T14" fmla="*/ 143 w 144"/>
                <a:gd name="T15" fmla="*/ 134 h 142"/>
                <a:gd name="T16" fmla="*/ 138 w 144"/>
                <a:gd name="T17" fmla="*/ 139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5" y="141"/>
                    <a:pt x="2" y="139"/>
                    <a:pt x="2" y="136"/>
                  </a:cubicBezTo>
                  <a:cubicBezTo>
                    <a:pt x="0" y="8"/>
                    <a:pt x="0" y="8"/>
                    <a:pt x="0" y="8"/>
                  </a:cubicBezTo>
                  <a:cubicBezTo>
                    <a:pt x="0" y="5"/>
                    <a:pt x="2" y="3"/>
                    <a:pt x="5" y="3"/>
                  </a:cubicBezTo>
                  <a:cubicBezTo>
                    <a:pt x="136" y="0"/>
                    <a:pt x="136" y="0"/>
                    <a:pt x="136" y="0"/>
                  </a:cubicBezTo>
                  <a:cubicBezTo>
                    <a:pt x="138" y="0"/>
                    <a:pt x="141" y="3"/>
                    <a:pt x="141" y="5"/>
                  </a:cubicBezTo>
                  <a:cubicBezTo>
                    <a:pt x="143" y="134"/>
                    <a:pt x="143" y="134"/>
                    <a:pt x="143" y="134"/>
                  </a:cubicBezTo>
                  <a:cubicBezTo>
                    <a:pt x="143" y="136"/>
                    <a:pt x="141" y="139"/>
                    <a:pt x="138" y="139"/>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8" name="Freeform 111"/>
            <p:cNvSpPr>
              <a:spLocks noChangeArrowheads="1"/>
            </p:cNvSpPr>
            <p:nvPr/>
          </p:nvSpPr>
          <p:spPr bwMode="auto">
            <a:xfrm>
              <a:off x="17461505" y="5835967"/>
              <a:ext cx="135431" cy="131193"/>
            </a:xfrm>
            <a:custGeom>
              <a:avLst/>
              <a:gdLst>
                <a:gd name="T0" fmla="*/ 10 w 144"/>
                <a:gd name="T1" fmla="*/ 141 h 142"/>
                <a:gd name="T2" fmla="*/ 10 w 144"/>
                <a:gd name="T3" fmla="*/ 141 h 142"/>
                <a:gd name="T4" fmla="*/ 5 w 144"/>
                <a:gd name="T5" fmla="*/ 137 h 142"/>
                <a:gd name="T6" fmla="*/ 0 w 144"/>
                <a:gd name="T7" fmla="*/ 8 h 142"/>
                <a:gd name="T8" fmla="*/ 5 w 144"/>
                <a:gd name="T9" fmla="*/ 3 h 142"/>
                <a:gd name="T10" fmla="*/ 136 w 144"/>
                <a:gd name="T11" fmla="*/ 0 h 142"/>
                <a:gd name="T12" fmla="*/ 141 w 144"/>
                <a:gd name="T13" fmla="*/ 3 h 142"/>
                <a:gd name="T14" fmla="*/ 143 w 144"/>
                <a:gd name="T15" fmla="*/ 132 h 142"/>
                <a:gd name="T16" fmla="*/ 138 w 144"/>
                <a:gd name="T17" fmla="*/ 137 h 142"/>
                <a:gd name="T18" fmla="*/ 10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10" y="141"/>
                  </a:moveTo>
                  <a:lnTo>
                    <a:pt x="10" y="141"/>
                  </a:lnTo>
                  <a:cubicBezTo>
                    <a:pt x="5" y="141"/>
                    <a:pt x="5" y="139"/>
                    <a:pt x="5" y="137"/>
                  </a:cubicBezTo>
                  <a:cubicBezTo>
                    <a:pt x="0" y="8"/>
                    <a:pt x="0" y="8"/>
                    <a:pt x="0" y="8"/>
                  </a:cubicBezTo>
                  <a:cubicBezTo>
                    <a:pt x="0" y="5"/>
                    <a:pt x="2" y="3"/>
                    <a:pt x="5" y="3"/>
                  </a:cubicBezTo>
                  <a:cubicBezTo>
                    <a:pt x="136" y="0"/>
                    <a:pt x="136" y="0"/>
                    <a:pt x="136" y="0"/>
                  </a:cubicBezTo>
                  <a:cubicBezTo>
                    <a:pt x="138" y="0"/>
                    <a:pt x="141" y="0"/>
                    <a:pt x="141" y="3"/>
                  </a:cubicBezTo>
                  <a:cubicBezTo>
                    <a:pt x="143" y="132"/>
                    <a:pt x="143" y="132"/>
                    <a:pt x="143" y="132"/>
                  </a:cubicBezTo>
                  <a:cubicBezTo>
                    <a:pt x="143" y="137"/>
                    <a:pt x="143" y="137"/>
                    <a:pt x="138" y="137"/>
                  </a:cubicBezTo>
                  <a:lnTo>
                    <a:pt x="10"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9" name="Freeform 112"/>
            <p:cNvSpPr>
              <a:spLocks noChangeArrowheads="1"/>
            </p:cNvSpPr>
            <p:nvPr/>
          </p:nvSpPr>
          <p:spPr bwMode="auto">
            <a:xfrm>
              <a:off x="17457273" y="5662454"/>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2 h 142"/>
                <a:gd name="T10" fmla="*/ 136 w 145"/>
                <a:gd name="T11" fmla="*/ 0 h 142"/>
                <a:gd name="T12" fmla="*/ 141 w 145"/>
                <a:gd name="T13" fmla="*/ 5 h 142"/>
                <a:gd name="T14" fmla="*/ 144 w 145"/>
                <a:gd name="T15" fmla="*/ 134 h 142"/>
                <a:gd name="T16" fmla="*/ 139 w 145"/>
                <a:gd name="T17" fmla="*/ 139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39"/>
                    <a:pt x="3" y="136"/>
                  </a:cubicBezTo>
                  <a:cubicBezTo>
                    <a:pt x="0" y="7"/>
                    <a:pt x="0" y="7"/>
                    <a:pt x="0" y="7"/>
                  </a:cubicBezTo>
                  <a:cubicBezTo>
                    <a:pt x="0" y="5"/>
                    <a:pt x="3" y="2"/>
                    <a:pt x="5" y="2"/>
                  </a:cubicBezTo>
                  <a:cubicBezTo>
                    <a:pt x="136" y="0"/>
                    <a:pt x="136" y="0"/>
                    <a:pt x="136" y="0"/>
                  </a:cubicBezTo>
                  <a:cubicBezTo>
                    <a:pt x="139" y="0"/>
                    <a:pt x="141" y="2"/>
                    <a:pt x="141" y="5"/>
                  </a:cubicBezTo>
                  <a:cubicBezTo>
                    <a:pt x="144" y="134"/>
                    <a:pt x="144" y="134"/>
                    <a:pt x="144" y="134"/>
                  </a:cubicBezTo>
                  <a:cubicBezTo>
                    <a:pt x="144" y="136"/>
                    <a:pt x="141" y="139"/>
                    <a:pt x="139" y="139"/>
                  </a:cubicBezTo>
                  <a:lnTo>
                    <a:pt x="8"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0" name="Freeform 113"/>
            <p:cNvSpPr>
              <a:spLocks noChangeArrowheads="1"/>
            </p:cNvSpPr>
            <p:nvPr/>
          </p:nvSpPr>
          <p:spPr bwMode="auto">
            <a:xfrm>
              <a:off x="17453040" y="5493172"/>
              <a:ext cx="135431" cy="131193"/>
            </a:xfrm>
            <a:custGeom>
              <a:avLst/>
              <a:gdLst>
                <a:gd name="T0" fmla="*/ 8 w 145"/>
                <a:gd name="T1" fmla="*/ 142 h 143"/>
                <a:gd name="T2" fmla="*/ 8 w 145"/>
                <a:gd name="T3" fmla="*/ 142 h 143"/>
                <a:gd name="T4" fmla="*/ 3 w 145"/>
                <a:gd name="T5" fmla="*/ 137 h 143"/>
                <a:gd name="T6" fmla="*/ 0 w 145"/>
                <a:gd name="T7" fmla="*/ 7 h 143"/>
                <a:gd name="T8" fmla="*/ 5 w 145"/>
                <a:gd name="T9" fmla="*/ 2 h 143"/>
                <a:gd name="T10" fmla="*/ 137 w 145"/>
                <a:gd name="T11" fmla="*/ 0 h 143"/>
                <a:gd name="T12" fmla="*/ 141 w 145"/>
                <a:gd name="T13" fmla="*/ 5 h 143"/>
                <a:gd name="T14" fmla="*/ 144 w 145"/>
                <a:gd name="T15" fmla="*/ 132 h 143"/>
                <a:gd name="T16" fmla="*/ 139 w 145"/>
                <a:gd name="T17" fmla="*/ 137 h 143"/>
                <a:gd name="T18" fmla="*/ 8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8" y="142"/>
                  </a:moveTo>
                  <a:lnTo>
                    <a:pt x="8" y="142"/>
                  </a:lnTo>
                  <a:cubicBezTo>
                    <a:pt x="5" y="142"/>
                    <a:pt x="3" y="139"/>
                    <a:pt x="3" y="137"/>
                  </a:cubicBezTo>
                  <a:cubicBezTo>
                    <a:pt x="0" y="7"/>
                    <a:pt x="0" y="7"/>
                    <a:pt x="0" y="7"/>
                  </a:cubicBezTo>
                  <a:cubicBezTo>
                    <a:pt x="0" y="5"/>
                    <a:pt x="3" y="2"/>
                    <a:pt x="5" y="2"/>
                  </a:cubicBezTo>
                  <a:cubicBezTo>
                    <a:pt x="137" y="0"/>
                    <a:pt x="137" y="0"/>
                    <a:pt x="137" y="0"/>
                  </a:cubicBezTo>
                  <a:cubicBezTo>
                    <a:pt x="139" y="0"/>
                    <a:pt x="141" y="0"/>
                    <a:pt x="141" y="5"/>
                  </a:cubicBezTo>
                  <a:cubicBezTo>
                    <a:pt x="144" y="132"/>
                    <a:pt x="144" y="132"/>
                    <a:pt x="144" y="132"/>
                  </a:cubicBezTo>
                  <a:cubicBezTo>
                    <a:pt x="144" y="137"/>
                    <a:pt x="141" y="137"/>
                    <a:pt x="139" y="137"/>
                  </a:cubicBezTo>
                  <a:lnTo>
                    <a:pt x="8" y="142"/>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1" name="Freeform 114"/>
            <p:cNvSpPr>
              <a:spLocks noChangeArrowheads="1"/>
            </p:cNvSpPr>
            <p:nvPr/>
          </p:nvSpPr>
          <p:spPr bwMode="auto">
            <a:xfrm>
              <a:off x="17453040" y="5319659"/>
              <a:ext cx="135431" cy="131193"/>
            </a:xfrm>
            <a:custGeom>
              <a:avLst/>
              <a:gdLst>
                <a:gd name="T0" fmla="*/ 7 w 144"/>
                <a:gd name="T1" fmla="*/ 141 h 142"/>
                <a:gd name="T2" fmla="*/ 7 w 144"/>
                <a:gd name="T3" fmla="*/ 141 h 142"/>
                <a:gd name="T4" fmla="*/ 2 w 144"/>
                <a:gd name="T5" fmla="*/ 136 h 142"/>
                <a:gd name="T6" fmla="*/ 0 w 144"/>
                <a:gd name="T7" fmla="*/ 7 h 142"/>
                <a:gd name="T8" fmla="*/ 5 w 144"/>
                <a:gd name="T9" fmla="*/ 2 h 142"/>
                <a:gd name="T10" fmla="*/ 134 w 144"/>
                <a:gd name="T11" fmla="*/ 0 h 142"/>
                <a:gd name="T12" fmla="*/ 139 w 144"/>
                <a:gd name="T13" fmla="*/ 5 h 142"/>
                <a:gd name="T14" fmla="*/ 143 w 144"/>
                <a:gd name="T15" fmla="*/ 134 h 142"/>
                <a:gd name="T16" fmla="*/ 139 w 144"/>
                <a:gd name="T17" fmla="*/ 139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5" y="141"/>
                    <a:pt x="2" y="139"/>
                    <a:pt x="2" y="136"/>
                  </a:cubicBezTo>
                  <a:cubicBezTo>
                    <a:pt x="0" y="7"/>
                    <a:pt x="0" y="7"/>
                    <a:pt x="0" y="7"/>
                  </a:cubicBezTo>
                  <a:cubicBezTo>
                    <a:pt x="0" y="5"/>
                    <a:pt x="0" y="2"/>
                    <a:pt x="5" y="2"/>
                  </a:cubicBezTo>
                  <a:cubicBezTo>
                    <a:pt x="134" y="0"/>
                    <a:pt x="134" y="0"/>
                    <a:pt x="134" y="0"/>
                  </a:cubicBezTo>
                  <a:cubicBezTo>
                    <a:pt x="139" y="0"/>
                    <a:pt x="139" y="2"/>
                    <a:pt x="139" y="5"/>
                  </a:cubicBezTo>
                  <a:cubicBezTo>
                    <a:pt x="143" y="134"/>
                    <a:pt x="143" y="134"/>
                    <a:pt x="143" y="134"/>
                  </a:cubicBezTo>
                  <a:cubicBezTo>
                    <a:pt x="143" y="136"/>
                    <a:pt x="141" y="139"/>
                    <a:pt x="139" y="139"/>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2" name="Freeform 115"/>
            <p:cNvSpPr>
              <a:spLocks noChangeArrowheads="1"/>
            </p:cNvSpPr>
            <p:nvPr/>
          </p:nvSpPr>
          <p:spPr bwMode="auto">
            <a:xfrm>
              <a:off x="17448808" y="5150378"/>
              <a:ext cx="135431" cy="131193"/>
            </a:xfrm>
            <a:custGeom>
              <a:avLst/>
              <a:gdLst>
                <a:gd name="T0" fmla="*/ 7 w 145"/>
                <a:gd name="T1" fmla="*/ 141 h 142"/>
                <a:gd name="T2" fmla="*/ 7 w 145"/>
                <a:gd name="T3" fmla="*/ 141 h 142"/>
                <a:gd name="T4" fmla="*/ 2 w 145"/>
                <a:gd name="T5" fmla="*/ 136 h 142"/>
                <a:gd name="T6" fmla="*/ 0 w 145"/>
                <a:gd name="T7" fmla="*/ 7 h 142"/>
                <a:gd name="T8" fmla="*/ 5 w 145"/>
                <a:gd name="T9" fmla="*/ 2 h 142"/>
                <a:gd name="T10" fmla="*/ 136 w 145"/>
                <a:gd name="T11" fmla="*/ 0 h 142"/>
                <a:gd name="T12" fmla="*/ 141 w 145"/>
                <a:gd name="T13" fmla="*/ 5 h 142"/>
                <a:gd name="T14" fmla="*/ 144 w 145"/>
                <a:gd name="T15" fmla="*/ 134 h 142"/>
                <a:gd name="T16" fmla="*/ 139 w 145"/>
                <a:gd name="T17" fmla="*/ 136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9"/>
                    <a:pt x="2" y="136"/>
                  </a:cubicBezTo>
                  <a:cubicBezTo>
                    <a:pt x="0" y="7"/>
                    <a:pt x="0" y="7"/>
                    <a:pt x="0" y="7"/>
                  </a:cubicBezTo>
                  <a:cubicBezTo>
                    <a:pt x="0" y="5"/>
                    <a:pt x="2" y="2"/>
                    <a:pt x="5" y="2"/>
                  </a:cubicBezTo>
                  <a:cubicBezTo>
                    <a:pt x="136" y="0"/>
                    <a:pt x="136" y="0"/>
                    <a:pt x="136" y="0"/>
                  </a:cubicBezTo>
                  <a:cubicBezTo>
                    <a:pt x="139" y="0"/>
                    <a:pt x="141" y="2"/>
                    <a:pt x="141" y="5"/>
                  </a:cubicBezTo>
                  <a:cubicBezTo>
                    <a:pt x="144" y="134"/>
                    <a:pt x="144" y="134"/>
                    <a:pt x="144" y="134"/>
                  </a:cubicBezTo>
                  <a:cubicBezTo>
                    <a:pt x="144" y="136"/>
                    <a:pt x="141" y="136"/>
                    <a:pt x="139" y="136"/>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3" name="Freeform 116"/>
            <p:cNvSpPr>
              <a:spLocks noChangeArrowheads="1"/>
            </p:cNvSpPr>
            <p:nvPr/>
          </p:nvSpPr>
          <p:spPr bwMode="auto">
            <a:xfrm>
              <a:off x="17685813" y="5133450"/>
              <a:ext cx="88877" cy="105801"/>
            </a:xfrm>
            <a:custGeom>
              <a:avLst/>
              <a:gdLst>
                <a:gd name="T0" fmla="*/ 49 w 96"/>
                <a:gd name="T1" fmla="*/ 115 h 116"/>
                <a:gd name="T2" fmla="*/ 49 w 96"/>
                <a:gd name="T3" fmla="*/ 115 h 116"/>
                <a:gd name="T4" fmla="*/ 3 w 96"/>
                <a:gd name="T5" fmla="*/ 73 h 116"/>
                <a:gd name="T6" fmla="*/ 0 w 96"/>
                <a:gd name="T7" fmla="*/ 47 h 116"/>
                <a:gd name="T8" fmla="*/ 46 w 96"/>
                <a:gd name="T9" fmla="*/ 3 h 116"/>
                <a:gd name="T10" fmla="*/ 95 w 96"/>
                <a:gd name="T11" fmla="*/ 44 h 116"/>
                <a:gd name="T12" fmla="*/ 95 w 96"/>
                <a:gd name="T13" fmla="*/ 71 h 116"/>
                <a:gd name="T14" fmla="*/ 49 w 96"/>
                <a:gd name="T15" fmla="*/ 115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16">
                  <a:moveTo>
                    <a:pt x="49" y="115"/>
                  </a:moveTo>
                  <a:lnTo>
                    <a:pt x="49" y="115"/>
                  </a:lnTo>
                  <a:cubicBezTo>
                    <a:pt x="25" y="115"/>
                    <a:pt x="3" y="95"/>
                    <a:pt x="3" y="73"/>
                  </a:cubicBezTo>
                  <a:cubicBezTo>
                    <a:pt x="0" y="47"/>
                    <a:pt x="0" y="47"/>
                    <a:pt x="0" y="47"/>
                  </a:cubicBezTo>
                  <a:cubicBezTo>
                    <a:pt x="0" y="22"/>
                    <a:pt x="22" y="3"/>
                    <a:pt x="46" y="3"/>
                  </a:cubicBezTo>
                  <a:cubicBezTo>
                    <a:pt x="73" y="0"/>
                    <a:pt x="95" y="20"/>
                    <a:pt x="95" y="44"/>
                  </a:cubicBezTo>
                  <a:cubicBezTo>
                    <a:pt x="95" y="71"/>
                    <a:pt x="95" y="71"/>
                    <a:pt x="95" y="71"/>
                  </a:cubicBezTo>
                  <a:cubicBezTo>
                    <a:pt x="95" y="95"/>
                    <a:pt x="76" y="115"/>
                    <a:pt x="49" y="115"/>
                  </a:cubicBezTo>
                </a:path>
              </a:pathLst>
            </a:custGeom>
            <a:solidFill>
              <a:srgbClr val="01334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4" name="Freeform 117"/>
            <p:cNvSpPr>
              <a:spLocks noChangeArrowheads="1"/>
            </p:cNvSpPr>
            <p:nvPr/>
          </p:nvSpPr>
          <p:spPr bwMode="auto">
            <a:xfrm>
              <a:off x="17702742" y="6017944"/>
              <a:ext cx="88877" cy="105801"/>
            </a:xfrm>
            <a:custGeom>
              <a:avLst/>
              <a:gdLst>
                <a:gd name="T0" fmla="*/ 49 w 96"/>
                <a:gd name="T1" fmla="*/ 111 h 115"/>
                <a:gd name="T2" fmla="*/ 49 w 96"/>
                <a:gd name="T3" fmla="*/ 111 h 115"/>
                <a:gd name="T4" fmla="*/ 0 w 96"/>
                <a:gd name="T5" fmla="*/ 70 h 115"/>
                <a:gd name="T6" fmla="*/ 0 w 96"/>
                <a:gd name="T7" fmla="*/ 43 h 115"/>
                <a:gd name="T8" fmla="*/ 46 w 96"/>
                <a:gd name="T9" fmla="*/ 0 h 115"/>
                <a:gd name="T10" fmla="*/ 95 w 96"/>
                <a:gd name="T11" fmla="*/ 41 h 115"/>
                <a:gd name="T12" fmla="*/ 95 w 96"/>
                <a:gd name="T13" fmla="*/ 70 h 115"/>
                <a:gd name="T14" fmla="*/ 49 w 96"/>
                <a:gd name="T15" fmla="*/ 111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15">
                  <a:moveTo>
                    <a:pt x="49" y="111"/>
                  </a:moveTo>
                  <a:lnTo>
                    <a:pt x="49" y="111"/>
                  </a:lnTo>
                  <a:cubicBezTo>
                    <a:pt x="22" y="114"/>
                    <a:pt x="0" y="94"/>
                    <a:pt x="0" y="70"/>
                  </a:cubicBezTo>
                  <a:cubicBezTo>
                    <a:pt x="0" y="43"/>
                    <a:pt x="0" y="43"/>
                    <a:pt x="0" y="43"/>
                  </a:cubicBezTo>
                  <a:cubicBezTo>
                    <a:pt x="0" y="21"/>
                    <a:pt x="20" y="2"/>
                    <a:pt x="46" y="0"/>
                  </a:cubicBezTo>
                  <a:cubicBezTo>
                    <a:pt x="73" y="0"/>
                    <a:pt x="93" y="19"/>
                    <a:pt x="95" y="41"/>
                  </a:cubicBezTo>
                  <a:cubicBezTo>
                    <a:pt x="95" y="70"/>
                    <a:pt x="95" y="70"/>
                    <a:pt x="95" y="70"/>
                  </a:cubicBezTo>
                  <a:cubicBezTo>
                    <a:pt x="95" y="92"/>
                    <a:pt x="76" y="111"/>
                    <a:pt x="49" y="111"/>
                  </a:cubicBezTo>
                </a:path>
              </a:pathLst>
            </a:custGeom>
            <a:solidFill>
              <a:srgbClr val="01334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5" name="Freeform 118"/>
            <p:cNvSpPr>
              <a:spLocks noChangeArrowheads="1"/>
            </p:cNvSpPr>
            <p:nvPr/>
          </p:nvSpPr>
          <p:spPr bwMode="auto">
            <a:xfrm>
              <a:off x="17740832" y="4968401"/>
              <a:ext cx="287792" cy="1328857"/>
            </a:xfrm>
            <a:custGeom>
              <a:avLst/>
              <a:gdLst>
                <a:gd name="T0" fmla="*/ 56 w 306"/>
                <a:gd name="T1" fmla="*/ 1352 h 1390"/>
                <a:gd name="T2" fmla="*/ 56 w 306"/>
                <a:gd name="T3" fmla="*/ 1352 h 1390"/>
                <a:gd name="T4" fmla="*/ 27 w 306"/>
                <a:gd name="T5" fmla="*/ 1274 h 1390"/>
                <a:gd name="T6" fmla="*/ 2 w 306"/>
                <a:gd name="T7" fmla="*/ 122 h 1390"/>
                <a:gd name="T8" fmla="*/ 27 w 306"/>
                <a:gd name="T9" fmla="*/ 41 h 1390"/>
                <a:gd name="T10" fmla="*/ 125 w 306"/>
                <a:gd name="T11" fmla="*/ 22 h 1390"/>
                <a:gd name="T12" fmla="*/ 217 w 306"/>
                <a:gd name="T13" fmla="*/ 2 h 1390"/>
                <a:gd name="T14" fmla="*/ 278 w 306"/>
                <a:gd name="T15" fmla="*/ 87 h 1390"/>
                <a:gd name="T16" fmla="*/ 302 w 306"/>
                <a:gd name="T17" fmla="*/ 1296 h 1390"/>
                <a:gd name="T18" fmla="*/ 290 w 306"/>
                <a:gd name="T19" fmla="*/ 1355 h 1390"/>
                <a:gd name="T20" fmla="*/ 207 w 306"/>
                <a:gd name="T21" fmla="*/ 1376 h 1390"/>
                <a:gd name="T22" fmla="*/ 73 w 306"/>
                <a:gd name="T23" fmla="*/ 1355 h 1390"/>
                <a:gd name="T24" fmla="*/ 56 w 306"/>
                <a:gd name="T25" fmla="*/ 1352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1390">
                  <a:moveTo>
                    <a:pt x="56" y="1352"/>
                  </a:moveTo>
                  <a:lnTo>
                    <a:pt x="56" y="1352"/>
                  </a:lnTo>
                  <a:cubicBezTo>
                    <a:pt x="42" y="1352"/>
                    <a:pt x="27" y="1323"/>
                    <a:pt x="27" y="1274"/>
                  </a:cubicBezTo>
                  <a:cubicBezTo>
                    <a:pt x="2" y="122"/>
                    <a:pt x="2" y="122"/>
                    <a:pt x="2" y="122"/>
                  </a:cubicBezTo>
                  <a:cubicBezTo>
                    <a:pt x="0" y="73"/>
                    <a:pt x="12" y="41"/>
                    <a:pt x="27" y="41"/>
                  </a:cubicBezTo>
                  <a:cubicBezTo>
                    <a:pt x="61" y="34"/>
                    <a:pt x="93" y="29"/>
                    <a:pt x="125" y="22"/>
                  </a:cubicBezTo>
                  <a:cubicBezTo>
                    <a:pt x="156" y="14"/>
                    <a:pt x="185" y="4"/>
                    <a:pt x="217" y="2"/>
                  </a:cubicBezTo>
                  <a:cubicBezTo>
                    <a:pt x="261" y="0"/>
                    <a:pt x="276" y="53"/>
                    <a:pt x="278" y="87"/>
                  </a:cubicBezTo>
                  <a:lnTo>
                    <a:pt x="302" y="1296"/>
                  </a:lnTo>
                  <a:cubicBezTo>
                    <a:pt x="305" y="1313"/>
                    <a:pt x="300" y="1338"/>
                    <a:pt x="290" y="1355"/>
                  </a:cubicBezTo>
                  <a:cubicBezTo>
                    <a:pt x="273" y="1389"/>
                    <a:pt x="239" y="1384"/>
                    <a:pt x="207" y="1376"/>
                  </a:cubicBezTo>
                  <a:cubicBezTo>
                    <a:pt x="163" y="1367"/>
                    <a:pt x="117" y="1362"/>
                    <a:pt x="73" y="1355"/>
                  </a:cubicBezTo>
                  <a:cubicBezTo>
                    <a:pt x="68" y="1355"/>
                    <a:pt x="61" y="1352"/>
                    <a:pt x="56" y="1352"/>
                  </a:cubicBezTo>
                </a:path>
              </a:pathLst>
            </a:custGeom>
            <a:solidFill>
              <a:srgbClr val="15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6" name="Freeform 119"/>
            <p:cNvSpPr>
              <a:spLocks noChangeArrowheads="1"/>
            </p:cNvSpPr>
            <p:nvPr/>
          </p:nvSpPr>
          <p:spPr bwMode="auto">
            <a:xfrm>
              <a:off x="17766226" y="5036113"/>
              <a:ext cx="215844" cy="1184968"/>
            </a:xfrm>
            <a:custGeom>
              <a:avLst/>
              <a:gdLst>
                <a:gd name="T0" fmla="*/ 44 w 230"/>
                <a:gd name="T1" fmla="*/ 1208 h 1241"/>
                <a:gd name="T2" fmla="*/ 44 w 230"/>
                <a:gd name="T3" fmla="*/ 1208 h 1241"/>
                <a:gd name="T4" fmla="*/ 23 w 230"/>
                <a:gd name="T5" fmla="*/ 1130 h 1241"/>
                <a:gd name="T6" fmla="*/ 0 w 230"/>
                <a:gd name="T7" fmla="*/ 110 h 1241"/>
                <a:gd name="T8" fmla="*/ 20 w 230"/>
                <a:gd name="T9" fmla="*/ 29 h 1241"/>
                <a:gd name="T10" fmla="*/ 88 w 230"/>
                <a:gd name="T11" fmla="*/ 17 h 1241"/>
                <a:gd name="T12" fmla="*/ 151 w 230"/>
                <a:gd name="T13" fmla="*/ 5 h 1241"/>
                <a:gd name="T14" fmla="*/ 176 w 230"/>
                <a:gd name="T15" fmla="*/ 0 h 1241"/>
                <a:gd name="T16" fmla="*/ 200 w 230"/>
                <a:gd name="T17" fmla="*/ 80 h 1241"/>
                <a:gd name="T18" fmla="*/ 222 w 230"/>
                <a:gd name="T19" fmla="*/ 1150 h 1241"/>
                <a:gd name="T20" fmla="*/ 212 w 230"/>
                <a:gd name="T21" fmla="*/ 1223 h 1241"/>
                <a:gd name="T22" fmla="*/ 144 w 230"/>
                <a:gd name="T23" fmla="*/ 1228 h 1241"/>
                <a:gd name="T24" fmla="*/ 44 w 230"/>
                <a:gd name="T25" fmla="*/ 1208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1241">
                  <a:moveTo>
                    <a:pt x="44" y="1208"/>
                  </a:moveTo>
                  <a:lnTo>
                    <a:pt x="44" y="1208"/>
                  </a:lnTo>
                  <a:cubicBezTo>
                    <a:pt x="35" y="1206"/>
                    <a:pt x="25" y="1175"/>
                    <a:pt x="23" y="1130"/>
                  </a:cubicBezTo>
                  <a:cubicBezTo>
                    <a:pt x="0" y="110"/>
                    <a:pt x="0" y="110"/>
                    <a:pt x="0" y="110"/>
                  </a:cubicBezTo>
                  <a:cubicBezTo>
                    <a:pt x="0" y="66"/>
                    <a:pt x="8" y="29"/>
                    <a:pt x="20" y="29"/>
                  </a:cubicBezTo>
                  <a:cubicBezTo>
                    <a:pt x="42" y="29"/>
                    <a:pt x="66" y="22"/>
                    <a:pt x="88" y="17"/>
                  </a:cubicBezTo>
                  <a:cubicBezTo>
                    <a:pt x="108" y="14"/>
                    <a:pt x="130" y="9"/>
                    <a:pt x="151" y="5"/>
                  </a:cubicBezTo>
                  <a:cubicBezTo>
                    <a:pt x="159" y="2"/>
                    <a:pt x="169" y="0"/>
                    <a:pt x="176" y="0"/>
                  </a:cubicBezTo>
                  <a:cubicBezTo>
                    <a:pt x="198" y="5"/>
                    <a:pt x="198" y="63"/>
                    <a:pt x="200" y="80"/>
                  </a:cubicBezTo>
                  <a:cubicBezTo>
                    <a:pt x="200" y="80"/>
                    <a:pt x="222" y="1147"/>
                    <a:pt x="222" y="1150"/>
                  </a:cubicBezTo>
                  <a:cubicBezTo>
                    <a:pt x="222" y="1172"/>
                    <a:pt x="229" y="1208"/>
                    <a:pt x="212" y="1223"/>
                  </a:cubicBezTo>
                  <a:cubicBezTo>
                    <a:pt x="193" y="1240"/>
                    <a:pt x="164" y="1233"/>
                    <a:pt x="144" y="1228"/>
                  </a:cubicBezTo>
                  <a:cubicBezTo>
                    <a:pt x="113" y="1223"/>
                    <a:pt x="103" y="1218"/>
                    <a:pt x="44" y="1208"/>
                  </a:cubicBezTo>
                </a:path>
              </a:pathLst>
            </a:custGeom>
            <a:solidFill>
              <a:srgbClr val="EEEEE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7" name="Freeform 120"/>
            <p:cNvSpPr>
              <a:spLocks noChangeArrowheads="1"/>
            </p:cNvSpPr>
            <p:nvPr/>
          </p:nvSpPr>
          <p:spPr bwMode="auto">
            <a:xfrm>
              <a:off x="16720865" y="5006489"/>
              <a:ext cx="986110" cy="1290769"/>
            </a:xfrm>
            <a:custGeom>
              <a:avLst/>
              <a:gdLst>
                <a:gd name="T0" fmla="*/ 129 w 1032"/>
                <a:gd name="T1" fmla="*/ 1348 h 1351"/>
                <a:gd name="T2" fmla="*/ 129 w 1032"/>
                <a:gd name="T3" fmla="*/ 1348 h 1351"/>
                <a:gd name="T4" fmla="*/ 24 w 1032"/>
                <a:gd name="T5" fmla="*/ 1262 h 1351"/>
                <a:gd name="T6" fmla="*/ 0 w 1032"/>
                <a:gd name="T7" fmla="*/ 110 h 1351"/>
                <a:gd name="T8" fmla="*/ 102 w 1032"/>
                <a:gd name="T9" fmla="*/ 20 h 1351"/>
                <a:gd name="T10" fmla="*/ 899 w 1032"/>
                <a:gd name="T11" fmla="*/ 3 h 1351"/>
                <a:gd name="T12" fmla="*/ 1004 w 1032"/>
                <a:gd name="T13" fmla="*/ 88 h 1351"/>
                <a:gd name="T14" fmla="*/ 1029 w 1032"/>
                <a:gd name="T15" fmla="*/ 1240 h 1351"/>
                <a:gd name="T16" fmla="*/ 929 w 1032"/>
                <a:gd name="T17" fmla="*/ 1331 h 1351"/>
                <a:gd name="T18" fmla="*/ 129 w 1032"/>
                <a:gd name="T19" fmla="*/ 1348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2" h="1351">
                  <a:moveTo>
                    <a:pt x="129" y="1348"/>
                  </a:moveTo>
                  <a:lnTo>
                    <a:pt x="129" y="1348"/>
                  </a:lnTo>
                  <a:cubicBezTo>
                    <a:pt x="73" y="1350"/>
                    <a:pt x="27" y="1311"/>
                    <a:pt x="24" y="1262"/>
                  </a:cubicBezTo>
                  <a:cubicBezTo>
                    <a:pt x="0" y="110"/>
                    <a:pt x="0" y="110"/>
                    <a:pt x="0" y="110"/>
                  </a:cubicBezTo>
                  <a:cubicBezTo>
                    <a:pt x="0" y="61"/>
                    <a:pt x="44" y="20"/>
                    <a:pt x="102" y="20"/>
                  </a:cubicBezTo>
                  <a:cubicBezTo>
                    <a:pt x="899" y="3"/>
                    <a:pt x="899" y="3"/>
                    <a:pt x="899" y="3"/>
                  </a:cubicBezTo>
                  <a:cubicBezTo>
                    <a:pt x="958" y="0"/>
                    <a:pt x="1004" y="39"/>
                    <a:pt x="1004" y="88"/>
                  </a:cubicBezTo>
                  <a:cubicBezTo>
                    <a:pt x="1029" y="1240"/>
                    <a:pt x="1029" y="1240"/>
                    <a:pt x="1029" y="1240"/>
                  </a:cubicBezTo>
                  <a:cubicBezTo>
                    <a:pt x="1031" y="1289"/>
                    <a:pt x="984" y="1331"/>
                    <a:pt x="929" y="1331"/>
                  </a:cubicBezTo>
                  <a:lnTo>
                    <a:pt x="129" y="1348"/>
                  </a:lnTo>
                </a:path>
              </a:pathLst>
            </a:custGeom>
            <a:solidFill>
              <a:srgbClr val="01334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8" name="Freeform 121"/>
            <p:cNvSpPr>
              <a:spLocks noChangeArrowheads="1"/>
            </p:cNvSpPr>
            <p:nvPr/>
          </p:nvSpPr>
          <p:spPr bwMode="auto">
            <a:xfrm>
              <a:off x="16746258" y="5006489"/>
              <a:ext cx="986110" cy="1290769"/>
            </a:xfrm>
            <a:custGeom>
              <a:avLst/>
              <a:gdLst>
                <a:gd name="T0" fmla="*/ 132 w 1032"/>
                <a:gd name="T1" fmla="*/ 1348 h 1349"/>
                <a:gd name="T2" fmla="*/ 132 w 1032"/>
                <a:gd name="T3" fmla="*/ 1348 h 1349"/>
                <a:gd name="T4" fmla="*/ 27 w 1032"/>
                <a:gd name="T5" fmla="*/ 1260 h 1349"/>
                <a:gd name="T6" fmla="*/ 3 w 1032"/>
                <a:gd name="T7" fmla="*/ 110 h 1349"/>
                <a:gd name="T8" fmla="*/ 103 w 1032"/>
                <a:gd name="T9" fmla="*/ 20 h 1349"/>
                <a:gd name="T10" fmla="*/ 902 w 1032"/>
                <a:gd name="T11" fmla="*/ 0 h 1349"/>
                <a:gd name="T12" fmla="*/ 1007 w 1032"/>
                <a:gd name="T13" fmla="*/ 88 h 1349"/>
                <a:gd name="T14" fmla="*/ 1031 w 1032"/>
                <a:gd name="T15" fmla="*/ 1240 h 1349"/>
                <a:gd name="T16" fmla="*/ 931 w 1032"/>
                <a:gd name="T17" fmla="*/ 1331 h 1349"/>
                <a:gd name="T18" fmla="*/ 132 w 1032"/>
                <a:gd name="T19" fmla="*/ 1348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2" h="1349">
                  <a:moveTo>
                    <a:pt x="132" y="1348"/>
                  </a:moveTo>
                  <a:lnTo>
                    <a:pt x="132" y="1348"/>
                  </a:lnTo>
                  <a:cubicBezTo>
                    <a:pt x="76" y="1348"/>
                    <a:pt x="30" y="1311"/>
                    <a:pt x="27" y="1260"/>
                  </a:cubicBezTo>
                  <a:cubicBezTo>
                    <a:pt x="3" y="110"/>
                    <a:pt x="3" y="110"/>
                    <a:pt x="3" y="110"/>
                  </a:cubicBezTo>
                  <a:cubicBezTo>
                    <a:pt x="0" y="61"/>
                    <a:pt x="47" y="20"/>
                    <a:pt x="103" y="20"/>
                  </a:cubicBezTo>
                  <a:cubicBezTo>
                    <a:pt x="902" y="0"/>
                    <a:pt x="902" y="0"/>
                    <a:pt x="902" y="0"/>
                  </a:cubicBezTo>
                  <a:cubicBezTo>
                    <a:pt x="958" y="0"/>
                    <a:pt x="1005" y="39"/>
                    <a:pt x="1007" y="88"/>
                  </a:cubicBezTo>
                  <a:cubicBezTo>
                    <a:pt x="1031" y="1240"/>
                    <a:pt x="1031" y="1240"/>
                    <a:pt x="1031" y="1240"/>
                  </a:cubicBezTo>
                  <a:cubicBezTo>
                    <a:pt x="1031" y="1289"/>
                    <a:pt x="987" y="1328"/>
                    <a:pt x="931" y="1331"/>
                  </a:cubicBezTo>
                  <a:lnTo>
                    <a:pt x="132" y="1348"/>
                  </a:lnTo>
                </a:path>
              </a:pathLst>
            </a:custGeom>
            <a:solidFill>
              <a:srgbClr val="15507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9" name="Freeform 122"/>
            <p:cNvSpPr>
              <a:spLocks noChangeArrowheads="1"/>
            </p:cNvSpPr>
            <p:nvPr/>
          </p:nvSpPr>
          <p:spPr bwMode="auto">
            <a:xfrm>
              <a:off x="17080604" y="5095362"/>
              <a:ext cx="579816" cy="1129951"/>
            </a:xfrm>
            <a:custGeom>
              <a:avLst/>
              <a:gdLst>
                <a:gd name="T0" fmla="*/ 82 w 607"/>
                <a:gd name="T1" fmla="*/ 1179 h 1180"/>
                <a:gd name="T2" fmla="*/ 82 w 607"/>
                <a:gd name="T3" fmla="*/ 1179 h 1180"/>
                <a:gd name="T4" fmla="*/ 21 w 607"/>
                <a:gd name="T5" fmla="*/ 1101 h 1180"/>
                <a:gd name="T6" fmla="*/ 0 w 607"/>
                <a:gd name="T7" fmla="*/ 90 h 1180"/>
                <a:gd name="T8" fmla="*/ 58 w 607"/>
                <a:gd name="T9" fmla="*/ 10 h 1180"/>
                <a:gd name="T10" fmla="*/ 521 w 607"/>
                <a:gd name="T11" fmla="*/ 0 h 1180"/>
                <a:gd name="T12" fmla="*/ 582 w 607"/>
                <a:gd name="T13" fmla="*/ 78 h 1180"/>
                <a:gd name="T14" fmla="*/ 604 w 607"/>
                <a:gd name="T15" fmla="*/ 1089 h 1180"/>
                <a:gd name="T16" fmla="*/ 545 w 607"/>
                <a:gd name="T17" fmla="*/ 1167 h 1180"/>
                <a:gd name="T18" fmla="*/ 82 w 607"/>
                <a:gd name="T19" fmla="*/ 1179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7" h="1180">
                  <a:moveTo>
                    <a:pt x="82" y="1179"/>
                  </a:moveTo>
                  <a:lnTo>
                    <a:pt x="82" y="1179"/>
                  </a:lnTo>
                  <a:cubicBezTo>
                    <a:pt x="51" y="1179"/>
                    <a:pt x="24" y="1145"/>
                    <a:pt x="21" y="1101"/>
                  </a:cubicBezTo>
                  <a:cubicBezTo>
                    <a:pt x="0" y="90"/>
                    <a:pt x="0" y="90"/>
                    <a:pt x="0" y="90"/>
                  </a:cubicBezTo>
                  <a:cubicBezTo>
                    <a:pt x="0" y="46"/>
                    <a:pt x="24" y="12"/>
                    <a:pt x="58" y="10"/>
                  </a:cubicBezTo>
                  <a:cubicBezTo>
                    <a:pt x="521" y="0"/>
                    <a:pt x="521" y="0"/>
                    <a:pt x="521" y="0"/>
                  </a:cubicBezTo>
                  <a:cubicBezTo>
                    <a:pt x="553" y="0"/>
                    <a:pt x="582" y="34"/>
                    <a:pt x="582" y="78"/>
                  </a:cubicBezTo>
                  <a:cubicBezTo>
                    <a:pt x="604" y="1089"/>
                    <a:pt x="604" y="1089"/>
                    <a:pt x="604" y="1089"/>
                  </a:cubicBezTo>
                  <a:cubicBezTo>
                    <a:pt x="606" y="1133"/>
                    <a:pt x="580" y="1167"/>
                    <a:pt x="545" y="1167"/>
                  </a:cubicBezTo>
                  <a:lnTo>
                    <a:pt x="82" y="1179"/>
                  </a:lnTo>
                </a:path>
              </a:pathLst>
            </a:custGeom>
            <a:solidFill>
              <a:srgbClr val="01334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0" name="Freeform 123"/>
            <p:cNvSpPr>
              <a:spLocks noChangeArrowheads="1"/>
            </p:cNvSpPr>
            <p:nvPr/>
          </p:nvSpPr>
          <p:spPr bwMode="auto">
            <a:xfrm>
              <a:off x="16813974" y="5539725"/>
              <a:ext cx="224308" cy="241226"/>
            </a:xfrm>
            <a:custGeom>
              <a:avLst/>
              <a:gdLst>
                <a:gd name="T0" fmla="*/ 29 w 240"/>
                <a:gd name="T1" fmla="*/ 253 h 254"/>
                <a:gd name="T2" fmla="*/ 29 w 240"/>
                <a:gd name="T3" fmla="*/ 253 h 254"/>
                <a:gd name="T4" fmla="*/ 5 w 240"/>
                <a:gd name="T5" fmla="*/ 236 h 254"/>
                <a:gd name="T6" fmla="*/ 0 w 240"/>
                <a:gd name="T7" fmla="*/ 22 h 254"/>
                <a:gd name="T8" fmla="*/ 22 w 240"/>
                <a:gd name="T9" fmla="*/ 5 h 254"/>
                <a:gd name="T10" fmla="*/ 210 w 240"/>
                <a:gd name="T11" fmla="*/ 0 h 254"/>
                <a:gd name="T12" fmla="*/ 234 w 240"/>
                <a:gd name="T13" fmla="*/ 17 h 254"/>
                <a:gd name="T14" fmla="*/ 239 w 240"/>
                <a:gd name="T15" fmla="*/ 231 h 254"/>
                <a:gd name="T16" fmla="*/ 214 w 240"/>
                <a:gd name="T17" fmla="*/ 248 h 254"/>
                <a:gd name="T18" fmla="*/ 29 w 240"/>
                <a:gd name="T19"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4">
                  <a:moveTo>
                    <a:pt x="29" y="253"/>
                  </a:moveTo>
                  <a:lnTo>
                    <a:pt x="29" y="253"/>
                  </a:lnTo>
                  <a:cubicBezTo>
                    <a:pt x="15" y="253"/>
                    <a:pt x="5" y="246"/>
                    <a:pt x="5" y="236"/>
                  </a:cubicBezTo>
                  <a:cubicBezTo>
                    <a:pt x="0" y="22"/>
                    <a:pt x="0" y="22"/>
                    <a:pt x="0" y="22"/>
                  </a:cubicBezTo>
                  <a:cubicBezTo>
                    <a:pt x="0" y="12"/>
                    <a:pt x="10" y="5"/>
                    <a:pt x="22" y="5"/>
                  </a:cubicBezTo>
                  <a:cubicBezTo>
                    <a:pt x="210" y="0"/>
                    <a:pt x="210" y="0"/>
                    <a:pt x="210" y="0"/>
                  </a:cubicBezTo>
                  <a:cubicBezTo>
                    <a:pt x="222" y="0"/>
                    <a:pt x="234" y="7"/>
                    <a:pt x="234" y="17"/>
                  </a:cubicBezTo>
                  <a:cubicBezTo>
                    <a:pt x="239" y="231"/>
                    <a:pt x="239" y="231"/>
                    <a:pt x="239" y="231"/>
                  </a:cubicBezTo>
                  <a:cubicBezTo>
                    <a:pt x="239" y="241"/>
                    <a:pt x="229" y="248"/>
                    <a:pt x="214" y="248"/>
                  </a:cubicBezTo>
                  <a:lnTo>
                    <a:pt x="29" y="253"/>
                  </a:lnTo>
                </a:path>
              </a:pathLst>
            </a:custGeom>
            <a:solidFill>
              <a:srgbClr val="38739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1" name="Freeform 124"/>
            <p:cNvSpPr>
              <a:spLocks noChangeArrowheads="1"/>
            </p:cNvSpPr>
            <p:nvPr/>
          </p:nvSpPr>
          <p:spPr bwMode="auto">
            <a:xfrm>
              <a:off x="16813974" y="5539725"/>
              <a:ext cx="224308" cy="241226"/>
            </a:xfrm>
            <a:custGeom>
              <a:avLst/>
              <a:gdLst>
                <a:gd name="T0" fmla="*/ 29 w 240"/>
                <a:gd name="T1" fmla="*/ 253 h 254"/>
                <a:gd name="T2" fmla="*/ 29 w 240"/>
                <a:gd name="T3" fmla="*/ 253 h 254"/>
                <a:gd name="T4" fmla="*/ 5 w 240"/>
                <a:gd name="T5" fmla="*/ 236 h 254"/>
                <a:gd name="T6" fmla="*/ 0 w 240"/>
                <a:gd name="T7" fmla="*/ 22 h 254"/>
                <a:gd name="T8" fmla="*/ 22 w 240"/>
                <a:gd name="T9" fmla="*/ 5 h 254"/>
                <a:gd name="T10" fmla="*/ 210 w 240"/>
                <a:gd name="T11" fmla="*/ 0 h 254"/>
                <a:gd name="T12" fmla="*/ 234 w 240"/>
                <a:gd name="T13" fmla="*/ 17 h 254"/>
                <a:gd name="T14" fmla="*/ 239 w 240"/>
                <a:gd name="T15" fmla="*/ 231 h 254"/>
                <a:gd name="T16" fmla="*/ 214 w 240"/>
                <a:gd name="T17" fmla="*/ 248 h 254"/>
                <a:gd name="T18" fmla="*/ 29 w 240"/>
                <a:gd name="T19"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4">
                  <a:moveTo>
                    <a:pt x="29" y="253"/>
                  </a:moveTo>
                  <a:lnTo>
                    <a:pt x="29" y="253"/>
                  </a:lnTo>
                  <a:cubicBezTo>
                    <a:pt x="15" y="253"/>
                    <a:pt x="5" y="246"/>
                    <a:pt x="5" y="236"/>
                  </a:cubicBezTo>
                  <a:cubicBezTo>
                    <a:pt x="0" y="22"/>
                    <a:pt x="0" y="22"/>
                    <a:pt x="0" y="22"/>
                  </a:cubicBezTo>
                  <a:cubicBezTo>
                    <a:pt x="0" y="12"/>
                    <a:pt x="10" y="5"/>
                    <a:pt x="22" y="5"/>
                  </a:cubicBezTo>
                  <a:cubicBezTo>
                    <a:pt x="210" y="0"/>
                    <a:pt x="210" y="0"/>
                    <a:pt x="210" y="0"/>
                  </a:cubicBezTo>
                  <a:cubicBezTo>
                    <a:pt x="222" y="0"/>
                    <a:pt x="234" y="7"/>
                    <a:pt x="234" y="17"/>
                  </a:cubicBezTo>
                  <a:cubicBezTo>
                    <a:pt x="239" y="231"/>
                    <a:pt x="239" y="231"/>
                    <a:pt x="239" y="231"/>
                  </a:cubicBezTo>
                  <a:cubicBezTo>
                    <a:pt x="239" y="241"/>
                    <a:pt x="229" y="248"/>
                    <a:pt x="214" y="248"/>
                  </a:cubicBezTo>
                  <a:lnTo>
                    <a:pt x="29" y="253"/>
                  </a:lnTo>
                </a:path>
              </a:pathLst>
            </a:custGeom>
            <a:noFill/>
            <a:ln w="5760" cap="flat">
              <a:solidFill>
                <a:srgbClr val="326798"/>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2" name="Freeform 125"/>
            <p:cNvSpPr>
              <a:spLocks noChangeArrowheads="1"/>
            </p:cNvSpPr>
            <p:nvPr/>
          </p:nvSpPr>
          <p:spPr bwMode="auto">
            <a:xfrm>
              <a:off x="16822438" y="5531261"/>
              <a:ext cx="224308" cy="241226"/>
            </a:xfrm>
            <a:custGeom>
              <a:avLst/>
              <a:gdLst>
                <a:gd name="T0" fmla="*/ 30 w 240"/>
                <a:gd name="T1" fmla="*/ 254 h 255"/>
                <a:gd name="T2" fmla="*/ 30 w 240"/>
                <a:gd name="T3" fmla="*/ 254 h 255"/>
                <a:gd name="T4" fmla="*/ 5 w 240"/>
                <a:gd name="T5" fmla="*/ 237 h 255"/>
                <a:gd name="T6" fmla="*/ 0 w 240"/>
                <a:gd name="T7" fmla="*/ 23 h 255"/>
                <a:gd name="T8" fmla="*/ 22 w 240"/>
                <a:gd name="T9" fmla="*/ 5 h 255"/>
                <a:gd name="T10" fmla="*/ 210 w 240"/>
                <a:gd name="T11" fmla="*/ 0 h 255"/>
                <a:gd name="T12" fmla="*/ 234 w 240"/>
                <a:gd name="T13" fmla="*/ 18 h 255"/>
                <a:gd name="T14" fmla="*/ 239 w 240"/>
                <a:gd name="T15" fmla="*/ 232 h 255"/>
                <a:gd name="T16" fmla="*/ 215 w 240"/>
                <a:gd name="T17" fmla="*/ 249 h 255"/>
                <a:gd name="T18" fmla="*/ 30 w 240"/>
                <a:gd name="T19" fmla="*/ 25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5">
                  <a:moveTo>
                    <a:pt x="30" y="254"/>
                  </a:moveTo>
                  <a:lnTo>
                    <a:pt x="30" y="254"/>
                  </a:lnTo>
                  <a:cubicBezTo>
                    <a:pt x="15" y="254"/>
                    <a:pt x="5" y="247"/>
                    <a:pt x="5" y="237"/>
                  </a:cubicBezTo>
                  <a:cubicBezTo>
                    <a:pt x="0" y="23"/>
                    <a:pt x="0" y="23"/>
                    <a:pt x="0" y="23"/>
                  </a:cubicBezTo>
                  <a:cubicBezTo>
                    <a:pt x="0" y="13"/>
                    <a:pt x="10" y="5"/>
                    <a:pt x="22" y="5"/>
                  </a:cubicBezTo>
                  <a:cubicBezTo>
                    <a:pt x="210" y="0"/>
                    <a:pt x="210" y="0"/>
                    <a:pt x="210" y="0"/>
                  </a:cubicBezTo>
                  <a:cubicBezTo>
                    <a:pt x="224" y="0"/>
                    <a:pt x="234" y="8"/>
                    <a:pt x="234" y="18"/>
                  </a:cubicBezTo>
                  <a:cubicBezTo>
                    <a:pt x="239" y="232"/>
                    <a:pt x="239" y="232"/>
                    <a:pt x="239" y="232"/>
                  </a:cubicBezTo>
                  <a:cubicBezTo>
                    <a:pt x="239" y="242"/>
                    <a:pt x="229" y="249"/>
                    <a:pt x="215" y="249"/>
                  </a:cubicBezTo>
                  <a:lnTo>
                    <a:pt x="30" y="254"/>
                  </a:lnTo>
                </a:path>
              </a:pathLst>
            </a:custGeom>
            <a:solidFill>
              <a:srgbClr val="013348"/>
            </a:solidFill>
            <a:ln>
              <a:noFill/>
            </a:ln>
            <a:effectLst/>
            <a:extLst>
              <a:ext uri="{91240B29-F687-4f45-9708-019B960494DF}">
                <a14:hiddenLine xmlns="" xmlns:a14="http://schemas.microsoft.com/office/drawing/2010/main" w="9525" cap="flat">
                  <a:solidFill>
                    <a:srgbClr val="326798"/>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3" name="Freeform 126"/>
            <p:cNvSpPr>
              <a:spLocks noChangeArrowheads="1"/>
            </p:cNvSpPr>
            <p:nvPr/>
          </p:nvSpPr>
          <p:spPr bwMode="auto">
            <a:xfrm>
              <a:off x="17127159" y="6026408"/>
              <a:ext cx="135431" cy="131193"/>
            </a:xfrm>
            <a:custGeom>
              <a:avLst/>
              <a:gdLst>
                <a:gd name="T0" fmla="*/ 7 w 145"/>
                <a:gd name="T1" fmla="*/ 141 h 142"/>
                <a:gd name="T2" fmla="*/ 7 w 145"/>
                <a:gd name="T3" fmla="*/ 141 h 142"/>
                <a:gd name="T4" fmla="*/ 3 w 145"/>
                <a:gd name="T5" fmla="*/ 136 h 142"/>
                <a:gd name="T6" fmla="*/ 0 w 145"/>
                <a:gd name="T7" fmla="*/ 7 h 142"/>
                <a:gd name="T8" fmla="*/ 5 w 145"/>
                <a:gd name="T9" fmla="*/ 2 h 142"/>
                <a:gd name="T10" fmla="*/ 137 w 145"/>
                <a:gd name="T11" fmla="*/ 0 h 142"/>
                <a:gd name="T12" fmla="*/ 141 w 145"/>
                <a:gd name="T13" fmla="*/ 2 h 142"/>
                <a:gd name="T14" fmla="*/ 144 w 145"/>
                <a:gd name="T15" fmla="*/ 131 h 142"/>
                <a:gd name="T16" fmla="*/ 139 w 145"/>
                <a:gd name="T17" fmla="*/ 136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3" y="139"/>
                    <a:pt x="3" y="136"/>
                  </a:cubicBezTo>
                  <a:cubicBezTo>
                    <a:pt x="0" y="7"/>
                    <a:pt x="0" y="7"/>
                    <a:pt x="0" y="7"/>
                  </a:cubicBezTo>
                  <a:cubicBezTo>
                    <a:pt x="0" y="5"/>
                    <a:pt x="3" y="2"/>
                    <a:pt x="5" y="2"/>
                  </a:cubicBezTo>
                  <a:cubicBezTo>
                    <a:pt x="137" y="0"/>
                    <a:pt x="137" y="0"/>
                    <a:pt x="137" y="0"/>
                  </a:cubicBezTo>
                  <a:cubicBezTo>
                    <a:pt x="139" y="0"/>
                    <a:pt x="141" y="0"/>
                    <a:pt x="141" y="2"/>
                  </a:cubicBezTo>
                  <a:cubicBezTo>
                    <a:pt x="144" y="131"/>
                    <a:pt x="144" y="131"/>
                    <a:pt x="144" y="131"/>
                  </a:cubicBezTo>
                  <a:cubicBezTo>
                    <a:pt x="144" y="134"/>
                    <a:pt x="141" y="136"/>
                    <a:pt x="139" y="136"/>
                  </a:cubicBezTo>
                  <a:lnTo>
                    <a:pt x="7" y="141"/>
                  </a:lnTo>
                </a:path>
              </a:pathLst>
            </a:custGeom>
            <a:solidFill>
              <a:srgbClr val="5B93B1"/>
            </a:solidFill>
            <a:ln>
              <a:noFill/>
            </a:ln>
            <a:effectLst/>
            <a:extLst>
              <a:ext uri="{91240B29-F687-4f45-9708-019B960494DF}">
                <a14:hiddenLine xmlns="" xmlns:a14="http://schemas.microsoft.com/office/drawing/2010/main" w="9525" cap="flat">
                  <a:solidFill>
                    <a:srgbClr val="326798"/>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4" name="Freeform 127"/>
            <p:cNvSpPr>
              <a:spLocks noChangeArrowheads="1"/>
            </p:cNvSpPr>
            <p:nvPr/>
          </p:nvSpPr>
          <p:spPr bwMode="auto">
            <a:xfrm>
              <a:off x="17127159" y="6026408"/>
              <a:ext cx="135431" cy="131193"/>
            </a:xfrm>
            <a:custGeom>
              <a:avLst/>
              <a:gdLst>
                <a:gd name="T0" fmla="*/ 7 w 145"/>
                <a:gd name="T1" fmla="*/ 141 h 142"/>
                <a:gd name="T2" fmla="*/ 7 w 145"/>
                <a:gd name="T3" fmla="*/ 141 h 142"/>
                <a:gd name="T4" fmla="*/ 3 w 145"/>
                <a:gd name="T5" fmla="*/ 136 h 142"/>
                <a:gd name="T6" fmla="*/ 0 w 145"/>
                <a:gd name="T7" fmla="*/ 7 h 142"/>
                <a:gd name="T8" fmla="*/ 5 w 145"/>
                <a:gd name="T9" fmla="*/ 2 h 142"/>
                <a:gd name="T10" fmla="*/ 137 w 145"/>
                <a:gd name="T11" fmla="*/ 0 h 142"/>
                <a:gd name="T12" fmla="*/ 141 w 145"/>
                <a:gd name="T13" fmla="*/ 2 h 142"/>
                <a:gd name="T14" fmla="*/ 144 w 145"/>
                <a:gd name="T15" fmla="*/ 131 h 142"/>
                <a:gd name="T16" fmla="*/ 139 w 145"/>
                <a:gd name="T17" fmla="*/ 136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3" y="139"/>
                    <a:pt x="3" y="136"/>
                  </a:cubicBezTo>
                  <a:cubicBezTo>
                    <a:pt x="0" y="7"/>
                    <a:pt x="0" y="7"/>
                    <a:pt x="0" y="7"/>
                  </a:cubicBezTo>
                  <a:cubicBezTo>
                    <a:pt x="0" y="5"/>
                    <a:pt x="3" y="2"/>
                    <a:pt x="5" y="2"/>
                  </a:cubicBezTo>
                  <a:cubicBezTo>
                    <a:pt x="137" y="0"/>
                    <a:pt x="137" y="0"/>
                    <a:pt x="137" y="0"/>
                  </a:cubicBezTo>
                  <a:cubicBezTo>
                    <a:pt x="139" y="0"/>
                    <a:pt x="141" y="0"/>
                    <a:pt x="141" y="2"/>
                  </a:cubicBezTo>
                  <a:cubicBezTo>
                    <a:pt x="144" y="131"/>
                    <a:pt x="144" y="131"/>
                    <a:pt x="144" y="131"/>
                  </a:cubicBezTo>
                  <a:cubicBezTo>
                    <a:pt x="144" y="134"/>
                    <a:pt x="141" y="136"/>
                    <a:pt x="139" y="136"/>
                  </a:cubicBezTo>
                  <a:lnTo>
                    <a:pt x="7"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5" name="Freeform 128"/>
            <p:cNvSpPr>
              <a:spLocks noChangeArrowheads="1"/>
            </p:cNvSpPr>
            <p:nvPr/>
          </p:nvSpPr>
          <p:spPr bwMode="auto">
            <a:xfrm>
              <a:off x="17122926" y="5852895"/>
              <a:ext cx="135431" cy="131193"/>
            </a:xfrm>
            <a:custGeom>
              <a:avLst/>
              <a:gdLst>
                <a:gd name="T0" fmla="*/ 8 w 145"/>
                <a:gd name="T1" fmla="*/ 142 h 143"/>
                <a:gd name="T2" fmla="*/ 8 w 145"/>
                <a:gd name="T3" fmla="*/ 142 h 143"/>
                <a:gd name="T4" fmla="*/ 3 w 145"/>
                <a:gd name="T5" fmla="*/ 137 h 143"/>
                <a:gd name="T6" fmla="*/ 0 w 145"/>
                <a:gd name="T7" fmla="*/ 8 h 143"/>
                <a:gd name="T8" fmla="*/ 5 w 145"/>
                <a:gd name="T9" fmla="*/ 3 h 143"/>
                <a:gd name="T10" fmla="*/ 137 w 145"/>
                <a:gd name="T11" fmla="*/ 0 h 143"/>
                <a:gd name="T12" fmla="*/ 142 w 145"/>
                <a:gd name="T13" fmla="*/ 5 h 143"/>
                <a:gd name="T14" fmla="*/ 144 w 145"/>
                <a:gd name="T15" fmla="*/ 134 h 143"/>
                <a:gd name="T16" fmla="*/ 139 w 145"/>
                <a:gd name="T17" fmla="*/ 139 h 143"/>
                <a:gd name="T18" fmla="*/ 8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8" y="142"/>
                  </a:moveTo>
                  <a:lnTo>
                    <a:pt x="8" y="142"/>
                  </a:lnTo>
                  <a:cubicBezTo>
                    <a:pt x="5" y="142"/>
                    <a:pt x="3" y="139"/>
                    <a:pt x="3" y="137"/>
                  </a:cubicBezTo>
                  <a:cubicBezTo>
                    <a:pt x="0" y="8"/>
                    <a:pt x="0" y="8"/>
                    <a:pt x="0" y="8"/>
                  </a:cubicBezTo>
                  <a:cubicBezTo>
                    <a:pt x="0" y="5"/>
                    <a:pt x="3" y="3"/>
                    <a:pt x="5" y="3"/>
                  </a:cubicBezTo>
                  <a:cubicBezTo>
                    <a:pt x="137" y="0"/>
                    <a:pt x="137" y="0"/>
                    <a:pt x="137" y="0"/>
                  </a:cubicBezTo>
                  <a:cubicBezTo>
                    <a:pt x="139" y="0"/>
                    <a:pt x="142" y="3"/>
                    <a:pt x="142" y="5"/>
                  </a:cubicBezTo>
                  <a:cubicBezTo>
                    <a:pt x="144" y="134"/>
                    <a:pt x="144" y="134"/>
                    <a:pt x="144" y="134"/>
                  </a:cubicBezTo>
                  <a:cubicBezTo>
                    <a:pt x="144" y="137"/>
                    <a:pt x="142" y="139"/>
                    <a:pt x="139" y="139"/>
                  </a:cubicBezTo>
                  <a:lnTo>
                    <a:pt x="8" y="142"/>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6" name="Freeform 129"/>
            <p:cNvSpPr>
              <a:spLocks noChangeArrowheads="1"/>
            </p:cNvSpPr>
            <p:nvPr/>
          </p:nvSpPr>
          <p:spPr bwMode="auto">
            <a:xfrm>
              <a:off x="17122926" y="5852895"/>
              <a:ext cx="135431" cy="131193"/>
            </a:xfrm>
            <a:custGeom>
              <a:avLst/>
              <a:gdLst>
                <a:gd name="T0" fmla="*/ 8 w 145"/>
                <a:gd name="T1" fmla="*/ 142 h 143"/>
                <a:gd name="T2" fmla="*/ 8 w 145"/>
                <a:gd name="T3" fmla="*/ 142 h 143"/>
                <a:gd name="T4" fmla="*/ 3 w 145"/>
                <a:gd name="T5" fmla="*/ 137 h 143"/>
                <a:gd name="T6" fmla="*/ 0 w 145"/>
                <a:gd name="T7" fmla="*/ 8 h 143"/>
                <a:gd name="T8" fmla="*/ 5 w 145"/>
                <a:gd name="T9" fmla="*/ 3 h 143"/>
                <a:gd name="T10" fmla="*/ 137 w 145"/>
                <a:gd name="T11" fmla="*/ 0 h 143"/>
                <a:gd name="T12" fmla="*/ 142 w 145"/>
                <a:gd name="T13" fmla="*/ 5 h 143"/>
                <a:gd name="T14" fmla="*/ 144 w 145"/>
                <a:gd name="T15" fmla="*/ 134 h 143"/>
                <a:gd name="T16" fmla="*/ 139 w 145"/>
                <a:gd name="T17" fmla="*/ 139 h 143"/>
                <a:gd name="T18" fmla="*/ 8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8" y="142"/>
                  </a:moveTo>
                  <a:lnTo>
                    <a:pt x="8" y="142"/>
                  </a:lnTo>
                  <a:cubicBezTo>
                    <a:pt x="5" y="142"/>
                    <a:pt x="3" y="139"/>
                    <a:pt x="3" y="137"/>
                  </a:cubicBezTo>
                  <a:cubicBezTo>
                    <a:pt x="0" y="8"/>
                    <a:pt x="0" y="8"/>
                    <a:pt x="0" y="8"/>
                  </a:cubicBezTo>
                  <a:cubicBezTo>
                    <a:pt x="0" y="5"/>
                    <a:pt x="3" y="3"/>
                    <a:pt x="5" y="3"/>
                  </a:cubicBezTo>
                  <a:cubicBezTo>
                    <a:pt x="137" y="0"/>
                    <a:pt x="137" y="0"/>
                    <a:pt x="137" y="0"/>
                  </a:cubicBezTo>
                  <a:cubicBezTo>
                    <a:pt x="139" y="0"/>
                    <a:pt x="142" y="3"/>
                    <a:pt x="142" y="5"/>
                  </a:cubicBezTo>
                  <a:cubicBezTo>
                    <a:pt x="144" y="134"/>
                    <a:pt x="144" y="134"/>
                    <a:pt x="144" y="134"/>
                  </a:cubicBezTo>
                  <a:cubicBezTo>
                    <a:pt x="144" y="137"/>
                    <a:pt x="142" y="139"/>
                    <a:pt x="139" y="139"/>
                  </a:cubicBezTo>
                  <a:lnTo>
                    <a:pt x="8" y="142"/>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7" name="Freeform 130"/>
            <p:cNvSpPr>
              <a:spLocks noChangeArrowheads="1"/>
            </p:cNvSpPr>
            <p:nvPr/>
          </p:nvSpPr>
          <p:spPr bwMode="auto">
            <a:xfrm>
              <a:off x="17118694" y="5683614"/>
              <a:ext cx="135431" cy="131193"/>
            </a:xfrm>
            <a:custGeom>
              <a:avLst/>
              <a:gdLst>
                <a:gd name="T0" fmla="*/ 7 w 145"/>
                <a:gd name="T1" fmla="*/ 142 h 143"/>
                <a:gd name="T2" fmla="*/ 7 w 145"/>
                <a:gd name="T3" fmla="*/ 142 h 143"/>
                <a:gd name="T4" fmla="*/ 2 w 145"/>
                <a:gd name="T5" fmla="*/ 137 h 143"/>
                <a:gd name="T6" fmla="*/ 0 w 145"/>
                <a:gd name="T7" fmla="*/ 8 h 143"/>
                <a:gd name="T8" fmla="*/ 5 w 145"/>
                <a:gd name="T9" fmla="*/ 3 h 143"/>
                <a:gd name="T10" fmla="*/ 136 w 145"/>
                <a:gd name="T11" fmla="*/ 0 h 143"/>
                <a:gd name="T12" fmla="*/ 139 w 145"/>
                <a:gd name="T13" fmla="*/ 5 h 143"/>
                <a:gd name="T14" fmla="*/ 144 w 145"/>
                <a:gd name="T15" fmla="*/ 132 h 143"/>
                <a:gd name="T16" fmla="*/ 139 w 145"/>
                <a:gd name="T17" fmla="*/ 137 h 143"/>
                <a:gd name="T18" fmla="*/ 7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7" y="142"/>
                  </a:moveTo>
                  <a:lnTo>
                    <a:pt x="7" y="142"/>
                  </a:lnTo>
                  <a:cubicBezTo>
                    <a:pt x="5" y="142"/>
                    <a:pt x="2" y="139"/>
                    <a:pt x="2" y="137"/>
                  </a:cubicBezTo>
                  <a:cubicBezTo>
                    <a:pt x="0" y="8"/>
                    <a:pt x="0" y="8"/>
                    <a:pt x="0" y="8"/>
                  </a:cubicBezTo>
                  <a:cubicBezTo>
                    <a:pt x="0" y="5"/>
                    <a:pt x="0" y="3"/>
                    <a:pt x="5" y="3"/>
                  </a:cubicBezTo>
                  <a:cubicBezTo>
                    <a:pt x="136" y="0"/>
                    <a:pt x="136" y="0"/>
                    <a:pt x="136" y="0"/>
                  </a:cubicBezTo>
                  <a:cubicBezTo>
                    <a:pt x="139" y="0"/>
                    <a:pt x="139" y="0"/>
                    <a:pt x="139" y="5"/>
                  </a:cubicBezTo>
                  <a:cubicBezTo>
                    <a:pt x="144" y="132"/>
                    <a:pt x="144" y="132"/>
                    <a:pt x="144" y="132"/>
                  </a:cubicBezTo>
                  <a:cubicBezTo>
                    <a:pt x="144" y="137"/>
                    <a:pt x="141" y="137"/>
                    <a:pt x="139" y="137"/>
                  </a:cubicBezTo>
                  <a:lnTo>
                    <a:pt x="7" y="142"/>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8" name="Freeform 131"/>
            <p:cNvSpPr>
              <a:spLocks noChangeArrowheads="1"/>
            </p:cNvSpPr>
            <p:nvPr/>
          </p:nvSpPr>
          <p:spPr bwMode="auto">
            <a:xfrm>
              <a:off x="17118694" y="5683614"/>
              <a:ext cx="135431" cy="131193"/>
            </a:xfrm>
            <a:custGeom>
              <a:avLst/>
              <a:gdLst>
                <a:gd name="T0" fmla="*/ 7 w 145"/>
                <a:gd name="T1" fmla="*/ 142 h 143"/>
                <a:gd name="T2" fmla="*/ 7 w 145"/>
                <a:gd name="T3" fmla="*/ 142 h 143"/>
                <a:gd name="T4" fmla="*/ 2 w 145"/>
                <a:gd name="T5" fmla="*/ 137 h 143"/>
                <a:gd name="T6" fmla="*/ 0 w 145"/>
                <a:gd name="T7" fmla="*/ 8 h 143"/>
                <a:gd name="T8" fmla="*/ 5 w 145"/>
                <a:gd name="T9" fmla="*/ 3 h 143"/>
                <a:gd name="T10" fmla="*/ 136 w 145"/>
                <a:gd name="T11" fmla="*/ 0 h 143"/>
                <a:gd name="T12" fmla="*/ 139 w 145"/>
                <a:gd name="T13" fmla="*/ 5 h 143"/>
                <a:gd name="T14" fmla="*/ 144 w 145"/>
                <a:gd name="T15" fmla="*/ 132 h 143"/>
                <a:gd name="T16" fmla="*/ 139 w 145"/>
                <a:gd name="T17" fmla="*/ 137 h 143"/>
                <a:gd name="T18" fmla="*/ 7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7" y="142"/>
                  </a:moveTo>
                  <a:lnTo>
                    <a:pt x="7" y="142"/>
                  </a:lnTo>
                  <a:cubicBezTo>
                    <a:pt x="5" y="142"/>
                    <a:pt x="2" y="139"/>
                    <a:pt x="2" y="137"/>
                  </a:cubicBezTo>
                  <a:cubicBezTo>
                    <a:pt x="0" y="8"/>
                    <a:pt x="0" y="8"/>
                    <a:pt x="0" y="8"/>
                  </a:cubicBezTo>
                  <a:cubicBezTo>
                    <a:pt x="0" y="5"/>
                    <a:pt x="0" y="3"/>
                    <a:pt x="5" y="3"/>
                  </a:cubicBezTo>
                  <a:cubicBezTo>
                    <a:pt x="136" y="0"/>
                    <a:pt x="136" y="0"/>
                    <a:pt x="136" y="0"/>
                  </a:cubicBezTo>
                  <a:cubicBezTo>
                    <a:pt x="139" y="0"/>
                    <a:pt x="139" y="0"/>
                    <a:pt x="139" y="5"/>
                  </a:cubicBezTo>
                  <a:cubicBezTo>
                    <a:pt x="144" y="132"/>
                    <a:pt x="144" y="132"/>
                    <a:pt x="144" y="132"/>
                  </a:cubicBezTo>
                  <a:cubicBezTo>
                    <a:pt x="144" y="137"/>
                    <a:pt x="141" y="137"/>
                    <a:pt x="139" y="137"/>
                  </a:cubicBezTo>
                  <a:lnTo>
                    <a:pt x="7" y="142"/>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9" name="Freeform 132"/>
            <p:cNvSpPr>
              <a:spLocks noChangeArrowheads="1"/>
            </p:cNvSpPr>
            <p:nvPr/>
          </p:nvSpPr>
          <p:spPr bwMode="auto">
            <a:xfrm>
              <a:off x="17114462" y="5510101"/>
              <a:ext cx="135431" cy="131193"/>
            </a:xfrm>
            <a:custGeom>
              <a:avLst/>
              <a:gdLst>
                <a:gd name="T0" fmla="*/ 7 w 145"/>
                <a:gd name="T1" fmla="*/ 141 h 142"/>
                <a:gd name="T2" fmla="*/ 7 w 145"/>
                <a:gd name="T3" fmla="*/ 141 h 142"/>
                <a:gd name="T4" fmla="*/ 2 w 145"/>
                <a:gd name="T5" fmla="*/ 137 h 142"/>
                <a:gd name="T6" fmla="*/ 0 w 145"/>
                <a:gd name="T7" fmla="*/ 7 h 142"/>
                <a:gd name="T8" fmla="*/ 5 w 145"/>
                <a:gd name="T9" fmla="*/ 2 h 142"/>
                <a:gd name="T10" fmla="*/ 137 w 145"/>
                <a:gd name="T11" fmla="*/ 0 h 142"/>
                <a:gd name="T12" fmla="*/ 141 w 145"/>
                <a:gd name="T13" fmla="*/ 5 h 142"/>
                <a:gd name="T14" fmla="*/ 144 w 145"/>
                <a:gd name="T15" fmla="*/ 134 h 142"/>
                <a:gd name="T16" fmla="*/ 139 w 145"/>
                <a:gd name="T17" fmla="*/ 139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9"/>
                    <a:pt x="2" y="137"/>
                  </a:cubicBezTo>
                  <a:cubicBezTo>
                    <a:pt x="0" y="7"/>
                    <a:pt x="0" y="7"/>
                    <a:pt x="0" y="7"/>
                  </a:cubicBezTo>
                  <a:cubicBezTo>
                    <a:pt x="0" y="5"/>
                    <a:pt x="2" y="2"/>
                    <a:pt x="5" y="2"/>
                  </a:cubicBezTo>
                  <a:cubicBezTo>
                    <a:pt x="137" y="0"/>
                    <a:pt x="137" y="0"/>
                    <a:pt x="137" y="0"/>
                  </a:cubicBezTo>
                  <a:cubicBezTo>
                    <a:pt x="139" y="0"/>
                    <a:pt x="141" y="2"/>
                    <a:pt x="141" y="5"/>
                  </a:cubicBezTo>
                  <a:cubicBezTo>
                    <a:pt x="144" y="134"/>
                    <a:pt x="144" y="134"/>
                    <a:pt x="144" y="134"/>
                  </a:cubicBezTo>
                  <a:cubicBezTo>
                    <a:pt x="144" y="137"/>
                    <a:pt x="141" y="139"/>
                    <a:pt x="139" y="139"/>
                  </a:cubicBezTo>
                  <a:lnTo>
                    <a:pt x="7" y="141"/>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0" name="Freeform 133"/>
            <p:cNvSpPr>
              <a:spLocks noChangeArrowheads="1"/>
            </p:cNvSpPr>
            <p:nvPr/>
          </p:nvSpPr>
          <p:spPr bwMode="auto">
            <a:xfrm>
              <a:off x="17114462" y="5510101"/>
              <a:ext cx="135431" cy="131193"/>
            </a:xfrm>
            <a:custGeom>
              <a:avLst/>
              <a:gdLst>
                <a:gd name="T0" fmla="*/ 7 w 145"/>
                <a:gd name="T1" fmla="*/ 141 h 142"/>
                <a:gd name="T2" fmla="*/ 7 w 145"/>
                <a:gd name="T3" fmla="*/ 141 h 142"/>
                <a:gd name="T4" fmla="*/ 2 w 145"/>
                <a:gd name="T5" fmla="*/ 137 h 142"/>
                <a:gd name="T6" fmla="*/ 0 w 145"/>
                <a:gd name="T7" fmla="*/ 7 h 142"/>
                <a:gd name="T8" fmla="*/ 5 w 145"/>
                <a:gd name="T9" fmla="*/ 2 h 142"/>
                <a:gd name="T10" fmla="*/ 137 w 145"/>
                <a:gd name="T11" fmla="*/ 0 h 142"/>
                <a:gd name="T12" fmla="*/ 141 w 145"/>
                <a:gd name="T13" fmla="*/ 5 h 142"/>
                <a:gd name="T14" fmla="*/ 144 w 145"/>
                <a:gd name="T15" fmla="*/ 134 h 142"/>
                <a:gd name="T16" fmla="*/ 139 w 145"/>
                <a:gd name="T17" fmla="*/ 139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9"/>
                    <a:pt x="2" y="137"/>
                  </a:cubicBezTo>
                  <a:cubicBezTo>
                    <a:pt x="0" y="7"/>
                    <a:pt x="0" y="7"/>
                    <a:pt x="0" y="7"/>
                  </a:cubicBezTo>
                  <a:cubicBezTo>
                    <a:pt x="0" y="5"/>
                    <a:pt x="2" y="2"/>
                    <a:pt x="5" y="2"/>
                  </a:cubicBezTo>
                  <a:cubicBezTo>
                    <a:pt x="137" y="0"/>
                    <a:pt x="137" y="0"/>
                    <a:pt x="137" y="0"/>
                  </a:cubicBezTo>
                  <a:cubicBezTo>
                    <a:pt x="139" y="0"/>
                    <a:pt x="141" y="2"/>
                    <a:pt x="141" y="5"/>
                  </a:cubicBezTo>
                  <a:cubicBezTo>
                    <a:pt x="144" y="134"/>
                    <a:pt x="144" y="134"/>
                    <a:pt x="144" y="134"/>
                  </a:cubicBezTo>
                  <a:cubicBezTo>
                    <a:pt x="144" y="137"/>
                    <a:pt x="141" y="139"/>
                    <a:pt x="139" y="139"/>
                  </a:cubicBezTo>
                  <a:lnTo>
                    <a:pt x="7"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1" name="Freeform 134"/>
            <p:cNvSpPr>
              <a:spLocks noChangeArrowheads="1"/>
            </p:cNvSpPr>
            <p:nvPr/>
          </p:nvSpPr>
          <p:spPr bwMode="auto">
            <a:xfrm>
              <a:off x="17110230" y="5336587"/>
              <a:ext cx="135431" cy="131193"/>
            </a:xfrm>
            <a:custGeom>
              <a:avLst/>
              <a:gdLst>
                <a:gd name="T0" fmla="*/ 10 w 145"/>
                <a:gd name="T1" fmla="*/ 142 h 143"/>
                <a:gd name="T2" fmla="*/ 10 w 145"/>
                <a:gd name="T3" fmla="*/ 142 h 143"/>
                <a:gd name="T4" fmla="*/ 5 w 145"/>
                <a:gd name="T5" fmla="*/ 137 h 143"/>
                <a:gd name="T6" fmla="*/ 0 w 145"/>
                <a:gd name="T7" fmla="*/ 7 h 143"/>
                <a:gd name="T8" fmla="*/ 5 w 145"/>
                <a:gd name="T9" fmla="*/ 3 h 143"/>
                <a:gd name="T10" fmla="*/ 137 w 145"/>
                <a:gd name="T11" fmla="*/ 0 h 143"/>
                <a:gd name="T12" fmla="*/ 142 w 145"/>
                <a:gd name="T13" fmla="*/ 5 h 143"/>
                <a:gd name="T14" fmla="*/ 144 w 145"/>
                <a:gd name="T15" fmla="*/ 134 h 143"/>
                <a:gd name="T16" fmla="*/ 142 w 145"/>
                <a:gd name="T17" fmla="*/ 137 h 143"/>
                <a:gd name="T18" fmla="*/ 10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10" y="142"/>
                  </a:moveTo>
                  <a:lnTo>
                    <a:pt x="10" y="142"/>
                  </a:lnTo>
                  <a:cubicBezTo>
                    <a:pt x="7" y="142"/>
                    <a:pt x="5" y="139"/>
                    <a:pt x="5" y="137"/>
                  </a:cubicBezTo>
                  <a:cubicBezTo>
                    <a:pt x="0" y="7"/>
                    <a:pt x="0" y="7"/>
                    <a:pt x="0" y="7"/>
                  </a:cubicBezTo>
                  <a:cubicBezTo>
                    <a:pt x="0" y="5"/>
                    <a:pt x="2" y="3"/>
                    <a:pt x="5" y="3"/>
                  </a:cubicBezTo>
                  <a:cubicBezTo>
                    <a:pt x="137" y="0"/>
                    <a:pt x="137" y="0"/>
                    <a:pt x="137" y="0"/>
                  </a:cubicBezTo>
                  <a:cubicBezTo>
                    <a:pt x="139" y="0"/>
                    <a:pt x="142" y="3"/>
                    <a:pt x="142" y="5"/>
                  </a:cubicBezTo>
                  <a:cubicBezTo>
                    <a:pt x="144" y="134"/>
                    <a:pt x="144" y="134"/>
                    <a:pt x="144" y="134"/>
                  </a:cubicBezTo>
                  <a:cubicBezTo>
                    <a:pt x="144" y="137"/>
                    <a:pt x="144" y="137"/>
                    <a:pt x="142" y="137"/>
                  </a:cubicBezTo>
                  <a:lnTo>
                    <a:pt x="10" y="142"/>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2" name="Freeform 135"/>
            <p:cNvSpPr>
              <a:spLocks noChangeArrowheads="1"/>
            </p:cNvSpPr>
            <p:nvPr/>
          </p:nvSpPr>
          <p:spPr bwMode="auto">
            <a:xfrm>
              <a:off x="17110230" y="5336587"/>
              <a:ext cx="135431" cy="131193"/>
            </a:xfrm>
            <a:custGeom>
              <a:avLst/>
              <a:gdLst>
                <a:gd name="T0" fmla="*/ 10 w 145"/>
                <a:gd name="T1" fmla="*/ 142 h 143"/>
                <a:gd name="T2" fmla="*/ 10 w 145"/>
                <a:gd name="T3" fmla="*/ 142 h 143"/>
                <a:gd name="T4" fmla="*/ 5 w 145"/>
                <a:gd name="T5" fmla="*/ 137 h 143"/>
                <a:gd name="T6" fmla="*/ 0 w 145"/>
                <a:gd name="T7" fmla="*/ 7 h 143"/>
                <a:gd name="T8" fmla="*/ 5 w 145"/>
                <a:gd name="T9" fmla="*/ 3 h 143"/>
                <a:gd name="T10" fmla="*/ 137 w 145"/>
                <a:gd name="T11" fmla="*/ 0 h 143"/>
                <a:gd name="T12" fmla="*/ 142 w 145"/>
                <a:gd name="T13" fmla="*/ 5 h 143"/>
                <a:gd name="T14" fmla="*/ 144 w 145"/>
                <a:gd name="T15" fmla="*/ 134 h 143"/>
                <a:gd name="T16" fmla="*/ 142 w 145"/>
                <a:gd name="T17" fmla="*/ 137 h 143"/>
                <a:gd name="T18" fmla="*/ 10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10" y="142"/>
                  </a:moveTo>
                  <a:lnTo>
                    <a:pt x="10" y="142"/>
                  </a:lnTo>
                  <a:cubicBezTo>
                    <a:pt x="7" y="142"/>
                    <a:pt x="5" y="139"/>
                    <a:pt x="5" y="137"/>
                  </a:cubicBezTo>
                  <a:cubicBezTo>
                    <a:pt x="0" y="7"/>
                    <a:pt x="0" y="7"/>
                    <a:pt x="0" y="7"/>
                  </a:cubicBezTo>
                  <a:cubicBezTo>
                    <a:pt x="0" y="5"/>
                    <a:pt x="2" y="3"/>
                    <a:pt x="5" y="3"/>
                  </a:cubicBezTo>
                  <a:cubicBezTo>
                    <a:pt x="137" y="0"/>
                    <a:pt x="137" y="0"/>
                    <a:pt x="137" y="0"/>
                  </a:cubicBezTo>
                  <a:cubicBezTo>
                    <a:pt x="139" y="0"/>
                    <a:pt x="142" y="3"/>
                    <a:pt x="142" y="5"/>
                  </a:cubicBezTo>
                  <a:cubicBezTo>
                    <a:pt x="144" y="134"/>
                    <a:pt x="144" y="134"/>
                    <a:pt x="144" y="134"/>
                  </a:cubicBezTo>
                  <a:cubicBezTo>
                    <a:pt x="144" y="137"/>
                    <a:pt x="144" y="137"/>
                    <a:pt x="142" y="137"/>
                  </a:cubicBezTo>
                  <a:lnTo>
                    <a:pt x="10" y="142"/>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3" name="Freeform 136"/>
            <p:cNvSpPr>
              <a:spLocks noChangeArrowheads="1"/>
            </p:cNvSpPr>
            <p:nvPr/>
          </p:nvSpPr>
          <p:spPr bwMode="auto">
            <a:xfrm>
              <a:off x="17105998" y="5167306"/>
              <a:ext cx="135431" cy="131193"/>
            </a:xfrm>
            <a:custGeom>
              <a:avLst/>
              <a:gdLst>
                <a:gd name="T0" fmla="*/ 7 w 145"/>
                <a:gd name="T1" fmla="*/ 141 h 142"/>
                <a:gd name="T2" fmla="*/ 7 w 145"/>
                <a:gd name="T3" fmla="*/ 141 h 142"/>
                <a:gd name="T4" fmla="*/ 2 w 145"/>
                <a:gd name="T5" fmla="*/ 136 h 142"/>
                <a:gd name="T6" fmla="*/ 0 w 145"/>
                <a:gd name="T7" fmla="*/ 7 h 142"/>
                <a:gd name="T8" fmla="*/ 4 w 145"/>
                <a:gd name="T9" fmla="*/ 2 h 142"/>
                <a:gd name="T10" fmla="*/ 136 w 145"/>
                <a:gd name="T11" fmla="*/ 0 h 142"/>
                <a:gd name="T12" fmla="*/ 141 w 145"/>
                <a:gd name="T13" fmla="*/ 5 h 142"/>
                <a:gd name="T14" fmla="*/ 144 w 145"/>
                <a:gd name="T15" fmla="*/ 134 h 142"/>
                <a:gd name="T16" fmla="*/ 139 w 145"/>
                <a:gd name="T17" fmla="*/ 139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4" y="141"/>
                    <a:pt x="2" y="139"/>
                    <a:pt x="2" y="136"/>
                  </a:cubicBezTo>
                  <a:cubicBezTo>
                    <a:pt x="0" y="7"/>
                    <a:pt x="0" y="7"/>
                    <a:pt x="0" y="7"/>
                  </a:cubicBezTo>
                  <a:cubicBezTo>
                    <a:pt x="0" y="5"/>
                    <a:pt x="2" y="2"/>
                    <a:pt x="4" y="2"/>
                  </a:cubicBezTo>
                  <a:cubicBezTo>
                    <a:pt x="136" y="0"/>
                    <a:pt x="136" y="0"/>
                    <a:pt x="136" y="0"/>
                  </a:cubicBezTo>
                  <a:cubicBezTo>
                    <a:pt x="139" y="0"/>
                    <a:pt x="141" y="2"/>
                    <a:pt x="141" y="5"/>
                  </a:cubicBezTo>
                  <a:cubicBezTo>
                    <a:pt x="144" y="134"/>
                    <a:pt x="144" y="134"/>
                    <a:pt x="144" y="134"/>
                  </a:cubicBezTo>
                  <a:cubicBezTo>
                    <a:pt x="144" y="136"/>
                    <a:pt x="141" y="139"/>
                    <a:pt x="139" y="139"/>
                  </a:cubicBezTo>
                  <a:lnTo>
                    <a:pt x="7" y="141"/>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4" name="Freeform 137"/>
            <p:cNvSpPr>
              <a:spLocks noChangeArrowheads="1"/>
            </p:cNvSpPr>
            <p:nvPr/>
          </p:nvSpPr>
          <p:spPr bwMode="auto">
            <a:xfrm>
              <a:off x="17105998" y="5167306"/>
              <a:ext cx="135431" cy="131193"/>
            </a:xfrm>
            <a:custGeom>
              <a:avLst/>
              <a:gdLst>
                <a:gd name="T0" fmla="*/ 7 w 145"/>
                <a:gd name="T1" fmla="*/ 141 h 142"/>
                <a:gd name="T2" fmla="*/ 7 w 145"/>
                <a:gd name="T3" fmla="*/ 141 h 142"/>
                <a:gd name="T4" fmla="*/ 2 w 145"/>
                <a:gd name="T5" fmla="*/ 136 h 142"/>
                <a:gd name="T6" fmla="*/ 0 w 145"/>
                <a:gd name="T7" fmla="*/ 7 h 142"/>
                <a:gd name="T8" fmla="*/ 4 w 145"/>
                <a:gd name="T9" fmla="*/ 2 h 142"/>
                <a:gd name="T10" fmla="*/ 136 w 145"/>
                <a:gd name="T11" fmla="*/ 0 h 142"/>
                <a:gd name="T12" fmla="*/ 141 w 145"/>
                <a:gd name="T13" fmla="*/ 5 h 142"/>
                <a:gd name="T14" fmla="*/ 144 w 145"/>
                <a:gd name="T15" fmla="*/ 134 h 142"/>
                <a:gd name="T16" fmla="*/ 139 w 145"/>
                <a:gd name="T17" fmla="*/ 139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4" y="141"/>
                    <a:pt x="2" y="139"/>
                    <a:pt x="2" y="136"/>
                  </a:cubicBezTo>
                  <a:cubicBezTo>
                    <a:pt x="0" y="7"/>
                    <a:pt x="0" y="7"/>
                    <a:pt x="0" y="7"/>
                  </a:cubicBezTo>
                  <a:cubicBezTo>
                    <a:pt x="0" y="5"/>
                    <a:pt x="2" y="2"/>
                    <a:pt x="4" y="2"/>
                  </a:cubicBezTo>
                  <a:cubicBezTo>
                    <a:pt x="136" y="0"/>
                    <a:pt x="136" y="0"/>
                    <a:pt x="136" y="0"/>
                  </a:cubicBezTo>
                  <a:cubicBezTo>
                    <a:pt x="139" y="0"/>
                    <a:pt x="141" y="2"/>
                    <a:pt x="141" y="5"/>
                  </a:cubicBezTo>
                  <a:cubicBezTo>
                    <a:pt x="144" y="134"/>
                    <a:pt x="144" y="134"/>
                    <a:pt x="144" y="134"/>
                  </a:cubicBezTo>
                  <a:cubicBezTo>
                    <a:pt x="144" y="136"/>
                    <a:pt x="141" y="139"/>
                    <a:pt x="139" y="139"/>
                  </a:cubicBezTo>
                  <a:lnTo>
                    <a:pt x="7"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5" name="Freeform 138"/>
            <p:cNvSpPr>
              <a:spLocks noChangeArrowheads="1"/>
            </p:cNvSpPr>
            <p:nvPr/>
          </p:nvSpPr>
          <p:spPr bwMode="auto">
            <a:xfrm>
              <a:off x="17292216" y="6022176"/>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2 h 142"/>
                <a:gd name="T10" fmla="*/ 136 w 145"/>
                <a:gd name="T11" fmla="*/ 0 h 142"/>
                <a:gd name="T12" fmla="*/ 141 w 145"/>
                <a:gd name="T13" fmla="*/ 5 h 142"/>
                <a:gd name="T14" fmla="*/ 144 w 145"/>
                <a:gd name="T15" fmla="*/ 134 h 142"/>
                <a:gd name="T16" fmla="*/ 139 w 145"/>
                <a:gd name="T17" fmla="*/ 139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39"/>
                    <a:pt x="3" y="136"/>
                  </a:cubicBezTo>
                  <a:cubicBezTo>
                    <a:pt x="0" y="7"/>
                    <a:pt x="0" y="7"/>
                    <a:pt x="0" y="7"/>
                  </a:cubicBezTo>
                  <a:cubicBezTo>
                    <a:pt x="0" y="5"/>
                    <a:pt x="3" y="2"/>
                    <a:pt x="5" y="2"/>
                  </a:cubicBezTo>
                  <a:cubicBezTo>
                    <a:pt x="136" y="0"/>
                    <a:pt x="136" y="0"/>
                    <a:pt x="136" y="0"/>
                  </a:cubicBezTo>
                  <a:cubicBezTo>
                    <a:pt x="139" y="0"/>
                    <a:pt x="141" y="2"/>
                    <a:pt x="141" y="5"/>
                  </a:cubicBezTo>
                  <a:cubicBezTo>
                    <a:pt x="144" y="134"/>
                    <a:pt x="144" y="134"/>
                    <a:pt x="144" y="134"/>
                  </a:cubicBezTo>
                  <a:cubicBezTo>
                    <a:pt x="144" y="136"/>
                    <a:pt x="141" y="139"/>
                    <a:pt x="139" y="139"/>
                  </a:cubicBezTo>
                  <a:lnTo>
                    <a:pt x="8" y="141"/>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6" name="Freeform 139"/>
            <p:cNvSpPr>
              <a:spLocks noChangeArrowheads="1"/>
            </p:cNvSpPr>
            <p:nvPr/>
          </p:nvSpPr>
          <p:spPr bwMode="auto">
            <a:xfrm>
              <a:off x="17292216" y="6022176"/>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2 h 142"/>
                <a:gd name="T10" fmla="*/ 136 w 145"/>
                <a:gd name="T11" fmla="*/ 0 h 142"/>
                <a:gd name="T12" fmla="*/ 141 w 145"/>
                <a:gd name="T13" fmla="*/ 5 h 142"/>
                <a:gd name="T14" fmla="*/ 144 w 145"/>
                <a:gd name="T15" fmla="*/ 134 h 142"/>
                <a:gd name="T16" fmla="*/ 139 w 145"/>
                <a:gd name="T17" fmla="*/ 139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39"/>
                    <a:pt x="3" y="136"/>
                  </a:cubicBezTo>
                  <a:cubicBezTo>
                    <a:pt x="0" y="7"/>
                    <a:pt x="0" y="7"/>
                    <a:pt x="0" y="7"/>
                  </a:cubicBezTo>
                  <a:cubicBezTo>
                    <a:pt x="0" y="5"/>
                    <a:pt x="3" y="2"/>
                    <a:pt x="5" y="2"/>
                  </a:cubicBezTo>
                  <a:cubicBezTo>
                    <a:pt x="136" y="0"/>
                    <a:pt x="136" y="0"/>
                    <a:pt x="136" y="0"/>
                  </a:cubicBezTo>
                  <a:cubicBezTo>
                    <a:pt x="139" y="0"/>
                    <a:pt x="141" y="2"/>
                    <a:pt x="141" y="5"/>
                  </a:cubicBezTo>
                  <a:cubicBezTo>
                    <a:pt x="144" y="134"/>
                    <a:pt x="144" y="134"/>
                    <a:pt x="144" y="134"/>
                  </a:cubicBezTo>
                  <a:cubicBezTo>
                    <a:pt x="144" y="136"/>
                    <a:pt x="141" y="139"/>
                    <a:pt x="139" y="139"/>
                  </a:cubicBezTo>
                  <a:lnTo>
                    <a:pt x="8"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7" name="Freeform 140"/>
            <p:cNvSpPr>
              <a:spLocks noChangeArrowheads="1"/>
            </p:cNvSpPr>
            <p:nvPr/>
          </p:nvSpPr>
          <p:spPr bwMode="auto">
            <a:xfrm>
              <a:off x="17287983" y="5848663"/>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2 h 142"/>
                <a:gd name="T10" fmla="*/ 137 w 145"/>
                <a:gd name="T11" fmla="*/ 0 h 142"/>
                <a:gd name="T12" fmla="*/ 141 w 145"/>
                <a:gd name="T13" fmla="*/ 2 h 142"/>
                <a:gd name="T14" fmla="*/ 144 w 145"/>
                <a:gd name="T15" fmla="*/ 131 h 142"/>
                <a:gd name="T16" fmla="*/ 139 w 145"/>
                <a:gd name="T17" fmla="*/ 136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39"/>
                    <a:pt x="3" y="136"/>
                  </a:cubicBezTo>
                  <a:cubicBezTo>
                    <a:pt x="0" y="7"/>
                    <a:pt x="0" y="7"/>
                    <a:pt x="0" y="7"/>
                  </a:cubicBezTo>
                  <a:cubicBezTo>
                    <a:pt x="0" y="5"/>
                    <a:pt x="3" y="2"/>
                    <a:pt x="5" y="2"/>
                  </a:cubicBezTo>
                  <a:cubicBezTo>
                    <a:pt x="137" y="0"/>
                    <a:pt x="137" y="0"/>
                    <a:pt x="137" y="0"/>
                  </a:cubicBezTo>
                  <a:cubicBezTo>
                    <a:pt x="139" y="0"/>
                    <a:pt x="141" y="0"/>
                    <a:pt x="141" y="2"/>
                  </a:cubicBezTo>
                  <a:cubicBezTo>
                    <a:pt x="144" y="131"/>
                    <a:pt x="144" y="131"/>
                    <a:pt x="144" y="131"/>
                  </a:cubicBezTo>
                  <a:cubicBezTo>
                    <a:pt x="144" y="134"/>
                    <a:pt x="141" y="136"/>
                    <a:pt x="139" y="136"/>
                  </a:cubicBezTo>
                  <a:lnTo>
                    <a:pt x="8" y="141"/>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8" name="Freeform 141"/>
            <p:cNvSpPr>
              <a:spLocks noChangeArrowheads="1"/>
            </p:cNvSpPr>
            <p:nvPr/>
          </p:nvSpPr>
          <p:spPr bwMode="auto">
            <a:xfrm>
              <a:off x="17287983" y="5848663"/>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2 h 142"/>
                <a:gd name="T10" fmla="*/ 137 w 145"/>
                <a:gd name="T11" fmla="*/ 0 h 142"/>
                <a:gd name="T12" fmla="*/ 141 w 145"/>
                <a:gd name="T13" fmla="*/ 2 h 142"/>
                <a:gd name="T14" fmla="*/ 144 w 145"/>
                <a:gd name="T15" fmla="*/ 131 h 142"/>
                <a:gd name="T16" fmla="*/ 139 w 145"/>
                <a:gd name="T17" fmla="*/ 136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39"/>
                    <a:pt x="3" y="136"/>
                  </a:cubicBezTo>
                  <a:cubicBezTo>
                    <a:pt x="0" y="7"/>
                    <a:pt x="0" y="7"/>
                    <a:pt x="0" y="7"/>
                  </a:cubicBezTo>
                  <a:cubicBezTo>
                    <a:pt x="0" y="5"/>
                    <a:pt x="3" y="2"/>
                    <a:pt x="5" y="2"/>
                  </a:cubicBezTo>
                  <a:cubicBezTo>
                    <a:pt x="137" y="0"/>
                    <a:pt x="137" y="0"/>
                    <a:pt x="137" y="0"/>
                  </a:cubicBezTo>
                  <a:cubicBezTo>
                    <a:pt x="139" y="0"/>
                    <a:pt x="141" y="0"/>
                    <a:pt x="141" y="2"/>
                  </a:cubicBezTo>
                  <a:cubicBezTo>
                    <a:pt x="144" y="131"/>
                    <a:pt x="144" y="131"/>
                    <a:pt x="144" y="131"/>
                  </a:cubicBezTo>
                  <a:cubicBezTo>
                    <a:pt x="144" y="134"/>
                    <a:pt x="141" y="136"/>
                    <a:pt x="139" y="136"/>
                  </a:cubicBezTo>
                  <a:lnTo>
                    <a:pt x="8"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9" name="Freeform 142"/>
            <p:cNvSpPr>
              <a:spLocks noChangeArrowheads="1"/>
            </p:cNvSpPr>
            <p:nvPr/>
          </p:nvSpPr>
          <p:spPr bwMode="auto">
            <a:xfrm>
              <a:off x="17283751" y="5675150"/>
              <a:ext cx="135431" cy="131193"/>
            </a:xfrm>
            <a:custGeom>
              <a:avLst/>
              <a:gdLst>
                <a:gd name="T0" fmla="*/ 7 w 144"/>
                <a:gd name="T1" fmla="*/ 142 h 143"/>
                <a:gd name="T2" fmla="*/ 7 w 144"/>
                <a:gd name="T3" fmla="*/ 142 h 143"/>
                <a:gd name="T4" fmla="*/ 2 w 144"/>
                <a:gd name="T5" fmla="*/ 137 h 143"/>
                <a:gd name="T6" fmla="*/ 0 w 144"/>
                <a:gd name="T7" fmla="*/ 8 h 143"/>
                <a:gd name="T8" fmla="*/ 5 w 144"/>
                <a:gd name="T9" fmla="*/ 3 h 143"/>
                <a:gd name="T10" fmla="*/ 136 w 144"/>
                <a:gd name="T11" fmla="*/ 0 h 143"/>
                <a:gd name="T12" fmla="*/ 141 w 144"/>
                <a:gd name="T13" fmla="*/ 5 h 143"/>
                <a:gd name="T14" fmla="*/ 143 w 144"/>
                <a:gd name="T15" fmla="*/ 135 h 143"/>
                <a:gd name="T16" fmla="*/ 139 w 144"/>
                <a:gd name="T17" fmla="*/ 139 h 143"/>
                <a:gd name="T18" fmla="*/ 7 w 144"/>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3">
                  <a:moveTo>
                    <a:pt x="7" y="142"/>
                  </a:moveTo>
                  <a:lnTo>
                    <a:pt x="7" y="142"/>
                  </a:lnTo>
                  <a:cubicBezTo>
                    <a:pt x="5" y="142"/>
                    <a:pt x="2" y="139"/>
                    <a:pt x="2" y="137"/>
                  </a:cubicBezTo>
                  <a:cubicBezTo>
                    <a:pt x="0" y="8"/>
                    <a:pt x="0" y="8"/>
                    <a:pt x="0" y="8"/>
                  </a:cubicBezTo>
                  <a:cubicBezTo>
                    <a:pt x="0" y="5"/>
                    <a:pt x="2" y="3"/>
                    <a:pt x="5" y="3"/>
                  </a:cubicBezTo>
                  <a:cubicBezTo>
                    <a:pt x="136" y="0"/>
                    <a:pt x="136" y="0"/>
                    <a:pt x="136" y="0"/>
                  </a:cubicBezTo>
                  <a:cubicBezTo>
                    <a:pt x="139" y="0"/>
                    <a:pt x="141" y="3"/>
                    <a:pt x="141" y="5"/>
                  </a:cubicBezTo>
                  <a:cubicBezTo>
                    <a:pt x="143" y="135"/>
                    <a:pt x="143" y="135"/>
                    <a:pt x="143" y="135"/>
                  </a:cubicBezTo>
                  <a:cubicBezTo>
                    <a:pt x="143" y="137"/>
                    <a:pt x="141" y="139"/>
                    <a:pt x="139" y="139"/>
                  </a:cubicBezTo>
                  <a:lnTo>
                    <a:pt x="7" y="142"/>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0" name="Freeform 143"/>
            <p:cNvSpPr>
              <a:spLocks noChangeArrowheads="1"/>
            </p:cNvSpPr>
            <p:nvPr/>
          </p:nvSpPr>
          <p:spPr bwMode="auto">
            <a:xfrm>
              <a:off x="17283751" y="5675150"/>
              <a:ext cx="135431" cy="131193"/>
            </a:xfrm>
            <a:custGeom>
              <a:avLst/>
              <a:gdLst>
                <a:gd name="T0" fmla="*/ 7 w 144"/>
                <a:gd name="T1" fmla="*/ 142 h 143"/>
                <a:gd name="T2" fmla="*/ 7 w 144"/>
                <a:gd name="T3" fmla="*/ 142 h 143"/>
                <a:gd name="T4" fmla="*/ 2 w 144"/>
                <a:gd name="T5" fmla="*/ 137 h 143"/>
                <a:gd name="T6" fmla="*/ 0 w 144"/>
                <a:gd name="T7" fmla="*/ 8 h 143"/>
                <a:gd name="T8" fmla="*/ 5 w 144"/>
                <a:gd name="T9" fmla="*/ 3 h 143"/>
                <a:gd name="T10" fmla="*/ 136 w 144"/>
                <a:gd name="T11" fmla="*/ 0 h 143"/>
                <a:gd name="T12" fmla="*/ 141 w 144"/>
                <a:gd name="T13" fmla="*/ 5 h 143"/>
                <a:gd name="T14" fmla="*/ 143 w 144"/>
                <a:gd name="T15" fmla="*/ 135 h 143"/>
                <a:gd name="T16" fmla="*/ 139 w 144"/>
                <a:gd name="T17" fmla="*/ 139 h 143"/>
                <a:gd name="T18" fmla="*/ 7 w 144"/>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3">
                  <a:moveTo>
                    <a:pt x="7" y="142"/>
                  </a:moveTo>
                  <a:lnTo>
                    <a:pt x="7" y="142"/>
                  </a:lnTo>
                  <a:cubicBezTo>
                    <a:pt x="5" y="142"/>
                    <a:pt x="2" y="139"/>
                    <a:pt x="2" y="137"/>
                  </a:cubicBezTo>
                  <a:cubicBezTo>
                    <a:pt x="0" y="8"/>
                    <a:pt x="0" y="8"/>
                    <a:pt x="0" y="8"/>
                  </a:cubicBezTo>
                  <a:cubicBezTo>
                    <a:pt x="0" y="5"/>
                    <a:pt x="2" y="3"/>
                    <a:pt x="5" y="3"/>
                  </a:cubicBezTo>
                  <a:cubicBezTo>
                    <a:pt x="136" y="0"/>
                    <a:pt x="136" y="0"/>
                    <a:pt x="136" y="0"/>
                  </a:cubicBezTo>
                  <a:cubicBezTo>
                    <a:pt x="139" y="0"/>
                    <a:pt x="141" y="3"/>
                    <a:pt x="141" y="5"/>
                  </a:cubicBezTo>
                  <a:cubicBezTo>
                    <a:pt x="143" y="135"/>
                    <a:pt x="143" y="135"/>
                    <a:pt x="143" y="135"/>
                  </a:cubicBezTo>
                  <a:cubicBezTo>
                    <a:pt x="143" y="137"/>
                    <a:pt x="141" y="139"/>
                    <a:pt x="139" y="139"/>
                  </a:cubicBezTo>
                  <a:lnTo>
                    <a:pt x="7" y="142"/>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1" name="Freeform 144"/>
            <p:cNvSpPr>
              <a:spLocks noChangeArrowheads="1"/>
            </p:cNvSpPr>
            <p:nvPr/>
          </p:nvSpPr>
          <p:spPr bwMode="auto">
            <a:xfrm>
              <a:off x="17279519" y="5505868"/>
              <a:ext cx="135431" cy="131193"/>
            </a:xfrm>
            <a:custGeom>
              <a:avLst/>
              <a:gdLst>
                <a:gd name="T0" fmla="*/ 7 w 145"/>
                <a:gd name="T1" fmla="*/ 141 h 142"/>
                <a:gd name="T2" fmla="*/ 7 w 145"/>
                <a:gd name="T3" fmla="*/ 141 h 142"/>
                <a:gd name="T4" fmla="*/ 2 w 145"/>
                <a:gd name="T5" fmla="*/ 136 h 142"/>
                <a:gd name="T6" fmla="*/ 0 w 145"/>
                <a:gd name="T7" fmla="*/ 7 h 142"/>
                <a:gd name="T8" fmla="*/ 5 w 145"/>
                <a:gd name="T9" fmla="*/ 2 h 142"/>
                <a:gd name="T10" fmla="*/ 136 w 145"/>
                <a:gd name="T11" fmla="*/ 0 h 142"/>
                <a:gd name="T12" fmla="*/ 141 w 145"/>
                <a:gd name="T13" fmla="*/ 4 h 142"/>
                <a:gd name="T14" fmla="*/ 144 w 145"/>
                <a:gd name="T15" fmla="*/ 131 h 142"/>
                <a:gd name="T16" fmla="*/ 139 w 145"/>
                <a:gd name="T17" fmla="*/ 136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9"/>
                    <a:pt x="2" y="136"/>
                  </a:cubicBezTo>
                  <a:cubicBezTo>
                    <a:pt x="0" y="7"/>
                    <a:pt x="0" y="7"/>
                    <a:pt x="0" y="7"/>
                  </a:cubicBezTo>
                  <a:cubicBezTo>
                    <a:pt x="0" y="4"/>
                    <a:pt x="2" y="2"/>
                    <a:pt x="5" y="2"/>
                  </a:cubicBezTo>
                  <a:cubicBezTo>
                    <a:pt x="136" y="0"/>
                    <a:pt x="136" y="0"/>
                    <a:pt x="136" y="0"/>
                  </a:cubicBezTo>
                  <a:cubicBezTo>
                    <a:pt x="139" y="0"/>
                    <a:pt x="141" y="0"/>
                    <a:pt x="141" y="4"/>
                  </a:cubicBezTo>
                  <a:cubicBezTo>
                    <a:pt x="144" y="131"/>
                    <a:pt x="144" y="131"/>
                    <a:pt x="144" y="131"/>
                  </a:cubicBezTo>
                  <a:cubicBezTo>
                    <a:pt x="144" y="136"/>
                    <a:pt x="141" y="136"/>
                    <a:pt x="139" y="136"/>
                  </a:cubicBezTo>
                  <a:lnTo>
                    <a:pt x="7" y="141"/>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2" name="Freeform 145"/>
            <p:cNvSpPr>
              <a:spLocks noChangeArrowheads="1"/>
            </p:cNvSpPr>
            <p:nvPr/>
          </p:nvSpPr>
          <p:spPr bwMode="auto">
            <a:xfrm>
              <a:off x="17279519" y="5505868"/>
              <a:ext cx="135431" cy="131193"/>
            </a:xfrm>
            <a:custGeom>
              <a:avLst/>
              <a:gdLst>
                <a:gd name="T0" fmla="*/ 7 w 145"/>
                <a:gd name="T1" fmla="*/ 141 h 142"/>
                <a:gd name="T2" fmla="*/ 7 w 145"/>
                <a:gd name="T3" fmla="*/ 141 h 142"/>
                <a:gd name="T4" fmla="*/ 2 w 145"/>
                <a:gd name="T5" fmla="*/ 136 h 142"/>
                <a:gd name="T6" fmla="*/ 0 w 145"/>
                <a:gd name="T7" fmla="*/ 7 h 142"/>
                <a:gd name="T8" fmla="*/ 5 w 145"/>
                <a:gd name="T9" fmla="*/ 2 h 142"/>
                <a:gd name="T10" fmla="*/ 136 w 145"/>
                <a:gd name="T11" fmla="*/ 0 h 142"/>
                <a:gd name="T12" fmla="*/ 141 w 145"/>
                <a:gd name="T13" fmla="*/ 4 h 142"/>
                <a:gd name="T14" fmla="*/ 144 w 145"/>
                <a:gd name="T15" fmla="*/ 131 h 142"/>
                <a:gd name="T16" fmla="*/ 139 w 145"/>
                <a:gd name="T17" fmla="*/ 136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9"/>
                    <a:pt x="2" y="136"/>
                  </a:cubicBezTo>
                  <a:cubicBezTo>
                    <a:pt x="0" y="7"/>
                    <a:pt x="0" y="7"/>
                    <a:pt x="0" y="7"/>
                  </a:cubicBezTo>
                  <a:cubicBezTo>
                    <a:pt x="0" y="4"/>
                    <a:pt x="2" y="2"/>
                    <a:pt x="5" y="2"/>
                  </a:cubicBezTo>
                  <a:cubicBezTo>
                    <a:pt x="136" y="0"/>
                    <a:pt x="136" y="0"/>
                    <a:pt x="136" y="0"/>
                  </a:cubicBezTo>
                  <a:cubicBezTo>
                    <a:pt x="139" y="0"/>
                    <a:pt x="141" y="0"/>
                    <a:pt x="141" y="4"/>
                  </a:cubicBezTo>
                  <a:cubicBezTo>
                    <a:pt x="144" y="131"/>
                    <a:pt x="144" y="131"/>
                    <a:pt x="144" y="131"/>
                  </a:cubicBezTo>
                  <a:cubicBezTo>
                    <a:pt x="144" y="136"/>
                    <a:pt x="141" y="136"/>
                    <a:pt x="139" y="136"/>
                  </a:cubicBezTo>
                  <a:lnTo>
                    <a:pt x="7"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3" name="Freeform 146"/>
            <p:cNvSpPr>
              <a:spLocks noChangeArrowheads="1"/>
            </p:cNvSpPr>
            <p:nvPr/>
          </p:nvSpPr>
          <p:spPr bwMode="auto">
            <a:xfrm>
              <a:off x="17275287" y="5332355"/>
              <a:ext cx="135431" cy="131193"/>
            </a:xfrm>
            <a:custGeom>
              <a:avLst/>
              <a:gdLst>
                <a:gd name="T0" fmla="*/ 10 w 147"/>
                <a:gd name="T1" fmla="*/ 142 h 143"/>
                <a:gd name="T2" fmla="*/ 10 w 147"/>
                <a:gd name="T3" fmla="*/ 142 h 143"/>
                <a:gd name="T4" fmla="*/ 5 w 147"/>
                <a:gd name="T5" fmla="*/ 137 h 143"/>
                <a:gd name="T6" fmla="*/ 0 w 147"/>
                <a:gd name="T7" fmla="*/ 8 h 143"/>
                <a:gd name="T8" fmla="*/ 5 w 147"/>
                <a:gd name="T9" fmla="*/ 3 h 143"/>
                <a:gd name="T10" fmla="*/ 137 w 147"/>
                <a:gd name="T11" fmla="*/ 0 h 143"/>
                <a:gd name="T12" fmla="*/ 141 w 147"/>
                <a:gd name="T13" fmla="*/ 5 h 143"/>
                <a:gd name="T14" fmla="*/ 144 w 147"/>
                <a:gd name="T15" fmla="*/ 134 h 143"/>
                <a:gd name="T16" fmla="*/ 141 w 147"/>
                <a:gd name="T17" fmla="*/ 139 h 143"/>
                <a:gd name="T18" fmla="*/ 10 w 147"/>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3">
                  <a:moveTo>
                    <a:pt x="10" y="142"/>
                  </a:moveTo>
                  <a:lnTo>
                    <a:pt x="10" y="142"/>
                  </a:lnTo>
                  <a:cubicBezTo>
                    <a:pt x="7" y="142"/>
                    <a:pt x="5" y="139"/>
                    <a:pt x="5" y="137"/>
                  </a:cubicBezTo>
                  <a:cubicBezTo>
                    <a:pt x="0" y="8"/>
                    <a:pt x="0" y="8"/>
                    <a:pt x="0" y="8"/>
                  </a:cubicBezTo>
                  <a:cubicBezTo>
                    <a:pt x="0" y="5"/>
                    <a:pt x="2" y="3"/>
                    <a:pt x="5" y="3"/>
                  </a:cubicBezTo>
                  <a:cubicBezTo>
                    <a:pt x="137" y="0"/>
                    <a:pt x="137" y="0"/>
                    <a:pt x="137" y="0"/>
                  </a:cubicBezTo>
                  <a:cubicBezTo>
                    <a:pt x="139" y="0"/>
                    <a:pt x="141" y="3"/>
                    <a:pt x="141" y="5"/>
                  </a:cubicBezTo>
                  <a:cubicBezTo>
                    <a:pt x="144" y="134"/>
                    <a:pt x="144" y="134"/>
                    <a:pt x="144" y="134"/>
                  </a:cubicBezTo>
                  <a:cubicBezTo>
                    <a:pt x="146" y="137"/>
                    <a:pt x="144" y="139"/>
                    <a:pt x="141" y="139"/>
                  </a:cubicBezTo>
                  <a:lnTo>
                    <a:pt x="10" y="142"/>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4" name="Freeform 147"/>
            <p:cNvSpPr>
              <a:spLocks noChangeArrowheads="1"/>
            </p:cNvSpPr>
            <p:nvPr/>
          </p:nvSpPr>
          <p:spPr bwMode="auto">
            <a:xfrm>
              <a:off x="17275287" y="5332355"/>
              <a:ext cx="135431" cy="131193"/>
            </a:xfrm>
            <a:custGeom>
              <a:avLst/>
              <a:gdLst>
                <a:gd name="T0" fmla="*/ 10 w 147"/>
                <a:gd name="T1" fmla="*/ 142 h 143"/>
                <a:gd name="T2" fmla="*/ 10 w 147"/>
                <a:gd name="T3" fmla="*/ 142 h 143"/>
                <a:gd name="T4" fmla="*/ 5 w 147"/>
                <a:gd name="T5" fmla="*/ 137 h 143"/>
                <a:gd name="T6" fmla="*/ 0 w 147"/>
                <a:gd name="T7" fmla="*/ 8 h 143"/>
                <a:gd name="T8" fmla="*/ 5 w 147"/>
                <a:gd name="T9" fmla="*/ 3 h 143"/>
                <a:gd name="T10" fmla="*/ 137 w 147"/>
                <a:gd name="T11" fmla="*/ 0 h 143"/>
                <a:gd name="T12" fmla="*/ 141 w 147"/>
                <a:gd name="T13" fmla="*/ 5 h 143"/>
                <a:gd name="T14" fmla="*/ 144 w 147"/>
                <a:gd name="T15" fmla="*/ 134 h 143"/>
                <a:gd name="T16" fmla="*/ 141 w 147"/>
                <a:gd name="T17" fmla="*/ 139 h 143"/>
                <a:gd name="T18" fmla="*/ 10 w 147"/>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3">
                  <a:moveTo>
                    <a:pt x="10" y="142"/>
                  </a:moveTo>
                  <a:lnTo>
                    <a:pt x="10" y="142"/>
                  </a:lnTo>
                  <a:cubicBezTo>
                    <a:pt x="7" y="142"/>
                    <a:pt x="5" y="139"/>
                    <a:pt x="5" y="137"/>
                  </a:cubicBezTo>
                  <a:cubicBezTo>
                    <a:pt x="0" y="8"/>
                    <a:pt x="0" y="8"/>
                    <a:pt x="0" y="8"/>
                  </a:cubicBezTo>
                  <a:cubicBezTo>
                    <a:pt x="0" y="5"/>
                    <a:pt x="2" y="3"/>
                    <a:pt x="5" y="3"/>
                  </a:cubicBezTo>
                  <a:cubicBezTo>
                    <a:pt x="137" y="0"/>
                    <a:pt x="137" y="0"/>
                    <a:pt x="137" y="0"/>
                  </a:cubicBezTo>
                  <a:cubicBezTo>
                    <a:pt x="139" y="0"/>
                    <a:pt x="141" y="3"/>
                    <a:pt x="141" y="5"/>
                  </a:cubicBezTo>
                  <a:cubicBezTo>
                    <a:pt x="144" y="134"/>
                    <a:pt x="144" y="134"/>
                    <a:pt x="144" y="134"/>
                  </a:cubicBezTo>
                  <a:cubicBezTo>
                    <a:pt x="146" y="137"/>
                    <a:pt x="144" y="139"/>
                    <a:pt x="141" y="139"/>
                  </a:cubicBezTo>
                  <a:lnTo>
                    <a:pt x="10" y="142"/>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5" name="Freeform 148"/>
            <p:cNvSpPr>
              <a:spLocks noChangeArrowheads="1"/>
            </p:cNvSpPr>
            <p:nvPr/>
          </p:nvSpPr>
          <p:spPr bwMode="auto">
            <a:xfrm>
              <a:off x="17271055" y="5163074"/>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2 h 142"/>
                <a:gd name="T10" fmla="*/ 137 w 145"/>
                <a:gd name="T11" fmla="*/ 0 h 142"/>
                <a:gd name="T12" fmla="*/ 142 w 145"/>
                <a:gd name="T13" fmla="*/ 4 h 142"/>
                <a:gd name="T14" fmla="*/ 144 w 145"/>
                <a:gd name="T15" fmla="*/ 133 h 142"/>
                <a:gd name="T16" fmla="*/ 140 w 145"/>
                <a:gd name="T17" fmla="*/ 136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38"/>
                    <a:pt x="3" y="136"/>
                  </a:cubicBezTo>
                  <a:cubicBezTo>
                    <a:pt x="0" y="7"/>
                    <a:pt x="0" y="7"/>
                    <a:pt x="0" y="7"/>
                  </a:cubicBezTo>
                  <a:cubicBezTo>
                    <a:pt x="0" y="4"/>
                    <a:pt x="3" y="2"/>
                    <a:pt x="5" y="2"/>
                  </a:cubicBezTo>
                  <a:cubicBezTo>
                    <a:pt x="137" y="0"/>
                    <a:pt x="137" y="0"/>
                    <a:pt x="137" y="0"/>
                  </a:cubicBezTo>
                  <a:cubicBezTo>
                    <a:pt x="140" y="0"/>
                    <a:pt x="142" y="2"/>
                    <a:pt x="142" y="4"/>
                  </a:cubicBezTo>
                  <a:cubicBezTo>
                    <a:pt x="144" y="133"/>
                    <a:pt x="144" y="133"/>
                    <a:pt x="144" y="133"/>
                  </a:cubicBezTo>
                  <a:cubicBezTo>
                    <a:pt x="144" y="136"/>
                    <a:pt x="142" y="136"/>
                    <a:pt x="140" y="136"/>
                  </a:cubicBezTo>
                  <a:lnTo>
                    <a:pt x="8" y="141"/>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6" name="Freeform 149"/>
            <p:cNvSpPr>
              <a:spLocks noChangeArrowheads="1"/>
            </p:cNvSpPr>
            <p:nvPr/>
          </p:nvSpPr>
          <p:spPr bwMode="auto">
            <a:xfrm>
              <a:off x="17271055" y="5163074"/>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2 h 142"/>
                <a:gd name="T10" fmla="*/ 137 w 145"/>
                <a:gd name="T11" fmla="*/ 0 h 142"/>
                <a:gd name="T12" fmla="*/ 142 w 145"/>
                <a:gd name="T13" fmla="*/ 4 h 142"/>
                <a:gd name="T14" fmla="*/ 144 w 145"/>
                <a:gd name="T15" fmla="*/ 133 h 142"/>
                <a:gd name="T16" fmla="*/ 140 w 145"/>
                <a:gd name="T17" fmla="*/ 136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38"/>
                    <a:pt x="3" y="136"/>
                  </a:cubicBezTo>
                  <a:cubicBezTo>
                    <a:pt x="0" y="7"/>
                    <a:pt x="0" y="7"/>
                    <a:pt x="0" y="7"/>
                  </a:cubicBezTo>
                  <a:cubicBezTo>
                    <a:pt x="0" y="4"/>
                    <a:pt x="3" y="2"/>
                    <a:pt x="5" y="2"/>
                  </a:cubicBezTo>
                  <a:cubicBezTo>
                    <a:pt x="137" y="0"/>
                    <a:pt x="137" y="0"/>
                    <a:pt x="137" y="0"/>
                  </a:cubicBezTo>
                  <a:cubicBezTo>
                    <a:pt x="140" y="0"/>
                    <a:pt x="142" y="2"/>
                    <a:pt x="142" y="4"/>
                  </a:cubicBezTo>
                  <a:cubicBezTo>
                    <a:pt x="144" y="133"/>
                    <a:pt x="144" y="133"/>
                    <a:pt x="144" y="133"/>
                  </a:cubicBezTo>
                  <a:cubicBezTo>
                    <a:pt x="144" y="136"/>
                    <a:pt x="142" y="136"/>
                    <a:pt x="140" y="136"/>
                  </a:cubicBezTo>
                  <a:lnTo>
                    <a:pt x="8"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7" name="Freeform 150"/>
            <p:cNvSpPr>
              <a:spLocks noChangeArrowheads="1"/>
            </p:cNvSpPr>
            <p:nvPr/>
          </p:nvSpPr>
          <p:spPr bwMode="auto">
            <a:xfrm>
              <a:off x="17457273" y="6017944"/>
              <a:ext cx="135431" cy="131193"/>
            </a:xfrm>
            <a:custGeom>
              <a:avLst/>
              <a:gdLst>
                <a:gd name="T0" fmla="*/ 8 w 145"/>
                <a:gd name="T1" fmla="*/ 138 h 139"/>
                <a:gd name="T2" fmla="*/ 8 w 145"/>
                <a:gd name="T3" fmla="*/ 138 h 139"/>
                <a:gd name="T4" fmla="*/ 3 w 145"/>
                <a:gd name="T5" fmla="*/ 136 h 139"/>
                <a:gd name="T6" fmla="*/ 0 w 145"/>
                <a:gd name="T7" fmla="*/ 7 h 139"/>
                <a:gd name="T8" fmla="*/ 5 w 145"/>
                <a:gd name="T9" fmla="*/ 2 h 139"/>
                <a:gd name="T10" fmla="*/ 136 w 145"/>
                <a:gd name="T11" fmla="*/ 0 h 139"/>
                <a:gd name="T12" fmla="*/ 141 w 145"/>
                <a:gd name="T13" fmla="*/ 2 h 139"/>
                <a:gd name="T14" fmla="*/ 144 w 145"/>
                <a:gd name="T15" fmla="*/ 131 h 139"/>
                <a:gd name="T16" fmla="*/ 139 w 145"/>
                <a:gd name="T17" fmla="*/ 136 h 139"/>
                <a:gd name="T18" fmla="*/ 8 w 145"/>
                <a:gd name="T19" fmla="*/ 13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9">
                  <a:moveTo>
                    <a:pt x="8" y="138"/>
                  </a:moveTo>
                  <a:lnTo>
                    <a:pt x="8" y="138"/>
                  </a:lnTo>
                  <a:cubicBezTo>
                    <a:pt x="5" y="138"/>
                    <a:pt x="3" y="138"/>
                    <a:pt x="3" y="136"/>
                  </a:cubicBezTo>
                  <a:cubicBezTo>
                    <a:pt x="0" y="7"/>
                    <a:pt x="0" y="7"/>
                    <a:pt x="0" y="7"/>
                  </a:cubicBezTo>
                  <a:cubicBezTo>
                    <a:pt x="0" y="4"/>
                    <a:pt x="3" y="2"/>
                    <a:pt x="5" y="2"/>
                  </a:cubicBezTo>
                  <a:cubicBezTo>
                    <a:pt x="136" y="0"/>
                    <a:pt x="136" y="0"/>
                    <a:pt x="136" y="0"/>
                  </a:cubicBezTo>
                  <a:cubicBezTo>
                    <a:pt x="139" y="0"/>
                    <a:pt x="141" y="0"/>
                    <a:pt x="141" y="2"/>
                  </a:cubicBezTo>
                  <a:cubicBezTo>
                    <a:pt x="144" y="131"/>
                    <a:pt x="144" y="131"/>
                    <a:pt x="144" y="131"/>
                  </a:cubicBezTo>
                  <a:cubicBezTo>
                    <a:pt x="144" y="133"/>
                    <a:pt x="141" y="136"/>
                    <a:pt x="139" y="136"/>
                  </a:cubicBezTo>
                  <a:lnTo>
                    <a:pt x="8" y="138"/>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8" name="Freeform 151"/>
            <p:cNvSpPr>
              <a:spLocks noChangeArrowheads="1"/>
            </p:cNvSpPr>
            <p:nvPr/>
          </p:nvSpPr>
          <p:spPr bwMode="auto">
            <a:xfrm>
              <a:off x="17457273" y="6017944"/>
              <a:ext cx="135431" cy="131193"/>
            </a:xfrm>
            <a:custGeom>
              <a:avLst/>
              <a:gdLst>
                <a:gd name="T0" fmla="*/ 8 w 145"/>
                <a:gd name="T1" fmla="*/ 138 h 139"/>
                <a:gd name="T2" fmla="*/ 8 w 145"/>
                <a:gd name="T3" fmla="*/ 138 h 139"/>
                <a:gd name="T4" fmla="*/ 3 w 145"/>
                <a:gd name="T5" fmla="*/ 136 h 139"/>
                <a:gd name="T6" fmla="*/ 0 w 145"/>
                <a:gd name="T7" fmla="*/ 7 h 139"/>
                <a:gd name="T8" fmla="*/ 5 w 145"/>
                <a:gd name="T9" fmla="*/ 2 h 139"/>
                <a:gd name="T10" fmla="*/ 136 w 145"/>
                <a:gd name="T11" fmla="*/ 0 h 139"/>
                <a:gd name="T12" fmla="*/ 141 w 145"/>
                <a:gd name="T13" fmla="*/ 2 h 139"/>
                <a:gd name="T14" fmla="*/ 144 w 145"/>
                <a:gd name="T15" fmla="*/ 131 h 139"/>
                <a:gd name="T16" fmla="*/ 139 w 145"/>
                <a:gd name="T17" fmla="*/ 136 h 139"/>
                <a:gd name="T18" fmla="*/ 8 w 145"/>
                <a:gd name="T19" fmla="*/ 13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9">
                  <a:moveTo>
                    <a:pt x="8" y="138"/>
                  </a:moveTo>
                  <a:lnTo>
                    <a:pt x="8" y="138"/>
                  </a:lnTo>
                  <a:cubicBezTo>
                    <a:pt x="5" y="138"/>
                    <a:pt x="3" y="138"/>
                    <a:pt x="3" y="136"/>
                  </a:cubicBezTo>
                  <a:cubicBezTo>
                    <a:pt x="0" y="7"/>
                    <a:pt x="0" y="7"/>
                    <a:pt x="0" y="7"/>
                  </a:cubicBezTo>
                  <a:cubicBezTo>
                    <a:pt x="0" y="4"/>
                    <a:pt x="3" y="2"/>
                    <a:pt x="5" y="2"/>
                  </a:cubicBezTo>
                  <a:cubicBezTo>
                    <a:pt x="136" y="0"/>
                    <a:pt x="136" y="0"/>
                    <a:pt x="136" y="0"/>
                  </a:cubicBezTo>
                  <a:cubicBezTo>
                    <a:pt x="139" y="0"/>
                    <a:pt x="141" y="0"/>
                    <a:pt x="141" y="2"/>
                  </a:cubicBezTo>
                  <a:cubicBezTo>
                    <a:pt x="144" y="131"/>
                    <a:pt x="144" y="131"/>
                    <a:pt x="144" y="131"/>
                  </a:cubicBezTo>
                  <a:cubicBezTo>
                    <a:pt x="144" y="133"/>
                    <a:pt x="141" y="136"/>
                    <a:pt x="139" y="136"/>
                  </a:cubicBezTo>
                  <a:lnTo>
                    <a:pt x="8" y="138"/>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9" name="Freeform 152"/>
            <p:cNvSpPr>
              <a:spLocks noChangeArrowheads="1"/>
            </p:cNvSpPr>
            <p:nvPr/>
          </p:nvSpPr>
          <p:spPr bwMode="auto">
            <a:xfrm>
              <a:off x="17453040" y="5844431"/>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3 h 142"/>
                <a:gd name="T10" fmla="*/ 137 w 145"/>
                <a:gd name="T11" fmla="*/ 0 h 142"/>
                <a:gd name="T12" fmla="*/ 141 w 145"/>
                <a:gd name="T13" fmla="*/ 5 h 142"/>
                <a:gd name="T14" fmla="*/ 144 w 145"/>
                <a:gd name="T15" fmla="*/ 134 h 142"/>
                <a:gd name="T16" fmla="*/ 139 w 145"/>
                <a:gd name="T17" fmla="*/ 139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5" y="139"/>
                    <a:pt x="3" y="136"/>
                  </a:cubicBezTo>
                  <a:cubicBezTo>
                    <a:pt x="0" y="7"/>
                    <a:pt x="0" y="7"/>
                    <a:pt x="0" y="7"/>
                  </a:cubicBezTo>
                  <a:cubicBezTo>
                    <a:pt x="0" y="5"/>
                    <a:pt x="3" y="3"/>
                    <a:pt x="5" y="3"/>
                  </a:cubicBezTo>
                  <a:cubicBezTo>
                    <a:pt x="137" y="0"/>
                    <a:pt x="137" y="0"/>
                    <a:pt x="137" y="0"/>
                  </a:cubicBezTo>
                  <a:cubicBezTo>
                    <a:pt x="139" y="0"/>
                    <a:pt x="141" y="3"/>
                    <a:pt x="141" y="5"/>
                  </a:cubicBezTo>
                  <a:cubicBezTo>
                    <a:pt x="144" y="134"/>
                    <a:pt x="144" y="134"/>
                    <a:pt x="144" y="134"/>
                  </a:cubicBezTo>
                  <a:cubicBezTo>
                    <a:pt x="144" y="136"/>
                    <a:pt x="141" y="139"/>
                    <a:pt x="139" y="139"/>
                  </a:cubicBezTo>
                  <a:lnTo>
                    <a:pt x="8" y="141"/>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0" name="Freeform 153"/>
            <p:cNvSpPr>
              <a:spLocks noChangeArrowheads="1"/>
            </p:cNvSpPr>
            <p:nvPr/>
          </p:nvSpPr>
          <p:spPr bwMode="auto">
            <a:xfrm>
              <a:off x="17453040" y="5844431"/>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3 h 142"/>
                <a:gd name="T10" fmla="*/ 137 w 145"/>
                <a:gd name="T11" fmla="*/ 0 h 142"/>
                <a:gd name="T12" fmla="*/ 141 w 145"/>
                <a:gd name="T13" fmla="*/ 5 h 142"/>
                <a:gd name="T14" fmla="*/ 144 w 145"/>
                <a:gd name="T15" fmla="*/ 134 h 142"/>
                <a:gd name="T16" fmla="*/ 139 w 145"/>
                <a:gd name="T17" fmla="*/ 139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5" y="139"/>
                    <a:pt x="3" y="136"/>
                  </a:cubicBezTo>
                  <a:cubicBezTo>
                    <a:pt x="0" y="7"/>
                    <a:pt x="0" y="7"/>
                    <a:pt x="0" y="7"/>
                  </a:cubicBezTo>
                  <a:cubicBezTo>
                    <a:pt x="0" y="5"/>
                    <a:pt x="3" y="3"/>
                    <a:pt x="5" y="3"/>
                  </a:cubicBezTo>
                  <a:cubicBezTo>
                    <a:pt x="137" y="0"/>
                    <a:pt x="137" y="0"/>
                    <a:pt x="137" y="0"/>
                  </a:cubicBezTo>
                  <a:cubicBezTo>
                    <a:pt x="139" y="0"/>
                    <a:pt x="141" y="3"/>
                    <a:pt x="141" y="5"/>
                  </a:cubicBezTo>
                  <a:cubicBezTo>
                    <a:pt x="144" y="134"/>
                    <a:pt x="144" y="134"/>
                    <a:pt x="144" y="134"/>
                  </a:cubicBezTo>
                  <a:cubicBezTo>
                    <a:pt x="144" y="136"/>
                    <a:pt x="141" y="139"/>
                    <a:pt x="139" y="139"/>
                  </a:cubicBezTo>
                  <a:lnTo>
                    <a:pt x="8"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1" name="Freeform 154"/>
            <p:cNvSpPr>
              <a:spLocks noChangeArrowheads="1"/>
            </p:cNvSpPr>
            <p:nvPr/>
          </p:nvSpPr>
          <p:spPr bwMode="auto">
            <a:xfrm>
              <a:off x="17453040" y="5675150"/>
              <a:ext cx="135431" cy="131193"/>
            </a:xfrm>
            <a:custGeom>
              <a:avLst/>
              <a:gdLst>
                <a:gd name="T0" fmla="*/ 7 w 144"/>
                <a:gd name="T1" fmla="*/ 141 h 142"/>
                <a:gd name="T2" fmla="*/ 7 w 144"/>
                <a:gd name="T3" fmla="*/ 141 h 142"/>
                <a:gd name="T4" fmla="*/ 2 w 144"/>
                <a:gd name="T5" fmla="*/ 137 h 142"/>
                <a:gd name="T6" fmla="*/ 0 w 144"/>
                <a:gd name="T7" fmla="*/ 7 h 142"/>
                <a:gd name="T8" fmla="*/ 5 w 144"/>
                <a:gd name="T9" fmla="*/ 2 h 142"/>
                <a:gd name="T10" fmla="*/ 136 w 144"/>
                <a:gd name="T11" fmla="*/ 0 h 142"/>
                <a:gd name="T12" fmla="*/ 141 w 144"/>
                <a:gd name="T13" fmla="*/ 2 h 142"/>
                <a:gd name="T14" fmla="*/ 143 w 144"/>
                <a:gd name="T15" fmla="*/ 132 h 142"/>
                <a:gd name="T16" fmla="*/ 139 w 144"/>
                <a:gd name="T17" fmla="*/ 137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5" y="141"/>
                    <a:pt x="2" y="139"/>
                    <a:pt x="2" y="137"/>
                  </a:cubicBezTo>
                  <a:cubicBezTo>
                    <a:pt x="0" y="7"/>
                    <a:pt x="0" y="7"/>
                    <a:pt x="0" y="7"/>
                  </a:cubicBezTo>
                  <a:cubicBezTo>
                    <a:pt x="0" y="5"/>
                    <a:pt x="2" y="2"/>
                    <a:pt x="5" y="2"/>
                  </a:cubicBezTo>
                  <a:cubicBezTo>
                    <a:pt x="136" y="0"/>
                    <a:pt x="136" y="0"/>
                    <a:pt x="136" y="0"/>
                  </a:cubicBezTo>
                  <a:cubicBezTo>
                    <a:pt x="139" y="0"/>
                    <a:pt x="141" y="0"/>
                    <a:pt x="141" y="2"/>
                  </a:cubicBezTo>
                  <a:cubicBezTo>
                    <a:pt x="143" y="132"/>
                    <a:pt x="143" y="132"/>
                    <a:pt x="143" y="132"/>
                  </a:cubicBezTo>
                  <a:cubicBezTo>
                    <a:pt x="143" y="134"/>
                    <a:pt x="141" y="137"/>
                    <a:pt x="139" y="137"/>
                  </a:cubicBezTo>
                  <a:lnTo>
                    <a:pt x="7" y="141"/>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2" name="Freeform 155"/>
            <p:cNvSpPr>
              <a:spLocks noChangeArrowheads="1"/>
            </p:cNvSpPr>
            <p:nvPr/>
          </p:nvSpPr>
          <p:spPr bwMode="auto">
            <a:xfrm>
              <a:off x="17453040" y="5675150"/>
              <a:ext cx="135431" cy="131193"/>
            </a:xfrm>
            <a:custGeom>
              <a:avLst/>
              <a:gdLst>
                <a:gd name="T0" fmla="*/ 7 w 144"/>
                <a:gd name="T1" fmla="*/ 141 h 142"/>
                <a:gd name="T2" fmla="*/ 7 w 144"/>
                <a:gd name="T3" fmla="*/ 141 h 142"/>
                <a:gd name="T4" fmla="*/ 2 w 144"/>
                <a:gd name="T5" fmla="*/ 137 h 142"/>
                <a:gd name="T6" fmla="*/ 0 w 144"/>
                <a:gd name="T7" fmla="*/ 7 h 142"/>
                <a:gd name="T8" fmla="*/ 5 w 144"/>
                <a:gd name="T9" fmla="*/ 2 h 142"/>
                <a:gd name="T10" fmla="*/ 136 w 144"/>
                <a:gd name="T11" fmla="*/ 0 h 142"/>
                <a:gd name="T12" fmla="*/ 141 w 144"/>
                <a:gd name="T13" fmla="*/ 2 h 142"/>
                <a:gd name="T14" fmla="*/ 143 w 144"/>
                <a:gd name="T15" fmla="*/ 132 h 142"/>
                <a:gd name="T16" fmla="*/ 139 w 144"/>
                <a:gd name="T17" fmla="*/ 137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5" y="141"/>
                    <a:pt x="2" y="139"/>
                    <a:pt x="2" y="137"/>
                  </a:cubicBezTo>
                  <a:cubicBezTo>
                    <a:pt x="0" y="7"/>
                    <a:pt x="0" y="7"/>
                    <a:pt x="0" y="7"/>
                  </a:cubicBezTo>
                  <a:cubicBezTo>
                    <a:pt x="0" y="5"/>
                    <a:pt x="2" y="2"/>
                    <a:pt x="5" y="2"/>
                  </a:cubicBezTo>
                  <a:cubicBezTo>
                    <a:pt x="136" y="0"/>
                    <a:pt x="136" y="0"/>
                    <a:pt x="136" y="0"/>
                  </a:cubicBezTo>
                  <a:cubicBezTo>
                    <a:pt x="139" y="0"/>
                    <a:pt x="141" y="0"/>
                    <a:pt x="141" y="2"/>
                  </a:cubicBezTo>
                  <a:cubicBezTo>
                    <a:pt x="143" y="132"/>
                    <a:pt x="143" y="132"/>
                    <a:pt x="143" y="132"/>
                  </a:cubicBezTo>
                  <a:cubicBezTo>
                    <a:pt x="143" y="134"/>
                    <a:pt x="141" y="137"/>
                    <a:pt x="139" y="137"/>
                  </a:cubicBezTo>
                  <a:lnTo>
                    <a:pt x="7"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3" name="Freeform 156"/>
            <p:cNvSpPr>
              <a:spLocks noChangeArrowheads="1"/>
            </p:cNvSpPr>
            <p:nvPr/>
          </p:nvSpPr>
          <p:spPr bwMode="auto">
            <a:xfrm>
              <a:off x="17448808" y="5501636"/>
              <a:ext cx="135431" cy="131193"/>
            </a:xfrm>
            <a:custGeom>
              <a:avLst/>
              <a:gdLst>
                <a:gd name="T0" fmla="*/ 7 w 145"/>
                <a:gd name="T1" fmla="*/ 141 h 142"/>
                <a:gd name="T2" fmla="*/ 7 w 145"/>
                <a:gd name="T3" fmla="*/ 141 h 142"/>
                <a:gd name="T4" fmla="*/ 2 w 145"/>
                <a:gd name="T5" fmla="*/ 136 h 142"/>
                <a:gd name="T6" fmla="*/ 0 w 145"/>
                <a:gd name="T7" fmla="*/ 7 h 142"/>
                <a:gd name="T8" fmla="*/ 5 w 145"/>
                <a:gd name="T9" fmla="*/ 2 h 142"/>
                <a:gd name="T10" fmla="*/ 136 w 145"/>
                <a:gd name="T11" fmla="*/ 0 h 142"/>
                <a:gd name="T12" fmla="*/ 141 w 145"/>
                <a:gd name="T13" fmla="*/ 5 h 142"/>
                <a:gd name="T14" fmla="*/ 144 w 145"/>
                <a:gd name="T15" fmla="*/ 134 h 142"/>
                <a:gd name="T16" fmla="*/ 139 w 145"/>
                <a:gd name="T17" fmla="*/ 139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9"/>
                    <a:pt x="2" y="136"/>
                  </a:cubicBezTo>
                  <a:cubicBezTo>
                    <a:pt x="0" y="7"/>
                    <a:pt x="0" y="7"/>
                    <a:pt x="0" y="7"/>
                  </a:cubicBezTo>
                  <a:cubicBezTo>
                    <a:pt x="0" y="5"/>
                    <a:pt x="2" y="2"/>
                    <a:pt x="5" y="2"/>
                  </a:cubicBezTo>
                  <a:cubicBezTo>
                    <a:pt x="136" y="0"/>
                    <a:pt x="136" y="0"/>
                    <a:pt x="136" y="0"/>
                  </a:cubicBezTo>
                  <a:cubicBezTo>
                    <a:pt x="139" y="0"/>
                    <a:pt x="141" y="2"/>
                    <a:pt x="141" y="5"/>
                  </a:cubicBezTo>
                  <a:cubicBezTo>
                    <a:pt x="144" y="134"/>
                    <a:pt x="144" y="134"/>
                    <a:pt x="144" y="134"/>
                  </a:cubicBezTo>
                  <a:cubicBezTo>
                    <a:pt x="144" y="136"/>
                    <a:pt x="141" y="139"/>
                    <a:pt x="139" y="139"/>
                  </a:cubicBezTo>
                  <a:lnTo>
                    <a:pt x="7" y="141"/>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4" name="Freeform 157"/>
            <p:cNvSpPr>
              <a:spLocks noChangeArrowheads="1"/>
            </p:cNvSpPr>
            <p:nvPr/>
          </p:nvSpPr>
          <p:spPr bwMode="auto">
            <a:xfrm>
              <a:off x="17448808" y="5501636"/>
              <a:ext cx="135431" cy="131193"/>
            </a:xfrm>
            <a:custGeom>
              <a:avLst/>
              <a:gdLst>
                <a:gd name="T0" fmla="*/ 7 w 145"/>
                <a:gd name="T1" fmla="*/ 141 h 142"/>
                <a:gd name="T2" fmla="*/ 7 w 145"/>
                <a:gd name="T3" fmla="*/ 141 h 142"/>
                <a:gd name="T4" fmla="*/ 2 w 145"/>
                <a:gd name="T5" fmla="*/ 136 h 142"/>
                <a:gd name="T6" fmla="*/ 0 w 145"/>
                <a:gd name="T7" fmla="*/ 7 h 142"/>
                <a:gd name="T8" fmla="*/ 5 w 145"/>
                <a:gd name="T9" fmla="*/ 2 h 142"/>
                <a:gd name="T10" fmla="*/ 136 w 145"/>
                <a:gd name="T11" fmla="*/ 0 h 142"/>
                <a:gd name="T12" fmla="*/ 141 w 145"/>
                <a:gd name="T13" fmla="*/ 5 h 142"/>
                <a:gd name="T14" fmla="*/ 144 w 145"/>
                <a:gd name="T15" fmla="*/ 134 h 142"/>
                <a:gd name="T16" fmla="*/ 139 w 145"/>
                <a:gd name="T17" fmla="*/ 139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9"/>
                    <a:pt x="2" y="136"/>
                  </a:cubicBezTo>
                  <a:cubicBezTo>
                    <a:pt x="0" y="7"/>
                    <a:pt x="0" y="7"/>
                    <a:pt x="0" y="7"/>
                  </a:cubicBezTo>
                  <a:cubicBezTo>
                    <a:pt x="0" y="5"/>
                    <a:pt x="2" y="2"/>
                    <a:pt x="5" y="2"/>
                  </a:cubicBezTo>
                  <a:cubicBezTo>
                    <a:pt x="136" y="0"/>
                    <a:pt x="136" y="0"/>
                    <a:pt x="136" y="0"/>
                  </a:cubicBezTo>
                  <a:cubicBezTo>
                    <a:pt x="139" y="0"/>
                    <a:pt x="141" y="2"/>
                    <a:pt x="141" y="5"/>
                  </a:cubicBezTo>
                  <a:cubicBezTo>
                    <a:pt x="144" y="134"/>
                    <a:pt x="144" y="134"/>
                    <a:pt x="144" y="134"/>
                  </a:cubicBezTo>
                  <a:cubicBezTo>
                    <a:pt x="144" y="136"/>
                    <a:pt x="141" y="139"/>
                    <a:pt x="139" y="139"/>
                  </a:cubicBezTo>
                  <a:lnTo>
                    <a:pt x="7"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5" name="Freeform 158"/>
            <p:cNvSpPr>
              <a:spLocks noChangeArrowheads="1"/>
            </p:cNvSpPr>
            <p:nvPr/>
          </p:nvSpPr>
          <p:spPr bwMode="auto">
            <a:xfrm>
              <a:off x="17444576" y="5332355"/>
              <a:ext cx="135431" cy="131193"/>
            </a:xfrm>
            <a:custGeom>
              <a:avLst/>
              <a:gdLst>
                <a:gd name="T0" fmla="*/ 7 w 144"/>
                <a:gd name="T1" fmla="*/ 141 h 142"/>
                <a:gd name="T2" fmla="*/ 7 w 144"/>
                <a:gd name="T3" fmla="*/ 141 h 142"/>
                <a:gd name="T4" fmla="*/ 2 w 144"/>
                <a:gd name="T5" fmla="*/ 136 h 142"/>
                <a:gd name="T6" fmla="*/ 0 w 144"/>
                <a:gd name="T7" fmla="*/ 7 h 142"/>
                <a:gd name="T8" fmla="*/ 2 w 144"/>
                <a:gd name="T9" fmla="*/ 2 h 142"/>
                <a:gd name="T10" fmla="*/ 134 w 144"/>
                <a:gd name="T11" fmla="*/ 0 h 142"/>
                <a:gd name="T12" fmla="*/ 138 w 144"/>
                <a:gd name="T13" fmla="*/ 5 h 142"/>
                <a:gd name="T14" fmla="*/ 143 w 144"/>
                <a:gd name="T15" fmla="*/ 132 h 142"/>
                <a:gd name="T16" fmla="*/ 138 w 144"/>
                <a:gd name="T17" fmla="*/ 136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4" y="141"/>
                    <a:pt x="2" y="139"/>
                    <a:pt x="2" y="136"/>
                  </a:cubicBezTo>
                  <a:cubicBezTo>
                    <a:pt x="0" y="7"/>
                    <a:pt x="0" y="7"/>
                    <a:pt x="0" y="7"/>
                  </a:cubicBezTo>
                  <a:cubicBezTo>
                    <a:pt x="0" y="5"/>
                    <a:pt x="0" y="2"/>
                    <a:pt x="2" y="2"/>
                  </a:cubicBezTo>
                  <a:cubicBezTo>
                    <a:pt x="134" y="0"/>
                    <a:pt x="134" y="0"/>
                    <a:pt x="134" y="0"/>
                  </a:cubicBezTo>
                  <a:cubicBezTo>
                    <a:pt x="136" y="0"/>
                    <a:pt x="138" y="0"/>
                    <a:pt x="138" y="5"/>
                  </a:cubicBezTo>
                  <a:cubicBezTo>
                    <a:pt x="143" y="132"/>
                    <a:pt x="143" y="132"/>
                    <a:pt x="143" y="132"/>
                  </a:cubicBezTo>
                  <a:cubicBezTo>
                    <a:pt x="143" y="134"/>
                    <a:pt x="141" y="136"/>
                    <a:pt x="138" y="136"/>
                  </a:cubicBezTo>
                  <a:lnTo>
                    <a:pt x="7" y="141"/>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6" name="Freeform 159"/>
            <p:cNvSpPr>
              <a:spLocks noChangeArrowheads="1"/>
            </p:cNvSpPr>
            <p:nvPr/>
          </p:nvSpPr>
          <p:spPr bwMode="auto">
            <a:xfrm>
              <a:off x="17444576" y="5332355"/>
              <a:ext cx="135431" cy="131193"/>
            </a:xfrm>
            <a:custGeom>
              <a:avLst/>
              <a:gdLst>
                <a:gd name="T0" fmla="*/ 7 w 144"/>
                <a:gd name="T1" fmla="*/ 141 h 142"/>
                <a:gd name="T2" fmla="*/ 7 w 144"/>
                <a:gd name="T3" fmla="*/ 141 h 142"/>
                <a:gd name="T4" fmla="*/ 2 w 144"/>
                <a:gd name="T5" fmla="*/ 136 h 142"/>
                <a:gd name="T6" fmla="*/ 0 w 144"/>
                <a:gd name="T7" fmla="*/ 7 h 142"/>
                <a:gd name="T8" fmla="*/ 2 w 144"/>
                <a:gd name="T9" fmla="*/ 2 h 142"/>
                <a:gd name="T10" fmla="*/ 134 w 144"/>
                <a:gd name="T11" fmla="*/ 0 h 142"/>
                <a:gd name="T12" fmla="*/ 138 w 144"/>
                <a:gd name="T13" fmla="*/ 5 h 142"/>
                <a:gd name="T14" fmla="*/ 143 w 144"/>
                <a:gd name="T15" fmla="*/ 132 h 142"/>
                <a:gd name="T16" fmla="*/ 138 w 144"/>
                <a:gd name="T17" fmla="*/ 136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4" y="141"/>
                    <a:pt x="2" y="139"/>
                    <a:pt x="2" y="136"/>
                  </a:cubicBezTo>
                  <a:cubicBezTo>
                    <a:pt x="0" y="7"/>
                    <a:pt x="0" y="7"/>
                    <a:pt x="0" y="7"/>
                  </a:cubicBezTo>
                  <a:cubicBezTo>
                    <a:pt x="0" y="5"/>
                    <a:pt x="0" y="2"/>
                    <a:pt x="2" y="2"/>
                  </a:cubicBezTo>
                  <a:cubicBezTo>
                    <a:pt x="134" y="0"/>
                    <a:pt x="134" y="0"/>
                    <a:pt x="134" y="0"/>
                  </a:cubicBezTo>
                  <a:cubicBezTo>
                    <a:pt x="136" y="0"/>
                    <a:pt x="138" y="0"/>
                    <a:pt x="138" y="5"/>
                  </a:cubicBezTo>
                  <a:cubicBezTo>
                    <a:pt x="143" y="132"/>
                    <a:pt x="143" y="132"/>
                    <a:pt x="143" y="132"/>
                  </a:cubicBezTo>
                  <a:cubicBezTo>
                    <a:pt x="143" y="134"/>
                    <a:pt x="141" y="136"/>
                    <a:pt x="138" y="136"/>
                  </a:cubicBezTo>
                  <a:lnTo>
                    <a:pt x="7"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7" name="Freeform 160"/>
            <p:cNvSpPr>
              <a:spLocks noChangeArrowheads="1"/>
            </p:cNvSpPr>
            <p:nvPr/>
          </p:nvSpPr>
          <p:spPr bwMode="auto">
            <a:xfrm>
              <a:off x="17440344" y="5158842"/>
              <a:ext cx="135431" cy="131193"/>
            </a:xfrm>
            <a:custGeom>
              <a:avLst/>
              <a:gdLst>
                <a:gd name="T0" fmla="*/ 7 w 144"/>
                <a:gd name="T1" fmla="*/ 141 h 142"/>
                <a:gd name="T2" fmla="*/ 7 w 144"/>
                <a:gd name="T3" fmla="*/ 141 h 142"/>
                <a:gd name="T4" fmla="*/ 2 w 144"/>
                <a:gd name="T5" fmla="*/ 136 h 142"/>
                <a:gd name="T6" fmla="*/ 0 w 144"/>
                <a:gd name="T7" fmla="*/ 7 h 142"/>
                <a:gd name="T8" fmla="*/ 5 w 144"/>
                <a:gd name="T9" fmla="*/ 2 h 142"/>
                <a:gd name="T10" fmla="*/ 136 w 144"/>
                <a:gd name="T11" fmla="*/ 0 h 142"/>
                <a:gd name="T12" fmla="*/ 141 w 144"/>
                <a:gd name="T13" fmla="*/ 5 h 142"/>
                <a:gd name="T14" fmla="*/ 143 w 144"/>
                <a:gd name="T15" fmla="*/ 133 h 142"/>
                <a:gd name="T16" fmla="*/ 139 w 144"/>
                <a:gd name="T17" fmla="*/ 138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5" y="141"/>
                    <a:pt x="2" y="138"/>
                    <a:pt x="2" y="136"/>
                  </a:cubicBezTo>
                  <a:cubicBezTo>
                    <a:pt x="0" y="7"/>
                    <a:pt x="0" y="7"/>
                    <a:pt x="0" y="7"/>
                  </a:cubicBezTo>
                  <a:cubicBezTo>
                    <a:pt x="0" y="5"/>
                    <a:pt x="2" y="2"/>
                    <a:pt x="5" y="2"/>
                  </a:cubicBezTo>
                  <a:cubicBezTo>
                    <a:pt x="136" y="0"/>
                    <a:pt x="136" y="0"/>
                    <a:pt x="136" y="0"/>
                  </a:cubicBezTo>
                  <a:cubicBezTo>
                    <a:pt x="139" y="0"/>
                    <a:pt x="141" y="2"/>
                    <a:pt x="141" y="5"/>
                  </a:cubicBezTo>
                  <a:cubicBezTo>
                    <a:pt x="143" y="133"/>
                    <a:pt x="143" y="133"/>
                    <a:pt x="143" y="133"/>
                  </a:cubicBezTo>
                  <a:cubicBezTo>
                    <a:pt x="143" y="136"/>
                    <a:pt x="141" y="138"/>
                    <a:pt x="139" y="138"/>
                  </a:cubicBezTo>
                  <a:lnTo>
                    <a:pt x="7" y="141"/>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8" name="Freeform 161"/>
            <p:cNvSpPr>
              <a:spLocks noChangeArrowheads="1"/>
            </p:cNvSpPr>
            <p:nvPr/>
          </p:nvSpPr>
          <p:spPr bwMode="auto">
            <a:xfrm>
              <a:off x="17440344" y="5158842"/>
              <a:ext cx="135431" cy="131193"/>
            </a:xfrm>
            <a:custGeom>
              <a:avLst/>
              <a:gdLst>
                <a:gd name="T0" fmla="*/ 7 w 144"/>
                <a:gd name="T1" fmla="*/ 141 h 142"/>
                <a:gd name="T2" fmla="*/ 7 w 144"/>
                <a:gd name="T3" fmla="*/ 141 h 142"/>
                <a:gd name="T4" fmla="*/ 2 w 144"/>
                <a:gd name="T5" fmla="*/ 136 h 142"/>
                <a:gd name="T6" fmla="*/ 0 w 144"/>
                <a:gd name="T7" fmla="*/ 7 h 142"/>
                <a:gd name="T8" fmla="*/ 5 w 144"/>
                <a:gd name="T9" fmla="*/ 2 h 142"/>
                <a:gd name="T10" fmla="*/ 136 w 144"/>
                <a:gd name="T11" fmla="*/ 0 h 142"/>
                <a:gd name="T12" fmla="*/ 141 w 144"/>
                <a:gd name="T13" fmla="*/ 5 h 142"/>
                <a:gd name="T14" fmla="*/ 143 w 144"/>
                <a:gd name="T15" fmla="*/ 133 h 142"/>
                <a:gd name="T16" fmla="*/ 139 w 144"/>
                <a:gd name="T17" fmla="*/ 138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5" y="141"/>
                    <a:pt x="2" y="138"/>
                    <a:pt x="2" y="136"/>
                  </a:cubicBezTo>
                  <a:cubicBezTo>
                    <a:pt x="0" y="7"/>
                    <a:pt x="0" y="7"/>
                    <a:pt x="0" y="7"/>
                  </a:cubicBezTo>
                  <a:cubicBezTo>
                    <a:pt x="0" y="5"/>
                    <a:pt x="2" y="2"/>
                    <a:pt x="5" y="2"/>
                  </a:cubicBezTo>
                  <a:cubicBezTo>
                    <a:pt x="136" y="0"/>
                    <a:pt x="136" y="0"/>
                    <a:pt x="136" y="0"/>
                  </a:cubicBezTo>
                  <a:cubicBezTo>
                    <a:pt x="139" y="0"/>
                    <a:pt x="141" y="2"/>
                    <a:pt x="141" y="5"/>
                  </a:cubicBezTo>
                  <a:cubicBezTo>
                    <a:pt x="143" y="133"/>
                    <a:pt x="143" y="133"/>
                    <a:pt x="143" y="133"/>
                  </a:cubicBezTo>
                  <a:cubicBezTo>
                    <a:pt x="143" y="136"/>
                    <a:pt x="141" y="138"/>
                    <a:pt x="139" y="138"/>
                  </a:cubicBezTo>
                  <a:lnTo>
                    <a:pt x="7" y="141"/>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9" name="Freeform 162"/>
            <p:cNvSpPr>
              <a:spLocks noChangeArrowheads="1"/>
            </p:cNvSpPr>
            <p:nvPr/>
          </p:nvSpPr>
          <p:spPr bwMode="auto">
            <a:xfrm>
              <a:off x="17131391" y="6017944"/>
              <a:ext cx="135431" cy="131193"/>
            </a:xfrm>
            <a:custGeom>
              <a:avLst/>
              <a:gdLst>
                <a:gd name="T0" fmla="*/ 8 w 145"/>
                <a:gd name="T1" fmla="*/ 141 h 142"/>
                <a:gd name="T2" fmla="*/ 8 w 145"/>
                <a:gd name="T3" fmla="*/ 141 h 142"/>
                <a:gd name="T4" fmla="*/ 3 w 145"/>
                <a:gd name="T5" fmla="*/ 139 h 142"/>
                <a:gd name="T6" fmla="*/ 0 w 145"/>
                <a:gd name="T7" fmla="*/ 10 h 142"/>
                <a:gd name="T8" fmla="*/ 5 w 145"/>
                <a:gd name="T9" fmla="*/ 5 h 142"/>
                <a:gd name="T10" fmla="*/ 137 w 145"/>
                <a:gd name="T11" fmla="*/ 0 h 142"/>
                <a:gd name="T12" fmla="*/ 142 w 145"/>
                <a:gd name="T13" fmla="*/ 5 h 142"/>
                <a:gd name="T14" fmla="*/ 144 w 145"/>
                <a:gd name="T15" fmla="*/ 134 h 142"/>
                <a:gd name="T16" fmla="*/ 139 w 145"/>
                <a:gd name="T17" fmla="*/ 139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41"/>
                    <a:pt x="3" y="139"/>
                  </a:cubicBezTo>
                  <a:cubicBezTo>
                    <a:pt x="0" y="10"/>
                    <a:pt x="0" y="10"/>
                    <a:pt x="0" y="10"/>
                  </a:cubicBezTo>
                  <a:cubicBezTo>
                    <a:pt x="0" y="7"/>
                    <a:pt x="3" y="5"/>
                    <a:pt x="5" y="5"/>
                  </a:cubicBezTo>
                  <a:cubicBezTo>
                    <a:pt x="137" y="0"/>
                    <a:pt x="137" y="0"/>
                    <a:pt x="137" y="0"/>
                  </a:cubicBezTo>
                  <a:cubicBezTo>
                    <a:pt x="139" y="0"/>
                    <a:pt x="142" y="3"/>
                    <a:pt x="142" y="5"/>
                  </a:cubicBezTo>
                  <a:cubicBezTo>
                    <a:pt x="144" y="134"/>
                    <a:pt x="144" y="134"/>
                    <a:pt x="144" y="134"/>
                  </a:cubicBezTo>
                  <a:cubicBezTo>
                    <a:pt x="144" y="136"/>
                    <a:pt x="142" y="139"/>
                    <a:pt x="139" y="139"/>
                  </a:cubicBezTo>
                  <a:lnTo>
                    <a:pt x="8"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0" name="Freeform 163"/>
            <p:cNvSpPr>
              <a:spLocks noChangeArrowheads="1"/>
            </p:cNvSpPr>
            <p:nvPr/>
          </p:nvSpPr>
          <p:spPr bwMode="auto">
            <a:xfrm>
              <a:off x="17127159" y="5844431"/>
              <a:ext cx="135431" cy="131193"/>
            </a:xfrm>
            <a:custGeom>
              <a:avLst/>
              <a:gdLst>
                <a:gd name="T0" fmla="*/ 7 w 144"/>
                <a:gd name="T1" fmla="*/ 141 h 142"/>
                <a:gd name="T2" fmla="*/ 7 w 144"/>
                <a:gd name="T3" fmla="*/ 141 h 142"/>
                <a:gd name="T4" fmla="*/ 2 w 144"/>
                <a:gd name="T5" fmla="*/ 136 h 142"/>
                <a:gd name="T6" fmla="*/ 0 w 144"/>
                <a:gd name="T7" fmla="*/ 7 h 142"/>
                <a:gd name="T8" fmla="*/ 4 w 144"/>
                <a:gd name="T9" fmla="*/ 3 h 142"/>
                <a:gd name="T10" fmla="*/ 136 w 144"/>
                <a:gd name="T11" fmla="*/ 0 h 142"/>
                <a:gd name="T12" fmla="*/ 141 w 144"/>
                <a:gd name="T13" fmla="*/ 5 h 142"/>
                <a:gd name="T14" fmla="*/ 143 w 144"/>
                <a:gd name="T15" fmla="*/ 134 h 142"/>
                <a:gd name="T16" fmla="*/ 138 w 144"/>
                <a:gd name="T17" fmla="*/ 139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4" y="141"/>
                    <a:pt x="4" y="139"/>
                    <a:pt x="2" y="136"/>
                  </a:cubicBezTo>
                  <a:cubicBezTo>
                    <a:pt x="0" y="7"/>
                    <a:pt x="0" y="7"/>
                    <a:pt x="0" y="7"/>
                  </a:cubicBezTo>
                  <a:cubicBezTo>
                    <a:pt x="0" y="5"/>
                    <a:pt x="2" y="3"/>
                    <a:pt x="4" y="3"/>
                  </a:cubicBezTo>
                  <a:cubicBezTo>
                    <a:pt x="136" y="0"/>
                    <a:pt x="136" y="0"/>
                    <a:pt x="136" y="0"/>
                  </a:cubicBezTo>
                  <a:cubicBezTo>
                    <a:pt x="138" y="0"/>
                    <a:pt x="141" y="3"/>
                    <a:pt x="141" y="5"/>
                  </a:cubicBezTo>
                  <a:cubicBezTo>
                    <a:pt x="143" y="134"/>
                    <a:pt x="143" y="134"/>
                    <a:pt x="143" y="134"/>
                  </a:cubicBezTo>
                  <a:cubicBezTo>
                    <a:pt x="143" y="136"/>
                    <a:pt x="141" y="139"/>
                    <a:pt x="138" y="139"/>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1" name="Freeform 164"/>
            <p:cNvSpPr>
              <a:spLocks noChangeArrowheads="1"/>
            </p:cNvSpPr>
            <p:nvPr/>
          </p:nvSpPr>
          <p:spPr bwMode="auto">
            <a:xfrm>
              <a:off x="17127159" y="5670918"/>
              <a:ext cx="135431" cy="131193"/>
            </a:xfrm>
            <a:custGeom>
              <a:avLst/>
              <a:gdLst>
                <a:gd name="T0" fmla="*/ 7 w 145"/>
                <a:gd name="T1" fmla="*/ 141 h 142"/>
                <a:gd name="T2" fmla="*/ 7 w 145"/>
                <a:gd name="T3" fmla="*/ 141 h 142"/>
                <a:gd name="T4" fmla="*/ 3 w 145"/>
                <a:gd name="T5" fmla="*/ 139 h 142"/>
                <a:gd name="T6" fmla="*/ 0 w 145"/>
                <a:gd name="T7" fmla="*/ 9 h 142"/>
                <a:gd name="T8" fmla="*/ 5 w 145"/>
                <a:gd name="T9" fmla="*/ 4 h 142"/>
                <a:gd name="T10" fmla="*/ 137 w 145"/>
                <a:gd name="T11" fmla="*/ 2 h 142"/>
                <a:gd name="T12" fmla="*/ 141 w 145"/>
                <a:gd name="T13" fmla="*/ 4 h 142"/>
                <a:gd name="T14" fmla="*/ 144 w 145"/>
                <a:gd name="T15" fmla="*/ 134 h 142"/>
                <a:gd name="T16" fmla="*/ 139 w 145"/>
                <a:gd name="T17" fmla="*/ 139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3" y="141"/>
                    <a:pt x="3" y="139"/>
                  </a:cubicBezTo>
                  <a:cubicBezTo>
                    <a:pt x="0" y="9"/>
                    <a:pt x="0" y="9"/>
                    <a:pt x="0" y="9"/>
                  </a:cubicBezTo>
                  <a:cubicBezTo>
                    <a:pt x="0" y="7"/>
                    <a:pt x="3" y="4"/>
                    <a:pt x="5" y="4"/>
                  </a:cubicBezTo>
                  <a:cubicBezTo>
                    <a:pt x="137" y="2"/>
                    <a:pt x="137" y="2"/>
                    <a:pt x="137" y="2"/>
                  </a:cubicBezTo>
                  <a:cubicBezTo>
                    <a:pt x="139" y="0"/>
                    <a:pt x="141" y="2"/>
                    <a:pt x="141" y="4"/>
                  </a:cubicBezTo>
                  <a:cubicBezTo>
                    <a:pt x="144" y="134"/>
                    <a:pt x="144" y="134"/>
                    <a:pt x="144" y="134"/>
                  </a:cubicBezTo>
                  <a:cubicBezTo>
                    <a:pt x="144" y="136"/>
                    <a:pt x="141" y="139"/>
                    <a:pt x="139" y="139"/>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2" name="Freeform 165"/>
            <p:cNvSpPr>
              <a:spLocks noChangeArrowheads="1"/>
            </p:cNvSpPr>
            <p:nvPr/>
          </p:nvSpPr>
          <p:spPr bwMode="auto">
            <a:xfrm>
              <a:off x="17122926" y="5501636"/>
              <a:ext cx="135431" cy="131193"/>
            </a:xfrm>
            <a:custGeom>
              <a:avLst/>
              <a:gdLst>
                <a:gd name="T0" fmla="*/ 8 w 145"/>
                <a:gd name="T1" fmla="*/ 141 h 142"/>
                <a:gd name="T2" fmla="*/ 8 w 145"/>
                <a:gd name="T3" fmla="*/ 141 h 142"/>
                <a:gd name="T4" fmla="*/ 3 w 145"/>
                <a:gd name="T5" fmla="*/ 136 h 142"/>
                <a:gd name="T6" fmla="*/ 0 w 145"/>
                <a:gd name="T7" fmla="*/ 7 h 142"/>
                <a:gd name="T8" fmla="*/ 5 w 145"/>
                <a:gd name="T9" fmla="*/ 2 h 142"/>
                <a:gd name="T10" fmla="*/ 137 w 145"/>
                <a:gd name="T11" fmla="*/ 0 h 142"/>
                <a:gd name="T12" fmla="*/ 142 w 145"/>
                <a:gd name="T13" fmla="*/ 5 h 142"/>
                <a:gd name="T14" fmla="*/ 144 w 145"/>
                <a:gd name="T15" fmla="*/ 134 h 142"/>
                <a:gd name="T16" fmla="*/ 139 w 145"/>
                <a:gd name="T17" fmla="*/ 139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39"/>
                    <a:pt x="3" y="136"/>
                  </a:cubicBezTo>
                  <a:cubicBezTo>
                    <a:pt x="0" y="7"/>
                    <a:pt x="0" y="7"/>
                    <a:pt x="0" y="7"/>
                  </a:cubicBezTo>
                  <a:cubicBezTo>
                    <a:pt x="0" y="5"/>
                    <a:pt x="3" y="2"/>
                    <a:pt x="5" y="2"/>
                  </a:cubicBezTo>
                  <a:cubicBezTo>
                    <a:pt x="137" y="0"/>
                    <a:pt x="137" y="0"/>
                    <a:pt x="137" y="0"/>
                  </a:cubicBezTo>
                  <a:cubicBezTo>
                    <a:pt x="139" y="0"/>
                    <a:pt x="142" y="2"/>
                    <a:pt x="142" y="5"/>
                  </a:cubicBezTo>
                  <a:cubicBezTo>
                    <a:pt x="144" y="134"/>
                    <a:pt x="144" y="134"/>
                    <a:pt x="144" y="134"/>
                  </a:cubicBezTo>
                  <a:cubicBezTo>
                    <a:pt x="144" y="136"/>
                    <a:pt x="142" y="139"/>
                    <a:pt x="139" y="139"/>
                  </a:cubicBezTo>
                  <a:lnTo>
                    <a:pt x="8"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3" name="Freeform 166"/>
            <p:cNvSpPr>
              <a:spLocks noChangeArrowheads="1"/>
            </p:cNvSpPr>
            <p:nvPr/>
          </p:nvSpPr>
          <p:spPr bwMode="auto">
            <a:xfrm>
              <a:off x="17118694" y="5332355"/>
              <a:ext cx="135431" cy="131193"/>
            </a:xfrm>
            <a:custGeom>
              <a:avLst/>
              <a:gdLst>
                <a:gd name="T0" fmla="*/ 7 w 145"/>
                <a:gd name="T1" fmla="*/ 141 h 142"/>
                <a:gd name="T2" fmla="*/ 7 w 145"/>
                <a:gd name="T3" fmla="*/ 141 h 142"/>
                <a:gd name="T4" fmla="*/ 2 w 145"/>
                <a:gd name="T5" fmla="*/ 136 h 142"/>
                <a:gd name="T6" fmla="*/ 0 w 145"/>
                <a:gd name="T7" fmla="*/ 7 h 142"/>
                <a:gd name="T8" fmla="*/ 2 w 145"/>
                <a:gd name="T9" fmla="*/ 2 h 142"/>
                <a:gd name="T10" fmla="*/ 134 w 145"/>
                <a:gd name="T11" fmla="*/ 0 h 142"/>
                <a:gd name="T12" fmla="*/ 139 w 145"/>
                <a:gd name="T13" fmla="*/ 2 h 142"/>
                <a:gd name="T14" fmla="*/ 144 w 145"/>
                <a:gd name="T15" fmla="*/ 132 h 142"/>
                <a:gd name="T16" fmla="*/ 139 w 145"/>
                <a:gd name="T17" fmla="*/ 136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9"/>
                    <a:pt x="2" y="136"/>
                  </a:cubicBezTo>
                  <a:cubicBezTo>
                    <a:pt x="0" y="7"/>
                    <a:pt x="0" y="7"/>
                    <a:pt x="0" y="7"/>
                  </a:cubicBezTo>
                  <a:cubicBezTo>
                    <a:pt x="0" y="5"/>
                    <a:pt x="0" y="2"/>
                    <a:pt x="2" y="2"/>
                  </a:cubicBezTo>
                  <a:cubicBezTo>
                    <a:pt x="134" y="0"/>
                    <a:pt x="134" y="0"/>
                    <a:pt x="134" y="0"/>
                  </a:cubicBezTo>
                  <a:cubicBezTo>
                    <a:pt x="136" y="0"/>
                    <a:pt x="139" y="0"/>
                    <a:pt x="139" y="2"/>
                  </a:cubicBezTo>
                  <a:cubicBezTo>
                    <a:pt x="144" y="132"/>
                    <a:pt x="144" y="132"/>
                    <a:pt x="144" y="132"/>
                  </a:cubicBezTo>
                  <a:cubicBezTo>
                    <a:pt x="144" y="134"/>
                    <a:pt x="141" y="136"/>
                    <a:pt x="139" y="136"/>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4" name="Freeform 167"/>
            <p:cNvSpPr>
              <a:spLocks noChangeArrowheads="1"/>
            </p:cNvSpPr>
            <p:nvPr/>
          </p:nvSpPr>
          <p:spPr bwMode="auto">
            <a:xfrm>
              <a:off x="17114462" y="5158842"/>
              <a:ext cx="135431" cy="131193"/>
            </a:xfrm>
            <a:custGeom>
              <a:avLst/>
              <a:gdLst>
                <a:gd name="T0" fmla="*/ 7 w 145"/>
                <a:gd name="T1" fmla="*/ 141 h 142"/>
                <a:gd name="T2" fmla="*/ 7 w 145"/>
                <a:gd name="T3" fmla="*/ 141 h 142"/>
                <a:gd name="T4" fmla="*/ 2 w 145"/>
                <a:gd name="T5" fmla="*/ 136 h 142"/>
                <a:gd name="T6" fmla="*/ 0 w 145"/>
                <a:gd name="T7" fmla="*/ 7 h 142"/>
                <a:gd name="T8" fmla="*/ 5 w 145"/>
                <a:gd name="T9" fmla="*/ 2 h 142"/>
                <a:gd name="T10" fmla="*/ 137 w 145"/>
                <a:gd name="T11" fmla="*/ 0 h 142"/>
                <a:gd name="T12" fmla="*/ 141 w 145"/>
                <a:gd name="T13" fmla="*/ 5 h 142"/>
                <a:gd name="T14" fmla="*/ 144 w 145"/>
                <a:gd name="T15" fmla="*/ 133 h 142"/>
                <a:gd name="T16" fmla="*/ 139 w 145"/>
                <a:gd name="T17" fmla="*/ 138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8"/>
                    <a:pt x="2" y="136"/>
                  </a:cubicBezTo>
                  <a:cubicBezTo>
                    <a:pt x="0" y="7"/>
                    <a:pt x="0" y="7"/>
                    <a:pt x="0" y="7"/>
                  </a:cubicBezTo>
                  <a:cubicBezTo>
                    <a:pt x="0" y="5"/>
                    <a:pt x="2" y="2"/>
                    <a:pt x="5" y="2"/>
                  </a:cubicBezTo>
                  <a:cubicBezTo>
                    <a:pt x="137" y="0"/>
                    <a:pt x="137" y="0"/>
                    <a:pt x="137" y="0"/>
                  </a:cubicBezTo>
                  <a:cubicBezTo>
                    <a:pt x="139" y="0"/>
                    <a:pt x="141" y="2"/>
                    <a:pt x="141" y="5"/>
                  </a:cubicBezTo>
                  <a:cubicBezTo>
                    <a:pt x="144" y="133"/>
                    <a:pt x="144" y="133"/>
                    <a:pt x="144" y="133"/>
                  </a:cubicBezTo>
                  <a:cubicBezTo>
                    <a:pt x="144" y="136"/>
                    <a:pt x="141" y="138"/>
                    <a:pt x="139" y="138"/>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5" name="Freeform 168"/>
            <p:cNvSpPr>
              <a:spLocks noChangeArrowheads="1"/>
            </p:cNvSpPr>
            <p:nvPr/>
          </p:nvSpPr>
          <p:spPr bwMode="auto">
            <a:xfrm>
              <a:off x="17300680" y="6013712"/>
              <a:ext cx="135431" cy="131193"/>
            </a:xfrm>
            <a:custGeom>
              <a:avLst/>
              <a:gdLst>
                <a:gd name="T0" fmla="*/ 7 w 144"/>
                <a:gd name="T1" fmla="*/ 141 h 142"/>
                <a:gd name="T2" fmla="*/ 7 w 144"/>
                <a:gd name="T3" fmla="*/ 141 h 142"/>
                <a:gd name="T4" fmla="*/ 2 w 144"/>
                <a:gd name="T5" fmla="*/ 136 h 142"/>
                <a:gd name="T6" fmla="*/ 0 w 144"/>
                <a:gd name="T7" fmla="*/ 7 h 142"/>
                <a:gd name="T8" fmla="*/ 4 w 144"/>
                <a:gd name="T9" fmla="*/ 2 h 142"/>
                <a:gd name="T10" fmla="*/ 136 w 144"/>
                <a:gd name="T11" fmla="*/ 0 h 142"/>
                <a:gd name="T12" fmla="*/ 141 w 144"/>
                <a:gd name="T13" fmla="*/ 5 h 142"/>
                <a:gd name="T14" fmla="*/ 143 w 144"/>
                <a:gd name="T15" fmla="*/ 133 h 142"/>
                <a:gd name="T16" fmla="*/ 138 w 144"/>
                <a:gd name="T17" fmla="*/ 138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4" y="141"/>
                    <a:pt x="2" y="138"/>
                    <a:pt x="2" y="136"/>
                  </a:cubicBezTo>
                  <a:cubicBezTo>
                    <a:pt x="0" y="7"/>
                    <a:pt x="0" y="7"/>
                    <a:pt x="0" y="7"/>
                  </a:cubicBezTo>
                  <a:cubicBezTo>
                    <a:pt x="0" y="5"/>
                    <a:pt x="2" y="2"/>
                    <a:pt x="4" y="2"/>
                  </a:cubicBezTo>
                  <a:cubicBezTo>
                    <a:pt x="136" y="0"/>
                    <a:pt x="136" y="0"/>
                    <a:pt x="136" y="0"/>
                  </a:cubicBezTo>
                  <a:cubicBezTo>
                    <a:pt x="138" y="0"/>
                    <a:pt x="141" y="2"/>
                    <a:pt x="141" y="5"/>
                  </a:cubicBezTo>
                  <a:cubicBezTo>
                    <a:pt x="143" y="133"/>
                    <a:pt x="143" y="133"/>
                    <a:pt x="143" y="133"/>
                  </a:cubicBezTo>
                  <a:cubicBezTo>
                    <a:pt x="143" y="136"/>
                    <a:pt x="141" y="138"/>
                    <a:pt x="138" y="138"/>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6" name="Freeform 169"/>
            <p:cNvSpPr>
              <a:spLocks noChangeArrowheads="1"/>
            </p:cNvSpPr>
            <p:nvPr/>
          </p:nvSpPr>
          <p:spPr bwMode="auto">
            <a:xfrm>
              <a:off x="17296448" y="5840199"/>
              <a:ext cx="135431" cy="131193"/>
            </a:xfrm>
            <a:custGeom>
              <a:avLst/>
              <a:gdLst>
                <a:gd name="T0" fmla="*/ 7 w 144"/>
                <a:gd name="T1" fmla="*/ 141 h 142"/>
                <a:gd name="T2" fmla="*/ 7 w 144"/>
                <a:gd name="T3" fmla="*/ 141 h 142"/>
                <a:gd name="T4" fmla="*/ 5 w 144"/>
                <a:gd name="T5" fmla="*/ 139 h 142"/>
                <a:gd name="T6" fmla="*/ 0 w 144"/>
                <a:gd name="T7" fmla="*/ 10 h 142"/>
                <a:gd name="T8" fmla="*/ 5 w 144"/>
                <a:gd name="T9" fmla="*/ 5 h 142"/>
                <a:gd name="T10" fmla="*/ 136 w 144"/>
                <a:gd name="T11" fmla="*/ 0 h 142"/>
                <a:gd name="T12" fmla="*/ 141 w 144"/>
                <a:gd name="T13" fmla="*/ 5 h 142"/>
                <a:gd name="T14" fmla="*/ 143 w 144"/>
                <a:gd name="T15" fmla="*/ 134 h 142"/>
                <a:gd name="T16" fmla="*/ 138 w 144"/>
                <a:gd name="T17" fmla="*/ 139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5" y="141"/>
                    <a:pt x="5" y="141"/>
                    <a:pt x="5" y="139"/>
                  </a:cubicBezTo>
                  <a:cubicBezTo>
                    <a:pt x="0" y="10"/>
                    <a:pt x="0" y="10"/>
                    <a:pt x="0" y="10"/>
                  </a:cubicBezTo>
                  <a:cubicBezTo>
                    <a:pt x="0" y="8"/>
                    <a:pt x="2" y="5"/>
                    <a:pt x="5" y="5"/>
                  </a:cubicBezTo>
                  <a:cubicBezTo>
                    <a:pt x="136" y="0"/>
                    <a:pt x="136" y="0"/>
                    <a:pt x="136" y="0"/>
                  </a:cubicBezTo>
                  <a:cubicBezTo>
                    <a:pt x="138" y="0"/>
                    <a:pt x="141" y="3"/>
                    <a:pt x="141" y="5"/>
                  </a:cubicBezTo>
                  <a:cubicBezTo>
                    <a:pt x="143" y="134"/>
                    <a:pt x="143" y="134"/>
                    <a:pt x="143" y="134"/>
                  </a:cubicBezTo>
                  <a:cubicBezTo>
                    <a:pt x="143" y="136"/>
                    <a:pt x="143" y="139"/>
                    <a:pt x="138" y="139"/>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7" name="Freeform 170"/>
            <p:cNvSpPr>
              <a:spLocks noChangeArrowheads="1"/>
            </p:cNvSpPr>
            <p:nvPr/>
          </p:nvSpPr>
          <p:spPr bwMode="auto">
            <a:xfrm>
              <a:off x="17292216" y="5670918"/>
              <a:ext cx="135431" cy="131193"/>
            </a:xfrm>
            <a:custGeom>
              <a:avLst/>
              <a:gdLst>
                <a:gd name="T0" fmla="*/ 8 w 145"/>
                <a:gd name="T1" fmla="*/ 142 h 143"/>
                <a:gd name="T2" fmla="*/ 8 w 145"/>
                <a:gd name="T3" fmla="*/ 142 h 143"/>
                <a:gd name="T4" fmla="*/ 3 w 145"/>
                <a:gd name="T5" fmla="*/ 137 h 143"/>
                <a:gd name="T6" fmla="*/ 0 w 145"/>
                <a:gd name="T7" fmla="*/ 7 h 143"/>
                <a:gd name="T8" fmla="*/ 5 w 145"/>
                <a:gd name="T9" fmla="*/ 3 h 143"/>
                <a:gd name="T10" fmla="*/ 136 w 145"/>
                <a:gd name="T11" fmla="*/ 0 h 143"/>
                <a:gd name="T12" fmla="*/ 141 w 145"/>
                <a:gd name="T13" fmla="*/ 5 h 143"/>
                <a:gd name="T14" fmla="*/ 144 w 145"/>
                <a:gd name="T15" fmla="*/ 134 h 143"/>
                <a:gd name="T16" fmla="*/ 139 w 145"/>
                <a:gd name="T17" fmla="*/ 139 h 143"/>
                <a:gd name="T18" fmla="*/ 8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8" y="142"/>
                  </a:moveTo>
                  <a:lnTo>
                    <a:pt x="8" y="142"/>
                  </a:lnTo>
                  <a:cubicBezTo>
                    <a:pt x="5" y="142"/>
                    <a:pt x="3" y="139"/>
                    <a:pt x="3" y="137"/>
                  </a:cubicBezTo>
                  <a:cubicBezTo>
                    <a:pt x="0" y="7"/>
                    <a:pt x="0" y="7"/>
                    <a:pt x="0" y="7"/>
                  </a:cubicBezTo>
                  <a:cubicBezTo>
                    <a:pt x="0" y="5"/>
                    <a:pt x="3" y="3"/>
                    <a:pt x="5" y="3"/>
                  </a:cubicBezTo>
                  <a:cubicBezTo>
                    <a:pt x="136" y="0"/>
                    <a:pt x="136" y="0"/>
                    <a:pt x="136" y="0"/>
                  </a:cubicBezTo>
                  <a:cubicBezTo>
                    <a:pt x="139" y="0"/>
                    <a:pt x="141" y="3"/>
                    <a:pt x="141" y="5"/>
                  </a:cubicBezTo>
                  <a:cubicBezTo>
                    <a:pt x="144" y="134"/>
                    <a:pt x="144" y="134"/>
                    <a:pt x="144" y="134"/>
                  </a:cubicBezTo>
                  <a:cubicBezTo>
                    <a:pt x="144" y="137"/>
                    <a:pt x="141" y="139"/>
                    <a:pt x="139" y="139"/>
                  </a:cubicBezTo>
                  <a:lnTo>
                    <a:pt x="8" y="142"/>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8" name="Freeform 171"/>
            <p:cNvSpPr>
              <a:spLocks noChangeArrowheads="1"/>
            </p:cNvSpPr>
            <p:nvPr/>
          </p:nvSpPr>
          <p:spPr bwMode="auto">
            <a:xfrm>
              <a:off x="17287983" y="5497404"/>
              <a:ext cx="135431" cy="131193"/>
            </a:xfrm>
            <a:custGeom>
              <a:avLst/>
              <a:gdLst>
                <a:gd name="T0" fmla="*/ 8 w 145"/>
                <a:gd name="T1" fmla="*/ 141 h 142"/>
                <a:gd name="T2" fmla="*/ 8 w 145"/>
                <a:gd name="T3" fmla="*/ 141 h 142"/>
                <a:gd name="T4" fmla="*/ 3 w 145"/>
                <a:gd name="T5" fmla="*/ 139 h 142"/>
                <a:gd name="T6" fmla="*/ 0 w 145"/>
                <a:gd name="T7" fmla="*/ 10 h 142"/>
                <a:gd name="T8" fmla="*/ 5 w 145"/>
                <a:gd name="T9" fmla="*/ 5 h 142"/>
                <a:gd name="T10" fmla="*/ 137 w 145"/>
                <a:gd name="T11" fmla="*/ 2 h 142"/>
                <a:gd name="T12" fmla="*/ 141 w 145"/>
                <a:gd name="T13" fmla="*/ 5 h 142"/>
                <a:gd name="T14" fmla="*/ 144 w 145"/>
                <a:gd name="T15" fmla="*/ 134 h 142"/>
                <a:gd name="T16" fmla="*/ 139 w 145"/>
                <a:gd name="T17" fmla="*/ 139 h 142"/>
                <a:gd name="T18" fmla="*/ 8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8" y="141"/>
                  </a:moveTo>
                  <a:lnTo>
                    <a:pt x="8" y="141"/>
                  </a:lnTo>
                  <a:cubicBezTo>
                    <a:pt x="5" y="141"/>
                    <a:pt x="3" y="141"/>
                    <a:pt x="3" y="139"/>
                  </a:cubicBezTo>
                  <a:cubicBezTo>
                    <a:pt x="0" y="10"/>
                    <a:pt x="0" y="10"/>
                    <a:pt x="0" y="10"/>
                  </a:cubicBezTo>
                  <a:cubicBezTo>
                    <a:pt x="0" y="7"/>
                    <a:pt x="3" y="5"/>
                    <a:pt x="5" y="5"/>
                  </a:cubicBezTo>
                  <a:cubicBezTo>
                    <a:pt x="137" y="2"/>
                    <a:pt x="137" y="2"/>
                    <a:pt x="137" y="2"/>
                  </a:cubicBezTo>
                  <a:cubicBezTo>
                    <a:pt x="139" y="0"/>
                    <a:pt x="141" y="2"/>
                    <a:pt x="141" y="5"/>
                  </a:cubicBezTo>
                  <a:cubicBezTo>
                    <a:pt x="144" y="134"/>
                    <a:pt x="144" y="134"/>
                    <a:pt x="144" y="134"/>
                  </a:cubicBezTo>
                  <a:cubicBezTo>
                    <a:pt x="144" y="137"/>
                    <a:pt x="141" y="139"/>
                    <a:pt x="139" y="139"/>
                  </a:cubicBezTo>
                  <a:lnTo>
                    <a:pt x="8"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9" name="Freeform 172"/>
            <p:cNvSpPr>
              <a:spLocks noChangeArrowheads="1"/>
            </p:cNvSpPr>
            <p:nvPr/>
          </p:nvSpPr>
          <p:spPr bwMode="auto">
            <a:xfrm>
              <a:off x="17283751" y="5328123"/>
              <a:ext cx="135431" cy="131193"/>
            </a:xfrm>
            <a:custGeom>
              <a:avLst/>
              <a:gdLst>
                <a:gd name="T0" fmla="*/ 7 w 144"/>
                <a:gd name="T1" fmla="*/ 141 h 142"/>
                <a:gd name="T2" fmla="*/ 7 w 144"/>
                <a:gd name="T3" fmla="*/ 141 h 142"/>
                <a:gd name="T4" fmla="*/ 2 w 144"/>
                <a:gd name="T5" fmla="*/ 137 h 142"/>
                <a:gd name="T6" fmla="*/ 0 w 144"/>
                <a:gd name="T7" fmla="*/ 7 h 142"/>
                <a:gd name="T8" fmla="*/ 2 w 144"/>
                <a:gd name="T9" fmla="*/ 3 h 142"/>
                <a:gd name="T10" fmla="*/ 134 w 144"/>
                <a:gd name="T11" fmla="*/ 0 h 142"/>
                <a:gd name="T12" fmla="*/ 139 w 144"/>
                <a:gd name="T13" fmla="*/ 5 h 142"/>
                <a:gd name="T14" fmla="*/ 143 w 144"/>
                <a:gd name="T15" fmla="*/ 134 h 142"/>
                <a:gd name="T16" fmla="*/ 139 w 144"/>
                <a:gd name="T17" fmla="*/ 139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5" y="141"/>
                    <a:pt x="2" y="139"/>
                    <a:pt x="2" y="137"/>
                  </a:cubicBezTo>
                  <a:cubicBezTo>
                    <a:pt x="0" y="7"/>
                    <a:pt x="0" y="7"/>
                    <a:pt x="0" y="7"/>
                  </a:cubicBezTo>
                  <a:cubicBezTo>
                    <a:pt x="0" y="5"/>
                    <a:pt x="0" y="3"/>
                    <a:pt x="2" y="3"/>
                  </a:cubicBezTo>
                  <a:cubicBezTo>
                    <a:pt x="134" y="0"/>
                    <a:pt x="134" y="0"/>
                    <a:pt x="134" y="0"/>
                  </a:cubicBezTo>
                  <a:cubicBezTo>
                    <a:pt x="139" y="0"/>
                    <a:pt x="139" y="3"/>
                    <a:pt x="139" y="5"/>
                  </a:cubicBezTo>
                  <a:cubicBezTo>
                    <a:pt x="143" y="134"/>
                    <a:pt x="143" y="134"/>
                    <a:pt x="143" y="134"/>
                  </a:cubicBezTo>
                  <a:cubicBezTo>
                    <a:pt x="143" y="137"/>
                    <a:pt x="141" y="139"/>
                    <a:pt x="139" y="139"/>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0" name="Freeform 173"/>
            <p:cNvSpPr>
              <a:spLocks noChangeArrowheads="1"/>
            </p:cNvSpPr>
            <p:nvPr/>
          </p:nvSpPr>
          <p:spPr bwMode="auto">
            <a:xfrm>
              <a:off x="17279519" y="5154610"/>
              <a:ext cx="135431" cy="131193"/>
            </a:xfrm>
            <a:custGeom>
              <a:avLst/>
              <a:gdLst>
                <a:gd name="T0" fmla="*/ 7 w 145"/>
                <a:gd name="T1" fmla="*/ 139 h 140"/>
                <a:gd name="T2" fmla="*/ 7 w 145"/>
                <a:gd name="T3" fmla="*/ 139 h 140"/>
                <a:gd name="T4" fmla="*/ 2 w 145"/>
                <a:gd name="T5" fmla="*/ 136 h 140"/>
                <a:gd name="T6" fmla="*/ 0 w 145"/>
                <a:gd name="T7" fmla="*/ 8 h 140"/>
                <a:gd name="T8" fmla="*/ 5 w 145"/>
                <a:gd name="T9" fmla="*/ 3 h 140"/>
                <a:gd name="T10" fmla="*/ 136 w 145"/>
                <a:gd name="T11" fmla="*/ 0 h 140"/>
                <a:gd name="T12" fmla="*/ 141 w 145"/>
                <a:gd name="T13" fmla="*/ 3 h 140"/>
                <a:gd name="T14" fmla="*/ 144 w 145"/>
                <a:gd name="T15" fmla="*/ 132 h 140"/>
                <a:gd name="T16" fmla="*/ 139 w 145"/>
                <a:gd name="T17" fmla="*/ 136 h 140"/>
                <a:gd name="T18" fmla="*/ 7 w 145"/>
                <a:gd name="T19" fmla="*/ 1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7" y="139"/>
                  </a:moveTo>
                  <a:lnTo>
                    <a:pt x="7" y="139"/>
                  </a:lnTo>
                  <a:cubicBezTo>
                    <a:pt x="5" y="139"/>
                    <a:pt x="2" y="139"/>
                    <a:pt x="2" y="136"/>
                  </a:cubicBezTo>
                  <a:cubicBezTo>
                    <a:pt x="0" y="8"/>
                    <a:pt x="0" y="8"/>
                    <a:pt x="0" y="8"/>
                  </a:cubicBezTo>
                  <a:cubicBezTo>
                    <a:pt x="0" y="5"/>
                    <a:pt x="2" y="3"/>
                    <a:pt x="5" y="3"/>
                  </a:cubicBezTo>
                  <a:cubicBezTo>
                    <a:pt x="136" y="0"/>
                    <a:pt x="136" y="0"/>
                    <a:pt x="136" y="0"/>
                  </a:cubicBezTo>
                  <a:cubicBezTo>
                    <a:pt x="139" y="0"/>
                    <a:pt x="141" y="0"/>
                    <a:pt x="141" y="3"/>
                  </a:cubicBezTo>
                  <a:cubicBezTo>
                    <a:pt x="144" y="132"/>
                    <a:pt x="144" y="132"/>
                    <a:pt x="144" y="132"/>
                  </a:cubicBezTo>
                  <a:cubicBezTo>
                    <a:pt x="144" y="134"/>
                    <a:pt x="141" y="136"/>
                    <a:pt x="139" y="136"/>
                  </a:cubicBezTo>
                  <a:lnTo>
                    <a:pt x="7" y="139"/>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1" name="Freeform 174"/>
            <p:cNvSpPr>
              <a:spLocks noChangeArrowheads="1"/>
            </p:cNvSpPr>
            <p:nvPr/>
          </p:nvSpPr>
          <p:spPr bwMode="auto">
            <a:xfrm>
              <a:off x="17465737" y="6009480"/>
              <a:ext cx="135431" cy="131193"/>
            </a:xfrm>
            <a:custGeom>
              <a:avLst/>
              <a:gdLst>
                <a:gd name="T0" fmla="*/ 7 w 144"/>
                <a:gd name="T1" fmla="*/ 141 h 142"/>
                <a:gd name="T2" fmla="*/ 7 w 144"/>
                <a:gd name="T3" fmla="*/ 141 h 142"/>
                <a:gd name="T4" fmla="*/ 2 w 144"/>
                <a:gd name="T5" fmla="*/ 136 h 142"/>
                <a:gd name="T6" fmla="*/ 0 w 144"/>
                <a:gd name="T7" fmla="*/ 7 h 142"/>
                <a:gd name="T8" fmla="*/ 5 w 144"/>
                <a:gd name="T9" fmla="*/ 5 h 142"/>
                <a:gd name="T10" fmla="*/ 136 w 144"/>
                <a:gd name="T11" fmla="*/ 0 h 142"/>
                <a:gd name="T12" fmla="*/ 141 w 144"/>
                <a:gd name="T13" fmla="*/ 5 h 142"/>
                <a:gd name="T14" fmla="*/ 143 w 144"/>
                <a:gd name="T15" fmla="*/ 133 h 142"/>
                <a:gd name="T16" fmla="*/ 138 w 144"/>
                <a:gd name="T17" fmla="*/ 138 h 142"/>
                <a:gd name="T18" fmla="*/ 7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7" y="141"/>
                  </a:moveTo>
                  <a:lnTo>
                    <a:pt x="7" y="141"/>
                  </a:lnTo>
                  <a:cubicBezTo>
                    <a:pt x="5" y="141"/>
                    <a:pt x="2" y="138"/>
                    <a:pt x="2" y="136"/>
                  </a:cubicBezTo>
                  <a:cubicBezTo>
                    <a:pt x="0" y="7"/>
                    <a:pt x="0" y="7"/>
                    <a:pt x="0" y="7"/>
                  </a:cubicBezTo>
                  <a:cubicBezTo>
                    <a:pt x="0" y="5"/>
                    <a:pt x="2" y="5"/>
                    <a:pt x="5" y="5"/>
                  </a:cubicBezTo>
                  <a:cubicBezTo>
                    <a:pt x="136" y="0"/>
                    <a:pt x="136" y="0"/>
                    <a:pt x="136" y="0"/>
                  </a:cubicBezTo>
                  <a:cubicBezTo>
                    <a:pt x="138" y="0"/>
                    <a:pt x="141" y="2"/>
                    <a:pt x="141" y="5"/>
                  </a:cubicBezTo>
                  <a:cubicBezTo>
                    <a:pt x="143" y="133"/>
                    <a:pt x="143" y="133"/>
                    <a:pt x="143" y="133"/>
                  </a:cubicBezTo>
                  <a:cubicBezTo>
                    <a:pt x="143" y="136"/>
                    <a:pt x="141" y="138"/>
                    <a:pt x="138" y="138"/>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2" name="Freeform 175"/>
            <p:cNvSpPr>
              <a:spLocks noChangeArrowheads="1"/>
            </p:cNvSpPr>
            <p:nvPr/>
          </p:nvSpPr>
          <p:spPr bwMode="auto">
            <a:xfrm>
              <a:off x="17461505" y="5840199"/>
              <a:ext cx="135431" cy="131193"/>
            </a:xfrm>
            <a:custGeom>
              <a:avLst/>
              <a:gdLst>
                <a:gd name="T0" fmla="*/ 10 w 144"/>
                <a:gd name="T1" fmla="*/ 141 h 142"/>
                <a:gd name="T2" fmla="*/ 10 w 144"/>
                <a:gd name="T3" fmla="*/ 141 h 142"/>
                <a:gd name="T4" fmla="*/ 5 w 144"/>
                <a:gd name="T5" fmla="*/ 136 h 142"/>
                <a:gd name="T6" fmla="*/ 0 w 144"/>
                <a:gd name="T7" fmla="*/ 7 h 142"/>
                <a:gd name="T8" fmla="*/ 5 w 144"/>
                <a:gd name="T9" fmla="*/ 2 h 142"/>
                <a:gd name="T10" fmla="*/ 136 w 144"/>
                <a:gd name="T11" fmla="*/ 0 h 142"/>
                <a:gd name="T12" fmla="*/ 141 w 144"/>
                <a:gd name="T13" fmla="*/ 5 h 142"/>
                <a:gd name="T14" fmla="*/ 143 w 144"/>
                <a:gd name="T15" fmla="*/ 134 h 142"/>
                <a:gd name="T16" fmla="*/ 141 w 144"/>
                <a:gd name="T17" fmla="*/ 138 h 142"/>
                <a:gd name="T18" fmla="*/ 10 w 144"/>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10" y="141"/>
                  </a:moveTo>
                  <a:lnTo>
                    <a:pt x="10" y="141"/>
                  </a:lnTo>
                  <a:cubicBezTo>
                    <a:pt x="5" y="141"/>
                    <a:pt x="5" y="138"/>
                    <a:pt x="5" y="136"/>
                  </a:cubicBezTo>
                  <a:cubicBezTo>
                    <a:pt x="0" y="7"/>
                    <a:pt x="0" y="7"/>
                    <a:pt x="0" y="7"/>
                  </a:cubicBezTo>
                  <a:cubicBezTo>
                    <a:pt x="0" y="5"/>
                    <a:pt x="2" y="2"/>
                    <a:pt x="5" y="2"/>
                  </a:cubicBezTo>
                  <a:cubicBezTo>
                    <a:pt x="136" y="0"/>
                    <a:pt x="136" y="0"/>
                    <a:pt x="136" y="0"/>
                  </a:cubicBezTo>
                  <a:cubicBezTo>
                    <a:pt x="138" y="0"/>
                    <a:pt x="141" y="2"/>
                    <a:pt x="141" y="5"/>
                  </a:cubicBezTo>
                  <a:cubicBezTo>
                    <a:pt x="143" y="134"/>
                    <a:pt x="143" y="134"/>
                    <a:pt x="143" y="134"/>
                  </a:cubicBezTo>
                  <a:cubicBezTo>
                    <a:pt x="143" y="136"/>
                    <a:pt x="143" y="138"/>
                    <a:pt x="141" y="138"/>
                  </a:cubicBezTo>
                  <a:lnTo>
                    <a:pt x="10"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3" name="Freeform 176"/>
            <p:cNvSpPr>
              <a:spLocks noChangeArrowheads="1"/>
            </p:cNvSpPr>
            <p:nvPr/>
          </p:nvSpPr>
          <p:spPr bwMode="auto">
            <a:xfrm>
              <a:off x="17457273" y="5666686"/>
              <a:ext cx="135431" cy="131193"/>
            </a:xfrm>
            <a:custGeom>
              <a:avLst/>
              <a:gdLst>
                <a:gd name="T0" fmla="*/ 8 w 145"/>
                <a:gd name="T1" fmla="*/ 142 h 143"/>
                <a:gd name="T2" fmla="*/ 8 w 145"/>
                <a:gd name="T3" fmla="*/ 142 h 143"/>
                <a:gd name="T4" fmla="*/ 3 w 145"/>
                <a:gd name="T5" fmla="*/ 139 h 143"/>
                <a:gd name="T6" fmla="*/ 0 w 145"/>
                <a:gd name="T7" fmla="*/ 10 h 143"/>
                <a:gd name="T8" fmla="*/ 5 w 145"/>
                <a:gd name="T9" fmla="*/ 5 h 143"/>
                <a:gd name="T10" fmla="*/ 136 w 145"/>
                <a:gd name="T11" fmla="*/ 0 h 143"/>
                <a:gd name="T12" fmla="*/ 141 w 145"/>
                <a:gd name="T13" fmla="*/ 5 h 143"/>
                <a:gd name="T14" fmla="*/ 144 w 145"/>
                <a:gd name="T15" fmla="*/ 134 h 143"/>
                <a:gd name="T16" fmla="*/ 139 w 145"/>
                <a:gd name="T17" fmla="*/ 139 h 143"/>
                <a:gd name="T18" fmla="*/ 8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8" y="142"/>
                  </a:moveTo>
                  <a:lnTo>
                    <a:pt x="8" y="142"/>
                  </a:lnTo>
                  <a:cubicBezTo>
                    <a:pt x="5" y="142"/>
                    <a:pt x="3" y="142"/>
                    <a:pt x="3" y="139"/>
                  </a:cubicBezTo>
                  <a:cubicBezTo>
                    <a:pt x="0" y="10"/>
                    <a:pt x="0" y="10"/>
                    <a:pt x="0" y="10"/>
                  </a:cubicBezTo>
                  <a:cubicBezTo>
                    <a:pt x="0" y="8"/>
                    <a:pt x="3" y="5"/>
                    <a:pt x="5" y="5"/>
                  </a:cubicBezTo>
                  <a:cubicBezTo>
                    <a:pt x="136" y="0"/>
                    <a:pt x="136" y="0"/>
                    <a:pt x="136" y="0"/>
                  </a:cubicBezTo>
                  <a:cubicBezTo>
                    <a:pt x="139" y="0"/>
                    <a:pt x="141" y="3"/>
                    <a:pt x="141" y="5"/>
                  </a:cubicBezTo>
                  <a:cubicBezTo>
                    <a:pt x="144" y="134"/>
                    <a:pt x="144" y="134"/>
                    <a:pt x="144" y="134"/>
                  </a:cubicBezTo>
                  <a:cubicBezTo>
                    <a:pt x="144" y="137"/>
                    <a:pt x="141" y="139"/>
                    <a:pt x="139" y="139"/>
                  </a:cubicBezTo>
                  <a:lnTo>
                    <a:pt x="8" y="142"/>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4" name="Freeform 177"/>
            <p:cNvSpPr>
              <a:spLocks noChangeArrowheads="1"/>
            </p:cNvSpPr>
            <p:nvPr/>
          </p:nvSpPr>
          <p:spPr bwMode="auto">
            <a:xfrm>
              <a:off x="17453040" y="5493172"/>
              <a:ext cx="135431" cy="131193"/>
            </a:xfrm>
            <a:custGeom>
              <a:avLst/>
              <a:gdLst>
                <a:gd name="T0" fmla="*/ 8 w 145"/>
                <a:gd name="T1" fmla="*/ 142 h 143"/>
                <a:gd name="T2" fmla="*/ 8 w 145"/>
                <a:gd name="T3" fmla="*/ 142 h 143"/>
                <a:gd name="T4" fmla="*/ 3 w 145"/>
                <a:gd name="T5" fmla="*/ 137 h 143"/>
                <a:gd name="T6" fmla="*/ 0 w 145"/>
                <a:gd name="T7" fmla="*/ 8 h 143"/>
                <a:gd name="T8" fmla="*/ 5 w 145"/>
                <a:gd name="T9" fmla="*/ 3 h 143"/>
                <a:gd name="T10" fmla="*/ 137 w 145"/>
                <a:gd name="T11" fmla="*/ 0 h 143"/>
                <a:gd name="T12" fmla="*/ 141 w 145"/>
                <a:gd name="T13" fmla="*/ 5 h 143"/>
                <a:gd name="T14" fmla="*/ 144 w 145"/>
                <a:gd name="T15" fmla="*/ 135 h 143"/>
                <a:gd name="T16" fmla="*/ 139 w 145"/>
                <a:gd name="T17" fmla="*/ 140 h 143"/>
                <a:gd name="T18" fmla="*/ 8 w 145"/>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8" y="142"/>
                  </a:moveTo>
                  <a:lnTo>
                    <a:pt x="8" y="142"/>
                  </a:lnTo>
                  <a:cubicBezTo>
                    <a:pt x="5" y="142"/>
                    <a:pt x="3" y="140"/>
                    <a:pt x="3" y="137"/>
                  </a:cubicBezTo>
                  <a:cubicBezTo>
                    <a:pt x="0" y="8"/>
                    <a:pt x="0" y="8"/>
                    <a:pt x="0" y="8"/>
                  </a:cubicBezTo>
                  <a:cubicBezTo>
                    <a:pt x="0" y="5"/>
                    <a:pt x="3" y="3"/>
                    <a:pt x="5" y="3"/>
                  </a:cubicBezTo>
                  <a:cubicBezTo>
                    <a:pt x="137" y="0"/>
                    <a:pt x="137" y="0"/>
                    <a:pt x="137" y="0"/>
                  </a:cubicBezTo>
                  <a:cubicBezTo>
                    <a:pt x="139" y="0"/>
                    <a:pt x="141" y="3"/>
                    <a:pt x="141" y="5"/>
                  </a:cubicBezTo>
                  <a:cubicBezTo>
                    <a:pt x="144" y="135"/>
                    <a:pt x="144" y="135"/>
                    <a:pt x="144" y="135"/>
                  </a:cubicBezTo>
                  <a:cubicBezTo>
                    <a:pt x="144" y="137"/>
                    <a:pt x="141" y="140"/>
                    <a:pt x="139" y="140"/>
                  </a:cubicBezTo>
                  <a:lnTo>
                    <a:pt x="8" y="142"/>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5" name="Freeform 178"/>
            <p:cNvSpPr>
              <a:spLocks noChangeArrowheads="1"/>
            </p:cNvSpPr>
            <p:nvPr/>
          </p:nvSpPr>
          <p:spPr bwMode="auto">
            <a:xfrm>
              <a:off x="17453040" y="5319659"/>
              <a:ext cx="135431" cy="131193"/>
            </a:xfrm>
            <a:custGeom>
              <a:avLst/>
              <a:gdLst>
                <a:gd name="T0" fmla="*/ 7 w 144"/>
                <a:gd name="T1" fmla="*/ 142 h 143"/>
                <a:gd name="T2" fmla="*/ 7 w 144"/>
                <a:gd name="T3" fmla="*/ 142 h 143"/>
                <a:gd name="T4" fmla="*/ 2 w 144"/>
                <a:gd name="T5" fmla="*/ 139 h 143"/>
                <a:gd name="T6" fmla="*/ 0 w 144"/>
                <a:gd name="T7" fmla="*/ 10 h 143"/>
                <a:gd name="T8" fmla="*/ 5 w 144"/>
                <a:gd name="T9" fmla="*/ 5 h 143"/>
                <a:gd name="T10" fmla="*/ 136 w 144"/>
                <a:gd name="T11" fmla="*/ 0 h 143"/>
                <a:gd name="T12" fmla="*/ 139 w 144"/>
                <a:gd name="T13" fmla="*/ 5 h 143"/>
                <a:gd name="T14" fmla="*/ 143 w 144"/>
                <a:gd name="T15" fmla="*/ 134 h 143"/>
                <a:gd name="T16" fmla="*/ 139 w 144"/>
                <a:gd name="T17" fmla="*/ 139 h 143"/>
                <a:gd name="T18" fmla="*/ 7 w 144"/>
                <a:gd name="T19"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3">
                  <a:moveTo>
                    <a:pt x="7" y="142"/>
                  </a:moveTo>
                  <a:lnTo>
                    <a:pt x="7" y="142"/>
                  </a:lnTo>
                  <a:cubicBezTo>
                    <a:pt x="5" y="142"/>
                    <a:pt x="2" y="142"/>
                    <a:pt x="2" y="139"/>
                  </a:cubicBezTo>
                  <a:cubicBezTo>
                    <a:pt x="0" y="10"/>
                    <a:pt x="0" y="10"/>
                    <a:pt x="0" y="10"/>
                  </a:cubicBezTo>
                  <a:cubicBezTo>
                    <a:pt x="0" y="8"/>
                    <a:pt x="0" y="5"/>
                    <a:pt x="5" y="5"/>
                  </a:cubicBezTo>
                  <a:cubicBezTo>
                    <a:pt x="136" y="0"/>
                    <a:pt x="136" y="0"/>
                    <a:pt x="136" y="0"/>
                  </a:cubicBezTo>
                  <a:cubicBezTo>
                    <a:pt x="139" y="0"/>
                    <a:pt x="139" y="3"/>
                    <a:pt x="139" y="5"/>
                  </a:cubicBezTo>
                  <a:cubicBezTo>
                    <a:pt x="143" y="134"/>
                    <a:pt x="143" y="134"/>
                    <a:pt x="143" y="134"/>
                  </a:cubicBezTo>
                  <a:cubicBezTo>
                    <a:pt x="143" y="137"/>
                    <a:pt x="141" y="139"/>
                    <a:pt x="139" y="139"/>
                  </a:cubicBezTo>
                  <a:lnTo>
                    <a:pt x="7" y="142"/>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6" name="Freeform 179"/>
            <p:cNvSpPr>
              <a:spLocks noChangeArrowheads="1"/>
            </p:cNvSpPr>
            <p:nvPr/>
          </p:nvSpPr>
          <p:spPr bwMode="auto">
            <a:xfrm>
              <a:off x="17448808" y="5150378"/>
              <a:ext cx="135431" cy="131193"/>
            </a:xfrm>
            <a:custGeom>
              <a:avLst/>
              <a:gdLst>
                <a:gd name="T0" fmla="*/ 7 w 145"/>
                <a:gd name="T1" fmla="*/ 141 h 142"/>
                <a:gd name="T2" fmla="*/ 7 w 145"/>
                <a:gd name="T3" fmla="*/ 141 h 142"/>
                <a:gd name="T4" fmla="*/ 2 w 145"/>
                <a:gd name="T5" fmla="*/ 137 h 142"/>
                <a:gd name="T6" fmla="*/ 0 w 145"/>
                <a:gd name="T7" fmla="*/ 8 h 142"/>
                <a:gd name="T8" fmla="*/ 5 w 145"/>
                <a:gd name="T9" fmla="*/ 3 h 142"/>
                <a:gd name="T10" fmla="*/ 136 w 145"/>
                <a:gd name="T11" fmla="*/ 0 h 142"/>
                <a:gd name="T12" fmla="*/ 141 w 145"/>
                <a:gd name="T13" fmla="*/ 5 h 142"/>
                <a:gd name="T14" fmla="*/ 144 w 145"/>
                <a:gd name="T15" fmla="*/ 134 h 142"/>
                <a:gd name="T16" fmla="*/ 139 w 145"/>
                <a:gd name="T17" fmla="*/ 139 h 142"/>
                <a:gd name="T18" fmla="*/ 7 w 145"/>
                <a:gd name="T19"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7" y="141"/>
                  </a:moveTo>
                  <a:lnTo>
                    <a:pt x="7" y="141"/>
                  </a:lnTo>
                  <a:cubicBezTo>
                    <a:pt x="5" y="141"/>
                    <a:pt x="2" y="139"/>
                    <a:pt x="2" y="137"/>
                  </a:cubicBezTo>
                  <a:cubicBezTo>
                    <a:pt x="0" y="8"/>
                    <a:pt x="0" y="8"/>
                    <a:pt x="0" y="8"/>
                  </a:cubicBezTo>
                  <a:cubicBezTo>
                    <a:pt x="0" y="5"/>
                    <a:pt x="2" y="3"/>
                    <a:pt x="5" y="3"/>
                  </a:cubicBezTo>
                  <a:cubicBezTo>
                    <a:pt x="136" y="0"/>
                    <a:pt x="136" y="0"/>
                    <a:pt x="136" y="0"/>
                  </a:cubicBezTo>
                  <a:cubicBezTo>
                    <a:pt x="139" y="0"/>
                    <a:pt x="141" y="3"/>
                    <a:pt x="141" y="5"/>
                  </a:cubicBezTo>
                  <a:cubicBezTo>
                    <a:pt x="144" y="134"/>
                    <a:pt x="144" y="134"/>
                    <a:pt x="144" y="134"/>
                  </a:cubicBezTo>
                  <a:cubicBezTo>
                    <a:pt x="144" y="137"/>
                    <a:pt x="141" y="139"/>
                    <a:pt x="139" y="139"/>
                  </a:cubicBezTo>
                  <a:lnTo>
                    <a:pt x="7" y="141"/>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7" name="Freeform 180"/>
            <p:cNvSpPr>
              <a:spLocks noChangeArrowheads="1"/>
            </p:cNvSpPr>
            <p:nvPr/>
          </p:nvSpPr>
          <p:spPr bwMode="auto">
            <a:xfrm>
              <a:off x="16792812" y="5747094"/>
              <a:ext cx="478242" cy="241226"/>
            </a:xfrm>
            <a:custGeom>
              <a:avLst/>
              <a:gdLst>
                <a:gd name="T0" fmla="*/ 343 w 502"/>
                <a:gd name="T1" fmla="*/ 222 h 255"/>
                <a:gd name="T2" fmla="*/ 343 w 502"/>
                <a:gd name="T3" fmla="*/ 222 h 255"/>
                <a:gd name="T4" fmla="*/ 380 w 502"/>
                <a:gd name="T5" fmla="*/ 215 h 255"/>
                <a:gd name="T6" fmla="*/ 399 w 502"/>
                <a:gd name="T7" fmla="*/ 188 h 255"/>
                <a:gd name="T8" fmla="*/ 382 w 502"/>
                <a:gd name="T9" fmla="*/ 166 h 255"/>
                <a:gd name="T10" fmla="*/ 338 w 502"/>
                <a:gd name="T11" fmla="*/ 164 h 255"/>
                <a:gd name="T12" fmla="*/ 312 w 502"/>
                <a:gd name="T13" fmla="*/ 156 h 255"/>
                <a:gd name="T14" fmla="*/ 338 w 502"/>
                <a:gd name="T15" fmla="*/ 144 h 255"/>
                <a:gd name="T16" fmla="*/ 375 w 502"/>
                <a:gd name="T17" fmla="*/ 142 h 255"/>
                <a:gd name="T18" fmla="*/ 451 w 502"/>
                <a:gd name="T19" fmla="*/ 137 h 255"/>
                <a:gd name="T20" fmla="*/ 468 w 502"/>
                <a:gd name="T21" fmla="*/ 135 h 255"/>
                <a:gd name="T22" fmla="*/ 499 w 502"/>
                <a:gd name="T23" fmla="*/ 103 h 255"/>
                <a:gd name="T24" fmla="*/ 463 w 502"/>
                <a:gd name="T25" fmla="*/ 76 h 255"/>
                <a:gd name="T26" fmla="*/ 287 w 502"/>
                <a:gd name="T27" fmla="*/ 91 h 255"/>
                <a:gd name="T28" fmla="*/ 231 w 502"/>
                <a:gd name="T29" fmla="*/ 96 h 255"/>
                <a:gd name="T30" fmla="*/ 151 w 502"/>
                <a:gd name="T31" fmla="*/ 101 h 255"/>
                <a:gd name="T32" fmla="*/ 173 w 502"/>
                <a:gd name="T33" fmla="*/ 83 h 255"/>
                <a:gd name="T34" fmla="*/ 177 w 502"/>
                <a:gd name="T35" fmla="*/ 78 h 255"/>
                <a:gd name="T36" fmla="*/ 204 w 502"/>
                <a:gd name="T37" fmla="*/ 74 h 255"/>
                <a:gd name="T38" fmla="*/ 280 w 502"/>
                <a:gd name="T39" fmla="*/ 59 h 255"/>
                <a:gd name="T40" fmla="*/ 316 w 502"/>
                <a:gd name="T41" fmla="*/ 32 h 255"/>
                <a:gd name="T42" fmla="*/ 300 w 502"/>
                <a:gd name="T43" fmla="*/ 3 h 255"/>
                <a:gd name="T44" fmla="*/ 146 w 502"/>
                <a:gd name="T45" fmla="*/ 15 h 255"/>
                <a:gd name="T46" fmla="*/ 146 w 502"/>
                <a:gd name="T47" fmla="*/ 15 h 255"/>
                <a:gd name="T48" fmla="*/ 122 w 502"/>
                <a:gd name="T49" fmla="*/ 25 h 255"/>
                <a:gd name="T50" fmla="*/ 82 w 502"/>
                <a:gd name="T51" fmla="*/ 59 h 255"/>
                <a:gd name="T52" fmla="*/ 14 w 502"/>
                <a:gd name="T53" fmla="*/ 115 h 255"/>
                <a:gd name="T54" fmla="*/ 0 w 502"/>
                <a:gd name="T55" fmla="*/ 152 h 255"/>
                <a:gd name="T56" fmla="*/ 2 w 502"/>
                <a:gd name="T57" fmla="*/ 213 h 255"/>
                <a:gd name="T58" fmla="*/ 4 w 502"/>
                <a:gd name="T59" fmla="*/ 252 h 255"/>
                <a:gd name="T60" fmla="*/ 7 w 502"/>
                <a:gd name="T61" fmla="*/ 254 h 255"/>
                <a:gd name="T62" fmla="*/ 324 w 502"/>
                <a:gd name="T63" fmla="*/ 227 h 255"/>
                <a:gd name="T64" fmla="*/ 343 w 502"/>
                <a:gd name="T65" fmla="*/ 22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2" h="255">
                  <a:moveTo>
                    <a:pt x="343" y="222"/>
                  </a:moveTo>
                  <a:lnTo>
                    <a:pt x="343" y="222"/>
                  </a:lnTo>
                  <a:cubicBezTo>
                    <a:pt x="355" y="220"/>
                    <a:pt x="370" y="220"/>
                    <a:pt x="380" y="215"/>
                  </a:cubicBezTo>
                  <a:cubicBezTo>
                    <a:pt x="390" y="210"/>
                    <a:pt x="399" y="201"/>
                    <a:pt x="399" y="188"/>
                  </a:cubicBezTo>
                  <a:cubicBezTo>
                    <a:pt x="397" y="179"/>
                    <a:pt x="390" y="171"/>
                    <a:pt x="382" y="166"/>
                  </a:cubicBezTo>
                  <a:cubicBezTo>
                    <a:pt x="368" y="159"/>
                    <a:pt x="353" y="161"/>
                    <a:pt x="338" y="164"/>
                  </a:cubicBezTo>
                  <a:cubicBezTo>
                    <a:pt x="329" y="164"/>
                    <a:pt x="312" y="169"/>
                    <a:pt x="312" y="156"/>
                  </a:cubicBezTo>
                  <a:cubicBezTo>
                    <a:pt x="314" y="144"/>
                    <a:pt x="331" y="147"/>
                    <a:pt x="338" y="144"/>
                  </a:cubicBezTo>
                  <a:cubicBezTo>
                    <a:pt x="351" y="144"/>
                    <a:pt x="363" y="144"/>
                    <a:pt x="375" y="142"/>
                  </a:cubicBezTo>
                  <a:cubicBezTo>
                    <a:pt x="399" y="142"/>
                    <a:pt x="426" y="139"/>
                    <a:pt x="451" y="137"/>
                  </a:cubicBezTo>
                  <a:cubicBezTo>
                    <a:pt x="456" y="137"/>
                    <a:pt x="463" y="135"/>
                    <a:pt x="468" y="135"/>
                  </a:cubicBezTo>
                  <a:cubicBezTo>
                    <a:pt x="487" y="135"/>
                    <a:pt x="501" y="120"/>
                    <a:pt x="499" y="103"/>
                  </a:cubicBezTo>
                  <a:cubicBezTo>
                    <a:pt x="499" y="86"/>
                    <a:pt x="482" y="76"/>
                    <a:pt x="463" y="76"/>
                  </a:cubicBezTo>
                  <a:cubicBezTo>
                    <a:pt x="287" y="91"/>
                    <a:pt x="287" y="91"/>
                    <a:pt x="287" y="91"/>
                  </a:cubicBezTo>
                  <a:cubicBezTo>
                    <a:pt x="273" y="91"/>
                    <a:pt x="255" y="93"/>
                    <a:pt x="231" y="96"/>
                  </a:cubicBezTo>
                  <a:cubicBezTo>
                    <a:pt x="151" y="101"/>
                    <a:pt x="151" y="101"/>
                    <a:pt x="151" y="101"/>
                  </a:cubicBezTo>
                  <a:cubicBezTo>
                    <a:pt x="173" y="83"/>
                    <a:pt x="173" y="83"/>
                    <a:pt x="173" y="83"/>
                  </a:cubicBezTo>
                  <a:cubicBezTo>
                    <a:pt x="175" y="81"/>
                    <a:pt x="175" y="81"/>
                    <a:pt x="177" y="78"/>
                  </a:cubicBezTo>
                  <a:cubicBezTo>
                    <a:pt x="185" y="78"/>
                    <a:pt x="195" y="76"/>
                    <a:pt x="204" y="74"/>
                  </a:cubicBezTo>
                  <a:cubicBezTo>
                    <a:pt x="229" y="69"/>
                    <a:pt x="255" y="64"/>
                    <a:pt x="280" y="59"/>
                  </a:cubicBezTo>
                  <a:cubicBezTo>
                    <a:pt x="295" y="54"/>
                    <a:pt x="312" y="47"/>
                    <a:pt x="316" y="32"/>
                  </a:cubicBezTo>
                  <a:cubicBezTo>
                    <a:pt x="321" y="20"/>
                    <a:pt x="316" y="0"/>
                    <a:pt x="300" y="3"/>
                  </a:cubicBezTo>
                  <a:cubicBezTo>
                    <a:pt x="146" y="15"/>
                    <a:pt x="146" y="15"/>
                    <a:pt x="146" y="15"/>
                  </a:cubicBezTo>
                  <a:lnTo>
                    <a:pt x="146" y="15"/>
                  </a:lnTo>
                  <a:cubicBezTo>
                    <a:pt x="136" y="15"/>
                    <a:pt x="129" y="18"/>
                    <a:pt x="122" y="25"/>
                  </a:cubicBezTo>
                  <a:cubicBezTo>
                    <a:pt x="107" y="35"/>
                    <a:pt x="95" y="47"/>
                    <a:pt x="82" y="59"/>
                  </a:cubicBezTo>
                  <a:cubicBezTo>
                    <a:pt x="61" y="76"/>
                    <a:pt x="36" y="96"/>
                    <a:pt x="14" y="115"/>
                  </a:cubicBezTo>
                  <a:cubicBezTo>
                    <a:pt x="4" y="125"/>
                    <a:pt x="0" y="137"/>
                    <a:pt x="0" y="152"/>
                  </a:cubicBezTo>
                  <a:cubicBezTo>
                    <a:pt x="0" y="171"/>
                    <a:pt x="0" y="191"/>
                    <a:pt x="2" y="213"/>
                  </a:cubicBezTo>
                  <a:cubicBezTo>
                    <a:pt x="4" y="225"/>
                    <a:pt x="4" y="237"/>
                    <a:pt x="4" y="252"/>
                  </a:cubicBezTo>
                  <a:cubicBezTo>
                    <a:pt x="4" y="252"/>
                    <a:pt x="4" y="252"/>
                    <a:pt x="7" y="254"/>
                  </a:cubicBezTo>
                  <a:cubicBezTo>
                    <a:pt x="324" y="227"/>
                    <a:pt x="324" y="227"/>
                    <a:pt x="324" y="227"/>
                  </a:cubicBezTo>
                  <a:cubicBezTo>
                    <a:pt x="326" y="222"/>
                    <a:pt x="338" y="222"/>
                    <a:pt x="343" y="222"/>
                  </a:cubicBez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8" name="Freeform 181"/>
            <p:cNvSpPr>
              <a:spLocks noChangeArrowheads="1"/>
            </p:cNvSpPr>
            <p:nvPr/>
          </p:nvSpPr>
          <p:spPr bwMode="auto">
            <a:xfrm>
              <a:off x="15722058" y="5780950"/>
              <a:ext cx="1049593" cy="325866"/>
            </a:xfrm>
            <a:custGeom>
              <a:avLst/>
              <a:gdLst>
                <a:gd name="T0" fmla="*/ 0 w 1100"/>
                <a:gd name="T1" fmla="*/ 161 h 342"/>
                <a:gd name="T2" fmla="*/ 0 w 1100"/>
                <a:gd name="T3" fmla="*/ 161 h 342"/>
                <a:gd name="T4" fmla="*/ 1097 w 1100"/>
                <a:gd name="T5" fmla="*/ 214 h 342"/>
                <a:gd name="T6" fmla="*/ 1099 w 1100"/>
                <a:gd name="T7" fmla="*/ 97 h 342"/>
                <a:gd name="T8" fmla="*/ 1089 w 1100"/>
                <a:gd name="T9" fmla="*/ 92 h 342"/>
                <a:gd name="T10" fmla="*/ 17 w 1100"/>
                <a:gd name="T11" fmla="*/ 0 h 342"/>
                <a:gd name="T12" fmla="*/ 0 w 1100"/>
                <a:gd name="T13" fmla="*/ 161 h 342"/>
              </a:gdLst>
              <a:ahLst/>
              <a:cxnLst>
                <a:cxn ang="0">
                  <a:pos x="T0" y="T1"/>
                </a:cxn>
                <a:cxn ang="0">
                  <a:pos x="T2" y="T3"/>
                </a:cxn>
                <a:cxn ang="0">
                  <a:pos x="T4" y="T5"/>
                </a:cxn>
                <a:cxn ang="0">
                  <a:pos x="T6" y="T7"/>
                </a:cxn>
                <a:cxn ang="0">
                  <a:pos x="T8" y="T9"/>
                </a:cxn>
                <a:cxn ang="0">
                  <a:pos x="T10" y="T11"/>
                </a:cxn>
                <a:cxn ang="0">
                  <a:pos x="T12" y="T13"/>
                </a:cxn>
              </a:cxnLst>
              <a:rect l="0" t="0" r="r" b="b"/>
              <a:pathLst>
                <a:path w="1100" h="342">
                  <a:moveTo>
                    <a:pt x="0" y="161"/>
                  </a:moveTo>
                  <a:lnTo>
                    <a:pt x="0" y="161"/>
                  </a:lnTo>
                  <a:cubicBezTo>
                    <a:pt x="300" y="312"/>
                    <a:pt x="695" y="341"/>
                    <a:pt x="1097" y="214"/>
                  </a:cubicBezTo>
                  <a:cubicBezTo>
                    <a:pt x="1097" y="175"/>
                    <a:pt x="1097" y="136"/>
                    <a:pt x="1099" y="97"/>
                  </a:cubicBezTo>
                  <a:cubicBezTo>
                    <a:pt x="1099" y="92"/>
                    <a:pt x="1094" y="90"/>
                    <a:pt x="1089" y="92"/>
                  </a:cubicBezTo>
                  <a:cubicBezTo>
                    <a:pt x="690" y="202"/>
                    <a:pt x="304" y="161"/>
                    <a:pt x="17" y="0"/>
                  </a:cubicBezTo>
                  <a:cubicBezTo>
                    <a:pt x="12" y="53"/>
                    <a:pt x="7" y="107"/>
                    <a:pt x="0" y="161"/>
                  </a:cubicBezTo>
                </a:path>
              </a:pathLst>
            </a:custGeom>
            <a:solidFill>
              <a:schemeClr val="tx2">
                <a:lumMod val="60000"/>
                <a:lumOff val="40000"/>
              </a:schemeClr>
            </a:solidFill>
            <a:ln>
              <a:noFill/>
            </a:ln>
            <a:effectLst/>
          </p:spPr>
          <p:txBody>
            <a:bodyPr wrap="none" anchor="ctr"/>
            <a:lstStyle/>
            <a:p>
              <a:endParaRPr lang="en-US" dirty="0"/>
            </a:p>
          </p:txBody>
        </p:sp>
        <p:sp>
          <p:nvSpPr>
            <p:cNvPr id="829" name="Freeform 182"/>
            <p:cNvSpPr>
              <a:spLocks noChangeArrowheads="1"/>
            </p:cNvSpPr>
            <p:nvPr/>
          </p:nvSpPr>
          <p:spPr bwMode="auto">
            <a:xfrm>
              <a:off x="15937902" y="5040345"/>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1BAA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0" name="Freeform 184"/>
            <p:cNvSpPr>
              <a:spLocks noChangeArrowheads="1"/>
            </p:cNvSpPr>
            <p:nvPr/>
          </p:nvSpPr>
          <p:spPr bwMode="auto">
            <a:xfrm>
              <a:off x="15794006" y="611951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1BAA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1" name="Freeform 185"/>
            <p:cNvSpPr>
              <a:spLocks noChangeArrowheads="1"/>
            </p:cNvSpPr>
            <p:nvPr/>
          </p:nvSpPr>
          <p:spPr bwMode="auto">
            <a:xfrm>
              <a:off x="15785542" y="6017944"/>
              <a:ext cx="156593" cy="97337"/>
            </a:xfrm>
            <a:custGeom>
              <a:avLst/>
              <a:gdLst>
                <a:gd name="T0" fmla="*/ 0 w 166"/>
                <a:gd name="T1" fmla="*/ 102 h 107"/>
                <a:gd name="T2" fmla="*/ 0 w 166"/>
                <a:gd name="T3" fmla="*/ 102 h 107"/>
                <a:gd name="T4" fmla="*/ 7 w 166"/>
                <a:gd name="T5" fmla="*/ 106 h 107"/>
                <a:gd name="T6" fmla="*/ 7 w 166"/>
                <a:gd name="T7" fmla="*/ 106 h 107"/>
                <a:gd name="T8" fmla="*/ 165 w 166"/>
                <a:gd name="T9" fmla="*/ 0 h 107"/>
                <a:gd name="T10" fmla="*/ 0 w 166"/>
                <a:gd name="T11" fmla="*/ 102 h 107"/>
              </a:gdLst>
              <a:ahLst/>
              <a:cxnLst>
                <a:cxn ang="0">
                  <a:pos x="T0" y="T1"/>
                </a:cxn>
                <a:cxn ang="0">
                  <a:pos x="T2" y="T3"/>
                </a:cxn>
                <a:cxn ang="0">
                  <a:pos x="T4" y="T5"/>
                </a:cxn>
                <a:cxn ang="0">
                  <a:pos x="T6" y="T7"/>
                </a:cxn>
                <a:cxn ang="0">
                  <a:pos x="T8" y="T9"/>
                </a:cxn>
                <a:cxn ang="0">
                  <a:pos x="T10" y="T11"/>
                </a:cxn>
              </a:cxnLst>
              <a:rect l="0" t="0" r="r" b="b"/>
              <a:pathLst>
                <a:path w="166" h="107">
                  <a:moveTo>
                    <a:pt x="0" y="102"/>
                  </a:moveTo>
                  <a:lnTo>
                    <a:pt x="0" y="102"/>
                  </a:lnTo>
                  <a:cubicBezTo>
                    <a:pt x="2" y="104"/>
                    <a:pt x="5" y="104"/>
                    <a:pt x="7" y="106"/>
                  </a:cubicBezTo>
                  <a:lnTo>
                    <a:pt x="7" y="106"/>
                  </a:lnTo>
                  <a:cubicBezTo>
                    <a:pt x="12" y="104"/>
                    <a:pt x="78" y="63"/>
                    <a:pt x="165" y="0"/>
                  </a:cubicBezTo>
                  <a:cubicBezTo>
                    <a:pt x="78" y="63"/>
                    <a:pt x="7" y="97"/>
                    <a:pt x="0" y="102"/>
                  </a:cubicBezTo>
                </a:path>
              </a:pathLst>
            </a:custGeom>
            <a:solidFill>
              <a:srgbClr val="1BAA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2" name="Freeform 186"/>
            <p:cNvSpPr>
              <a:spLocks noChangeArrowheads="1"/>
            </p:cNvSpPr>
            <p:nvPr/>
          </p:nvSpPr>
          <p:spPr bwMode="auto">
            <a:xfrm>
              <a:off x="15713594" y="6043336"/>
              <a:ext cx="4232" cy="4232"/>
            </a:xfrm>
            <a:custGeom>
              <a:avLst/>
              <a:gdLst>
                <a:gd name="T0" fmla="*/ 0 w 11"/>
                <a:gd name="T1" fmla="*/ 0 h 11"/>
                <a:gd name="T2" fmla="*/ 0 w 11"/>
                <a:gd name="T3" fmla="*/ 0 h 11"/>
                <a:gd name="T4" fmla="*/ 10 w 11"/>
                <a:gd name="T5" fmla="*/ 10 h 11"/>
                <a:gd name="T6" fmla="*/ 0 w 11"/>
                <a:gd name="T7" fmla="*/ 0 h 11"/>
              </a:gdLst>
              <a:ahLst/>
              <a:cxnLst>
                <a:cxn ang="0">
                  <a:pos x="T0" y="T1"/>
                </a:cxn>
                <a:cxn ang="0">
                  <a:pos x="T2" y="T3"/>
                </a:cxn>
                <a:cxn ang="0">
                  <a:pos x="T4" y="T5"/>
                </a:cxn>
                <a:cxn ang="0">
                  <a:pos x="T6" y="T7"/>
                </a:cxn>
              </a:cxnLst>
              <a:rect l="0" t="0" r="r" b="b"/>
              <a:pathLst>
                <a:path w="11" h="11">
                  <a:moveTo>
                    <a:pt x="0" y="0"/>
                  </a:moveTo>
                  <a:lnTo>
                    <a:pt x="0" y="0"/>
                  </a:lnTo>
                  <a:cubicBezTo>
                    <a:pt x="3" y="2"/>
                    <a:pt x="7" y="7"/>
                    <a:pt x="10" y="10"/>
                  </a:cubicBezTo>
                  <a:cubicBezTo>
                    <a:pt x="7" y="7"/>
                    <a:pt x="3" y="2"/>
                    <a:pt x="0" y="0"/>
                  </a:cubicBezTo>
                </a:path>
              </a:pathLst>
            </a:custGeom>
            <a:solidFill>
              <a:srgbClr val="1BAA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3" name="Freeform 187"/>
            <p:cNvSpPr>
              <a:spLocks noChangeArrowheads="1"/>
            </p:cNvSpPr>
            <p:nvPr/>
          </p:nvSpPr>
          <p:spPr bwMode="auto">
            <a:xfrm>
              <a:off x="15789774" y="4959937"/>
              <a:ext cx="1197721" cy="402043"/>
            </a:xfrm>
            <a:custGeom>
              <a:avLst/>
              <a:gdLst>
                <a:gd name="T0" fmla="*/ 1250 w 1251"/>
                <a:gd name="T1" fmla="*/ 295 h 425"/>
                <a:gd name="T2" fmla="*/ 1250 w 1251"/>
                <a:gd name="T3" fmla="*/ 295 h 425"/>
                <a:gd name="T4" fmla="*/ 1145 w 1251"/>
                <a:gd name="T5" fmla="*/ 225 h 425"/>
                <a:gd name="T6" fmla="*/ 1040 w 1251"/>
                <a:gd name="T7" fmla="*/ 159 h 425"/>
                <a:gd name="T8" fmla="*/ 831 w 1251"/>
                <a:gd name="T9" fmla="*/ 57 h 425"/>
                <a:gd name="T10" fmla="*/ 460 w 1251"/>
                <a:gd name="T11" fmla="*/ 12 h 425"/>
                <a:gd name="T12" fmla="*/ 353 w 1251"/>
                <a:gd name="T13" fmla="*/ 27 h 425"/>
                <a:gd name="T14" fmla="*/ 56 w 1251"/>
                <a:gd name="T15" fmla="*/ 173 h 425"/>
                <a:gd name="T16" fmla="*/ 4 w 1251"/>
                <a:gd name="T17" fmla="*/ 230 h 425"/>
                <a:gd name="T18" fmla="*/ 0 w 1251"/>
                <a:gd name="T19" fmla="*/ 334 h 425"/>
                <a:gd name="T20" fmla="*/ 275 w 1251"/>
                <a:gd name="T21" fmla="*/ 191 h 425"/>
                <a:gd name="T22" fmla="*/ 1243 w 1251"/>
                <a:gd name="T23" fmla="*/ 424 h 425"/>
                <a:gd name="T24" fmla="*/ 1250 w 1251"/>
                <a:gd name="T25" fmla="*/ 29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1" h="425">
                  <a:moveTo>
                    <a:pt x="1250" y="295"/>
                  </a:moveTo>
                  <a:lnTo>
                    <a:pt x="1250" y="295"/>
                  </a:lnTo>
                  <a:cubicBezTo>
                    <a:pt x="1220" y="268"/>
                    <a:pt x="1179" y="246"/>
                    <a:pt x="1145" y="225"/>
                  </a:cubicBezTo>
                  <a:cubicBezTo>
                    <a:pt x="1111" y="203"/>
                    <a:pt x="1077" y="178"/>
                    <a:pt x="1040" y="159"/>
                  </a:cubicBezTo>
                  <a:cubicBezTo>
                    <a:pt x="974" y="117"/>
                    <a:pt x="904" y="83"/>
                    <a:pt x="831" y="57"/>
                  </a:cubicBezTo>
                  <a:cubicBezTo>
                    <a:pt x="714" y="12"/>
                    <a:pt x="585" y="0"/>
                    <a:pt x="460" y="12"/>
                  </a:cubicBezTo>
                  <a:cubicBezTo>
                    <a:pt x="424" y="17"/>
                    <a:pt x="387" y="22"/>
                    <a:pt x="353" y="27"/>
                  </a:cubicBezTo>
                  <a:cubicBezTo>
                    <a:pt x="238" y="47"/>
                    <a:pt x="136" y="93"/>
                    <a:pt x="56" y="173"/>
                  </a:cubicBezTo>
                  <a:cubicBezTo>
                    <a:pt x="46" y="183"/>
                    <a:pt x="7" y="215"/>
                    <a:pt x="4" y="230"/>
                  </a:cubicBezTo>
                  <a:cubicBezTo>
                    <a:pt x="4" y="264"/>
                    <a:pt x="0" y="293"/>
                    <a:pt x="0" y="334"/>
                  </a:cubicBezTo>
                  <a:cubicBezTo>
                    <a:pt x="75" y="266"/>
                    <a:pt x="170" y="220"/>
                    <a:pt x="275" y="191"/>
                  </a:cubicBezTo>
                  <a:cubicBezTo>
                    <a:pt x="562" y="110"/>
                    <a:pt x="931" y="178"/>
                    <a:pt x="1243" y="424"/>
                  </a:cubicBezTo>
                  <a:cubicBezTo>
                    <a:pt x="1247" y="390"/>
                    <a:pt x="1247" y="329"/>
                    <a:pt x="1250" y="295"/>
                  </a:cubicBezTo>
                </a:path>
              </a:pathLst>
            </a:custGeom>
            <a:solidFill>
              <a:schemeClr val="tx2"/>
            </a:solidFill>
            <a:ln>
              <a:noFill/>
            </a:ln>
            <a:effectLst/>
          </p:spPr>
          <p:txBody>
            <a:bodyPr wrap="none" anchor="ctr"/>
            <a:lstStyle/>
            <a:p>
              <a:endParaRPr lang="en-US" dirty="0"/>
            </a:p>
          </p:txBody>
        </p:sp>
        <p:sp>
          <p:nvSpPr>
            <p:cNvPr id="834" name="Freeform 188"/>
            <p:cNvSpPr>
              <a:spLocks noChangeArrowheads="1"/>
            </p:cNvSpPr>
            <p:nvPr/>
          </p:nvSpPr>
          <p:spPr bwMode="auto">
            <a:xfrm>
              <a:off x="15789774" y="5065738"/>
              <a:ext cx="1189257" cy="402043"/>
            </a:xfrm>
            <a:custGeom>
              <a:avLst/>
              <a:gdLst>
                <a:gd name="T0" fmla="*/ 1243 w 1244"/>
                <a:gd name="T1" fmla="*/ 314 h 423"/>
                <a:gd name="T2" fmla="*/ 1243 w 1244"/>
                <a:gd name="T3" fmla="*/ 314 h 423"/>
                <a:gd name="T4" fmla="*/ 275 w 1244"/>
                <a:gd name="T5" fmla="*/ 81 h 423"/>
                <a:gd name="T6" fmla="*/ 0 w 1244"/>
                <a:gd name="T7" fmla="*/ 224 h 423"/>
                <a:gd name="T8" fmla="*/ 14 w 1244"/>
                <a:gd name="T9" fmla="*/ 361 h 423"/>
                <a:gd name="T10" fmla="*/ 19 w 1244"/>
                <a:gd name="T11" fmla="*/ 366 h 423"/>
                <a:gd name="T12" fmla="*/ 378 w 1244"/>
                <a:gd name="T13" fmla="*/ 193 h 423"/>
                <a:gd name="T14" fmla="*/ 1194 w 1244"/>
                <a:gd name="T15" fmla="*/ 422 h 423"/>
                <a:gd name="T16" fmla="*/ 1243 w 1244"/>
                <a:gd name="T17" fmla="*/ 31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4" h="423">
                  <a:moveTo>
                    <a:pt x="1243" y="314"/>
                  </a:moveTo>
                  <a:lnTo>
                    <a:pt x="1243" y="314"/>
                  </a:lnTo>
                  <a:cubicBezTo>
                    <a:pt x="931" y="68"/>
                    <a:pt x="562" y="0"/>
                    <a:pt x="275" y="81"/>
                  </a:cubicBezTo>
                  <a:cubicBezTo>
                    <a:pt x="170" y="110"/>
                    <a:pt x="75" y="156"/>
                    <a:pt x="0" y="224"/>
                  </a:cubicBezTo>
                  <a:cubicBezTo>
                    <a:pt x="0" y="278"/>
                    <a:pt x="12" y="305"/>
                    <a:pt x="14" y="361"/>
                  </a:cubicBezTo>
                  <a:cubicBezTo>
                    <a:pt x="14" y="366"/>
                    <a:pt x="17" y="368"/>
                    <a:pt x="19" y="366"/>
                  </a:cubicBezTo>
                  <a:cubicBezTo>
                    <a:pt x="117" y="271"/>
                    <a:pt x="238" y="214"/>
                    <a:pt x="378" y="193"/>
                  </a:cubicBezTo>
                  <a:cubicBezTo>
                    <a:pt x="626" y="156"/>
                    <a:pt x="916" y="222"/>
                    <a:pt x="1194" y="422"/>
                  </a:cubicBezTo>
                  <a:cubicBezTo>
                    <a:pt x="1199" y="385"/>
                    <a:pt x="1238" y="351"/>
                    <a:pt x="1243" y="314"/>
                  </a:cubicBezTo>
                </a:path>
              </a:pathLst>
            </a:custGeom>
            <a:solidFill>
              <a:schemeClr val="tx2">
                <a:lumMod val="60000"/>
                <a:lumOff val="40000"/>
              </a:schemeClr>
            </a:solidFill>
            <a:ln>
              <a:noFill/>
            </a:ln>
            <a:effectLst/>
          </p:spPr>
          <p:txBody>
            <a:bodyPr wrap="none" anchor="ctr"/>
            <a:lstStyle/>
            <a:p>
              <a:endParaRPr lang="en-US" dirty="0"/>
            </a:p>
          </p:txBody>
        </p:sp>
        <p:sp>
          <p:nvSpPr>
            <p:cNvPr id="835" name="Freeform 189"/>
            <p:cNvSpPr>
              <a:spLocks noChangeArrowheads="1"/>
            </p:cNvSpPr>
            <p:nvPr/>
          </p:nvSpPr>
          <p:spPr bwMode="auto">
            <a:xfrm>
              <a:off x="15573930" y="5649757"/>
              <a:ext cx="1197721" cy="626340"/>
            </a:xfrm>
            <a:custGeom>
              <a:avLst/>
              <a:gdLst>
                <a:gd name="T0" fmla="*/ 1250 w 1254"/>
                <a:gd name="T1" fmla="*/ 465 h 656"/>
                <a:gd name="T2" fmla="*/ 1250 w 1254"/>
                <a:gd name="T3" fmla="*/ 465 h 656"/>
                <a:gd name="T4" fmla="*/ 1253 w 1254"/>
                <a:gd name="T5" fmla="*/ 348 h 656"/>
                <a:gd name="T6" fmla="*/ 417 w 1254"/>
                <a:gd name="T7" fmla="*/ 390 h 656"/>
                <a:gd name="T8" fmla="*/ 273 w 1254"/>
                <a:gd name="T9" fmla="*/ 246 h 656"/>
                <a:gd name="T10" fmla="*/ 0 w 1254"/>
                <a:gd name="T11" fmla="*/ 0 h 656"/>
                <a:gd name="T12" fmla="*/ 229 w 1254"/>
                <a:gd name="T13" fmla="*/ 489 h 656"/>
                <a:gd name="T14" fmla="*/ 1241 w 1254"/>
                <a:gd name="T15" fmla="*/ 477 h 656"/>
                <a:gd name="T16" fmla="*/ 1250 w 1254"/>
                <a:gd name="T17" fmla="*/ 4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4" h="656">
                  <a:moveTo>
                    <a:pt x="1250" y="465"/>
                  </a:moveTo>
                  <a:lnTo>
                    <a:pt x="1250" y="465"/>
                  </a:lnTo>
                  <a:cubicBezTo>
                    <a:pt x="1250" y="426"/>
                    <a:pt x="1253" y="387"/>
                    <a:pt x="1253" y="348"/>
                  </a:cubicBezTo>
                  <a:cubicBezTo>
                    <a:pt x="958" y="441"/>
                    <a:pt x="668" y="451"/>
                    <a:pt x="417" y="390"/>
                  </a:cubicBezTo>
                  <a:cubicBezTo>
                    <a:pt x="378" y="375"/>
                    <a:pt x="319" y="338"/>
                    <a:pt x="273" y="246"/>
                  </a:cubicBezTo>
                  <a:cubicBezTo>
                    <a:pt x="0" y="0"/>
                    <a:pt x="0" y="0"/>
                    <a:pt x="0" y="0"/>
                  </a:cubicBezTo>
                  <a:cubicBezTo>
                    <a:pt x="0" y="0"/>
                    <a:pt x="5" y="346"/>
                    <a:pt x="229" y="489"/>
                  </a:cubicBezTo>
                  <a:cubicBezTo>
                    <a:pt x="490" y="655"/>
                    <a:pt x="877" y="602"/>
                    <a:pt x="1241" y="477"/>
                  </a:cubicBezTo>
                  <a:cubicBezTo>
                    <a:pt x="1245" y="475"/>
                    <a:pt x="1250" y="470"/>
                    <a:pt x="1250" y="465"/>
                  </a:cubicBezTo>
                </a:path>
              </a:pathLst>
            </a:custGeom>
            <a:solidFill>
              <a:schemeClr val="tx2"/>
            </a:solidFill>
            <a:ln>
              <a:noFill/>
            </a:ln>
            <a:effectLst/>
          </p:spPr>
          <p:txBody>
            <a:bodyPr wrap="none" anchor="ctr"/>
            <a:lstStyle/>
            <a:p>
              <a:endParaRPr lang="en-US" dirty="0"/>
            </a:p>
          </p:txBody>
        </p:sp>
        <p:sp>
          <p:nvSpPr>
            <p:cNvPr id="836" name="Freeform 190"/>
            <p:cNvSpPr>
              <a:spLocks noChangeArrowheads="1"/>
            </p:cNvSpPr>
            <p:nvPr/>
          </p:nvSpPr>
          <p:spPr bwMode="auto">
            <a:xfrm>
              <a:off x="16052172" y="5235019"/>
              <a:ext cx="440152" cy="562860"/>
            </a:xfrm>
            <a:custGeom>
              <a:avLst/>
              <a:gdLst>
                <a:gd name="T0" fmla="*/ 0 w 464"/>
                <a:gd name="T1" fmla="*/ 0 h 593"/>
                <a:gd name="T2" fmla="*/ 0 w 464"/>
                <a:gd name="T3" fmla="*/ 0 h 593"/>
                <a:gd name="T4" fmla="*/ 117 w 464"/>
                <a:gd name="T5" fmla="*/ 592 h 593"/>
                <a:gd name="T6" fmla="*/ 0 w 464"/>
                <a:gd name="T7" fmla="*/ 0 h 593"/>
              </a:gdLst>
              <a:ahLst/>
              <a:cxnLst>
                <a:cxn ang="0">
                  <a:pos x="T0" y="T1"/>
                </a:cxn>
                <a:cxn ang="0">
                  <a:pos x="T2" y="T3"/>
                </a:cxn>
                <a:cxn ang="0">
                  <a:pos x="T4" y="T5"/>
                </a:cxn>
                <a:cxn ang="0">
                  <a:pos x="T6" y="T7"/>
                </a:cxn>
              </a:cxnLst>
              <a:rect l="0" t="0" r="r" b="b"/>
              <a:pathLst>
                <a:path w="464" h="593">
                  <a:moveTo>
                    <a:pt x="0" y="0"/>
                  </a:moveTo>
                  <a:lnTo>
                    <a:pt x="0" y="0"/>
                  </a:lnTo>
                  <a:cubicBezTo>
                    <a:pt x="0" y="0"/>
                    <a:pt x="463" y="143"/>
                    <a:pt x="117" y="592"/>
                  </a:cubicBezTo>
                  <a:lnTo>
                    <a:pt x="0" y="0"/>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7" name="Freeform 191"/>
            <p:cNvSpPr>
              <a:spLocks noChangeArrowheads="1"/>
            </p:cNvSpPr>
            <p:nvPr/>
          </p:nvSpPr>
          <p:spPr bwMode="auto">
            <a:xfrm>
              <a:off x="16280713" y="5463548"/>
              <a:ext cx="29626" cy="101569"/>
            </a:xfrm>
            <a:custGeom>
              <a:avLst/>
              <a:gdLst>
                <a:gd name="T0" fmla="*/ 2 w 35"/>
                <a:gd name="T1" fmla="*/ 0 h 110"/>
                <a:gd name="T2" fmla="*/ 2 w 35"/>
                <a:gd name="T3" fmla="*/ 0 h 110"/>
                <a:gd name="T4" fmla="*/ 27 w 35"/>
                <a:gd name="T5" fmla="*/ 51 h 110"/>
                <a:gd name="T6" fmla="*/ 0 w 35"/>
                <a:gd name="T7" fmla="*/ 109 h 110"/>
                <a:gd name="T8" fmla="*/ 2 w 35"/>
                <a:gd name="T9" fmla="*/ 0 h 110"/>
              </a:gdLst>
              <a:ahLst/>
              <a:cxnLst>
                <a:cxn ang="0">
                  <a:pos x="T0" y="T1"/>
                </a:cxn>
                <a:cxn ang="0">
                  <a:pos x="T2" y="T3"/>
                </a:cxn>
                <a:cxn ang="0">
                  <a:pos x="T4" y="T5"/>
                </a:cxn>
                <a:cxn ang="0">
                  <a:pos x="T6" y="T7"/>
                </a:cxn>
                <a:cxn ang="0">
                  <a:pos x="T8" y="T9"/>
                </a:cxn>
              </a:cxnLst>
              <a:rect l="0" t="0" r="r" b="b"/>
              <a:pathLst>
                <a:path w="35" h="110">
                  <a:moveTo>
                    <a:pt x="2" y="0"/>
                  </a:moveTo>
                  <a:lnTo>
                    <a:pt x="2" y="0"/>
                  </a:lnTo>
                  <a:cubicBezTo>
                    <a:pt x="2" y="0"/>
                    <a:pt x="27" y="31"/>
                    <a:pt x="27" y="51"/>
                  </a:cubicBezTo>
                  <a:cubicBezTo>
                    <a:pt x="27" y="51"/>
                    <a:pt x="34" y="61"/>
                    <a:pt x="0" y="109"/>
                  </a:cubicBezTo>
                  <a:lnTo>
                    <a:pt x="2" y="0"/>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8" name="Freeform 192"/>
            <p:cNvSpPr>
              <a:spLocks noChangeArrowheads="1"/>
            </p:cNvSpPr>
            <p:nvPr/>
          </p:nvSpPr>
          <p:spPr bwMode="auto">
            <a:xfrm>
              <a:off x="16242622" y="5569349"/>
              <a:ext cx="33858" cy="101569"/>
            </a:xfrm>
            <a:custGeom>
              <a:avLst/>
              <a:gdLst>
                <a:gd name="T0" fmla="*/ 10 w 38"/>
                <a:gd name="T1" fmla="*/ 105 h 111"/>
                <a:gd name="T2" fmla="*/ 10 w 38"/>
                <a:gd name="T3" fmla="*/ 105 h 111"/>
                <a:gd name="T4" fmla="*/ 5 w 38"/>
                <a:gd name="T5" fmla="*/ 110 h 111"/>
                <a:gd name="T6" fmla="*/ 3 w 38"/>
                <a:gd name="T7" fmla="*/ 103 h 111"/>
                <a:gd name="T8" fmla="*/ 27 w 38"/>
                <a:gd name="T9" fmla="*/ 5 h 111"/>
                <a:gd name="T10" fmla="*/ 32 w 38"/>
                <a:gd name="T11" fmla="*/ 0 h 111"/>
                <a:gd name="T12" fmla="*/ 35 w 38"/>
                <a:gd name="T13" fmla="*/ 5 h 111"/>
                <a:gd name="T14" fmla="*/ 10 w 38"/>
                <a:gd name="T15" fmla="*/ 105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11">
                  <a:moveTo>
                    <a:pt x="10" y="105"/>
                  </a:moveTo>
                  <a:lnTo>
                    <a:pt x="10" y="105"/>
                  </a:lnTo>
                  <a:cubicBezTo>
                    <a:pt x="8" y="108"/>
                    <a:pt x="5" y="110"/>
                    <a:pt x="5" y="110"/>
                  </a:cubicBezTo>
                  <a:cubicBezTo>
                    <a:pt x="3" y="110"/>
                    <a:pt x="0" y="108"/>
                    <a:pt x="3" y="103"/>
                  </a:cubicBezTo>
                  <a:cubicBezTo>
                    <a:pt x="27" y="5"/>
                    <a:pt x="27" y="5"/>
                    <a:pt x="27" y="5"/>
                  </a:cubicBezTo>
                  <a:cubicBezTo>
                    <a:pt x="27" y="3"/>
                    <a:pt x="30" y="0"/>
                    <a:pt x="32" y="0"/>
                  </a:cubicBezTo>
                  <a:cubicBezTo>
                    <a:pt x="35" y="0"/>
                    <a:pt x="37" y="3"/>
                    <a:pt x="35" y="5"/>
                  </a:cubicBezTo>
                  <a:lnTo>
                    <a:pt x="10" y="105"/>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9" name="Freeform 193"/>
            <p:cNvSpPr>
              <a:spLocks noChangeArrowheads="1"/>
            </p:cNvSpPr>
            <p:nvPr/>
          </p:nvSpPr>
          <p:spPr bwMode="auto">
            <a:xfrm>
              <a:off x="16242622" y="5569349"/>
              <a:ext cx="33858" cy="101569"/>
            </a:xfrm>
            <a:custGeom>
              <a:avLst/>
              <a:gdLst>
                <a:gd name="T0" fmla="*/ 10 w 38"/>
                <a:gd name="T1" fmla="*/ 105 h 111"/>
                <a:gd name="T2" fmla="*/ 10 w 38"/>
                <a:gd name="T3" fmla="*/ 105 h 111"/>
                <a:gd name="T4" fmla="*/ 5 w 38"/>
                <a:gd name="T5" fmla="*/ 110 h 111"/>
                <a:gd name="T6" fmla="*/ 3 w 38"/>
                <a:gd name="T7" fmla="*/ 103 h 111"/>
                <a:gd name="T8" fmla="*/ 27 w 38"/>
                <a:gd name="T9" fmla="*/ 5 h 111"/>
                <a:gd name="T10" fmla="*/ 32 w 38"/>
                <a:gd name="T11" fmla="*/ 0 h 111"/>
                <a:gd name="T12" fmla="*/ 35 w 38"/>
                <a:gd name="T13" fmla="*/ 5 h 111"/>
                <a:gd name="T14" fmla="*/ 10 w 38"/>
                <a:gd name="T15" fmla="*/ 105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11">
                  <a:moveTo>
                    <a:pt x="10" y="105"/>
                  </a:moveTo>
                  <a:lnTo>
                    <a:pt x="10" y="105"/>
                  </a:lnTo>
                  <a:cubicBezTo>
                    <a:pt x="8" y="108"/>
                    <a:pt x="5" y="110"/>
                    <a:pt x="5" y="110"/>
                  </a:cubicBezTo>
                  <a:cubicBezTo>
                    <a:pt x="3" y="110"/>
                    <a:pt x="0" y="108"/>
                    <a:pt x="3" y="103"/>
                  </a:cubicBezTo>
                  <a:cubicBezTo>
                    <a:pt x="27" y="5"/>
                    <a:pt x="27" y="5"/>
                    <a:pt x="27" y="5"/>
                  </a:cubicBezTo>
                  <a:cubicBezTo>
                    <a:pt x="27" y="3"/>
                    <a:pt x="30" y="0"/>
                    <a:pt x="32" y="0"/>
                  </a:cubicBezTo>
                  <a:cubicBezTo>
                    <a:pt x="35" y="0"/>
                    <a:pt x="37" y="3"/>
                    <a:pt x="35" y="5"/>
                  </a:cubicBezTo>
                  <a:lnTo>
                    <a:pt x="10" y="105"/>
                  </a:lnTo>
                </a:path>
              </a:pathLst>
            </a:custGeom>
            <a:noFill/>
            <a:ln w="9525" cap="flat">
              <a:solidFill>
                <a:srgbClr val="B2B3B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0" name="Freeform 194"/>
            <p:cNvSpPr>
              <a:spLocks noChangeArrowheads="1"/>
            </p:cNvSpPr>
            <p:nvPr/>
          </p:nvSpPr>
          <p:spPr bwMode="auto">
            <a:xfrm>
              <a:off x="16259551" y="5374676"/>
              <a:ext cx="12697" cy="93105"/>
            </a:xfrm>
            <a:custGeom>
              <a:avLst/>
              <a:gdLst>
                <a:gd name="T0" fmla="*/ 18 w 19"/>
                <a:gd name="T1" fmla="*/ 92 h 101"/>
                <a:gd name="T2" fmla="*/ 18 w 19"/>
                <a:gd name="T3" fmla="*/ 92 h 101"/>
                <a:gd name="T4" fmla="*/ 15 w 19"/>
                <a:gd name="T5" fmla="*/ 97 h 101"/>
                <a:gd name="T6" fmla="*/ 10 w 19"/>
                <a:gd name="T7" fmla="*/ 95 h 101"/>
                <a:gd name="T8" fmla="*/ 0 w 19"/>
                <a:gd name="T9" fmla="*/ 5 h 101"/>
                <a:gd name="T10" fmla="*/ 3 w 19"/>
                <a:gd name="T11" fmla="*/ 0 h 101"/>
                <a:gd name="T12" fmla="*/ 8 w 19"/>
                <a:gd name="T13" fmla="*/ 5 h 101"/>
                <a:gd name="T14" fmla="*/ 18 w 19"/>
                <a:gd name="T15" fmla="*/ 92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1">
                  <a:moveTo>
                    <a:pt x="18" y="92"/>
                  </a:moveTo>
                  <a:lnTo>
                    <a:pt x="18" y="92"/>
                  </a:lnTo>
                  <a:cubicBezTo>
                    <a:pt x="18" y="95"/>
                    <a:pt x="18" y="97"/>
                    <a:pt x="15" y="97"/>
                  </a:cubicBezTo>
                  <a:cubicBezTo>
                    <a:pt x="13" y="100"/>
                    <a:pt x="10" y="97"/>
                    <a:pt x="10" y="95"/>
                  </a:cubicBezTo>
                  <a:cubicBezTo>
                    <a:pt x="0" y="5"/>
                    <a:pt x="0" y="5"/>
                    <a:pt x="0" y="5"/>
                  </a:cubicBezTo>
                  <a:cubicBezTo>
                    <a:pt x="0" y="2"/>
                    <a:pt x="0" y="0"/>
                    <a:pt x="3" y="0"/>
                  </a:cubicBezTo>
                  <a:cubicBezTo>
                    <a:pt x="5" y="0"/>
                    <a:pt x="8" y="2"/>
                    <a:pt x="8" y="5"/>
                  </a:cubicBezTo>
                  <a:lnTo>
                    <a:pt x="18" y="92"/>
                  </a:lnTo>
                </a:path>
              </a:pathLst>
            </a:custGeom>
            <a:solidFill>
              <a:srgbClr val="EEEEE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1" name="Freeform 195"/>
            <p:cNvSpPr>
              <a:spLocks noChangeArrowheads="1"/>
            </p:cNvSpPr>
            <p:nvPr/>
          </p:nvSpPr>
          <p:spPr bwMode="auto">
            <a:xfrm>
              <a:off x="16259551" y="5374676"/>
              <a:ext cx="12697" cy="93105"/>
            </a:xfrm>
            <a:custGeom>
              <a:avLst/>
              <a:gdLst>
                <a:gd name="T0" fmla="*/ 18 w 19"/>
                <a:gd name="T1" fmla="*/ 92 h 101"/>
                <a:gd name="T2" fmla="*/ 18 w 19"/>
                <a:gd name="T3" fmla="*/ 92 h 101"/>
                <a:gd name="T4" fmla="*/ 15 w 19"/>
                <a:gd name="T5" fmla="*/ 97 h 101"/>
                <a:gd name="T6" fmla="*/ 10 w 19"/>
                <a:gd name="T7" fmla="*/ 95 h 101"/>
                <a:gd name="T8" fmla="*/ 0 w 19"/>
                <a:gd name="T9" fmla="*/ 5 h 101"/>
                <a:gd name="T10" fmla="*/ 3 w 19"/>
                <a:gd name="T11" fmla="*/ 0 h 101"/>
                <a:gd name="T12" fmla="*/ 8 w 19"/>
                <a:gd name="T13" fmla="*/ 5 h 101"/>
                <a:gd name="T14" fmla="*/ 18 w 19"/>
                <a:gd name="T15" fmla="*/ 92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1">
                  <a:moveTo>
                    <a:pt x="18" y="92"/>
                  </a:moveTo>
                  <a:lnTo>
                    <a:pt x="18" y="92"/>
                  </a:lnTo>
                  <a:cubicBezTo>
                    <a:pt x="18" y="95"/>
                    <a:pt x="18" y="97"/>
                    <a:pt x="15" y="97"/>
                  </a:cubicBezTo>
                  <a:cubicBezTo>
                    <a:pt x="13" y="100"/>
                    <a:pt x="10" y="97"/>
                    <a:pt x="10" y="95"/>
                  </a:cubicBezTo>
                  <a:cubicBezTo>
                    <a:pt x="0" y="5"/>
                    <a:pt x="0" y="5"/>
                    <a:pt x="0" y="5"/>
                  </a:cubicBezTo>
                  <a:cubicBezTo>
                    <a:pt x="0" y="2"/>
                    <a:pt x="0" y="0"/>
                    <a:pt x="3" y="0"/>
                  </a:cubicBezTo>
                  <a:cubicBezTo>
                    <a:pt x="5" y="0"/>
                    <a:pt x="8" y="2"/>
                    <a:pt x="8" y="5"/>
                  </a:cubicBezTo>
                  <a:lnTo>
                    <a:pt x="18" y="92"/>
                  </a:lnTo>
                </a:path>
              </a:pathLst>
            </a:custGeom>
            <a:noFill/>
            <a:ln w="9525" cap="flat">
              <a:solidFill>
                <a:srgbClr val="B2B3B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2" name="Freeform 196"/>
            <p:cNvSpPr>
              <a:spLocks noChangeArrowheads="1"/>
            </p:cNvSpPr>
            <p:nvPr/>
          </p:nvSpPr>
          <p:spPr bwMode="auto">
            <a:xfrm>
              <a:off x="15531608" y="5192698"/>
              <a:ext cx="778730" cy="787157"/>
            </a:xfrm>
            <a:custGeom>
              <a:avLst/>
              <a:gdLst>
                <a:gd name="T0" fmla="*/ 753 w 818"/>
                <a:gd name="T1" fmla="*/ 163 h 824"/>
                <a:gd name="T2" fmla="*/ 753 w 818"/>
                <a:gd name="T3" fmla="*/ 163 h 824"/>
                <a:gd name="T4" fmla="*/ 731 w 818"/>
                <a:gd name="T5" fmla="*/ 224 h 824"/>
                <a:gd name="T6" fmla="*/ 722 w 818"/>
                <a:gd name="T7" fmla="*/ 222 h 824"/>
                <a:gd name="T8" fmla="*/ 541 w 818"/>
                <a:gd name="T9" fmla="*/ 44 h 824"/>
                <a:gd name="T10" fmla="*/ 202 w 818"/>
                <a:gd name="T11" fmla="*/ 119 h 824"/>
                <a:gd name="T12" fmla="*/ 54 w 818"/>
                <a:gd name="T13" fmla="*/ 333 h 824"/>
                <a:gd name="T14" fmla="*/ 88 w 818"/>
                <a:gd name="T15" fmla="*/ 295 h 824"/>
                <a:gd name="T16" fmla="*/ 71 w 818"/>
                <a:gd name="T17" fmla="*/ 353 h 824"/>
                <a:gd name="T18" fmla="*/ 12 w 818"/>
                <a:gd name="T19" fmla="*/ 494 h 824"/>
                <a:gd name="T20" fmla="*/ 81 w 818"/>
                <a:gd name="T21" fmla="*/ 550 h 824"/>
                <a:gd name="T22" fmla="*/ 137 w 818"/>
                <a:gd name="T23" fmla="*/ 657 h 824"/>
                <a:gd name="T24" fmla="*/ 137 w 818"/>
                <a:gd name="T25" fmla="*/ 657 h 824"/>
                <a:gd name="T26" fmla="*/ 273 w 818"/>
                <a:gd name="T27" fmla="*/ 760 h 824"/>
                <a:gd name="T28" fmla="*/ 719 w 818"/>
                <a:gd name="T29" fmla="*/ 531 h 824"/>
                <a:gd name="T30" fmla="*/ 753 w 818"/>
                <a:gd name="T31" fmla="*/ 163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8" h="824">
                  <a:moveTo>
                    <a:pt x="753" y="163"/>
                  </a:moveTo>
                  <a:lnTo>
                    <a:pt x="753" y="163"/>
                  </a:lnTo>
                  <a:cubicBezTo>
                    <a:pt x="731" y="224"/>
                    <a:pt x="731" y="224"/>
                    <a:pt x="731" y="224"/>
                  </a:cubicBezTo>
                  <a:cubicBezTo>
                    <a:pt x="722" y="222"/>
                    <a:pt x="722" y="222"/>
                    <a:pt x="722" y="222"/>
                  </a:cubicBezTo>
                  <a:cubicBezTo>
                    <a:pt x="687" y="141"/>
                    <a:pt x="627" y="75"/>
                    <a:pt x="541" y="44"/>
                  </a:cubicBezTo>
                  <a:cubicBezTo>
                    <a:pt x="424" y="0"/>
                    <a:pt x="298" y="31"/>
                    <a:pt x="202" y="119"/>
                  </a:cubicBezTo>
                  <a:cubicBezTo>
                    <a:pt x="61" y="200"/>
                    <a:pt x="54" y="333"/>
                    <a:pt x="54" y="333"/>
                  </a:cubicBezTo>
                  <a:cubicBezTo>
                    <a:pt x="59" y="321"/>
                    <a:pt x="71" y="307"/>
                    <a:pt x="88" y="295"/>
                  </a:cubicBezTo>
                  <a:cubicBezTo>
                    <a:pt x="81" y="314"/>
                    <a:pt x="76" y="333"/>
                    <a:pt x="71" y="353"/>
                  </a:cubicBezTo>
                  <a:cubicBezTo>
                    <a:pt x="0" y="370"/>
                    <a:pt x="12" y="494"/>
                    <a:pt x="12" y="494"/>
                  </a:cubicBezTo>
                  <a:cubicBezTo>
                    <a:pt x="29" y="475"/>
                    <a:pt x="56" y="509"/>
                    <a:pt x="81" y="550"/>
                  </a:cubicBezTo>
                  <a:cubicBezTo>
                    <a:pt x="93" y="589"/>
                    <a:pt x="112" y="626"/>
                    <a:pt x="137" y="657"/>
                  </a:cubicBezTo>
                  <a:lnTo>
                    <a:pt x="137" y="657"/>
                  </a:lnTo>
                  <a:cubicBezTo>
                    <a:pt x="171" y="704"/>
                    <a:pt x="217" y="738"/>
                    <a:pt x="273" y="760"/>
                  </a:cubicBezTo>
                  <a:cubicBezTo>
                    <a:pt x="444" y="823"/>
                    <a:pt x="641" y="723"/>
                    <a:pt x="719" y="531"/>
                  </a:cubicBezTo>
                  <a:cubicBezTo>
                    <a:pt x="817" y="353"/>
                    <a:pt x="753" y="163"/>
                    <a:pt x="753" y="163"/>
                  </a:cubicBezTo>
                </a:path>
              </a:pathLst>
            </a:custGeom>
            <a:solidFill>
              <a:srgbClr val="6E4820"/>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3" name="Freeform 197"/>
            <p:cNvSpPr>
              <a:spLocks noChangeArrowheads="1"/>
            </p:cNvSpPr>
            <p:nvPr/>
          </p:nvSpPr>
          <p:spPr bwMode="auto">
            <a:xfrm>
              <a:off x="16797045" y="5962928"/>
              <a:ext cx="355507" cy="160817"/>
            </a:xfrm>
            <a:custGeom>
              <a:avLst/>
              <a:gdLst>
                <a:gd name="T0" fmla="*/ 5 w 376"/>
                <a:gd name="T1" fmla="*/ 115 h 172"/>
                <a:gd name="T2" fmla="*/ 5 w 376"/>
                <a:gd name="T3" fmla="*/ 115 h 172"/>
                <a:gd name="T4" fmla="*/ 85 w 376"/>
                <a:gd name="T5" fmla="*/ 168 h 172"/>
                <a:gd name="T6" fmla="*/ 193 w 376"/>
                <a:gd name="T7" fmla="*/ 161 h 172"/>
                <a:gd name="T8" fmla="*/ 241 w 376"/>
                <a:gd name="T9" fmla="*/ 156 h 172"/>
                <a:gd name="T10" fmla="*/ 290 w 376"/>
                <a:gd name="T11" fmla="*/ 154 h 172"/>
                <a:gd name="T12" fmla="*/ 322 w 376"/>
                <a:gd name="T13" fmla="*/ 151 h 172"/>
                <a:gd name="T14" fmla="*/ 339 w 376"/>
                <a:gd name="T15" fmla="*/ 149 h 172"/>
                <a:gd name="T16" fmla="*/ 351 w 376"/>
                <a:gd name="T17" fmla="*/ 144 h 172"/>
                <a:gd name="T18" fmla="*/ 361 w 376"/>
                <a:gd name="T19" fmla="*/ 120 h 172"/>
                <a:gd name="T20" fmla="*/ 346 w 376"/>
                <a:gd name="T21" fmla="*/ 98 h 172"/>
                <a:gd name="T22" fmla="*/ 322 w 376"/>
                <a:gd name="T23" fmla="*/ 85 h 172"/>
                <a:gd name="T24" fmla="*/ 329 w 376"/>
                <a:gd name="T25" fmla="*/ 73 h 172"/>
                <a:gd name="T26" fmla="*/ 361 w 376"/>
                <a:gd name="T27" fmla="*/ 64 h 172"/>
                <a:gd name="T28" fmla="*/ 375 w 376"/>
                <a:gd name="T29" fmla="*/ 39 h 172"/>
                <a:gd name="T30" fmla="*/ 358 w 376"/>
                <a:gd name="T31" fmla="*/ 17 h 172"/>
                <a:gd name="T32" fmla="*/ 339 w 376"/>
                <a:gd name="T33" fmla="*/ 12 h 172"/>
                <a:gd name="T34" fmla="*/ 319 w 376"/>
                <a:gd name="T35" fmla="*/ 10 h 172"/>
                <a:gd name="T36" fmla="*/ 317 w 376"/>
                <a:gd name="T37" fmla="*/ 0 h 172"/>
                <a:gd name="T38" fmla="*/ 0 w 376"/>
                <a:gd name="T39" fmla="*/ 27 h 172"/>
                <a:gd name="T40" fmla="*/ 5 w 376"/>
                <a:gd name="T41" fmla="*/ 98 h 172"/>
                <a:gd name="T42" fmla="*/ 5 w 376"/>
                <a:gd name="T43" fmla="*/ 11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172">
                  <a:moveTo>
                    <a:pt x="5" y="115"/>
                  </a:moveTo>
                  <a:lnTo>
                    <a:pt x="5" y="115"/>
                  </a:lnTo>
                  <a:cubicBezTo>
                    <a:pt x="7" y="147"/>
                    <a:pt x="44" y="171"/>
                    <a:pt x="85" y="168"/>
                  </a:cubicBezTo>
                  <a:cubicBezTo>
                    <a:pt x="122" y="166"/>
                    <a:pt x="156" y="163"/>
                    <a:pt x="193" y="161"/>
                  </a:cubicBezTo>
                  <a:cubicBezTo>
                    <a:pt x="210" y="159"/>
                    <a:pt x="224" y="159"/>
                    <a:pt x="241" y="156"/>
                  </a:cubicBezTo>
                  <a:cubicBezTo>
                    <a:pt x="258" y="154"/>
                    <a:pt x="273" y="154"/>
                    <a:pt x="290" y="154"/>
                  </a:cubicBezTo>
                  <a:cubicBezTo>
                    <a:pt x="300" y="154"/>
                    <a:pt x="312" y="151"/>
                    <a:pt x="322" y="151"/>
                  </a:cubicBezTo>
                  <a:cubicBezTo>
                    <a:pt x="329" y="151"/>
                    <a:pt x="334" y="151"/>
                    <a:pt x="339" y="149"/>
                  </a:cubicBezTo>
                  <a:cubicBezTo>
                    <a:pt x="344" y="149"/>
                    <a:pt x="346" y="147"/>
                    <a:pt x="351" y="144"/>
                  </a:cubicBezTo>
                  <a:cubicBezTo>
                    <a:pt x="356" y="137"/>
                    <a:pt x="361" y="127"/>
                    <a:pt x="361" y="120"/>
                  </a:cubicBezTo>
                  <a:cubicBezTo>
                    <a:pt x="361" y="110"/>
                    <a:pt x="356" y="102"/>
                    <a:pt x="346" y="98"/>
                  </a:cubicBezTo>
                  <a:cubicBezTo>
                    <a:pt x="339" y="93"/>
                    <a:pt x="326" y="93"/>
                    <a:pt x="322" y="85"/>
                  </a:cubicBezTo>
                  <a:cubicBezTo>
                    <a:pt x="314" y="78"/>
                    <a:pt x="322" y="73"/>
                    <a:pt x="329" y="73"/>
                  </a:cubicBezTo>
                  <a:cubicBezTo>
                    <a:pt x="341" y="71"/>
                    <a:pt x="351" y="71"/>
                    <a:pt x="361" y="64"/>
                  </a:cubicBezTo>
                  <a:cubicBezTo>
                    <a:pt x="368" y="59"/>
                    <a:pt x="375" y="49"/>
                    <a:pt x="375" y="39"/>
                  </a:cubicBezTo>
                  <a:cubicBezTo>
                    <a:pt x="375" y="29"/>
                    <a:pt x="366" y="22"/>
                    <a:pt x="358" y="17"/>
                  </a:cubicBezTo>
                  <a:cubicBezTo>
                    <a:pt x="353" y="15"/>
                    <a:pt x="346" y="12"/>
                    <a:pt x="339" y="12"/>
                  </a:cubicBezTo>
                  <a:cubicBezTo>
                    <a:pt x="331" y="12"/>
                    <a:pt x="324" y="15"/>
                    <a:pt x="319" y="10"/>
                  </a:cubicBezTo>
                  <a:cubicBezTo>
                    <a:pt x="314" y="5"/>
                    <a:pt x="314" y="3"/>
                    <a:pt x="317" y="0"/>
                  </a:cubicBezTo>
                  <a:cubicBezTo>
                    <a:pt x="0" y="27"/>
                    <a:pt x="0" y="27"/>
                    <a:pt x="0" y="27"/>
                  </a:cubicBezTo>
                  <a:cubicBezTo>
                    <a:pt x="0" y="52"/>
                    <a:pt x="2" y="73"/>
                    <a:pt x="5" y="98"/>
                  </a:cubicBezTo>
                  <a:cubicBezTo>
                    <a:pt x="5" y="102"/>
                    <a:pt x="5" y="107"/>
                    <a:pt x="5" y="115"/>
                  </a:cubicBezTo>
                </a:path>
              </a:pathLst>
            </a:custGeom>
            <a:solidFill>
              <a:srgbClr val="FFFFFF"/>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4" name="Freeform 198"/>
            <p:cNvSpPr>
              <a:spLocks noChangeArrowheads="1"/>
            </p:cNvSpPr>
            <p:nvPr/>
          </p:nvSpPr>
          <p:spPr bwMode="auto">
            <a:xfrm>
              <a:off x="16725097" y="5848663"/>
              <a:ext cx="80412" cy="143889"/>
            </a:xfrm>
            <a:custGeom>
              <a:avLst/>
              <a:gdLst>
                <a:gd name="T0" fmla="*/ 75 w 86"/>
                <a:gd name="T1" fmla="*/ 21 h 154"/>
                <a:gd name="T2" fmla="*/ 75 w 86"/>
                <a:gd name="T3" fmla="*/ 21 h 154"/>
                <a:gd name="T4" fmla="*/ 61 w 86"/>
                <a:gd name="T5" fmla="*/ 0 h 154"/>
                <a:gd name="T6" fmla="*/ 10 w 86"/>
                <a:gd name="T7" fmla="*/ 4 h 154"/>
                <a:gd name="T8" fmla="*/ 0 w 86"/>
                <a:gd name="T9" fmla="*/ 29 h 154"/>
                <a:gd name="T10" fmla="*/ 10 w 86"/>
                <a:gd name="T11" fmla="*/ 153 h 154"/>
                <a:gd name="T12" fmla="*/ 85 w 86"/>
                <a:gd name="T13" fmla="*/ 148 h 154"/>
                <a:gd name="T14" fmla="*/ 75 w 86"/>
                <a:gd name="T15" fmla="*/ 21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54">
                  <a:moveTo>
                    <a:pt x="75" y="21"/>
                  </a:moveTo>
                  <a:lnTo>
                    <a:pt x="75" y="21"/>
                  </a:lnTo>
                  <a:cubicBezTo>
                    <a:pt x="75" y="9"/>
                    <a:pt x="68" y="0"/>
                    <a:pt x="61" y="0"/>
                  </a:cubicBezTo>
                  <a:cubicBezTo>
                    <a:pt x="10" y="4"/>
                    <a:pt x="10" y="4"/>
                    <a:pt x="10" y="4"/>
                  </a:cubicBezTo>
                  <a:cubicBezTo>
                    <a:pt x="5" y="4"/>
                    <a:pt x="0" y="14"/>
                    <a:pt x="0" y="29"/>
                  </a:cubicBezTo>
                  <a:cubicBezTo>
                    <a:pt x="10" y="153"/>
                    <a:pt x="10" y="153"/>
                    <a:pt x="10" y="153"/>
                  </a:cubicBezTo>
                  <a:cubicBezTo>
                    <a:pt x="85" y="148"/>
                    <a:pt x="85" y="148"/>
                    <a:pt x="85" y="148"/>
                  </a:cubicBezTo>
                  <a:lnTo>
                    <a:pt x="75" y="21"/>
                  </a:lnTo>
                </a:path>
              </a:pathLst>
            </a:custGeom>
            <a:solidFill>
              <a:schemeClr val="accent3"/>
            </a:solidFill>
            <a:ln>
              <a:noFill/>
            </a:ln>
            <a:effectLst/>
          </p:spPr>
          <p:txBody>
            <a:bodyPr wrap="none" anchor="ctr"/>
            <a:lstStyle/>
            <a:p>
              <a:endParaRPr lang="en-US" dirty="0"/>
            </a:p>
          </p:txBody>
        </p:sp>
        <p:sp>
          <p:nvSpPr>
            <p:cNvPr id="845" name="Freeform 199"/>
            <p:cNvSpPr>
              <a:spLocks noChangeArrowheads="1"/>
            </p:cNvSpPr>
            <p:nvPr/>
          </p:nvSpPr>
          <p:spPr bwMode="auto">
            <a:xfrm>
              <a:off x="16733561" y="5992552"/>
              <a:ext cx="80412" cy="143889"/>
            </a:xfrm>
            <a:custGeom>
              <a:avLst/>
              <a:gdLst>
                <a:gd name="T0" fmla="*/ 85 w 88"/>
                <a:gd name="T1" fmla="*/ 124 h 154"/>
                <a:gd name="T2" fmla="*/ 85 w 88"/>
                <a:gd name="T3" fmla="*/ 124 h 154"/>
                <a:gd name="T4" fmla="*/ 75 w 88"/>
                <a:gd name="T5" fmla="*/ 0 h 154"/>
                <a:gd name="T6" fmla="*/ 0 w 88"/>
                <a:gd name="T7" fmla="*/ 5 h 154"/>
                <a:gd name="T8" fmla="*/ 9 w 88"/>
                <a:gd name="T9" fmla="*/ 132 h 154"/>
                <a:gd name="T10" fmla="*/ 24 w 88"/>
                <a:gd name="T11" fmla="*/ 153 h 154"/>
                <a:gd name="T12" fmla="*/ 75 w 88"/>
                <a:gd name="T13" fmla="*/ 151 h 154"/>
                <a:gd name="T14" fmla="*/ 85 w 88"/>
                <a:gd name="T15" fmla="*/ 12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4">
                  <a:moveTo>
                    <a:pt x="85" y="124"/>
                  </a:moveTo>
                  <a:lnTo>
                    <a:pt x="85" y="124"/>
                  </a:lnTo>
                  <a:cubicBezTo>
                    <a:pt x="75" y="0"/>
                    <a:pt x="75" y="0"/>
                    <a:pt x="75" y="0"/>
                  </a:cubicBezTo>
                  <a:cubicBezTo>
                    <a:pt x="0" y="5"/>
                    <a:pt x="0" y="5"/>
                    <a:pt x="0" y="5"/>
                  </a:cubicBezTo>
                  <a:cubicBezTo>
                    <a:pt x="9" y="132"/>
                    <a:pt x="9" y="132"/>
                    <a:pt x="9" y="132"/>
                  </a:cubicBezTo>
                  <a:cubicBezTo>
                    <a:pt x="12" y="144"/>
                    <a:pt x="17" y="153"/>
                    <a:pt x="24" y="153"/>
                  </a:cubicBezTo>
                  <a:cubicBezTo>
                    <a:pt x="75" y="151"/>
                    <a:pt x="75" y="151"/>
                    <a:pt x="75" y="151"/>
                  </a:cubicBezTo>
                  <a:cubicBezTo>
                    <a:pt x="82" y="149"/>
                    <a:pt x="87" y="139"/>
                    <a:pt x="85" y="124"/>
                  </a:cubicBezTo>
                </a:path>
              </a:pathLst>
            </a:custGeom>
            <a:solidFill>
              <a:schemeClr val="accent3">
                <a:lumMod val="60000"/>
                <a:lumOff val="40000"/>
              </a:schemeClr>
            </a:solidFill>
            <a:ln>
              <a:noFill/>
            </a:ln>
            <a:effectLst/>
          </p:spPr>
          <p:txBody>
            <a:bodyPr wrap="none" anchor="ctr"/>
            <a:lstStyle/>
            <a:p>
              <a:endParaRPr lang="en-US" dirty="0"/>
            </a:p>
          </p:txBody>
        </p:sp>
        <p:sp>
          <p:nvSpPr>
            <p:cNvPr id="846" name="Freeform 200"/>
            <p:cNvSpPr>
              <a:spLocks noChangeArrowheads="1"/>
            </p:cNvSpPr>
            <p:nvPr/>
          </p:nvSpPr>
          <p:spPr bwMode="auto">
            <a:xfrm>
              <a:off x="16991727" y="5201162"/>
              <a:ext cx="499403" cy="207369"/>
            </a:xfrm>
            <a:custGeom>
              <a:avLst/>
              <a:gdLst>
                <a:gd name="T0" fmla="*/ 312 w 523"/>
                <a:gd name="T1" fmla="*/ 197 h 220"/>
                <a:gd name="T2" fmla="*/ 312 w 523"/>
                <a:gd name="T3" fmla="*/ 197 h 220"/>
                <a:gd name="T4" fmla="*/ 315 w 523"/>
                <a:gd name="T5" fmla="*/ 190 h 220"/>
                <a:gd name="T6" fmla="*/ 320 w 523"/>
                <a:gd name="T7" fmla="*/ 185 h 220"/>
                <a:gd name="T8" fmla="*/ 478 w 523"/>
                <a:gd name="T9" fmla="*/ 217 h 220"/>
                <a:gd name="T10" fmla="*/ 519 w 523"/>
                <a:gd name="T11" fmla="*/ 193 h 220"/>
                <a:gd name="T12" fmla="*/ 490 w 523"/>
                <a:gd name="T13" fmla="*/ 158 h 220"/>
                <a:gd name="T14" fmla="*/ 334 w 523"/>
                <a:gd name="T15" fmla="*/ 129 h 220"/>
                <a:gd name="T16" fmla="*/ 337 w 523"/>
                <a:gd name="T17" fmla="*/ 110 h 220"/>
                <a:gd name="T18" fmla="*/ 446 w 523"/>
                <a:gd name="T19" fmla="*/ 129 h 220"/>
                <a:gd name="T20" fmla="*/ 480 w 523"/>
                <a:gd name="T21" fmla="*/ 107 h 220"/>
                <a:gd name="T22" fmla="*/ 458 w 523"/>
                <a:gd name="T23" fmla="*/ 73 h 220"/>
                <a:gd name="T24" fmla="*/ 288 w 523"/>
                <a:gd name="T25" fmla="*/ 41 h 220"/>
                <a:gd name="T26" fmla="*/ 107 w 523"/>
                <a:gd name="T27" fmla="*/ 7 h 220"/>
                <a:gd name="T28" fmla="*/ 22 w 523"/>
                <a:gd name="T29" fmla="*/ 54 h 220"/>
                <a:gd name="T30" fmla="*/ 0 w 523"/>
                <a:gd name="T31" fmla="*/ 141 h 220"/>
                <a:gd name="T32" fmla="*/ 317 w 523"/>
                <a:gd name="T33" fmla="*/ 202 h 220"/>
                <a:gd name="T34" fmla="*/ 312 w 523"/>
                <a:gd name="T35" fmla="*/ 1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220">
                  <a:moveTo>
                    <a:pt x="312" y="197"/>
                  </a:moveTo>
                  <a:lnTo>
                    <a:pt x="312" y="197"/>
                  </a:lnTo>
                  <a:cubicBezTo>
                    <a:pt x="315" y="190"/>
                    <a:pt x="315" y="190"/>
                    <a:pt x="315" y="190"/>
                  </a:cubicBezTo>
                  <a:cubicBezTo>
                    <a:pt x="317" y="188"/>
                    <a:pt x="320" y="185"/>
                    <a:pt x="320" y="185"/>
                  </a:cubicBezTo>
                  <a:cubicBezTo>
                    <a:pt x="478" y="217"/>
                    <a:pt x="478" y="217"/>
                    <a:pt x="478" y="217"/>
                  </a:cubicBezTo>
                  <a:cubicBezTo>
                    <a:pt x="498" y="219"/>
                    <a:pt x="517" y="210"/>
                    <a:pt x="519" y="193"/>
                  </a:cubicBezTo>
                  <a:cubicBezTo>
                    <a:pt x="522" y="178"/>
                    <a:pt x="510" y="161"/>
                    <a:pt x="490" y="158"/>
                  </a:cubicBezTo>
                  <a:cubicBezTo>
                    <a:pt x="334" y="129"/>
                    <a:pt x="334" y="129"/>
                    <a:pt x="334" y="129"/>
                  </a:cubicBezTo>
                  <a:cubicBezTo>
                    <a:pt x="322" y="119"/>
                    <a:pt x="337" y="110"/>
                    <a:pt x="337" y="110"/>
                  </a:cubicBezTo>
                  <a:cubicBezTo>
                    <a:pt x="446" y="129"/>
                    <a:pt x="446" y="129"/>
                    <a:pt x="446" y="129"/>
                  </a:cubicBezTo>
                  <a:cubicBezTo>
                    <a:pt x="463" y="134"/>
                    <a:pt x="478" y="122"/>
                    <a:pt x="480" y="107"/>
                  </a:cubicBezTo>
                  <a:cubicBezTo>
                    <a:pt x="485" y="90"/>
                    <a:pt x="473" y="75"/>
                    <a:pt x="458" y="73"/>
                  </a:cubicBezTo>
                  <a:cubicBezTo>
                    <a:pt x="288" y="41"/>
                    <a:pt x="288" y="41"/>
                    <a:pt x="288" y="41"/>
                  </a:cubicBezTo>
                  <a:cubicBezTo>
                    <a:pt x="285" y="39"/>
                    <a:pt x="107" y="7"/>
                    <a:pt x="107" y="7"/>
                  </a:cubicBezTo>
                  <a:cubicBezTo>
                    <a:pt x="66" y="0"/>
                    <a:pt x="29" y="22"/>
                    <a:pt x="22" y="54"/>
                  </a:cubicBezTo>
                  <a:cubicBezTo>
                    <a:pt x="10" y="95"/>
                    <a:pt x="5" y="117"/>
                    <a:pt x="0" y="141"/>
                  </a:cubicBezTo>
                  <a:cubicBezTo>
                    <a:pt x="317" y="202"/>
                    <a:pt x="317" y="202"/>
                    <a:pt x="317" y="202"/>
                  </a:cubicBezTo>
                  <a:cubicBezTo>
                    <a:pt x="315" y="200"/>
                    <a:pt x="312" y="197"/>
                    <a:pt x="312" y="197"/>
                  </a:cubicBezTo>
                </a:path>
              </a:pathLst>
            </a:custGeom>
            <a:solidFill>
              <a:srgbClr val="FFFFFF"/>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7" name="Freeform 201"/>
            <p:cNvSpPr>
              <a:spLocks noChangeArrowheads="1"/>
            </p:cNvSpPr>
            <p:nvPr/>
          </p:nvSpPr>
          <p:spPr bwMode="auto">
            <a:xfrm>
              <a:off x="16974798" y="5336587"/>
              <a:ext cx="550190" cy="266618"/>
            </a:xfrm>
            <a:custGeom>
              <a:avLst/>
              <a:gdLst>
                <a:gd name="T0" fmla="*/ 288 w 576"/>
                <a:gd name="T1" fmla="*/ 278 h 284"/>
                <a:gd name="T2" fmla="*/ 288 w 576"/>
                <a:gd name="T3" fmla="*/ 278 h 284"/>
                <a:gd name="T4" fmla="*/ 307 w 576"/>
                <a:gd name="T5" fmla="*/ 251 h 284"/>
                <a:gd name="T6" fmla="*/ 273 w 576"/>
                <a:gd name="T7" fmla="*/ 222 h 284"/>
                <a:gd name="T8" fmla="*/ 200 w 576"/>
                <a:gd name="T9" fmla="*/ 198 h 284"/>
                <a:gd name="T10" fmla="*/ 178 w 576"/>
                <a:gd name="T11" fmla="*/ 190 h 284"/>
                <a:gd name="T12" fmla="*/ 171 w 576"/>
                <a:gd name="T13" fmla="*/ 185 h 284"/>
                <a:gd name="T14" fmla="*/ 151 w 576"/>
                <a:gd name="T15" fmla="*/ 166 h 284"/>
                <a:gd name="T16" fmla="*/ 229 w 576"/>
                <a:gd name="T17" fmla="*/ 180 h 284"/>
                <a:gd name="T18" fmla="*/ 283 w 576"/>
                <a:gd name="T19" fmla="*/ 190 h 284"/>
                <a:gd name="T20" fmla="*/ 458 w 576"/>
                <a:gd name="T21" fmla="*/ 222 h 284"/>
                <a:gd name="T22" fmla="*/ 497 w 576"/>
                <a:gd name="T23" fmla="*/ 200 h 284"/>
                <a:gd name="T24" fmla="*/ 468 w 576"/>
                <a:gd name="T25" fmla="*/ 166 h 284"/>
                <a:gd name="T26" fmla="*/ 319 w 576"/>
                <a:gd name="T27" fmla="*/ 137 h 284"/>
                <a:gd name="T28" fmla="*/ 317 w 576"/>
                <a:gd name="T29" fmla="*/ 129 h 284"/>
                <a:gd name="T30" fmla="*/ 317 w 576"/>
                <a:gd name="T31" fmla="*/ 125 h 284"/>
                <a:gd name="T32" fmla="*/ 324 w 576"/>
                <a:gd name="T33" fmla="*/ 120 h 284"/>
                <a:gd name="T34" fmla="*/ 527 w 576"/>
                <a:gd name="T35" fmla="*/ 159 h 284"/>
                <a:gd name="T36" fmla="*/ 573 w 576"/>
                <a:gd name="T37" fmla="*/ 137 h 284"/>
                <a:gd name="T38" fmla="*/ 539 w 576"/>
                <a:gd name="T39" fmla="*/ 100 h 284"/>
                <a:gd name="T40" fmla="*/ 334 w 576"/>
                <a:gd name="T41" fmla="*/ 64 h 284"/>
                <a:gd name="T42" fmla="*/ 334 w 576"/>
                <a:gd name="T43" fmla="*/ 61 h 284"/>
                <a:gd name="T44" fmla="*/ 17 w 576"/>
                <a:gd name="T45" fmla="*/ 0 h 284"/>
                <a:gd name="T46" fmla="*/ 12 w 576"/>
                <a:gd name="T47" fmla="*/ 27 h 284"/>
                <a:gd name="T48" fmla="*/ 8 w 576"/>
                <a:gd name="T49" fmla="*/ 117 h 284"/>
                <a:gd name="T50" fmla="*/ 63 w 576"/>
                <a:gd name="T51" fmla="*/ 185 h 284"/>
                <a:gd name="T52" fmla="*/ 103 w 576"/>
                <a:gd name="T53" fmla="*/ 229 h 284"/>
                <a:gd name="T54" fmla="*/ 112 w 576"/>
                <a:gd name="T55" fmla="*/ 239 h 284"/>
                <a:gd name="T56" fmla="*/ 134 w 576"/>
                <a:gd name="T57" fmla="*/ 251 h 284"/>
                <a:gd name="T58" fmla="*/ 137 w 576"/>
                <a:gd name="T59" fmla="*/ 251 h 284"/>
                <a:gd name="T60" fmla="*/ 288 w 576"/>
                <a:gd name="T61" fmla="*/ 27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6" h="284">
                  <a:moveTo>
                    <a:pt x="288" y="278"/>
                  </a:moveTo>
                  <a:lnTo>
                    <a:pt x="288" y="278"/>
                  </a:lnTo>
                  <a:cubicBezTo>
                    <a:pt x="305" y="283"/>
                    <a:pt x="312" y="263"/>
                    <a:pt x="307" y="251"/>
                  </a:cubicBezTo>
                  <a:cubicBezTo>
                    <a:pt x="302" y="237"/>
                    <a:pt x="288" y="227"/>
                    <a:pt x="273" y="222"/>
                  </a:cubicBezTo>
                  <a:cubicBezTo>
                    <a:pt x="249" y="212"/>
                    <a:pt x="224" y="205"/>
                    <a:pt x="200" y="198"/>
                  </a:cubicBezTo>
                  <a:cubicBezTo>
                    <a:pt x="190" y="195"/>
                    <a:pt x="186" y="193"/>
                    <a:pt x="178" y="190"/>
                  </a:cubicBezTo>
                  <a:cubicBezTo>
                    <a:pt x="176" y="188"/>
                    <a:pt x="171" y="188"/>
                    <a:pt x="171" y="185"/>
                  </a:cubicBezTo>
                  <a:cubicBezTo>
                    <a:pt x="151" y="166"/>
                    <a:pt x="151" y="166"/>
                    <a:pt x="151" y="166"/>
                  </a:cubicBezTo>
                  <a:cubicBezTo>
                    <a:pt x="229" y="180"/>
                    <a:pt x="229" y="180"/>
                    <a:pt x="229" y="180"/>
                  </a:cubicBezTo>
                  <a:cubicBezTo>
                    <a:pt x="254" y="185"/>
                    <a:pt x="271" y="188"/>
                    <a:pt x="283" y="190"/>
                  </a:cubicBezTo>
                  <a:cubicBezTo>
                    <a:pt x="458" y="222"/>
                    <a:pt x="458" y="222"/>
                    <a:pt x="458" y="222"/>
                  </a:cubicBezTo>
                  <a:cubicBezTo>
                    <a:pt x="475" y="227"/>
                    <a:pt x="495" y="217"/>
                    <a:pt x="497" y="200"/>
                  </a:cubicBezTo>
                  <a:cubicBezTo>
                    <a:pt x="500" y="185"/>
                    <a:pt x="488" y="168"/>
                    <a:pt x="468" y="166"/>
                  </a:cubicBezTo>
                  <a:cubicBezTo>
                    <a:pt x="319" y="137"/>
                    <a:pt x="319" y="137"/>
                    <a:pt x="319" y="137"/>
                  </a:cubicBezTo>
                  <a:cubicBezTo>
                    <a:pt x="317" y="134"/>
                    <a:pt x="317" y="132"/>
                    <a:pt x="317" y="129"/>
                  </a:cubicBezTo>
                  <a:cubicBezTo>
                    <a:pt x="317" y="125"/>
                    <a:pt x="317" y="125"/>
                    <a:pt x="317" y="125"/>
                  </a:cubicBezTo>
                  <a:cubicBezTo>
                    <a:pt x="319" y="122"/>
                    <a:pt x="324" y="120"/>
                    <a:pt x="324" y="120"/>
                  </a:cubicBezTo>
                  <a:cubicBezTo>
                    <a:pt x="527" y="159"/>
                    <a:pt x="527" y="159"/>
                    <a:pt x="527" y="159"/>
                  </a:cubicBezTo>
                  <a:cubicBezTo>
                    <a:pt x="548" y="163"/>
                    <a:pt x="570" y="154"/>
                    <a:pt x="573" y="137"/>
                  </a:cubicBezTo>
                  <a:cubicBezTo>
                    <a:pt x="575" y="122"/>
                    <a:pt x="561" y="105"/>
                    <a:pt x="539" y="100"/>
                  </a:cubicBezTo>
                  <a:cubicBezTo>
                    <a:pt x="334" y="64"/>
                    <a:pt x="334" y="64"/>
                    <a:pt x="334" y="64"/>
                  </a:cubicBezTo>
                  <a:cubicBezTo>
                    <a:pt x="334" y="61"/>
                    <a:pt x="334" y="61"/>
                    <a:pt x="334" y="61"/>
                  </a:cubicBezTo>
                  <a:cubicBezTo>
                    <a:pt x="17" y="0"/>
                    <a:pt x="17" y="0"/>
                    <a:pt x="17" y="0"/>
                  </a:cubicBezTo>
                  <a:cubicBezTo>
                    <a:pt x="15" y="10"/>
                    <a:pt x="15" y="17"/>
                    <a:pt x="12" y="27"/>
                  </a:cubicBezTo>
                  <a:cubicBezTo>
                    <a:pt x="8" y="56"/>
                    <a:pt x="0" y="88"/>
                    <a:pt x="8" y="117"/>
                  </a:cubicBezTo>
                  <a:cubicBezTo>
                    <a:pt x="15" y="144"/>
                    <a:pt x="44" y="163"/>
                    <a:pt x="63" y="185"/>
                  </a:cubicBezTo>
                  <a:cubicBezTo>
                    <a:pt x="76" y="200"/>
                    <a:pt x="90" y="215"/>
                    <a:pt x="103" y="229"/>
                  </a:cubicBezTo>
                  <a:cubicBezTo>
                    <a:pt x="108" y="232"/>
                    <a:pt x="110" y="234"/>
                    <a:pt x="112" y="239"/>
                  </a:cubicBezTo>
                  <a:cubicBezTo>
                    <a:pt x="117" y="244"/>
                    <a:pt x="127" y="249"/>
                    <a:pt x="134" y="251"/>
                  </a:cubicBezTo>
                  <a:cubicBezTo>
                    <a:pt x="137" y="251"/>
                    <a:pt x="137" y="251"/>
                    <a:pt x="137" y="251"/>
                  </a:cubicBezTo>
                  <a:lnTo>
                    <a:pt x="288" y="278"/>
                  </a:lnTo>
                </a:path>
              </a:pathLst>
            </a:custGeom>
            <a:solidFill>
              <a:srgbClr val="EEEEE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8" name="Freeform 202"/>
            <p:cNvSpPr>
              <a:spLocks noChangeArrowheads="1"/>
            </p:cNvSpPr>
            <p:nvPr/>
          </p:nvSpPr>
          <p:spPr bwMode="auto">
            <a:xfrm>
              <a:off x="16911315" y="5332355"/>
              <a:ext cx="93109" cy="152353"/>
            </a:xfrm>
            <a:custGeom>
              <a:avLst/>
              <a:gdLst>
                <a:gd name="T0" fmla="*/ 3 w 101"/>
                <a:gd name="T1" fmla="*/ 125 h 162"/>
                <a:gd name="T2" fmla="*/ 3 w 101"/>
                <a:gd name="T3" fmla="*/ 125 h 162"/>
                <a:gd name="T4" fmla="*/ 10 w 101"/>
                <a:gd name="T5" fmla="*/ 149 h 162"/>
                <a:gd name="T6" fmla="*/ 61 w 101"/>
                <a:gd name="T7" fmla="*/ 159 h 162"/>
                <a:gd name="T8" fmla="*/ 76 w 101"/>
                <a:gd name="T9" fmla="*/ 139 h 162"/>
                <a:gd name="T10" fmla="*/ 100 w 101"/>
                <a:gd name="T11" fmla="*/ 15 h 162"/>
                <a:gd name="T12" fmla="*/ 27 w 101"/>
                <a:gd name="T13" fmla="*/ 0 h 162"/>
                <a:gd name="T14" fmla="*/ 3 w 101"/>
                <a:gd name="T15" fmla="*/ 125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62">
                  <a:moveTo>
                    <a:pt x="3" y="125"/>
                  </a:moveTo>
                  <a:lnTo>
                    <a:pt x="3" y="125"/>
                  </a:lnTo>
                  <a:cubicBezTo>
                    <a:pt x="0" y="137"/>
                    <a:pt x="3" y="149"/>
                    <a:pt x="10" y="149"/>
                  </a:cubicBezTo>
                  <a:cubicBezTo>
                    <a:pt x="61" y="159"/>
                    <a:pt x="61" y="159"/>
                    <a:pt x="61" y="159"/>
                  </a:cubicBezTo>
                  <a:cubicBezTo>
                    <a:pt x="68" y="161"/>
                    <a:pt x="73" y="152"/>
                    <a:pt x="76" y="139"/>
                  </a:cubicBezTo>
                  <a:cubicBezTo>
                    <a:pt x="100" y="15"/>
                    <a:pt x="100" y="15"/>
                    <a:pt x="100" y="15"/>
                  </a:cubicBezTo>
                  <a:cubicBezTo>
                    <a:pt x="27" y="0"/>
                    <a:pt x="27" y="0"/>
                    <a:pt x="27" y="0"/>
                  </a:cubicBezTo>
                  <a:lnTo>
                    <a:pt x="3" y="125"/>
                  </a:lnTo>
                </a:path>
              </a:pathLst>
            </a:custGeom>
            <a:solidFill>
              <a:schemeClr val="accent3"/>
            </a:solidFill>
            <a:ln>
              <a:noFill/>
            </a:ln>
            <a:effectLst/>
          </p:spPr>
          <p:txBody>
            <a:bodyPr wrap="none" anchor="ctr"/>
            <a:lstStyle/>
            <a:p>
              <a:endParaRPr lang="en-US" dirty="0"/>
            </a:p>
          </p:txBody>
        </p:sp>
        <p:sp>
          <p:nvSpPr>
            <p:cNvPr id="849" name="Freeform 203"/>
            <p:cNvSpPr>
              <a:spLocks noChangeArrowheads="1"/>
            </p:cNvSpPr>
            <p:nvPr/>
          </p:nvSpPr>
          <p:spPr bwMode="auto">
            <a:xfrm>
              <a:off x="16936708" y="5192698"/>
              <a:ext cx="93109" cy="152353"/>
            </a:xfrm>
            <a:custGeom>
              <a:avLst/>
              <a:gdLst>
                <a:gd name="T0" fmla="*/ 90 w 101"/>
                <a:gd name="T1" fmla="*/ 10 h 162"/>
                <a:gd name="T2" fmla="*/ 90 w 101"/>
                <a:gd name="T3" fmla="*/ 10 h 162"/>
                <a:gd name="T4" fmla="*/ 39 w 101"/>
                <a:gd name="T5" fmla="*/ 2 h 162"/>
                <a:gd name="T6" fmla="*/ 22 w 101"/>
                <a:gd name="T7" fmla="*/ 22 h 162"/>
                <a:gd name="T8" fmla="*/ 0 w 101"/>
                <a:gd name="T9" fmla="*/ 146 h 162"/>
                <a:gd name="T10" fmla="*/ 73 w 101"/>
                <a:gd name="T11" fmla="*/ 161 h 162"/>
                <a:gd name="T12" fmla="*/ 97 w 101"/>
                <a:gd name="T13" fmla="*/ 37 h 162"/>
                <a:gd name="T14" fmla="*/ 90 w 101"/>
                <a:gd name="T15" fmla="*/ 1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62">
                  <a:moveTo>
                    <a:pt x="90" y="10"/>
                  </a:moveTo>
                  <a:lnTo>
                    <a:pt x="90" y="10"/>
                  </a:lnTo>
                  <a:cubicBezTo>
                    <a:pt x="39" y="2"/>
                    <a:pt x="39" y="2"/>
                    <a:pt x="39" y="2"/>
                  </a:cubicBezTo>
                  <a:cubicBezTo>
                    <a:pt x="31" y="0"/>
                    <a:pt x="24" y="10"/>
                    <a:pt x="22" y="22"/>
                  </a:cubicBezTo>
                  <a:cubicBezTo>
                    <a:pt x="0" y="146"/>
                    <a:pt x="0" y="146"/>
                    <a:pt x="0" y="146"/>
                  </a:cubicBezTo>
                  <a:cubicBezTo>
                    <a:pt x="73" y="161"/>
                    <a:pt x="73" y="161"/>
                    <a:pt x="73" y="161"/>
                  </a:cubicBezTo>
                  <a:cubicBezTo>
                    <a:pt x="97" y="37"/>
                    <a:pt x="97" y="37"/>
                    <a:pt x="97" y="37"/>
                  </a:cubicBezTo>
                  <a:cubicBezTo>
                    <a:pt x="100" y="24"/>
                    <a:pt x="95" y="12"/>
                    <a:pt x="90" y="10"/>
                  </a:cubicBezTo>
                </a:path>
              </a:pathLst>
            </a:custGeom>
            <a:solidFill>
              <a:schemeClr val="accent3">
                <a:lumMod val="60000"/>
                <a:lumOff val="40000"/>
              </a:schemeClr>
            </a:solidFill>
            <a:ln>
              <a:noFill/>
            </a:ln>
            <a:effectLst/>
          </p:spPr>
          <p:txBody>
            <a:bodyPr wrap="none" anchor="ctr"/>
            <a:lstStyle/>
            <a:p>
              <a:endParaRPr lang="en-US" dirty="0"/>
            </a:p>
          </p:txBody>
        </p:sp>
        <p:sp>
          <p:nvSpPr>
            <p:cNvPr id="850" name="Freeform 204"/>
            <p:cNvSpPr>
              <a:spLocks noChangeArrowheads="1"/>
            </p:cNvSpPr>
            <p:nvPr/>
          </p:nvSpPr>
          <p:spPr bwMode="auto">
            <a:xfrm>
              <a:off x="19196719" y="5218091"/>
              <a:ext cx="105806" cy="88873"/>
            </a:xfrm>
            <a:custGeom>
              <a:avLst/>
              <a:gdLst>
                <a:gd name="T0" fmla="*/ 0 w 113"/>
                <a:gd name="T1" fmla="*/ 46 h 96"/>
                <a:gd name="T2" fmla="*/ 0 w 113"/>
                <a:gd name="T3" fmla="*/ 46 h 96"/>
                <a:gd name="T4" fmla="*/ 44 w 113"/>
                <a:gd name="T5" fmla="*/ 0 h 96"/>
                <a:gd name="T6" fmla="*/ 71 w 113"/>
                <a:gd name="T7" fmla="*/ 0 h 96"/>
                <a:gd name="T8" fmla="*/ 112 w 113"/>
                <a:gd name="T9" fmla="*/ 46 h 96"/>
                <a:gd name="T10" fmla="*/ 71 w 113"/>
                <a:gd name="T11" fmla="*/ 95 h 96"/>
                <a:gd name="T12" fmla="*/ 44 w 113"/>
                <a:gd name="T13" fmla="*/ 95 h 96"/>
                <a:gd name="T14" fmla="*/ 0 w 113"/>
                <a:gd name="T15" fmla="*/ 4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96">
                  <a:moveTo>
                    <a:pt x="0" y="46"/>
                  </a:moveTo>
                  <a:lnTo>
                    <a:pt x="0" y="46"/>
                  </a:lnTo>
                  <a:cubicBezTo>
                    <a:pt x="0" y="22"/>
                    <a:pt x="19" y="0"/>
                    <a:pt x="44" y="0"/>
                  </a:cubicBezTo>
                  <a:cubicBezTo>
                    <a:pt x="71" y="0"/>
                    <a:pt x="71" y="0"/>
                    <a:pt x="71" y="0"/>
                  </a:cubicBezTo>
                  <a:cubicBezTo>
                    <a:pt x="95" y="0"/>
                    <a:pt x="112" y="22"/>
                    <a:pt x="112" y="46"/>
                  </a:cubicBezTo>
                  <a:cubicBezTo>
                    <a:pt x="112" y="73"/>
                    <a:pt x="92" y="95"/>
                    <a:pt x="71" y="95"/>
                  </a:cubicBezTo>
                  <a:cubicBezTo>
                    <a:pt x="44" y="95"/>
                    <a:pt x="44" y="95"/>
                    <a:pt x="44" y="95"/>
                  </a:cubicBezTo>
                  <a:cubicBezTo>
                    <a:pt x="19" y="95"/>
                    <a:pt x="0" y="73"/>
                    <a:pt x="0" y="46"/>
                  </a:cubicBez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1" name="Freeform 205"/>
            <p:cNvSpPr>
              <a:spLocks noChangeArrowheads="1"/>
            </p:cNvSpPr>
            <p:nvPr/>
          </p:nvSpPr>
          <p:spPr bwMode="auto">
            <a:xfrm>
              <a:off x="18159823" y="4270116"/>
              <a:ext cx="1278134" cy="964902"/>
            </a:xfrm>
            <a:custGeom>
              <a:avLst/>
              <a:gdLst>
                <a:gd name="T0" fmla="*/ 3 w 1334"/>
                <a:gd name="T1" fmla="*/ 103 h 1011"/>
                <a:gd name="T2" fmla="*/ 3 w 1334"/>
                <a:gd name="T3" fmla="*/ 103 h 1011"/>
                <a:gd name="T4" fmla="*/ 93 w 1334"/>
                <a:gd name="T5" fmla="*/ 0 h 1011"/>
                <a:gd name="T6" fmla="*/ 1246 w 1334"/>
                <a:gd name="T7" fmla="*/ 5 h 1011"/>
                <a:gd name="T8" fmla="*/ 1333 w 1334"/>
                <a:gd name="T9" fmla="*/ 108 h 1011"/>
                <a:gd name="T10" fmla="*/ 1331 w 1334"/>
                <a:gd name="T11" fmla="*/ 907 h 1011"/>
                <a:gd name="T12" fmla="*/ 1241 w 1334"/>
                <a:gd name="T13" fmla="*/ 1010 h 1011"/>
                <a:gd name="T14" fmla="*/ 91 w 1334"/>
                <a:gd name="T15" fmla="*/ 1005 h 1011"/>
                <a:gd name="T16" fmla="*/ 0 w 1334"/>
                <a:gd name="T17" fmla="*/ 902 h 1011"/>
                <a:gd name="T18" fmla="*/ 3 w 1334"/>
                <a:gd name="T19" fmla="*/ 103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4" h="1011">
                  <a:moveTo>
                    <a:pt x="3" y="103"/>
                  </a:moveTo>
                  <a:lnTo>
                    <a:pt x="3" y="103"/>
                  </a:lnTo>
                  <a:cubicBezTo>
                    <a:pt x="3" y="47"/>
                    <a:pt x="44" y="0"/>
                    <a:pt x="93" y="0"/>
                  </a:cubicBezTo>
                  <a:cubicBezTo>
                    <a:pt x="1246" y="5"/>
                    <a:pt x="1246" y="5"/>
                    <a:pt x="1246" y="5"/>
                  </a:cubicBezTo>
                  <a:cubicBezTo>
                    <a:pt x="1294" y="5"/>
                    <a:pt x="1333" y="52"/>
                    <a:pt x="1333" y="108"/>
                  </a:cubicBezTo>
                  <a:cubicBezTo>
                    <a:pt x="1331" y="907"/>
                    <a:pt x="1331" y="907"/>
                    <a:pt x="1331" y="907"/>
                  </a:cubicBezTo>
                  <a:cubicBezTo>
                    <a:pt x="1331" y="963"/>
                    <a:pt x="1292" y="1010"/>
                    <a:pt x="1241" y="1010"/>
                  </a:cubicBezTo>
                  <a:cubicBezTo>
                    <a:pt x="91" y="1005"/>
                    <a:pt x="91" y="1005"/>
                    <a:pt x="91" y="1005"/>
                  </a:cubicBezTo>
                  <a:cubicBezTo>
                    <a:pt x="42" y="1005"/>
                    <a:pt x="0" y="958"/>
                    <a:pt x="0" y="902"/>
                  </a:cubicBezTo>
                  <a:lnTo>
                    <a:pt x="3" y="103"/>
                  </a:lnTo>
                </a:path>
              </a:pathLst>
            </a:custGeom>
            <a:solidFill>
              <a:srgbClr val="EEEEE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2" name="Freeform 206"/>
            <p:cNvSpPr>
              <a:spLocks noChangeArrowheads="1"/>
            </p:cNvSpPr>
            <p:nvPr/>
          </p:nvSpPr>
          <p:spPr bwMode="auto">
            <a:xfrm>
              <a:off x="18227539" y="4600215"/>
              <a:ext cx="1121541" cy="558628"/>
            </a:xfrm>
            <a:custGeom>
              <a:avLst/>
              <a:gdLst>
                <a:gd name="T0" fmla="*/ 2 w 1171"/>
                <a:gd name="T1" fmla="*/ 58 h 586"/>
                <a:gd name="T2" fmla="*/ 2 w 1171"/>
                <a:gd name="T3" fmla="*/ 58 h 586"/>
                <a:gd name="T4" fmla="*/ 80 w 1171"/>
                <a:gd name="T5" fmla="*/ 0 h 586"/>
                <a:gd name="T6" fmla="*/ 1092 w 1171"/>
                <a:gd name="T7" fmla="*/ 3 h 586"/>
                <a:gd name="T8" fmla="*/ 1170 w 1171"/>
                <a:gd name="T9" fmla="*/ 63 h 586"/>
                <a:gd name="T10" fmla="*/ 1167 w 1171"/>
                <a:gd name="T11" fmla="*/ 527 h 586"/>
                <a:gd name="T12" fmla="*/ 1089 w 1171"/>
                <a:gd name="T13" fmla="*/ 585 h 586"/>
                <a:gd name="T14" fmla="*/ 78 w 1171"/>
                <a:gd name="T15" fmla="*/ 583 h 586"/>
                <a:gd name="T16" fmla="*/ 0 w 1171"/>
                <a:gd name="T17" fmla="*/ 522 h 586"/>
                <a:gd name="T18" fmla="*/ 2 w 1171"/>
                <a:gd name="T19" fmla="*/ 5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1" h="586">
                  <a:moveTo>
                    <a:pt x="2" y="58"/>
                  </a:moveTo>
                  <a:lnTo>
                    <a:pt x="2" y="58"/>
                  </a:lnTo>
                  <a:cubicBezTo>
                    <a:pt x="2" y="27"/>
                    <a:pt x="37" y="0"/>
                    <a:pt x="80" y="0"/>
                  </a:cubicBezTo>
                  <a:cubicBezTo>
                    <a:pt x="1092" y="3"/>
                    <a:pt x="1092" y="3"/>
                    <a:pt x="1092" y="3"/>
                  </a:cubicBezTo>
                  <a:cubicBezTo>
                    <a:pt x="1135" y="3"/>
                    <a:pt x="1170" y="30"/>
                    <a:pt x="1170" y="63"/>
                  </a:cubicBezTo>
                  <a:cubicBezTo>
                    <a:pt x="1167" y="527"/>
                    <a:pt x="1167" y="527"/>
                    <a:pt x="1167" y="527"/>
                  </a:cubicBezTo>
                  <a:cubicBezTo>
                    <a:pt x="1167" y="558"/>
                    <a:pt x="1133" y="585"/>
                    <a:pt x="1089" y="585"/>
                  </a:cubicBezTo>
                  <a:cubicBezTo>
                    <a:pt x="78" y="583"/>
                    <a:pt x="78" y="583"/>
                    <a:pt x="78" y="583"/>
                  </a:cubicBezTo>
                  <a:cubicBezTo>
                    <a:pt x="34" y="583"/>
                    <a:pt x="0" y="556"/>
                    <a:pt x="0" y="522"/>
                  </a:cubicBezTo>
                  <a:lnTo>
                    <a:pt x="2" y="58"/>
                  </a:ln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3" name="Freeform 207"/>
            <p:cNvSpPr>
              <a:spLocks noChangeArrowheads="1"/>
            </p:cNvSpPr>
            <p:nvPr/>
          </p:nvSpPr>
          <p:spPr bwMode="auto">
            <a:xfrm>
              <a:off x="18671923" y="4308205"/>
              <a:ext cx="266631" cy="249690"/>
            </a:xfrm>
            <a:custGeom>
              <a:avLst/>
              <a:gdLst>
                <a:gd name="T0" fmla="*/ 0 w 281"/>
                <a:gd name="T1" fmla="*/ 26 h 264"/>
                <a:gd name="T2" fmla="*/ 0 w 281"/>
                <a:gd name="T3" fmla="*/ 26 h 264"/>
                <a:gd name="T4" fmla="*/ 19 w 281"/>
                <a:gd name="T5" fmla="*/ 0 h 264"/>
                <a:gd name="T6" fmla="*/ 261 w 281"/>
                <a:gd name="T7" fmla="*/ 0 h 264"/>
                <a:gd name="T8" fmla="*/ 280 w 281"/>
                <a:gd name="T9" fmla="*/ 26 h 264"/>
                <a:gd name="T10" fmla="*/ 280 w 281"/>
                <a:gd name="T11" fmla="*/ 236 h 264"/>
                <a:gd name="T12" fmla="*/ 261 w 281"/>
                <a:gd name="T13" fmla="*/ 263 h 264"/>
                <a:gd name="T14" fmla="*/ 19 w 281"/>
                <a:gd name="T15" fmla="*/ 263 h 264"/>
                <a:gd name="T16" fmla="*/ 0 w 281"/>
                <a:gd name="T17" fmla="*/ 236 h 264"/>
                <a:gd name="T18" fmla="*/ 0 w 281"/>
                <a:gd name="T19" fmla="*/ 2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64">
                  <a:moveTo>
                    <a:pt x="0" y="26"/>
                  </a:moveTo>
                  <a:lnTo>
                    <a:pt x="0" y="26"/>
                  </a:lnTo>
                  <a:cubicBezTo>
                    <a:pt x="0" y="12"/>
                    <a:pt x="10" y="0"/>
                    <a:pt x="19" y="0"/>
                  </a:cubicBezTo>
                  <a:cubicBezTo>
                    <a:pt x="261" y="0"/>
                    <a:pt x="261" y="0"/>
                    <a:pt x="261" y="0"/>
                  </a:cubicBezTo>
                  <a:cubicBezTo>
                    <a:pt x="273" y="0"/>
                    <a:pt x="280" y="12"/>
                    <a:pt x="280" y="26"/>
                  </a:cubicBezTo>
                  <a:cubicBezTo>
                    <a:pt x="280" y="236"/>
                    <a:pt x="280" y="236"/>
                    <a:pt x="280" y="236"/>
                  </a:cubicBezTo>
                  <a:cubicBezTo>
                    <a:pt x="280" y="251"/>
                    <a:pt x="270" y="263"/>
                    <a:pt x="261" y="263"/>
                  </a:cubicBezTo>
                  <a:cubicBezTo>
                    <a:pt x="19" y="263"/>
                    <a:pt x="19" y="263"/>
                    <a:pt x="19" y="263"/>
                  </a:cubicBezTo>
                  <a:cubicBezTo>
                    <a:pt x="10" y="263"/>
                    <a:pt x="0" y="251"/>
                    <a:pt x="0" y="236"/>
                  </a:cubicBezTo>
                  <a:lnTo>
                    <a:pt x="0" y="26"/>
                  </a:lnTo>
                </a:path>
              </a:pathLst>
            </a:custGeom>
            <a:solidFill>
              <a:srgbClr val="5E8193"/>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4" name="Freeform 208"/>
            <p:cNvSpPr>
              <a:spLocks noChangeArrowheads="1"/>
            </p:cNvSpPr>
            <p:nvPr/>
          </p:nvSpPr>
          <p:spPr bwMode="auto">
            <a:xfrm>
              <a:off x="18303719" y="4634071"/>
              <a:ext cx="131199" cy="131193"/>
            </a:xfrm>
            <a:custGeom>
              <a:avLst/>
              <a:gdLst>
                <a:gd name="T0" fmla="*/ 0 w 140"/>
                <a:gd name="T1" fmla="*/ 5 h 142"/>
                <a:gd name="T2" fmla="*/ 0 w 140"/>
                <a:gd name="T3" fmla="*/ 5 h 142"/>
                <a:gd name="T4" fmla="*/ 5 w 140"/>
                <a:gd name="T5" fmla="*/ 0 h 142"/>
                <a:gd name="T6" fmla="*/ 134 w 140"/>
                <a:gd name="T7" fmla="*/ 0 h 142"/>
                <a:gd name="T8" fmla="*/ 139 w 140"/>
                <a:gd name="T9" fmla="*/ 5 h 142"/>
                <a:gd name="T10" fmla="*/ 139 w 140"/>
                <a:gd name="T11" fmla="*/ 136 h 142"/>
                <a:gd name="T12" fmla="*/ 134 w 140"/>
                <a:gd name="T13" fmla="*/ 141 h 142"/>
                <a:gd name="T14" fmla="*/ 5 w 140"/>
                <a:gd name="T15" fmla="*/ 141 h 142"/>
                <a:gd name="T16" fmla="*/ 0 w 140"/>
                <a:gd name="T17" fmla="*/ 136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2" y="0"/>
                    <a:pt x="5" y="0"/>
                  </a:cubicBezTo>
                  <a:cubicBezTo>
                    <a:pt x="134" y="0"/>
                    <a:pt x="134" y="0"/>
                    <a:pt x="134" y="0"/>
                  </a:cubicBezTo>
                  <a:cubicBezTo>
                    <a:pt x="136" y="0"/>
                    <a:pt x="139" y="2"/>
                    <a:pt x="139" y="5"/>
                  </a:cubicBezTo>
                  <a:cubicBezTo>
                    <a:pt x="139" y="136"/>
                    <a:pt x="139" y="136"/>
                    <a:pt x="139" y="136"/>
                  </a:cubicBezTo>
                  <a:cubicBezTo>
                    <a:pt x="139" y="139"/>
                    <a:pt x="136" y="141"/>
                    <a:pt x="134" y="141"/>
                  </a:cubicBezTo>
                  <a:cubicBezTo>
                    <a:pt x="5" y="141"/>
                    <a:pt x="5" y="141"/>
                    <a:pt x="5" y="141"/>
                  </a:cubicBezTo>
                  <a:cubicBezTo>
                    <a:pt x="2" y="141"/>
                    <a:pt x="0" y="139"/>
                    <a:pt x="0" y="136"/>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5" name="Freeform 209"/>
            <p:cNvSpPr>
              <a:spLocks noChangeArrowheads="1"/>
            </p:cNvSpPr>
            <p:nvPr/>
          </p:nvSpPr>
          <p:spPr bwMode="auto">
            <a:xfrm>
              <a:off x="18473008" y="4634071"/>
              <a:ext cx="131199" cy="131193"/>
            </a:xfrm>
            <a:custGeom>
              <a:avLst/>
              <a:gdLst>
                <a:gd name="T0" fmla="*/ 2 w 140"/>
                <a:gd name="T1" fmla="*/ 5 h 142"/>
                <a:gd name="T2" fmla="*/ 2 w 140"/>
                <a:gd name="T3" fmla="*/ 5 h 142"/>
                <a:gd name="T4" fmla="*/ 5 w 140"/>
                <a:gd name="T5" fmla="*/ 0 h 142"/>
                <a:gd name="T6" fmla="*/ 134 w 140"/>
                <a:gd name="T7" fmla="*/ 0 h 142"/>
                <a:gd name="T8" fmla="*/ 139 w 140"/>
                <a:gd name="T9" fmla="*/ 5 h 142"/>
                <a:gd name="T10" fmla="*/ 139 w 140"/>
                <a:gd name="T11" fmla="*/ 136 h 142"/>
                <a:gd name="T12" fmla="*/ 134 w 140"/>
                <a:gd name="T13" fmla="*/ 141 h 142"/>
                <a:gd name="T14" fmla="*/ 5 w 140"/>
                <a:gd name="T15" fmla="*/ 141 h 142"/>
                <a:gd name="T16" fmla="*/ 0 w 140"/>
                <a:gd name="T17" fmla="*/ 136 h 142"/>
                <a:gd name="T18" fmla="*/ 2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2" y="5"/>
                  </a:moveTo>
                  <a:lnTo>
                    <a:pt x="2" y="5"/>
                  </a:lnTo>
                  <a:cubicBezTo>
                    <a:pt x="2" y="2"/>
                    <a:pt x="2" y="0"/>
                    <a:pt x="5" y="0"/>
                  </a:cubicBezTo>
                  <a:cubicBezTo>
                    <a:pt x="134" y="0"/>
                    <a:pt x="134" y="0"/>
                    <a:pt x="134" y="0"/>
                  </a:cubicBezTo>
                  <a:cubicBezTo>
                    <a:pt x="136" y="0"/>
                    <a:pt x="139" y="2"/>
                    <a:pt x="139" y="5"/>
                  </a:cubicBezTo>
                  <a:cubicBezTo>
                    <a:pt x="139" y="136"/>
                    <a:pt x="139" y="136"/>
                    <a:pt x="139" y="136"/>
                  </a:cubicBezTo>
                  <a:cubicBezTo>
                    <a:pt x="139" y="139"/>
                    <a:pt x="136" y="141"/>
                    <a:pt x="134" y="141"/>
                  </a:cubicBezTo>
                  <a:cubicBezTo>
                    <a:pt x="5" y="141"/>
                    <a:pt x="5" y="141"/>
                    <a:pt x="5" y="141"/>
                  </a:cubicBezTo>
                  <a:cubicBezTo>
                    <a:pt x="2" y="141"/>
                    <a:pt x="0" y="139"/>
                    <a:pt x="0" y="136"/>
                  </a:cubicBezTo>
                  <a:lnTo>
                    <a:pt x="2"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6" name="Freeform 210"/>
            <p:cNvSpPr>
              <a:spLocks noChangeArrowheads="1"/>
            </p:cNvSpPr>
            <p:nvPr/>
          </p:nvSpPr>
          <p:spPr bwMode="auto">
            <a:xfrm>
              <a:off x="18646530" y="4634071"/>
              <a:ext cx="131199" cy="131193"/>
            </a:xfrm>
            <a:custGeom>
              <a:avLst/>
              <a:gdLst>
                <a:gd name="T0" fmla="*/ 0 w 140"/>
                <a:gd name="T1" fmla="*/ 5 h 142"/>
                <a:gd name="T2" fmla="*/ 0 w 140"/>
                <a:gd name="T3" fmla="*/ 5 h 142"/>
                <a:gd name="T4" fmla="*/ 5 w 140"/>
                <a:gd name="T5" fmla="*/ 0 h 142"/>
                <a:gd name="T6" fmla="*/ 134 w 140"/>
                <a:gd name="T7" fmla="*/ 0 h 142"/>
                <a:gd name="T8" fmla="*/ 139 w 140"/>
                <a:gd name="T9" fmla="*/ 5 h 142"/>
                <a:gd name="T10" fmla="*/ 139 w 140"/>
                <a:gd name="T11" fmla="*/ 136 h 142"/>
                <a:gd name="T12" fmla="*/ 134 w 140"/>
                <a:gd name="T13" fmla="*/ 141 h 142"/>
                <a:gd name="T14" fmla="*/ 5 w 140"/>
                <a:gd name="T15" fmla="*/ 141 h 142"/>
                <a:gd name="T16" fmla="*/ 0 w 140"/>
                <a:gd name="T17" fmla="*/ 136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4" y="0"/>
                    <a:pt x="134" y="0"/>
                    <a:pt x="134" y="0"/>
                  </a:cubicBezTo>
                  <a:cubicBezTo>
                    <a:pt x="137" y="0"/>
                    <a:pt x="139" y="2"/>
                    <a:pt x="139" y="5"/>
                  </a:cubicBezTo>
                  <a:cubicBezTo>
                    <a:pt x="139" y="136"/>
                    <a:pt x="139" y="136"/>
                    <a:pt x="139" y="136"/>
                  </a:cubicBezTo>
                  <a:cubicBezTo>
                    <a:pt x="139" y="139"/>
                    <a:pt x="137" y="141"/>
                    <a:pt x="134" y="141"/>
                  </a:cubicBezTo>
                  <a:cubicBezTo>
                    <a:pt x="5" y="141"/>
                    <a:pt x="5" y="141"/>
                    <a:pt x="5" y="141"/>
                  </a:cubicBezTo>
                  <a:cubicBezTo>
                    <a:pt x="3" y="141"/>
                    <a:pt x="0" y="139"/>
                    <a:pt x="0" y="136"/>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7" name="Freeform 211"/>
            <p:cNvSpPr>
              <a:spLocks noChangeArrowheads="1"/>
            </p:cNvSpPr>
            <p:nvPr/>
          </p:nvSpPr>
          <p:spPr bwMode="auto">
            <a:xfrm>
              <a:off x="18815819" y="4638303"/>
              <a:ext cx="131199" cy="131193"/>
            </a:xfrm>
            <a:custGeom>
              <a:avLst/>
              <a:gdLst>
                <a:gd name="T0" fmla="*/ 0 w 140"/>
                <a:gd name="T1" fmla="*/ 3 h 143"/>
                <a:gd name="T2" fmla="*/ 0 w 140"/>
                <a:gd name="T3" fmla="*/ 3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39 h 143"/>
                <a:gd name="T16" fmla="*/ 0 w 140"/>
                <a:gd name="T17" fmla="*/ 134 h 143"/>
                <a:gd name="T18" fmla="*/ 0 w 140"/>
                <a:gd name="T19" fmla="*/ 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3"/>
                  </a:moveTo>
                  <a:lnTo>
                    <a:pt x="0" y="3"/>
                  </a:lnTo>
                  <a:cubicBezTo>
                    <a:pt x="3" y="0"/>
                    <a:pt x="3" y="0"/>
                    <a:pt x="5" y="0"/>
                  </a:cubicBezTo>
                  <a:cubicBezTo>
                    <a:pt x="134" y="0"/>
                    <a:pt x="134" y="0"/>
                    <a:pt x="134" y="0"/>
                  </a:cubicBezTo>
                  <a:cubicBezTo>
                    <a:pt x="137" y="0"/>
                    <a:pt x="139" y="3"/>
                    <a:pt x="139" y="5"/>
                  </a:cubicBezTo>
                  <a:cubicBezTo>
                    <a:pt x="139" y="137"/>
                    <a:pt x="139" y="137"/>
                    <a:pt x="139" y="137"/>
                  </a:cubicBezTo>
                  <a:cubicBezTo>
                    <a:pt x="139" y="139"/>
                    <a:pt x="137" y="142"/>
                    <a:pt x="134" y="142"/>
                  </a:cubicBezTo>
                  <a:cubicBezTo>
                    <a:pt x="5" y="139"/>
                    <a:pt x="5" y="139"/>
                    <a:pt x="5" y="139"/>
                  </a:cubicBezTo>
                  <a:cubicBezTo>
                    <a:pt x="3" y="139"/>
                    <a:pt x="0" y="139"/>
                    <a:pt x="0" y="134"/>
                  </a:cubicBezTo>
                  <a:lnTo>
                    <a:pt x="0" y="3"/>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8" name="Freeform 212"/>
            <p:cNvSpPr>
              <a:spLocks noChangeArrowheads="1"/>
            </p:cNvSpPr>
            <p:nvPr/>
          </p:nvSpPr>
          <p:spPr bwMode="auto">
            <a:xfrm>
              <a:off x="18989340" y="4638303"/>
              <a:ext cx="131199" cy="131193"/>
            </a:xfrm>
            <a:custGeom>
              <a:avLst/>
              <a:gdLst>
                <a:gd name="T0" fmla="*/ 0 w 140"/>
                <a:gd name="T1" fmla="*/ 5 h 143"/>
                <a:gd name="T2" fmla="*/ 0 w 140"/>
                <a:gd name="T3" fmla="*/ 5 h 143"/>
                <a:gd name="T4" fmla="*/ 5 w 140"/>
                <a:gd name="T5" fmla="*/ 0 h 143"/>
                <a:gd name="T6" fmla="*/ 135 w 140"/>
                <a:gd name="T7" fmla="*/ 0 h 143"/>
                <a:gd name="T8" fmla="*/ 139 w 140"/>
                <a:gd name="T9" fmla="*/ 5 h 143"/>
                <a:gd name="T10" fmla="*/ 139 w 140"/>
                <a:gd name="T11" fmla="*/ 137 h 143"/>
                <a:gd name="T12" fmla="*/ 135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3" y="0"/>
                    <a:pt x="5" y="0"/>
                  </a:cubicBezTo>
                  <a:cubicBezTo>
                    <a:pt x="135" y="0"/>
                    <a:pt x="135" y="0"/>
                    <a:pt x="135" y="0"/>
                  </a:cubicBezTo>
                  <a:cubicBezTo>
                    <a:pt x="137" y="0"/>
                    <a:pt x="139" y="3"/>
                    <a:pt x="139" y="5"/>
                  </a:cubicBezTo>
                  <a:cubicBezTo>
                    <a:pt x="139" y="137"/>
                    <a:pt x="139" y="137"/>
                    <a:pt x="139" y="137"/>
                  </a:cubicBezTo>
                  <a:cubicBezTo>
                    <a:pt x="139" y="139"/>
                    <a:pt x="137" y="142"/>
                    <a:pt x="135" y="142"/>
                  </a:cubicBezTo>
                  <a:cubicBezTo>
                    <a:pt x="5" y="142"/>
                    <a:pt x="5" y="142"/>
                    <a:pt x="5" y="142"/>
                  </a:cubicBezTo>
                  <a:cubicBezTo>
                    <a:pt x="3" y="142"/>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9" name="Freeform 213"/>
            <p:cNvSpPr>
              <a:spLocks noChangeArrowheads="1"/>
            </p:cNvSpPr>
            <p:nvPr/>
          </p:nvSpPr>
          <p:spPr bwMode="auto">
            <a:xfrm>
              <a:off x="19162862" y="4638303"/>
              <a:ext cx="131199" cy="131193"/>
            </a:xfrm>
            <a:custGeom>
              <a:avLst/>
              <a:gdLst>
                <a:gd name="T0" fmla="*/ 3 w 140"/>
                <a:gd name="T1" fmla="*/ 5 h 143"/>
                <a:gd name="T2" fmla="*/ 3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3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3" y="5"/>
                  </a:moveTo>
                  <a:lnTo>
                    <a:pt x="3" y="5"/>
                  </a:lnTo>
                  <a:cubicBezTo>
                    <a:pt x="3" y="3"/>
                    <a:pt x="3" y="0"/>
                    <a:pt x="5" y="0"/>
                  </a:cubicBezTo>
                  <a:cubicBezTo>
                    <a:pt x="134" y="0"/>
                    <a:pt x="134" y="0"/>
                    <a:pt x="134" y="0"/>
                  </a:cubicBezTo>
                  <a:cubicBezTo>
                    <a:pt x="137" y="0"/>
                    <a:pt x="139" y="3"/>
                    <a:pt x="139" y="5"/>
                  </a:cubicBezTo>
                  <a:cubicBezTo>
                    <a:pt x="139" y="137"/>
                    <a:pt x="139" y="137"/>
                    <a:pt x="139" y="137"/>
                  </a:cubicBezTo>
                  <a:cubicBezTo>
                    <a:pt x="139" y="139"/>
                    <a:pt x="137" y="142"/>
                    <a:pt x="134" y="142"/>
                  </a:cubicBezTo>
                  <a:cubicBezTo>
                    <a:pt x="5" y="142"/>
                    <a:pt x="5" y="142"/>
                    <a:pt x="5" y="142"/>
                  </a:cubicBezTo>
                  <a:cubicBezTo>
                    <a:pt x="3" y="142"/>
                    <a:pt x="0" y="139"/>
                    <a:pt x="0" y="137"/>
                  </a:cubicBezTo>
                  <a:lnTo>
                    <a:pt x="3"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0" name="Freeform 214"/>
            <p:cNvSpPr>
              <a:spLocks noChangeArrowheads="1"/>
            </p:cNvSpPr>
            <p:nvPr/>
          </p:nvSpPr>
          <p:spPr bwMode="auto">
            <a:xfrm>
              <a:off x="18303719" y="4799120"/>
              <a:ext cx="131199" cy="131193"/>
            </a:xfrm>
            <a:custGeom>
              <a:avLst/>
              <a:gdLst>
                <a:gd name="T0" fmla="*/ 0 w 140"/>
                <a:gd name="T1" fmla="*/ 5 h 142"/>
                <a:gd name="T2" fmla="*/ 0 w 140"/>
                <a:gd name="T3" fmla="*/ 5 h 142"/>
                <a:gd name="T4" fmla="*/ 5 w 140"/>
                <a:gd name="T5" fmla="*/ 0 h 142"/>
                <a:gd name="T6" fmla="*/ 134 w 140"/>
                <a:gd name="T7" fmla="*/ 0 h 142"/>
                <a:gd name="T8" fmla="*/ 139 w 140"/>
                <a:gd name="T9" fmla="*/ 5 h 142"/>
                <a:gd name="T10" fmla="*/ 136 w 140"/>
                <a:gd name="T11" fmla="*/ 136 h 142"/>
                <a:gd name="T12" fmla="*/ 134 w 140"/>
                <a:gd name="T13" fmla="*/ 141 h 142"/>
                <a:gd name="T14" fmla="*/ 5 w 140"/>
                <a:gd name="T15" fmla="*/ 141 h 142"/>
                <a:gd name="T16" fmla="*/ 0 w 140"/>
                <a:gd name="T17" fmla="*/ 136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2" y="0"/>
                    <a:pt x="5" y="0"/>
                  </a:cubicBezTo>
                  <a:cubicBezTo>
                    <a:pt x="134" y="0"/>
                    <a:pt x="134" y="0"/>
                    <a:pt x="134" y="0"/>
                  </a:cubicBezTo>
                  <a:cubicBezTo>
                    <a:pt x="136" y="0"/>
                    <a:pt x="139" y="2"/>
                    <a:pt x="139" y="5"/>
                  </a:cubicBezTo>
                  <a:cubicBezTo>
                    <a:pt x="136" y="136"/>
                    <a:pt x="136" y="136"/>
                    <a:pt x="136" y="136"/>
                  </a:cubicBezTo>
                  <a:cubicBezTo>
                    <a:pt x="136" y="139"/>
                    <a:pt x="136" y="141"/>
                    <a:pt x="134" y="141"/>
                  </a:cubicBezTo>
                  <a:cubicBezTo>
                    <a:pt x="5" y="141"/>
                    <a:pt x="5" y="141"/>
                    <a:pt x="5" y="141"/>
                  </a:cubicBezTo>
                  <a:cubicBezTo>
                    <a:pt x="2" y="141"/>
                    <a:pt x="0" y="139"/>
                    <a:pt x="0" y="136"/>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1" name="Freeform 215"/>
            <p:cNvSpPr>
              <a:spLocks noChangeArrowheads="1"/>
            </p:cNvSpPr>
            <p:nvPr/>
          </p:nvSpPr>
          <p:spPr bwMode="auto">
            <a:xfrm>
              <a:off x="18473008" y="4799120"/>
              <a:ext cx="131199" cy="131193"/>
            </a:xfrm>
            <a:custGeom>
              <a:avLst/>
              <a:gdLst>
                <a:gd name="T0" fmla="*/ 0 w 140"/>
                <a:gd name="T1" fmla="*/ 5 h 142"/>
                <a:gd name="T2" fmla="*/ 0 w 140"/>
                <a:gd name="T3" fmla="*/ 5 h 142"/>
                <a:gd name="T4" fmla="*/ 5 w 140"/>
                <a:gd name="T5" fmla="*/ 0 h 142"/>
                <a:gd name="T6" fmla="*/ 134 w 140"/>
                <a:gd name="T7" fmla="*/ 0 h 142"/>
                <a:gd name="T8" fmla="*/ 139 w 140"/>
                <a:gd name="T9" fmla="*/ 5 h 142"/>
                <a:gd name="T10" fmla="*/ 139 w 140"/>
                <a:gd name="T11" fmla="*/ 136 h 142"/>
                <a:gd name="T12" fmla="*/ 134 w 140"/>
                <a:gd name="T13" fmla="*/ 141 h 142"/>
                <a:gd name="T14" fmla="*/ 5 w 140"/>
                <a:gd name="T15" fmla="*/ 141 h 142"/>
                <a:gd name="T16" fmla="*/ 0 w 140"/>
                <a:gd name="T17" fmla="*/ 136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2" y="0"/>
                    <a:pt x="5" y="0"/>
                  </a:cubicBezTo>
                  <a:cubicBezTo>
                    <a:pt x="134" y="0"/>
                    <a:pt x="134" y="0"/>
                    <a:pt x="134" y="0"/>
                  </a:cubicBezTo>
                  <a:cubicBezTo>
                    <a:pt x="136" y="0"/>
                    <a:pt x="139" y="2"/>
                    <a:pt x="139" y="5"/>
                  </a:cubicBezTo>
                  <a:cubicBezTo>
                    <a:pt x="139" y="136"/>
                    <a:pt x="139" y="136"/>
                    <a:pt x="139" y="136"/>
                  </a:cubicBezTo>
                  <a:cubicBezTo>
                    <a:pt x="139" y="139"/>
                    <a:pt x="136" y="141"/>
                    <a:pt x="134" y="141"/>
                  </a:cubicBezTo>
                  <a:cubicBezTo>
                    <a:pt x="5" y="141"/>
                    <a:pt x="5" y="141"/>
                    <a:pt x="5" y="141"/>
                  </a:cubicBezTo>
                  <a:cubicBezTo>
                    <a:pt x="2" y="141"/>
                    <a:pt x="0" y="139"/>
                    <a:pt x="0" y="136"/>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2" name="Freeform 216"/>
            <p:cNvSpPr>
              <a:spLocks noChangeArrowheads="1"/>
            </p:cNvSpPr>
            <p:nvPr/>
          </p:nvSpPr>
          <p:spPr bwMode="auto">
            <a:xfrm>
              <a:off x="18646530" y="4799120"/>
              <a:ext cx="131199" cy="131193"/>
            </a:xfrm>
            <a:custGeom>
              <a:avLst/>
              <a:gdLst>
                <a:gd name="T0" fmla="*/ 0 w 140"/>
                <a:gd name="T1" fmla="*/ 5 h 142"/>
                <a:gd name="T2" fmla="*/ 0 w 140"/>
                <a:gd name="T3" fmla="*/ 5 h 142"/>
                <a:gd name="T4" fmla="*/ 5 w 140"/>
                <a:gd name="T5" fmla="*/ 0 h 142"/>
                <a:gd name="T6" fmla="*/ 134 w 140"/>
                <a:gd name="T7" fmla="*/ 2 h 142"/>
                <a:gd name="T8" fmla="*/ 139 w 140"/>
                <a:gd name="T9" fmla="*/ 5 h 142"/>
                <a:gd name="T10" fmla="*/ 137 w 140"/>
                <a:gd name="T11" fmla="*/ 136 h 142"/>
                <a:gd name="T12" fmla="*/ 134 w 140"/>
                <a:gd name="T13" fmla="*/ 141 h 142"/>
                <a:gd name="T14" fmla="*/ 5 w 140"/>
                <a:gd name="T15" fmla="*/ 141 h 142"/>
                <a:gd name="T16" fmla="*/ 0 w 140"/>
                <a:gd name="T17" fmla="*/ 136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4" y="2"/>
                    <a:pt x="134" y="2"/>
                    <a:pt x="134" y="2"/>
                  </a:cubicBezTo>
                  <a:cubicBezTo>
                    <a:pt x="137" y="2"/>
                    <a:pt x="139" y="2"/>
                    <a:pt x="139" y="5"/>
                  </a:cubicBezTo>
                  <a:cubicBezTo>
                    <a:pt x="137" y="136"/>
                    <a:pt x="137" y="136"/>
                    <a:pt x="137" y="136"/>
                  </a:cubicBezTo>
                  <a:cubicBezTo>
                    <a:pt x="137" y="141"/>
                    <a:pt x="137" y="141"/>
                    <a:pt x="134" y="141"/>
                  </a:cubicBezTo>
                  <a:cubicBezTo>
                    <a:pt x="5" y="141"/>
                    <a:pt x="5" y="141"/>
                    <a:pt x="5" y="141"/>
                  </a:cubicBezTo>
                  <a:cubicBezTo>
                    <a:pt x="3" y="141"/>
                    <a:pt x="0" y="139"/>
                    <a:pt x="0" y="136"/>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3" name="Freeform 217"/>
            <p:cNvSpPr>
              <a:spLocks noChangeArrowheads="1"/>
            </p:cNvSpPr>
            <p:nvPr/>
          </p:nvSpPr>
          <p:spPr bwMode="auto">
            <a:xfrm>
              <a:off x="18815819" y="4803352"/>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39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0"/>
                    <a:pt x="3" y="0"/>
                    <a:pt x="5" y="0"/>
                  </a:cubicBezTo>
                  <a:cubicBezTo>
                    <a:pt x="134" y="0"/>
                    <a:pt x="134" y="0"/>
                    <a:pt x="134" y="0"/>
                  </a:cubicBezTo>
                  <a:cubicBezTo>
                    <a:pt x="137" y="0"/>
                    <a:pt x="139" y="3"/>
                    <a:pt x="139" y="5"/>
                  </a:cubicBezTo>
                  <a:cubicBezTo>
                    <a:pt x="139" y="137"/>
                    <a:pt x="139" y="137"/>
                    <a:pt x="139" y="137"/>
                  </a:cubicBezTo>
                  <a:cubicBezTo>
                    <a:pt x="139" y="139"/>
                    <a:pt x="137" y="142"/>
                    <a:pt x="134" y="142"/>
                  </a:cubicBezTo>
                  <a:cubicBezTo>
                    <a:pt x="5" y="139"/>
                    <a:pt x="5" y="139"/>
                    <a:pt x="5" y="139"/>
                  </a:cubicBezTo>
                  <a:cubicBezTo>
                    <a:pt x="3" y="139"/>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4" name="Freeform 218"/>
            <p:cNvSpPr>
              <a:spLocks noChangeArrowheads="1"/>
            </p:cNvSpPr>
            <p:nvPr/>
          </p:nvSpPr>
          <p:spPr bwMode="auto">
            <a:xfrm>
              <a:off x="18989340" y="4803352"/>
              <a:ext cx="131199" cy="131193"/>
            </a:xfrm>
            <a:custGeom>
              <a:avLst/>
              <a:gdLst>
                <a:gd name="T0" fmla="*/ 0 w 140"/>
                <a:gd name="T1" fmla="*/ 5 h 143"/>
                <a:gd name="T2" fmla="*/ 0 w 140"/>
                <a:gd name="T3" fmla="*/ 5 h 143"/>
                <a:gd name="T4" fmla="*/ 5 w 140"/>
                <a:gd name="T5" fmla="*/ 0 h 143"/>
                <a:gd name="T6" fmla="*/ 135 w 140"/>
                <a:gd name="T7" fmla="*/ 0 h 143"/>
                <a:gd name="T8" fmla="*/ 139 w 140"/>
                <a:gd name="T9" fmla="*/ 5 h 143"/>
                <a:gd name="T10" fmla="*/ 137 w 140"/>
                <a:gd name="T11" fmla="*/ 137 h 143"/>
                <a:gd name="T12" fmla="*/ 135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3" y="0"/>
                    <a:pt x="5" y="0"/>
                  </a:cubicBezTo>
                  <a:cubicBezTo>
                    <a:pt x="135" y="0"/>
                    <a:pt x="135" y="0"/>
                    <a:pt x="135" y="0"/>
                  </a:cubicBezTo>
                  <a:cubicBezTo>
                    <a:pt x="137" y="0"/>
                    <a:pt x="139" y="3"/>
                    <a:pt x="139" y="5"/>
                  </a:cubicBezTo>
                  <a:cubicBezTo>
                    <a:pt x="137" y="137"/>
                    <a:pt x="137" y="137"/>
                    <a:pt x="137" y="137"/>
                  </a:cubicBezTo>
                  <a:cubicBezTo>
                    <a:pt x="137" y="139"/>
                    <a:pt x="137" y="142"/>
                    <a:pt x="135" y="142"/>
                  </a:cubicBezTo>
                  <a:cubicBezTo>
                    <a:pt x="5" y="142"/>
                    <a:pt x="5" y="142"/>
                    <a:pt x="5" y="142"/>
                  </a:cubicBezTo>
                  <a:cubicBezTo>
                    <a:pt x="0" y="142"/>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5" name="Freeform 219"/>
            <p:cNvSpPr>
              <a:spLocks noChangeArrowheads="1"/>
            </p:cNvSpPr>
            <p:nvPr/>
          </p:nvSpPr>
          <p:spPr bwMode="auto">
            <a:xfrm>
              <a:off x="19162862" y="4803352"/>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3" y="0"/>
                    <a:pt x="5" y="0"/>
                  </a:cubicBezTo>
                  <a:cubicBezTo>
                    <a:pt x="134" y="0"/>
                    <a:pt x="134" y="0"/>
                    <a:pt x="134" y="0"/>
                  </a:cubicBezTo>
                  <a:cubicBezTo>
                    <a:pt x="137" y="0"/>
                    <a:pt x="139" y="3"/>
                    <a:pt x="139" y="5"/>
                  </a:cubicBezTo>
                  <a:cubicBezTo>
                    <a:pt x="139" y="137"/>
                    <a:pt x="139" y="137"/>
                    <a:pt x="139" y="137"/>
                  </a:cubicBezTo>
                  <a:cubicBezTo>
                    <a:pt x="139" y="139"/>
                    <a:pt x="137" y="142"/>
                    <a:pt x="134" y="142"/>
                  </a:cubicBezTo>
                  <a:cubicBezTo>
                    <a:pt x="5" y="142"/>
                    <a:pt x="5" y="142"/>
                    <a:pt x="5" y="142"/>
                  </a:cubicBezTo>
                  <a:cubicBezTo>
                    <a:pt x="3" y="142"/>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6" name="Freeform 220"/>
            <p:cNvSpPr>
              <a:spLocks noChangeArrowheads="1"/>
            </p:cNvSpPr>
            <p:nvPr/>
          </p:nvSpPr>
          <p:spPr bwMode="auto">
            <a:xfrm>
              <a:off x="18299487" y="4968401"/>
              <a:ext cx="131199" cy="131193"/>
            </a:xfrm>
            <a:custGeom>
              <a:avLst/>
              <a:gdLst>
                <a:gd name="T0" fmla="*/ 3 w 140"/>
                <a:gd name="T1" fmla="*/ 4 h 142"/>
                <a:gd name="T2" fmla="*/ 3 w 140"/>
                <a:gd name="T3" fmla="*/ 4 h 142"/>
                <a:gd name="T4" fmla="*/ 5 w 140"/>
                <a:gd name="T5" fmla="*/ 0 h 142"/>
                <a:gd name="T6" fmla="*/ 137 w 140"/>
                <a:gd name="T7" fmla="*/ 0 h 142"/>
                <a:gd name="T8" fmla="*/ 139 w 140"/>
                <a:gd name="T9" fmla="*/ 4 h 142"/>
                <a:gd name="T10" fmla="*/ 139 w 140"/>
                <a:gd name="T11" fmla="*/ 136 h 142"/>
                <a:gd name="T12" fmla="*/ 135 w 140"/>
                <a:gd name="T13" fmla="*/ 141 h 142"/>
                <a:gd name="T14" fmla="*/ 5 w 140"/>
                <a:gd name="T15" fmla="*/ 141 h 142"/>
                <a:gd name="T16" fmla="*/ 0 w 140"/>
                <a:gd name="T17" fmla="*/ 136 h 142"/>
                <a:gd name="T18" fmla="*/ 3 w 140"/>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3" y="4"/>
                  </a:moveTo>
                  <a:lnTo>
                    <a:pt x="3" y="4"/>
                  </a:lnTo>
                  <a:cubicBezTo>
                    <a:pt x="3" y="2"/>
                    <a:pt x="3" y="0"/>
                    <a:pt x="5" y="0"/>
                  </a:cubicBezTo>
                  <a:cubicBezTo>
                    <a:pt x="137" y="0"/>
                    <a:pt x="137" y="0"/>
                    <a:pt x="137" y="0"/>
                  </a:cubicBezTo>
                  <a:cubicBezTo>
                    <a:pt x="139" y="0"/>
                    <a:pt x="139" y="2"/>
                    <a:pt x="139" y="4"/>
                  </a:cubicBezTo>
                  <a:cubicBezTo>
                    <a:pt x="139" y="136"/>
                    <a:pt x="139" y="136"/>
                    <a:pt x="139" y="136"/>
                  </a:cubicBezTo>
                  <a:cubicBezTo>
                    <a:pt x="139" y="139"/>
                    <a:pt x="137" y="141"/>
                    <a:pt x="135" y="141"/>
                  </a:cubicBezTo>
                  <a:cubicBezTo>
                    <a:pt x="5" y="141"/>
                    <a:pt x="5" y="141"/>
                    <a:pt x="5" y="141"/>
                  </a:cubicBezTo>
                  <a:cubicBezTo>
                    <a:pt x="3" y="141"/>
                    <a:pt x="0" y="139"/>
                    <a:pt x="0" y="136"/>
                  </a:cubicBezTo>
                  <a:lnTo>
                    <a:pt x="3" y="4"/>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7" name="Freeform 221"/>
            <p:cNvSpPr>
              <a:spLocks noChangeArrowheads="1"/>
            </p:cNvSpPr>
            <p:nvPr/>
          </p:nvSpPr>
          <p:spPr bwMode="auto">
            <a:xfrm>
              <a:off x="18473008" y="4968401"/>
              <a:ext cx="131199" cy="131193"/>
            </a:xfrm>
            <a:custGeom>
              <a:avLst/>
              <a:gdLst>
                <a:gd name="T0" fmla="*/ 0 w 140"/>
                <a:gd name="T1" fmla="*/ 4 h 142"/>
                <a:gd name="T2" fmla="*/ 0 w 140"/>
                <a:gd name="T3" fmla="*/ 4 h 142"/>
                <a:gd name="T4" fmla="*/ 5 w 140"/>
                <a:gd name="T5" fmla="*/ 0 h 142"/>
                <a:gd name="T6" fmla="*/ 134 w 140"/>
                <a:gd name="T7" fmla="*/ 0 h 142"/>
                <a:gd name="T8" fmla="*/ 139 w 140"/>
                <a:gd name="T9" fmla="*/ 4 h 142"/>
                <a:gd name="T10" fmla="*/ 139 w 140"/>
                <a:gd name="T11" fmla="*/ 136 h 142"/>
                <a:gd name="T12" fmla="*/ 134 w 140"/>
                <a:gd name="T13" fmla="*/ 141 h 142"/>
                <a:gd name="T14" fmla="*/ 5 w 140"/>
                <a:gd name="T15" fmla="*/ 141 h 142"/>
                <a:gd name="T16" fmla="*/ 0 w 140"/>
                <a:gd name="T17" fmla="*/ 136 h 142"/>
                <a:gd name="T18" fmla="*/ 0 w 140"/>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4"/>
                  </a:moveTo>
                  <a:lnTo>
                    <a:pt x="0" y="4"/>
                  </a:lnTo>
                  <a:cubicBezTo>
                    <a:pt x="0" y="2"/>
                    <a:pt x="2" y="0"/>
                    <a:pt x="5" y="0"/>
                  </a:cubicBezTo>
                  <a:cubicBezTo>
                    <a:pt x="134" y="0"/>
                    <a:pt x="134" y="0"/>
                    <a:pt x="134" y="0"/>
                  </a:cubicBezTo>
                  <a:cubicBezTo>
                    <a:pt x="136" y="0"/>
                    <a:pt x="139" y="2"/>
                    <a:pt x="139" y="4"/>
                  </a:cubicBezTo>
                  <a:cubicBezTo>
                    <a:pt x="139" y="136"/>
                    <a:pt x="139" y="136"/>
                    <a:pt x="139" y="136"/>
                  </a:cubicBezTo>
                  <a:cubicBezTo>
                    <a:pt x="139" y="139"/>
                    <a:pt x="136" y="141"/>
                    <a:pt x="134" y="141"/>
                  </a:cubicBezTo>
                  <a:cubicBezTo>
                    <a:pt x="5" y="141"/>
                    <a:pt x="5" y="141"/>
                    <a:pt x="5" y="141"/>
                  </a:cubicBezTo>
                  <a:cubicBezTo>
                    <a:pt x="2" y="141"/>
                    <a:pt x="0" y="139"/>
                    <a:pt x="0" y="136"/>
                  </a:cubicBezTo>
                  <a:lnTo>
                    <a:pt x="0" y="4"/>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8" name="Freeform 222"/>
            <p:cNvSpPr>
              <a:spLocks noChangeArrowheads="1"/>
            </p:cNvSpPr>
            <p:nvPr/>
          </p:nvSpPr>
          <p:spPr bwMode="auto">
            <a:xfrm>
              <a:off x="18646530" y="4968401"/>
              <a:ext cx="131199" cy="131193"/>
            </a:xfrm>
            <a:custGeom>
              <a:avLst/>
              <a:gdLst>
                <a:gd name="T0" fmla="*/ 2 w 140"/>
                <a:gd name="T1" fmla="*/ 4 h 142"/>
                <a:gd name="T2" fmla="*/ 2 w 140"/>
                <a:gd name="T3" fmla="*/ 4 h 142"/>
                <a:gd name="T4" fmla="*/ 7 w 140"/>
                <a:gd name="T5" fmla="*/ 0 h 142"/>
                <a:gd name="T6" fmla="*/ 134 w 140"/>
                <a:gd name="T7" fmla="*/ 2 h 142"/>
                <a:gd name="T8" fmla="*/ 139 w 140"/>
                <a:gd name="T9" fmla="*/ 7 h 142"/>
                <a:gd name="T10" fmla="*/ 139 w 140"/>
                <a:gd name="T11" fmla="*/ 139 h 142"/>
                <a:gd name="T12" fmla="*/ 134 w 140"/>
                <a:gd name="T13" fmla="*/ 141 h 142"/>
                <a:gd name="T14" fmla="*/ 5 w 140"/>
                <a:gd name="T15" fmla="*/ 141 h 142"/>
                <a:gd name="T16" fmla="*/ 0 w 140"/>
                <a:gd name="T17" fmla="*/ 136 h 142"/>
                <a:gd name="T18" fmla="*/ 2 w 140"/>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2" y="4"/>
                  </a:moveTo>
                  <a:lnTo>
                    <a:pt x="2" y="4"/>
                  </a:lnTo>
                  <a:cubicBezTo>
                    <a:pt x="2" y="2"/>
                    <a:pt x="2" y="0"/>
                    <a:pt x="7" y="0"/>
                  </a:cubicBezTo>
                  <a:cubicBezTo>
                    <a:pt x="134" y="2"/>
                    <a:pt x="134" y="2"/>
                    <a:pt x="134" y="2"/>
                  </a:cubicBezTo>
                  <a:cubicBezTo>
                    <a:pt x="136" y="2"/>
                    <a:pt x="139" y="2"/>
                    <a:pt x="139" y="7"/>
                  </a:cubicBezTo>
                  <a:cubicBezTo>
                    <a:pt x="139" y="139"/>
                    <a:pt x="139" y="139"/>
                    <a:pt x="139" y="139"/>
                  </a:cubicBezTo>
                  <a:cubicBezTo>
                    <a:pt x="139" y="141"/>
                    <a:pt x="136" y="141"/>
                    <a:pt x="134" y="141"/>
                  </a:cubicBezTo>
                  <a:cubicBezTo>
                    <a:pt x="5" y="141"/>
                    <a:pt x="5" y="141"/>
                    <a:pt x="5" y="141"/>
                  </a:cubicBezTo>
                  <a:cubicBezTo>
                    <a:pt x="2" y="141"/>
                    <a:pt x="0" y="139"/>
                    <a:pt x="0" y="136"/>
                  </a:cubicBezTo>
                  <a:lnTo>
                    <a:pt x="2" y="4"/>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9" name="Freeform 223"/>
            <p:cNvSpPr>
              <a:spLocks noChangeArrowheads="1"/>
            </p:cNvSpPr>
            <p:nvPr/>
          </p:nvSpPr>
          <p:spPr bwMode="auto">
            <a:xfrm>
              <a:off x="18815819" y="4968401"/>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39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2"/>
                    <a:pt x="3" y="0"/>
                    <a:pt x="5" y="0"/>
                  </a:cubicBezTo>
                  <a:cubicBezTo>
                    <a:pt x="134" y="0"/>
                    <a:pt x="134" y="0"/>
                    <a:pt x="134" y="0"/>
                  </a:cubicBezTo>
                  <a:cubicBezTo>
                    <a:pt x="137" y="0"/>
                    <a:pt x="139" y="2"/>
                    <a:pt x="139" y="5"/>
                  </a:cubicBezTo>
                  <a:cubicBezTo>
                    <a:pt x="139" y="137"/>
                    <a:pt x="139" y="137"/>
                    <a:pt x="139" y="137"/>
                  </a:cubicBezTo>
                  <a:cubicBezTo>
                    <a:pt x="139" y="139"/>
                    <a:pt x="137" y="142"/>
                    <a:pt x="134" y="142"/>
                  </a:cubicBezTo>
                  <a:cubicBezTo>
                    <a:pt x="5" y="139"/>
                    <a:pt x="5" y="139"/>
                    <a:pt x="5" y="139"/>
                  </a:cubicBezTo>
                  <a:cubicBezTo>
                    <a:pt x="3" y="139"/>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0" name="Freeform 224"/>
            <p:cNvSpPr>
              <a:spLocks noChangeArrowheads="1"/>
            </p:cNvSpPr>
            <p:nvPr/>
          </p:nvSpPr>
          <p:spPr bwMode="auto">
            <a:xfrm>
              <a:off x="18989340" y="4968401"/>
              <a:ext cx="131199" cy="131193"/>
            </a:xfrm>
            <a:custGeom>
              <a:avLst/>
              <a:gdLst>
                <a:gd name="T0" fmla="*/ 2 w 140"/>
                <a:gd name="T1" fmla="*/ 5 h 143"/>
                <a:gd name="T2" fmla="*/ 2 w 140"/>
                <a:gd name="T3" fmla="*/ 5 h 143"/>
                <a:gd name="T4" fmla="*/ 7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2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2" y="5"/>
                  </a:moveTo>
                  <a:lnTo>
                    <a:pt x="2" y="5"/>
                  </a:lnTo>
                  <a:cubicBezTo>
                    <a:pt x="2" y="2"/>
                    <a:pt x="2" y="0"/>
                    <a:pt x="7" y="0"/>
                  </a:cubicBezTo>
                  <a:cubicBezTo>
                    <a:pt x="134" y="0"/>
                    <a:pt x="134" y="0"/>
                    <a:pt x="134" y="0"/>
                  </a:cubicBezTo>
                  <a:cubicBezTo>
                    <a:pt x="139" y="0"/>
                    <a:pt x="139" y="2"/>
                    <a:pt x="139" y="5"/>
                  </a:cubicBezTo>
                  <a:cubicBezTo>
                    <a:pt x="139" y="137"/>
                    <a:pt x="139" y="137"/>
                    <a:pt x="139" y="137"/>
                  </a:cubicBezTo>
                  <a:cubicBezTo>
                    <a:pt x="139" y="139"/>
                    <a:pt x="137" y="142"/>
                    <a:pt x="134" y="142"/>
                  </a:cubicBezTo>
                  <a:cubicBezTo>
                    <a:pt x="5" y="142"/>
                    <a:pt x="5" y="142"/>
                    <a:pt x="5" y="142"/>
                  </a:cubicBezTo>
                  <a:cubicBezTo>
                    <a:pt x="2" y="142"/>
                    <a:pt x="0" y="139"/>
                    <a:pt x="0" y="137"/>
                  </a:cubicBezTo>
                  <a:lnTo>
                    <a:pt x="2"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1" name="Freeform 225"/>
            <p:cNvSpPr>
              <a:spLocks noChangeArrowheads="1"/>
            </p:cNvSpPr>
            <p:nvPr/>
          </p:nvSpPr>
          <p:spPr bwMode="auto">
            <a:xfrm>
              <a:off x="19162862" y="4968401"/>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2"/>
                    <a:pt x="3" y="0"/>
                    <a:pt x="5" y="0"/>
                  </a:cubicBezTo>
                  <a:cubicBezTo>
                    <a:pt x="134" y="0"/>
                    <a:pt x="134" y="0"/>
                    <a:pt x="134" y="0"/>
                  </a:cubicBezTo>
                  <a:cubicBezTo>
                    <a:pt x="137" y="0"/>
                    <a:pt x="139" y="2"/>
                    <a:pt x="139" y="5"/>
                  </a:cubicBezTo>
                  <a:cubicBezTo>
                    <a:pt x="139" y="137"/>
                    <a:pt x="139" y="137"/>
                    <a:pt x="139" y="137"/>
                  </a:cubicBezTo>
                  <a:cubicBezTo>
                    <a:pt x="139" y="139"/>
                    <a:pt x="137" y="142"/>
                    <a:pt x="134" y="142"/>
                  </a:cubicBezTo>
                  <a:cubicBezTo>
                    <a:pt x="5" y="142"/>
                    <a:pt x="5" y="142"/>
                    <a:pt x="5" y="142"/>
                  </a:cubicBezTo>
                  <a:cubicBezTo>
                    <a:pt x="3" y="142"/>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2" name="Freeform 226"/>
            <p:cNvSpPr>
              <a:spLocks noChangeArrowheads="1"/>
            </p:cNvSpPr>
            <p:nvPr/>
          </p:nvSpPr>
          <p:spPr bwMode="auto">
            <a:xfrm>
              <a:off x="19192487" y="5209627"/>
              <a:ext cx="101574" cy="88873"/>
            </a:xfrm>
            <a:custGeom>
              <a:avLst/>
              <a:gdLst>
                <a:gd name="T0" fmla="*/ 0 w 112"/>
                <a:gd name="T1" fmla="*/ 49 h 96"/>
                <a:gd name="T2" fmla="*/ 0 w 112"/>
                <a:gd name="T3" fmla="*/ 49 h 96"/>
                <a:gd name="T4" fmla="*/ 43 w 112"/>
                <a:gd name="T5" fmla="*/ 0 h 96"/>
                <a:gd name="T6" fmla="*/ 70 w 112"/>
                <a:gd name="T7" fmla="*/ 0 h 96"/>
                <a:gd name="T8" fmla="*/ 111 w 112"/>
                <a:gd name="T9" fmla="*/ 49 h 96"/>
                <a:gd name="T10" fmla="*/ 70 w 112"/>
                <a:gd name="T11" fmla="*/ 95 h 96"/>
                <a:gd name="T12" fmla="*/ 41 w 112"/>
                <a:gd name="T13" fmla="*/ 95 h 96"/>
                <a:gd name="T14" fmla="*/ 0 w 112"/>
                <a:gd name="T15" fmla="*/ 49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6">
                  <a:moveTo>
                    <a:pt x="0" y="49"/>
                  </a:moveTo>
                  <a:lnTo>
                    <a:pt x="0" y="49"/>
                  </a:lnTo>
                  <a:cubicBezTo>
                    <a:pt x="0" y="22"/>
                    <a:pt x="19" y="0"/>
                    <a:pt x="43" y="0"/>
                  </a:cubicBezTo>
                  <a:cubicBezTo>
                    <a:pt x="70" y="0"/>
                    <a:pt x="70" y="0"/>
                    <a:pt x="70" y="0"/>
                  </a:cubicBezTo>
                  <a:cubicBezTo>
                    <a:pt x="92" y="0"/>
                    <a:pt x="111" y="22"/>
                    <a:pt x="111" y="49"/>
                  </a:cubicBezTo>
                  <a:cubicBezTo>
                    <a:pt x="111" y="73"/>
                    <a:pt x="92" y="95"/>
                    <a:pt x="70" y="95"/>
                  </a:cubicBezTo>
                  <a:cubicBezTo>
                    <a:pt x="41" y="95"/>
                    <a:pt x="41" y="95"/>
                    <a:pt x="41" y="95"/>
                  </a:cubicBezTo>
                  <a:cubicBezTo>
                    <a:pt x="19" y="95"/>
                    <a:pt x="0" y="73"/>
                    <a:pt x="0" y="49"/>
                  </a:cubicBez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3" name="Freeform 227"/>
            <p:cNvSpPr>
              <a:spLocks noChangeArrowheads="1"/>
            </p:cNvSpPr>
            <p:nvPr/>
          </p:nvSpPr>
          <p:spPr bwMode="auto">
            <a:xfrm>
              <a:off x="18307951" y="5205395"/>
              <a:ext cx="105806" cy="84641"/>
            </a:xfrm>
            <a:custGeom>
              <a:avLst/>
              <a:gdLst>
                <a:gd name="T0" fmla="*/ 0 w 114"/>
                <a:gd name="T1" fmla="*/ 47 h 94"/>
                <a:gd name="T2" fmla="*/ 0 w 114"/>
                <a:gd name="T3" fmla="*/ 47 h 94"/>
                <a:gd name="T4" fmla="*/ 44 w 114"/>
                <a:gd name="T5" fmla="*/ 0 h 94"/>
                <a:gd name="T6" fmla="*/ 71 w 114"/>
                <a:gd name="T7" fmla="*/ 0 h 94"/>
                <a:gd name="T8" fmla="*/ 113 w 114"/>
                <a:gd name="T9" fmla="*/ 47 h 94"/>
                <a:gd name="T10" fmla="*/ 71 w 114"/>
                <a:gd name="T11" fmla="*/ 93 h 94"/>
                <a:gd name="T12" fmla="*/ 44 w 114"/>
                <a:gd name="T13" fmla="*/ 93 h 94"/>
                <a:gd name="T14" fmla="*/ 0 w 114"/>
                <a:gd name="T15" fmla="*/ 47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94">
                  <a:moveTo>
                    <a:pt x="0" y="47"/>
                  </a:moveTo>
                  <a:lnTo>
                    <a:pt x="0" y="47"/>
                  </a:lnTo>
                  <a:cubicBezTo>
                    <a:pt x="0" y="20"/>
                    <a:pt x="20" y="0"/>
                    <a:pt x="44" y="0"/>
                  </a:cubicBezTo>
                  <a:cubicBezTo>
                    <a:pt x="71" y="0"/>
                    <a:pt x="71" y="0"/>
                    <a:pt x="71" y="0"/>
                  </a:cubicBezTo>
                  <a:cubicBezTo>
                    <a:pt x="95" y="0"/>
                    <a:pt x="113" y="20"/>
                    <a:pt x="113" y="47"/>
                  </a:cubicBezTo>
                  <a:cubicBezTo>
                    <a:pt x="113" y="73"/>
                    <a:pt x="95" y="93"/>
                    <a:pt x="71" y="93"/>
                  </a:cubicBezTo>
                  <a:cubicBezTo>
                    <a:pt x="44" y="93"/>
                    <a:pt x="44" y="93"/>
                    <a:pt x="44" y="93"/>
                  </a:cubicBezTo>
                  <a:cubicBezTo>
                    <a:pt x="20" y="93"/>
                    <a:pt x="0" y="73"/>
                    <a:pt x="0" y="47"/>
                  </a:cubicBez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4" name="Freeform 228"/>
            <p:cNvSpPr>
              <a:spLocks noChangeArrowheads="1"/>
            </p:cNvSpPr>
            <p:nvPr/>
          </p:nvSpPr>
          <p:spPr bwMode="auto">
            <a:xfrm>
              <a:off x="18130197" y="5264643"/>
              <a:ext cx="1328920" cy="266618"/>
            </a:xfrm>
            <a:custGeom>
              <a:avLst/>
              <a:gdLst>
                <a:gd name="T0" fmla="*/ 42 w 1390"/>
                <a:gd name="T1" fmla="*/ 29 h 281"/>
                <a:gd name="T2" fmla="*/ 42 w 1390"/>
                <a:gd name="T3" fmla="*/ 29 h 281"/>
                <a:gd name="T4" fmla="*/ 122 w 1390"/>
                <a:gd name="T5" fmla="*/ 0 h 281"/>
                <a:gd name="T6" fmla="*/ 1275 w 1390"/>
                <a:gd name="T7" fmla="*/ 5 h 281"/>
                <a:gd name="T8" fmla="*/ 1353 w 1390"/>
                <a:gd name="T9" fmla="*/ 32 h 281"/>
                <a:gd name="T10" fmla="*/ 1370 w 1390"/>
                <a:gd name="T11" fmla="*/ 130 h 281"/>
                <a:gd name="T12" fmla="*/ 1389 w 1390"/>
                <a:gd name="T13" fmla="*/ 222 h 281"/>
                <a:gd name="T14" fmla="*/ 1301 w 1390"/>
                <a:gd name="T15" fmla="*/ 280 h 281"/>
                <a:gd name="T16" fmla="*/ 93 w 1390"/>
                <a:gd name="T17" fmla="*/ 278 h 281"/>
                <a:gd name="T18" fmla="*/ 34 w 1390"/>
                <a:gd name="T19" fmla="*/ 263 h 281"/>
                <a:gd name="T20" fmla="*/ 15 w 1390"/>
                <a:gd name="T21" fmla="*/ 178 h 281"/>
                <a:gd name="T22" fmla="*/ 39 w 1390"/>
                <a:gd name="T23" fmla="*/ 44 h 281"/>
                <a:gd name="T24" fmla="*/ 42 w 1390"/>
                <a:gd name="T25" fmla="*/ 2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0" h="281">
                  <a:moveTo>
                    <a:pt x="42" y="29"/>
                  </a:moveTo>
                  <a:lnTo>
                    <a:pt x="42" y="29"/>
                  </a:lnTo>
                  <a:cubicBezTo>
                    <a:pt x="42" y="12"/>
                    <a:pt x="73" y="0"/>
                    <a:pt x="122" y="0"/>
                  </a:cubicBezTo>
                  <a:cubicBezTo>
                    <a:pt x="1275" y="5"/>
                    <a:pt x="1275" y="5"/>
                    <a:pt x="1275" y="5"/>
                  </a:cubicBezTo>
                  <a:cubicBezTo>
                    <a:pt x="1323" y="5"/>
                    <a:pt x="1353" y="17"/>
                    <a:pt x="1353" y="32"/>
                  </a:cubicBezTo>
                  <a:cubicBezTo>
                    <a:pt x="1360" y="64"/>
                    <a:pt x="1365" y="98"/>
                    <a:pt x="1370" y="130"/>
                  </a:cubicBezTo>
                  <a:cubicBezTo>
                    <a:pt x="1377" y="161"/>
                    <a:pt x="1386" y="190"/>
                    <a:pt x="1389" y="222"/>
                  </a:cubicBezTo>
                  <a:cubicBezTo>
                    <a:pt x="1389" y="266"/>
                    <a:pt x="1336" y="280"/>
                    <a:pt x="1301" y="280"/>
                  </a:cubicBezTo>
                  <a:lnTo>
                    <a:pt x="93" y="278"/>
                  </a:lnTo>
                  <a:cubicBezTo>
                    <a:pt x="76" y="278"/>
                    <a:pt x="51" y="271"/>
                    <a:pt x="34" y="263"/>
                  </a:cubicBezTo>
                  <a:cubicBezTo>
                    <a:pt x="0" y="244"/>
                    <a:pt x="7" y="210"/>
                    <a:pt x="15" y="178"/>
                  </a:cubicBezTo>
                  <a:cubicBezTo>
                    <a:pt x="24" y="134"/>
                    <a:pt x="32" y="90"/>
                    <a:pt x="39" y="44"/>
                  </a:cubicBezTo>
                  <a:cubicBezTo>
                    <a:pt x="39" y="39"/>
                    <a:pt x="42" y="34"/>
                    <a:pt x="42" y="29"/>
                  </a:cubicBezTo>
                </a:path>
              </a:pathLst>
            </a:custGeom>
            <a:solidFill>
              <a:srgbClr val="15507A"/>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5" name="Freeform 229"/>
            <p:cNvSpPr>
              <a:spLocks noChangeArrowheads="1"/>
            </p:cNvSpPr>
            <p:nvPr/>
          </p:nvSpPr>
          <p:spPr bwMode="auto">
            <a:xfrm>
              <a:off x="18206378" y="5285803"/>
              <a:ext cx="1185025" cy="194673"/>
            </a:xfrm>
            <a:custGeom>
              <a:avLst/>
              <a:gdLst>
                <a:gd name="T0" fmla="*/ 34 w 1241"/>
                <a:gd name="T1" fmla="*/ 22 h 206"/>
                <a:gd name="T2" fmla="*/ 34 w 1241"/>
                <a:gd name="T3" fmla="*/ 22 h 206"/>
                <a:gd name="T4" fmla="*/ 115 w 1241"/>
                <a:gd name="T5" fmla="*/ 0 h 206"/>
                <a:gd name="T6" fmla="*/ 1136 w 1241"/>
                <a:gd name="T7" fmla="*/ 5 h 206"/>
                <a:gd name="T8" fmla="*/ 1214 w 1241"/>
                <a:gd name="T9" fmla="*/ 25 h 206"/>
                <a:gd name="T10" fmla="*/ 1223 w 1241"/>
                <a:gd name="T11" fmla="*/ 93 h 206"/>
                <a:gd name="T12" fmla="*/ 1235 w 1241"/>
                <a:gd name="T13" fmla="*/ 156 h 206"/>
                <a:gd name="T14" fmla="*/ 1238 w 1241"/>
                <a:gd name="T15" fmla="*/ 181 h 206"/>
                <a:gd name="T16" fmla="*/ 1160 w 1241"/>
                <a:gd name="T17" fmla="*/ 203 h 206"/>
                <a:gd name="T18" fmla="*/ 88 w 1241"/>
                <a:gd name="T19" fmla="*/ 200 h 206"/>
                <a:gd name="T20" fmla="*/ 15 w 1241"/>
                <a:gd name="T21" fmla="*/ 188 h 206"/>
                <a:gd name="T22" fmla="*/ 12 w 1241"/>
                <a:gd name="T23" fmla="*/ 120 h 206"/>
                <a:gd name="T24" fmla="*/ 34 w 1241"/>
                <a:gd name="T25" fmla="*/ 2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206">
                  <a:moveTo>
                    <a:pt x="34" y="22"/>
                  </a:moveTo>
                  <a:lnTo>
                    <a:pt x="34" y="22"/>
                  </a:lnTo>
                  <a:cubicBezTo>
                    <a:pt x="37" y="10"/>
                    <a:pt x="71" y="0"/>
                    <a:pt x="115" y="0"/>
                  </a:cubicBezTo>
                  <a:cubicBezTo>
                    <a:pt x="1136" y="5"/>
                    <a:pt x="1136" y="5"/>
                    <a:pt x="1136" y="5"/>
                  </a:cubicBezTo>
                  <a:cubicBezTo>
                    <a:pt x="1180" y="5"/>
                    <a:pt x="1214" y="12"/>
                    <a:pt x="1214" y="25"/>
                  </a:cubicBezTo>
                  <a:cubicBezTo>
                    <a:pt x="1214" y="47"/>
                    <a:pt x="1221" y="71"/>
                    <a:pt x="1223" y="93"/>
                  </a:cubicBezTo>
                  <a:cubicBezTo>
                    <a:pt x="1228" y="115"/>
                    <a:pt x="1230" y="137"/>
                    <a:pt x="1235" y="156"/>
                  </a:cubicBezTo>
                  <a:cubicBezTo>
                    <a:pt x="1235" y="163"/>
                    <a:pt x="1240" y="173"/>
                    <a:pt x="1238" y="181"/>
                  </a:cubicBezTo>
                  <a:cubicBezTo>
                    <a:pt x="1233" y="205"/>
                    <a:pt x="1175" y="203"/>
                    <a:pt x="1160" y="203"/>
                  </a:cubicBezTo>
                  <a:cubicBezTo>
                    <a:pt x="1160" y="203"/>
                    <a:pt x="90" y="200"/>
                    <a:pt x="88" y="200"/>
                  </a:cubicBezTo>
                  <a:cubicBezTo>
                    <a:pt x="68" y="200"/>
                    <a:pt x="32" y="205"/>
                    <a:pt x="15" y="188"/>
                  </a:cubicBezTo>
                  <a:cubicBezTo>
                    <a:pt x="0" y="168"/>
                    <a:pt x="7" y="139"/>
                    <a:pt x="12" y="120"/>
                  </a:cubicBezTo>
                  <a:cubicBezTo>
                    <a:pt x="19" y="88"/>
                    <a:pt x="24" y="78"/>
                    <a:pt x="34" y="22"/>
                  </a:cubicBezTo>
                </a:path>
              </a:pathLst>
            </a:custGeom>
            <a:solidFill>
              <a:srgbClr val="EEEEE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6" name="Freeform 230"/>
            <p:cNvSpPr>
              <a:spLocks noChangeArrowheads="1"/>
            </p:cNvSpPr>
            <p:nvPr/>
          </p:nvSpPr>
          <p:spPr bwMode="auto">
            <a:xfrm>
              <a:off x="18159823" y="4240492"/>
              <a:ext cx="1278134" cy="964902"/>
            </a:xfrm>
            <a:custGeom>
              <a:avLst/>
              <a:gdLst>
                <a:gd name="T0" fmla="*/ 2 w 1334"/>
                <a:gd name="T1" fmla="*/ 103 h 1008"/>
                <a:gd name="T2" fmla="*/ 2 w 1334"/>
                <a:gd name="T3" fmla="*/ 103 h 1008"/>
                <a:gd name="T4" fmla="*/ 93 w 1334"/>
                <a:gd name="T5" fmla="*/ 0 h 1008"/>
                <a:gd name="T6" fmla="*/ 1243 w 1334"/>
                <a:gd name="T7" fmla="*/ 3 h 1008"/>
                <a:gd name="T8" fmla="*/ 1333 w 1334"/>
                <a:gd name="T9" fmla="*/ 105 h 1008"/>
                <a:gd name="T10" fmla="*/ 1331 w 1334"/>
                <a:gd name="T11" fmla="*/ 904 h 1008"/>
                <a:gd name="T12" fmla="*/ 1240 w 1334"/>
                <a:gd name="T13" fmla="*/ 1007 h 1008"/>
                <a:gd name="T14" fmla="*/ 88 w 1334"/>
                <a:gd name="T15" fmla="*/ 1004 h 1008"/>
                <a:gd name="T16" fmla="*/ 0 w 1334"/>
                <a:gd name="T17" fmla="*/ 900 h 1008"/>
                <a:gd name="T18" fmla="*/ 2 w 1334"/>
                <a:gd name="T19" fmla="*/ 10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4" h="1008">
                  <a:moveTo>
                    <a:pt x="2" y="103"/>
                  </a:moveTo>
                  <a:lnTo>
                    <a:pt x="2" y="103"/>
                  </a:lnTo>
                  <a:cubicBezTo>
                    <a:pt x="2" y="44"/>
                    <a:pt x="44" y="0"/>
                    <a:pt x="93" y="0"/>
                  </a:cubicBezTo>
                  <a:cubicBezTo>
                    <a:pt x="1243" y="3"/>
                    <a:pt x="1243" y="3"/>
                    <a:pt x="1243" y="3"/>
                  </a:cubicBezTo>
                  <a:cubicBezTo>
                    <a:pt x="1291" y="3"/>
                    <a:pt x="1333" y="49"/>
                    <a:pt x="1333" y="105"/>
                  </a:cubicBezTo>
                  <a:cubicBezTo>
                    <a:pt x="1331" y="904"/>
                    <a:pt x="1331" y="904"/>
                    <a:pt x="1331" y="904"/>
                  </a:cubicBezTo>
                  <a:cubicBezTo>
                    <a:pt x="1331" y="961"/>
                    <a:pt x="1289" y="1007"/>
                    <a:pt x="1240" y="1007"/>
                  </a:cubicBezTo>
                  <a:cubicBezTo>
                    <a:pt x="88" y="1004"/>
                    <a:pt x="88" y="1004"/>
                    <a:pt x="88" y="1004"/>
                  </a:cubicBezTo>
                  <a:cubicBezTo>
                    <a:pt x="39" y="1004"/>
                    <a:pt x="0" y="958"/>
                    <a:pt x="0" y="900"/>
                  </a:cubicBezTo>
                  <a:lnTo>
                    <a:pt x="2" y="103"/>
                  </a:ln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7" name="Freeform 231"/>
            <p:cNvSpPr>
              <a:spLocks noChangeArrowheads="1"/>
            </p:cNvSpPr>
            <p:nvPr/>
          </p:nvSpPr>
          <p:spPr bwMode="auto">
            <a:xfrm>
              <a:off x="18159823" y="4270116"/>
              <a:ext cx="1278134" cy="964902"/>
            </a:xfrm>
            <a:custGeom>
              <a:avLst/>
              <a:gdLst>
                <a:gd name="T0" fmla="*/ 2 w 1334"/>
                <a:gd name="T1" fmla="*/ 103 h 1011"/>
                <a:gd name="T2" fmla="*/ 2 w 1334"/>
                <a:gd name="T3" fmla="*/ 103 h 1011"/>
                <a:gd name="T4" fmla="*/ 93 w 1334"/>
                <a:gd name="T5" fmla="*/ 0 h 1011"/>
                <a:gd name="T6" fmla="*/ 1243 w 1334"/>
                <a:gd name="T7" fmla="*/ 5 h 1011"/>
                <a:gd name="T8" fmla="*/ 1333 w 1334"/>
                <a:gd name="T9" fmla="*/ 108 h 1011"/>
                <a:gd name="T10" fmla="*/ 1331 w 1334"/>
                <a:gd name="T11" fmla="*/ 907 h 1011"/>
                <a:gd name="T12" fmla="*/ 1240 w 1334"/>
                <a:gd name="T13" fmla="*/ 1010 h 1011"/>
                <a:gd name="T14" fmla="*/ 88 w 1334"/>
                <a:gd name="T15" fmla="*/ 1005 h 1011"/>
                <a:gd name="T16" fmla="*/ 0 w 1334"/>
                <a:gd name="T17" fmla="*/ 902 h 1011"/>
                <a:gd name="T18" fmla="*/ 2 w 1334"/>
                <a:gd name="T19" fmla="*/ 103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4" h="1011">
                  <a:moveTo>
                    <a:pt x="2" y="103"/>
                  </a:moveTo>
                  <a:lnTo>
                    <a:pt x="2" y="103"/>
                  </a:lnTo>
                  <a:cubicBezTo>
                    <a:pt x="2" y="47"/>
                    <a:pt x="41" y="0"/>
                    <a:pt x="93" y="0"/>
                  </a:cubicBezTo>
                  <a:cubicBezTo>
                    <a:pt x="1243" y="5"/>
                    <a:pt x="1243" y="5"/>
                    <a:pt x="1243" y="5"/>
                  </a:cubicBezTo>
                  <a:cubicBezTo>
                    <a:pt x="1291" y="5"/>
                    <a:pt x="1333" y="52"/>
                    <a:pt x="1333" y="108"/>
                  </a:cubicBezTo>
                  <a:cubicBezTo>
                    <a:pt x="1331" y="907"/>
                    <a:pt x="1331" y="907"/>
                    <a:pt x="1331" y="907"/>
                  </a:cubicBezTo>
                  <a:cubicBezTo>
                    <a:pt x="1331" y="963"/>
                    <a:pt x="1289" y="1010"/>
                    <a:pt x="1240" y="1010"/>
                  </a:cubicBezTo>
                  <a:cubicBezTo>
                    <a:pt x="88" y="1005"/>
                    <a:pt x="88" y="1005"/>
                    <a:pt x="88" y="1005"/>
                  </a:cubicBezTo>
                  <a:cubicBezTo>
                    <a:pt x="39" y="1005"/>
                    <a:pt x="0" y="958"/>
                    <a:pt x="0" y="902"/>
                  </a:cubicBezTo>
                  <a:lnTo>
                    <a:pt x="2" y="103"/>
                  </a:lnTo>
                </a:path>
              </a:pathLst>
            </a:custGeom>
            <a:solidFill>
              <a:srgbClr val="15507A"/>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8" name="Freeform 232"/>
            <p:cNvSpPr>
              <a:spLocks noChangeArrowheads="1"/>
            </p:cNvSpPr>
            <p:nvPr/>
          </p:nvSpPr>
          <p:spPr bwMode="auto">
            <a:xfrm>
              <a:off x="18223306" y="4600215"/>
              <a:ext cx="1121541" cy="558628"/>
            </a:xfrm>
            <a:custGeom>
              <a:avLst/>
              <a:gdLst>
                <a:gd name="T0" fmla="*/ 0 w 1171"/>
                <a:gd name="T1" fmla="*/ 58 h 586"/>
                <a:gd name="T2" fmla="*/ 0 w 1171"/>
                <a:gd name="T3" fmla="*/ 58 h 586"/>
                <a:gd name="T4" fmla="*/ 78 w 1171"/>
                <a:gd name="T5" fmla="*/ 0 h 586"/>
                <a:gd name="T6" fmla="*/ 1092 w 1171"/>
                <a:gd name="T7" fmla="*/ 3 h 586"/>
                <a:gd name="T8" fmla="*/ 1170 w 1171"/>
                <a:gd name="T9" fmla="*/ 63 h 586"/>
                <a:gd name="T10" fmla="*/ 1168 w 1171"/>
                <a:gd name="T11" fmla="*/ 527 h 586"/>
                <a:gd name="T12" fmla="*/ 1090 w 1171"/>
                <a:gd name="T13" fmla="*/ 585 h 586"/>
                <a:gd name="T14" fmla="*/ 78 w 1171"/>
                <a:gd name="T15" fmla="*/ 583 h 586"/>
                <a:gd name="T16" fmla="*/ 0 w 1171"/>
                <a:gd name="T17" fmla="*/ 522 h 586"/>
                <a:gd name="T18" fmla="*/ 0 w 1171"/>
                <a:gd name="T19" fmla="*/ 5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1" h="586">
                  <a:moveTo>
                    <a:pt x="0" y="58"/>
                  </a:moveTo>
                  <a:lnTo>
                    <a:pt x="0" y="58"/>
                  </a:lnTo>
                  <a:cubicBezTo>
                    <a:pt x="0" y="27"/>
                    <a:pt x="37" y="0"/>
                    <a:pt x="78" y="0"/>
                  </a:cubicBezTo>
                  <a:cubicBezTo>
                    <a:pt x="1092" y="3"/>
                    <a:pt x="1092" y="3"/>
                    <a:pt x="1092" y="3"/>
                  </a:cubicBezTo>
                  <a:cubicBezTo>
                    <a:pt x="1136" y="3"/>
                    <a:pt x="1170" y="30"/>
                    <a:pt x="1170" y="63"/>
                  </a:cubicBezTo>
                  <a:cubicBezTo>
                    <a:pt x="1168" y="527"/>
                    <a:pt x="1168" y="527"/>
                    <a:pt x="1168" y="527"/>
                  </a:cubicBezTo>
                  <a:cubicBezTo>
                    <a:pt x="1168" y="558"/>
                    <a:pt x="1134" y="585"/>
                    <a:pt x="1090" y="585"/>
                  </a:cubicBezTo>
                  <a:cubicBezTo>
                    <a:pt x="78" y="583"/>
                    <a:pt x="78" y="583"/>
                    <a:pt x="78" y="583"/>
                  </a:cubicBezTo>
                  <a:cubicBezTo>
                    <a:pt x="35" y="583"/>
                    <a:pt x="0" y="556"/>
                    <a:pt x="0" y="522"/>
                  </a:cubicBezTo>
                  <a:lnTo>
                    <a:pt x="0" y="58"/>
                  </a:ln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9" name="Freeform 233"/>
            <p:cNvSpPr>
              <a:spLocks noChangeArrowheads="1"/>
            </p:cNvSpPr>
            <p:nvPr/>
          </p:nvSpPr>
          <p:spPr bwMode="auto">
            <a:xfrm>
              <a:off x="18676155" y="4325133"/>
              <a:ext cx="232773" cy="224297"/>
            </a:xfrm>
            <a:custGeom>
              <a:avLst/>
              <a:gdLst>
                <a:gd name="T0" fmla="*/ 0 w 249"/>
                <a:gd name="T1" fmla="*/ 24 h 238"/>
                <a:gd name="T2" fmla="*/ 0 w 249"/>
                <a:gd name="T3" fmla="*/ 24 h 238"/>
                <a:gd name="T4" fmla="*/ 17 w 249"/>
                <a:gd name="T5" fmla="*/ 3 h 238"/>
                <a:gd name="T6" fmla="*/ 234 w 249"/>
                <a:gd name="T7" fmla="*/ 3 h 238"/>
                <a:gd name="T8" fmla="*/ 248 w 249"/>
                <a:gd name="T9" fmla="*/ 27 h 238"/>
                <a:gd name="T10" fmla="*/ 248 w 249"/>
                <a:gd name="T11" fmla="*/ 212 h 238"/>
                <a:gd name="T12" fmla="*/ 231 w 249"/>
                <a:gd name="T13" fmla="*/ 237 h 238"/>
                <a:gd name="T14" fmla="*/ 17 w 249"/>
                <a:gd name="T15" fmla="*/ 237 h 238"/>
                <a:gd name="T16" fmla="*/ 0 w 249"/>
                <a:gd name="T17" fmla="*/ 212 h 238"/>
                <a:gd name="T18" fmla="*/ 0 w 249"/>
                <a:gd name="T19" fmla="*/ 2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38">
                  <a:moveTo>
                    <a:pt x="0" y="24"/>
                  </a:moveTo>
                  <a:lnTo>
                    <a:pt x="0" y="24"/>
                  </a:lnTo>
                  <a:cubicBezTo>
                    <a:pt x="0" y="12"/>
                    <a:pt x="7" y="0"/>
                    <a:pt x="17" y="3"/>
                  </a:cubicBezTo>
                  <a:cubicBezTo>
                    <a:pt x="234" y="3"/>
                    <a:pt x="234" y="3"/>
                    <a:pt x="234" y="3"/>
                  </a:cubicBezTo>
                  <a:cubicBezTo>
                    <a:pt x="241" y="3"/>
                    <a:pt x="248" y="12"/>
                    <a:pt x="248" y="27"/>
                  </a:cubicBezTo>
                  <a:cubicBezTo>
                    <a:pt x="248" y="212"/>
                    <a:pt x="248" y="212"/>
                    <a:pt x="248" y="212"/>
                  </a:cubicBezTo>
                  <a:cubicBezTo>
                    <a:pt x="248" y="227"/>
                    <a:pt x="241" y="237"/>
                    <a:pt x="231" y="237"/>
                  </a:cubicBezTo>
                  <a:cubicBezTo>
                    <a:pt x="17" y="237"/>
                    <a:pt x="17" y="237"/>
                    <a:pt x="17" y="237"/>
                  </a:cubicBezTo>
                  <a:cubicBezTo>
                    <a:pt x="7" y="237"/>
                    <a:pt x="0" y="224"/>
                    <a:pt x="0" y="212"/>
                  </a:cubicBezTo>
                  <a:lnTo>
                    <a:pt x="0" y="24"/>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0" name="Freeform 234"/>
            <p:cNvSpPr>
              <a:spLocks noChangeArrowheads="1"/>
            </p:cNvSpPr>
            <p:nvPr/>
          </p:nvSpPr>
          <p:spPr bwMode="auto">
            <a:xfrm>
              <a:off x="18676155" y="4325133"/>
              <a:ext cx="232773" cy="224297"/>
            </a:xfrm>
            <a:custGeom>
              <a:avLst/>
              <a:gdLst>
                <a:gd name="T0" fmla="*/ 0 w 249"/>
                <a:gd name="T1" fmla="*/ 24 h 238"/>
                <a:gd name="T2" fmla="*/ 0 w 249"/>
                <a:gd name="T3" fmla="*/ 24 h 238"/>
                <a:gd name="T4" fmla="*/ 17 w 249"/>
                <a:gd name="T5" fmla="*/ 3 h 238"/>
                <a:gd name="T6" fmla="*/ 234 w 249"/>
                <a:gd name="T7" fmla="*/ 3 h 238"/>
                <a:gd name="T8" fmla="*/ 248 w 249"/>
                <a:gd name="T9" fmla="*/ 27 h 238"/>
                <a:gd name="T10" fmla="*/ 248 w 249"/>
                <a:gd name="T11" fmla="*/ 212 h 238"/>
                <a:gd name="T12" fmla="*/ 231 w 249"/>
                <a:gd name="T13" fmla="*/ 237 h 238"/>
                <a:gd name="T14" fmla="*/ 17 w 249"/>
                <a:gd name="T15" fmla="*/ 237 h 238"/>
                <a:gd name="T16" fmla="*/ 0 w 249"/>
                <a:gd name="T17" fmla="*/ 212 h 238"/>
                <a:gd name="T18" fmla="*/ 0 w 249"/>
                <a:gd name="T19" fmla="*/ 2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38">
                  <a:moveTo>
                    <a:pt x="0" y="24"/>
                  </a:moveTo>
                  <a:lnTo>
                    <a:pt x="0" y="24"/>
                  </a:lnTo>
                  <a:cubicBezTo>
                    <a:pt x="0" y="12"/>
                    <a:pt x="7" y="0"/>
                    <a:pt x="17" y="3"/>
                  </a:cubicBezTo>
                  <a:cubicBezTo>
                    <a:pt x="234" y="3"/>
                    <a:pt x="234" y="3"/>
                    <a:pt x="234" y="3"/>
                  </a:cubicBezTo>
                  <a:cubicBezTo>
                    <a:pt x="241" y="3"/>
                    <a:pt x="248" y="12"/>
                    <a:pt x="248" y="27"/>
                  </a:cubicBezTo>
                  <a:cubicBezTo>
                    <a:pt x="248" y="212"/>
                    <a:pt x="248" y="212"/>
                    <a:pt x="248" y="212"/>
                  </a:cubicBezTo>
                  <a:cubicBezTo>
                    <a:pt x="248" y="227"/>
                    <a:pt x="241" y="237"/>
                    <a:pt x="231" y="237"/>
                  </a:cubicBezTo>
                  <a:cubicBezTo>
                    <a:pt x="17" y="237"/>
                    <a:pt x="17" y="237"/>
                    <a:pt x="17" y="237"/>
                  </a:cubicBezTo>
                  <a:cubicBezTo>
                    <a:pt x="7" y="237"/>
                    <a:pt x="0" y="224"/>
                    <a:pt x="0" y="212"/>
                  </a:cubicBezTo>
                  <a:lnTo>
                    <a:pt x="0" y="24"/>
                  </a:lnTo>
                </a:path>
              </a:pathLst>
            </a:custGeom>
            <a:noFill/>
            <a:ln w="5760" cap="flat">
              <a:solidFill>
                <a:srgbClr val="326798"/>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1" name="Freeform 235"/>
            <p:cNvSpPr>
              <a:spLocks noChangeArrowheads="1"/>
            </p:cNvSpPr>
            <p:nvPr/>
          </p:nvSpPr>
          <p:spPr bwMode="auto">
            <a:xfrm>
              <a:off x="18684620" y="4333597"/>
              <a:ext cx="237005" cy="220065"/>
            </a:xfrm>
            <a:custGeom>
              <a:avLst/>
              <a:gdLst>
                <a:gd name="T0" fmla="*/ 0 w 252"/>
                <a:gd name="T1" fmla="*/ 22 h 235"/>
                <a:gd name="T2" fmla="*/ 0 w 252"/>
                <a:gd name="T3" fmla="*/ 22 h 235"/>
                <a:gd name="T4" fmla="*/ 17 w 252"/>
                <a:gd name="T5" fmla="*/ 0 h 235"/>
                <a:gd name="T6" fmla="*/ 234 w 252"/>
                <a:gd name="T7" fmla="*/ 0 h 235"/>
                <a:gd name="T8" fmla="*/ 251 w 252"/>
                <a:gd name="T9" fmla="*/ 24 h 235"/>
                <a:gd name="T10" fmla="*/ 249 w 252"/>
                <a:gd name="T11" fmla="*/ 210 h 235"/>
                <a:gd name="T12" fmla="*/ 232 w 252"/>
                <a:gd name="T13" fmla="*/ 234 h 235"/>
                <a:gd name="T14" fmla="*/ 17 w 252"/>
                <a:gd name="T15" fmla="*/ 234 h 235"/>
                <a:gd name="T16" fmla="*/ 0 w 252"/>
                <a:gd name="T17" fmla="*/ 210 h 235"/>
                <a:gd name="T18" fmla="*/ 0 w 252"/>
                <a:gd name="T19" fmla="*/ 2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35">
                  <a:moveTo>
                    <a:pt x="0" y="22"/>
                  </a:moveTo>
                  <a:lnTo>
                    <a:pt x="0" y="22"/>
                  </a:lnTo>
                  <a:cubicBezTo>
                    <a:pt x="0" y="9"/>
                    <a:pt x="7" y="0"/>
                    <a:pt x="17" y="0"/>
                  </a:cubicBezTo>
                  <a:cubicBezTo>
                    <a:pt x="234" y="0"/>
                    <a:pt x="234" y="0"/>
                    <a:pt x="234" y="0"/>
                  </a:cubicBezTo>
                  <a:cubicBezTo>
                    <a:pt x="241" y="0"/>
                    <a:pt x="251" y="9"/>
                    <a:pt x="251" y="24"/>
                  </a:cubicBezTo>
                  <a:cubicBezTo>
                    <a:pt x="249" y="210"/>
                    <a:pt x="249" y="210"/>
                    <a:pt x="249" y="210"/>
                  </a:cubicBezTo>
                  <a:cubicBezTo>
                    <a:pt x="249" y="224"/>
                    <a:pt x="241" y="234"/>
                    <a:pt x="232" y="234"/>
                  </a:cubicBezTo>
                  <a:cubicBezTo>
                    <a:pt x="17" y="234"/>
                    <a:pt x="17" y="234"/>
                    <a:pt x="17" y="234"/>
                  </a:cubicBezTo>
                  <a:cubicBezTo>
                    <a:pt x="7" y="234"/>
                    <a:pt x="0" y="224"/>
                    <a:pt x="0" y="210"/>
                  </a:cubicBezTo>
                  <a:lnTo>
                    <a:pt x="0" y="22"/>
                  </a:lnTo>
                </a:path>
              </a:pathLst>
            </a:custGeom>
            <a:solidFill>
              <a:srgbClr val="013348"/>
            </a:solidFill>
            <a:ln>
              <a:noFill/>
            </a:ln>
            <a:effectLst/>
            <a:extLst>
              <a:ext uri="{91240B29-F687-4f45-9708-019B960494DF}">
                <a14:hiddenLine xmlns="" xmlns:a14="http://schemas.microsoft.com/office/drawing/2010/main" w="9525" cap="flat">
                  <a:solidFill>
                    <a:srgbClr val="326798"/>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2" name="Freeform 236"/>
            <p:cNvSpPr>
              <a:spLocks noChangeArrowheads="1"/>
            </p:cNvSpPr>
            <p:nvPr/>
          </p:nvSpPr>
          <p:spPr bwMode="auto">
            <a:xfrm>
              <a:off x="18295254" y="4629839"/>
              <a:ext cx="126967" cy="131193"/>
            </a:xfrm>
            <a:custGeom>
              <a:avLst/>
              <a:gdLst>
                <a:gd name="T0" fmla="*/ 0 w 138"/>
                <a:gd name="T1" fmla="*/ 4 h 142"/>
                <a:gd name="T2" fmla="*/ 0 w 138"/>
                <a:gd name="T3" fmla="*/ 4 h 142"/>
                <a:gd name="T4" fmla="*/ 5 w 138"/>
                <a:gd name="T5" fmla="*/ 0 h 142"/>
                <a:gd name="T6" fmla="*/ 134 w 138"/>
                <a:gd name="T7" fmla="*/ 0 h 142"/>
                <a:gd name="T8" fmla="*/ 137 w 138"/>
                <a:gd name="T9" fmla="*/ 4 h 142"/>
                <a:gd name="T10" fmla="*/ 137 w 138"/>
                <a:gd name="T11" fmla="*/ 136 h 142"/>
                <a:gd name="T12" fmla="*/ 132 w 138"/>
                <a:gd name="T13" fmla="*/ 141 h 142"/>
                <a:gd name="T14" fmla="*/ 2 w 138"/>
                <a:gd name="T15" fmla="*/ 141 h 142"/>
                <a:gd name="T16" fmla="*/ 0 w 138"/>
                <a:gd name="T17" fmla="*/ 136 h 142"/>
                <a:gd name="T18" fmla="*/ 0 w 138"/>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42">
                  <a:moveTo>
                    <a:pt x="0" y="4"/>
                  </a:moveTo>
                  <a:lnTo>
                    <a:pt x="0" y="4"/>
                  </a:lnTo>
                  <a:cubicBezTo>
                    <a:pt x="0" y="2"/>
                    <a:pt x="2" y="0"/>
                    <a:pt x="5" y="0"/>
                  </a:cubicBezTo>
                  <a:cubicBezTo>
                    <a:pt x="134" y="0"/>
                    <a:pt x="134" y="0"/>
                    <a:pt x="134" y="0"/>
                  </a:cubicBezTo>
                  <a:cubicBezTo>
                    <a:pt x="137" y="0"/>
                    <a:pt x="137" y="2"/>
                    <a:pt x="137" y="4"/>
                  </a:cubicBezTo>
                  <a:cubicBezTo>
                    <a:pt x="137" y="136"/>
                    <a:pt x="137" y="136"/>
                    <a:pt x="137" y="136"/>
                  </a:cubicBezTo>
                  <a:cubicBezTo>
                    <a:pt x="137" y="138"/>
                    <a:pt x="134" y="141"/>
                    <a:pt x="132" y="141"/>
                  </a:cubicBezTo>
                  <a:cubicBezTo>
                    <a:pt x="2" y="141"/>
                    <a:pt x="2" y="141"/>
                    <a:pt x="2" y="141"/>
                  </a:cubicBezTo>
                  <a:cubicBezTo>
                    <a:pt x="0" y="141"/>
                    <a:pt x="0" y="138"/>
                    <a:pt x="0" y="136"/>
                  </a:cubicBezTo>
                  <a:lnTo>
                    <a:pt x="0" y="4"/>
                  </a:lnTo>
                </a:path>
              </a:pathLst>
            </a:custGeom>
            <a:solidFill>
              <a:srgbClr val="5B93B1"/>
            </a:solidFill>
            <a:ln>
              <a:noFill/>
            </a:ln>
            <a:effectLst/>
            <a:extLst>
              <a:ext uri="{91240B29-F687-4f45-9708-019B960494DF}">
                <a14:hiddenLine xmlns="" xmlns:a14="http://schemas.microsoft.com/office/drawing/2010/main" w="9525" cap="flat">
                  <a:solidFill>
                    <a:srgbClr val="326798"/>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3" name="Freeform 237"/>
            <p:cNvSpPr>
              <a:spLocks noChangeArrowheads="1"/>
            </p:cNvSpPr>
            <p:nvPr/>
          </p:nvSpPr>
          <p:spPr bwMode="auto">
            <a:xfrm>
              <a:off x="18295254" y="4629839"/>
              <a:ext cx="126967" cy="131193"/>
            </a:xfrm>
            <a:custGeom>
              <a:avLst/>
              <a:gdLst>
                <a:gd name="T0" fmla="*/ 0 w 138"/>
                <a:gd name="T1" fmla="*/ 4 h 142"/>
                <a:gd name="T2" fmla="*/ 0 w 138"/>
                <a:gd name="T3" fmla="*/ 4 h 142"/>
                <a:gd name="T4" fmla="*/ 5 w 138"/>
                <a:gd name="T5" fmla="*/ 0 h 142"/>
                <a:gd name="T6" fmla="*/ 134 w 138"/>
                <a:gd name="T7" fmla="*/ 0 h 142"/>
                <a:gd name="T8" fmla="*/ 137 w 138"/>
                <a:gd name="T9" fmla="*/ 4 h 142"/>
                <a:gd name="T10" fmla="*/ 137 w 138"/>
                <a:gd name="T11" fmla="*/ 136 h 142"/>
                <a:gd name="T12" fmla="*/ 132 w 138"/>
                <a:gd name="T13" fmla="*/ 141 h 142"/>
                <a:gd name="T14" fmla="*/ 2 w 138"/>
                <a:gd name="T15" fmla="*/ 141 h 142"/>
                <a:gd name="T16" fmla="*/ 0 w 138"/>
                <a:gd name="T17" fmla="*/ 136 h 142"/>
                <a:gd name="T18" fmla="*/ 0 w 138"/>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42">
                  <a:moveTo>
                    <a:pt x="0" y="4"/>
                  </a:moveTo>
                  <a:lnTo>
                    <a:pt x="0" y="4"/>
                  </a:lnTo>
                  <a:cubicBezTo>
                    <a:pt x="0" y="2"/>
                    <a:pt x="2" y="0"/>
                    <a:pt x="5" y="0"/>
                  </a:cubicBezTo>
                  <a:cubicBezTo>
                    <a:pt x="134" y="0"/>
                    <a:pt x="134" y="0"/>
                    <a:pt x="134" y="0"/>
                  </a:cubicBezTo>
                  <a:cubicBezTo>
                    <a:pt x="137" y="0"/>
                    <a:pt x="137" y="2"/>
                    <a:pt x="137" y="4"/>
                  </a:cubicBezTo>
                  <a:cubicBezTo>
                    <a:pt x="137" y="136"/>
                    <a:pt x="137" y="136"/>
                    <a:pt x="137" y="136"/>
                  </a:cubicBezTo>
                  <a:cubicBezTo>
                    <a:pt x="137" y="138"/>
                    <a:pt x="134" y="141"/>
                    <a:pt x="132" y="141"/>
                  </a:cubicBezTo>
                  <a:cubicBezTo>
                    <a:pt x="2" y="141"/>
                    <a:pt x="2" y="141"/>
                    <a:pt x="2" y="141"/>
                  </a:cubicBezTo>
                  <a:cubicBezTo>
                    <a:pt x="0" y="141"/>
                    <a:pt x="0" y="138"/>
                    <a:pt x="0" y="136"/>
                  </a:cubicBezTo>
                  <a:lnTo>
                    <a:pt x="0" y="4"/>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4" name="Freeform 238"/>
            <p:cNvSpPr>
              <a:spLocks noChangeArrowheads="1"/>
            </p:cNvSpPr>
            <p:nvPr/>
          </p:nvSpPr>
          <p:spPr bwMode="auto">
            <a:xfrm>
              <a:off x="18464544" y="4629839"/>
              <a:ext cx="131199" cy="131193"/>
            </a:xfrm>
            <a:custGeom>
              <a:avLst/>
              <a:gdLst>
                <a:gd name="T0" fmla="*/ 0 w 140"/>
                <a:gd name="T1" fmla="*/ 4 h 142"/>
                <a:gd name="T2" fmla="*/ 0 w 140"/>
                <a:gd name="T3" fmla="*/ 4 h 142"/>
                <a:gd name="T4" fmla="*/ 5 w 140"/>
                <a:gd name="T5" fmla="*/ 0 h 142"/>
                <a:gd name="T6" fmla="*/ 134 w 140"/>
                <a:gd name="T7" fmla="*/ 0 h 142"/>
                <a:gd name="T8" fmla="*/ 139 w 140"/>
                <a:gd name="T9" fmla="*/ 4 h 142"/>
                <a:gd name="T10" fmla="*/ 139 w 140"/>
                <a:gd name="T11" fmla="*/ 136 h 142"/>
                <a:gd name="T12" fmla="*/ 134 w 140"/>
                <a:gd name="T13" fmla="*/ 141 h 142"/>
                <a:gd name="T14" fmla="*/ 5 w 140"/>
                <a:gd name="T15" fmla="*/ 141 h 142"/>
                <a:gd name="T16" fmla="*/ 0 w 140"/>
                <a:gd name="T17" fmla="*/ 136 h 142"/>
                <a:gd name="T18" fmla="*/ 0 w 140"/>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4"/>
                  </a:moveTo>
                  <a:lnTo>
                    <a:pt x="0" y="4"/>
                  </a:lnTo>
                  <a:cubicBezTo>
                    <a:pt x="0" y="2"/>
                    <a:pt x="2" y="0"/>
                    <a:pt x="5" y="0"/>
                  </a:cubicBezTo>
                  <a:cubicBezTo>
                    <a:pt x="134" y="0"/>
                    <a:pt x="134" y="0"/>
                    <a:pt x="134" y="0"/>
                  </a:cubicBezTo>
                  <a:cubicBezTo>
                    <a:pt x="137" y="0"/>
                    <a:pt x="139" y="2"/>
                    <a:pt x="139" y="4"/>
                  </a:cubicBezTo>
                  <a:cubicBezTo>
                    <a:pt x="139" y="136"/>
                    <a:pt x="139" y="136"/>
                    <a:pt x="139" y="136"/>
                  </a:cubicBezTo>
                  <a:cubicBezTo>
                    <a:pt x="139" y="138"/>
                    <a:pt x="137" y="141"/>
                    <a:pt x="134" y="141"/>
                  </a:cubicBezTo>
                  <a:cubicBezTo>
                    <a:pt x="5" y="141"/>
                    <a:pt x="5" y="141"/>
                    <a:pt x="5" y="141"/>
                  </a:cubicBezTo>
                  <a:cubicBezTo>
                    <a:pt x="2" y="141"/>
                    <a:pt x="0" y="138"/>
                    <a:pt x="0" y="136"/>
                  </a:cubicBezTo>
                  <a:lnTo>
                    <a:pt x="0" y="4"/>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5" name="Freeform 239"/>
            <p:cNvSpPr>
              <a:spLocks noChangeArrowheads="1"/>
            </p:cNvSpPr>
            <p:nvPr/>
          </p:nvSpPr>
          <p:spPr bwMode="auto">
            <a:xfrm>
              <a:off x="18464544" y="4629839"/>
              <a:ext cx="131199" cy="131193"/>
            </a:xfrm>
            <a:custGeom>
              <a:avLst/>
              <a:gdLst>
                <a:gd name="T0" fmla="*/ 0 w 140"/>
                <a:gd name="T1" fmla="*/ 4 h 142"/>
                <a:gd name="T2" fmla="*/ 0 w 140"/>
                <a:gd name="T3" fmla="*/ 4 h 142"/>
                <a:gd name="T4" fmla="*/ 5 w 140"/>
                <a:gd name="T5" fmla="*/ 0 h 142"/>
                <a:gd name="T6" fmla="*/ 134 w 140"/>
                <a:gd name="T7" fmla="*/ 0 h 142"/>
                <a:gd name="T8" fmla="*/ 139 w 140"/>
                <a:gd name="T9" fmla="*/ 4 h 142"/>
                <a:gd name="T10" fmla="*/ 139 w 140"/>
                <a:gd name="T11" fmla="*/ 136 h 142"/>
                <a:gd name="T12" fmla="*/ 134 w 140"/>
                <a:gd name="T13" fmla="*/ 141 h 142"/>
                <a:gd name="T14" fmla="*/ 5 w 140"/>
                <a:gd name="T15" fmla="*/ 141 h 142"/>
                <a:gd name="T16" fmla="*/ 0 w 140"/>
                <a:gd name="T17" fmla="*/ 136 h 142"/>
                <a:gd name="T18" fmla="*/ 0 w 140"/>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4"/>
                  </a:moveTo>
                  <a:lnTo>
                    <a:pt x="0" y="4"/>
                  </a:lnTo>
                  <a:cubicBezTo>
                    <a:pt x="0" y="2"/>
                    <a:pt x="2" y="0"/>
                    <a:pt x="5" y="0"/>
                  </a:cubicBezTo>
                  <a:cubicBezTo>
                    <a:pt x="134" y="0"/>
                    <a:pt x="134" y="0"/>
                    <a:pt x="134" y="0"/>
                  </a:cubicBezTo>
                  <a:cubicBezTo>
                    <a:pt x="137" y="0"/>
                    <a:pt x="139" y="2"/>
                    <a:pt x="139" y="4"/>
                  </a:cubicBezTo>
                  <a:cubicBezTo>
                    <a:pt x="139" y="136"/>
                    <a:pt x="139" y="136"/>
                    <a:pt x="139" y="136"/>
                  </a:cubicBezTo>
                  <a:cubicBezTo>
                    <a:pt x="139" y="138"/>
                    <a:pt x="137" y="141"/>
                    <a:pt x="134" y="141"/>
                  </a:cubicBezTo>
                  <a:cubicBezTo>
                    <a:pt x="5" y="141"/>
                    <a:pt x="5" y="141"/>
                    <a:pt x="5" y="141"/>
                  </a:cubicBezTo>
                  <a:cubicBezTo>
                    <a:pt x="2" y="141"/>
                    <a:pt x="0" y="138"/>
                    <a:pt x="0" y="136"/>
                  </a:cubicBezTo>
                  <a:lnTo>
                    <a:pt x="0" y="4"/>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6" name="Freeform 240"/>
            <p:cNvSpPr>
              <a:spLocks noChangeArrowheads="1"/>
            </p:cNvSpPr>
            <p:nvPr/>
          </p:nvSpPr>
          <p:spPr bwMode="auto">
            <a:xfrm>
              <a:off x="18638065" y="4629839"/>
              <a:ext cx="126967" cy="131193"/>
            </a:xfrm>
            <a:custGeom>
              <a:avLst/>
              <a:gdLst>
                <a:gd name="T0" fmla="*/ 0 w 137"/>
                <a:gd name="T1" fmla="*/ 4 h 142"/>
                <a:gd name="T2" fmla="*/ 0 w 137"/>
                <a:gd name="T3" fmla="*/ 4 h 142"/>
                <a:gd name="T4" fmla="*/ 4 w 137"/>
                <a:gd name="T5" fmla="*/ 0 h 142"/>
                <a:gd name="T6" fmla="*/ 133 w 137"/>
                <a:gd name="T7" fmla="*/ 0 h 142"/>
                <a:gd name="T8" fmla="*/ 136 w 137"/>
                <a:gd name="T9" fmla="*/ 4 h 142"/>
                <a:gd name="T10" fmla="*/ 136 w 137"/>
                <a:gd name="T11" fmla="*/ 136 h 142"/>
                <a:gd name="T12" fmla="*/ 131 w 137"/>
                <a:gd name="T13" fmla="*/ 141 h 142"/>
                <a:gd name="T14" fmla="*/ 2 w 137"/>
                <a:gd name="T15" fmla="*/ 141 h 142"/>
                <a:gd name="T16" fmla="*/ 0 w 137"/>
                <a:gd name="T17" fmla="*/ 136 h 142"/>
                <a:gd name="T18" fmla="*/ 0 w 137"/>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2">
                  <a:moveTo>
                    <a:pt x="0" y="4"/>
                  </a:moveTo>
                  <a:lnTo>
                    <a:pt x="0" y="4"/>
                  </a:lnTo>
                  <a:cubicBezTo>
                    <a:pt x="0" y="2"/>
                    <a:pt x="2" y="0"/>
                    <a:pt x="4" y="0"/>
                  </a:cubicBezTo>
                  <a:cubicBezTo>
                    <a:pt x="133" y="0"/>
                    <a:pt x="133" y="0"/>
                    <a:pt x="133" y="0"/>
                  </a:cubicBezTo>
                  <a:cubicBezTo>
                    <a:pt x="136" y="0"/>
                    <a:pt x="136" y="2"/>
                    <a:pt x="136" y="4"/>
                  </a:cubicBezTo>
                  <a:cubicBezTo>
                    <a:pt x="136" y="136"/>
                    <a:pt x="136" y="136"/>
                    <a:pt x="136" y="136"/>
                  </a:cubicBezTo>
                  <a:cubicBezTo>
                    <a:pt x="136" y="138"/>
                    <a:pt x="133" y="141"/>
                    <a:pt x="131" y="141"/>
                  </a:cubicBezTo>
                  <a:cubicBezTo>
                    <a:pt x="2" y="141"/>
                    <a:pt x="2" y="141"/>
                    <a:pt x="2" y="141"/>
                  </a:cubicBezTo>
                  <a:cubicBezTo>
                    <a:pt x="0" y="141"/>
                    <a:pt x="0" y="138"/>
                    <a:pt x="0" y="136"/>
                  </a:cubicBezTo>
                  <a:lnTo>
                    <a:pt x="0" y="4"/>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7" name="Freeform 241"/>
            <p:cNvSpPr>
              <a:spLocks noChangeArrowheads="1"/>
            </p:cNvSpPr>
            <p:nvPr/>
          </p:nvSpPr>
          <p:spPr bwMode="auto">
            <a:xfrm>
              <a:off x="18638065" y="4629839"/>
              <a:ext cx="126967" cy="131193"/>
            </a:xfrm>
            <a:custGeom>
              <a:avLst/>
              <a:gdLst>
                <a:gd name="T0" fmla="*/ 0 w 137"/>
                <a:gd name="T1" fmla="*/ 4 h 142"/>
                <a:gd name="T2" fmla="*/ 0 w 137"/>
                <a:gd name="T3" fmla="*/ 4 h 142"/>
                <a:gd name="T4" fmla="*/ 4 w 137"/>
                <a:gd name="T5" fmla="*/ 0 h 142"/>
                <a:gd name="T6" fmla="*/ 133 w 137"/>
                <a:gd name="T7" fmla="*/ 0 h 142"/>
                <a:gd name="T8" fmla="*/ 136 w 137"/>
                <a:gd name="T9" fmla="*/ 4 h 142"/>
                <a:gd name="T10" fmla="*/ 136 w 137"/>
                <a:gd name="T11" fmla="*/ 136 h 142"/>
                <a:gd name="T12" fmla="*/ 131 w 137"/>
                <a:gd name="T13" fmla="*/ 141 h 142"/>
                <a:gd name="T14" fmla="*/ 2 w 137"/>
                <a:gd name="T15" fmla="*/ 141 h 142"/>
                <a:gd name="T16" fmla="*/ 0 w 137"/>
                <a:gd name="T17" fmla="*/ 136 h 142"/>
                <a:gd name="T18" fmla="*/ 0 w 137"/>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2">
                  <a:moveTo>
                    <a:pt x="0" y="4"/>
                  </a:moveTo>
                  <a:lnTo>
                    <a:pt x="0" y="4"/>
                  </a:lnTo>
                  <a:cubicBezTo>
                    <a:pt x="0" y="2"/>
                    <a:pt x="2" y="0"/>
                    <a:pt x="4" y="0"/>
                  </a:cubicBezTo>
                  <a:cubicBezTo>
                    <a:pt x="133" y="0"/>
                    <a:pt x="133" y="0"/>
                    <a:pt x="133" y="0"/>
                  </a:cubicBezTo>
                  <a:cubicBezTo>
                    <a:pt x="136" y="0"/>
                    <a:pt x="136" y="2"/>
                    <a:pt x="136" y="4"/>
                  </a:cubicBezTo>
                  <a:cubicBezTo>
                    <a:pt x="136" y="136"/>
                    <a:pt x="136" y="136"/>
                    <a:pt x="136" y="136"/>
                  </a:cubicBezTo>
                  <a:cubicBezTo>
                    <a:pt x="136" y="138"/>
                    <a:pt x="133" y="141"/>
                    <a:pt x="131" y="141"/>
                  </a:cubicBezTo>
                  <a:cubicBezTo>
                    <a:pt x="2" y="141"/>
                    <a:pt x="2" y="141"/>
                    <a:pt x="2" y="141"/>
                  </a:cubicBezTo>
                  <a:cubicBezTo>
                    <a:pt x="0" y="141"/>
                    <a:pt x="0" y="138"/>
                    <a:pt x="0" y="136"/>
                  </a:cubicBezTo>
                  <a:lnTo>
                    <a:pt x="0" y="4"/>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8" name="Freeform 242"/>
            <p:cNvSpPr>
              <a:spLocks noChangeArrowheads="1"/>
            </p:cNvSpPr>
            <p:nvPr/>
          </p:nvSpPr>
          <p:spPr bwMode="auto">
            <a:xfrm>
              <a:off x="18807354" y="4629839"/>
              <a:ext cx="131199" cy="131193"/>
            </a:xfrm>
            <a:custGeom>
              <a:avLst/>
              <a:gdLst>
                <a:gd name="T0" fmla="*/ 0 w 140"/>
                <a:gd name="T1" fmla="*/ 4 h 142"/>
                <a:gd name="T2" fmla="*/ 0 w 140"/>
                <a:gd name="T3" fmla="*/ 4 h 142"/>
                <a:gd name="T4" fmla="*/ 5 w 140"/>
                <a:gd name="T5" fmla="*/ 0 h 142"/>
                <a:gd name="T6" fmla="*/ 134 w 140"/>
                <a:gd name="T7" fmla="*/ 2 h 142"/>
                <a:gd name="T8" fmla="*/ 139 w 140"/>
                <a:gd name="T9" fmla="*/ 4 h 142"/>
                <a:gd name="T10" fmla="*/ 139 w 140"/>
                <a:gd name="T11" fmla="*/ 136 h 142"/>
                <a:gd name="T12" fmla="*/ 134 w 140"/>
                <a:gd name="T13" fmla="*/ 141 h 142"/>
                <a:gd name="T14" fmla="*/ 5 w 140"/>
                <a:gd name="T15" fmla="*/ 141 h 142"/>
                <a:gd name="T16" fmla="*/ 0 w 140"/>
                <a:gd name="T17" fmla="*/ 136 h 142"/>
                <a:gd name="T18" fmla="*/ 0 w 140"/>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4"/>
                  </a:moveTo>
                  <a:lnTo>
                    <a:pt x="0" y="4"/>
                  </a:lnTo>
                  <a:cubicBezTo>
                    <a:pt x="0" y="2"/>
                    <a:pt x="3" y="0"/>
                    <a:pt x="5" y="0"/>
                  </a:cubicBezTo>
                  <a:cubicBezTo>
                    <a:pt x="134" y="2"/>
                    <a:pt x="134" y="2"/>
                    <a:pt x="134" y="2"/>
                  </a:cubicBezTo>
                  <a:cubicBezTo>
                    <a:pt x="137" y="2"/>
                    <a:pt x="139" y="2"/>
                    <a:pt x="139" y="4"/>
                  </a:cubicBezTo>
                  <a:cubicBezTo>
                    <a:pt x="139" y="136"/>
                    <a:pt x="139" y="136"/>
                    <a:pt x="139" y="136"/>
                  </a:cubicBezTo>
                  <a:cubicBezTo>
                    <a:pt x="139" y="141"/>
                    <a:pt x="137" y="141"/>
                    <a:pt x="134" y="141"/>
                  </a:cubicBezTo>
                  <a:cubicBezTo>
                    <a:pt x="5" y="141"/>
                    <a:pt x="5" y="141"/>
                    <a:pt x="5" y="141"/>
                  </a:cubicBezTo>
                  <a:cubicBezTo>
                    <a:pt x="3" y="141"/>
                    <a:pt x="0" y="138"/>
                    <a:pt x="0" y="136"/>
                  </a:cubicBezTo>
                  <a:lnTo>
                    <a:pt x="0" y="4"/>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9" name="Freeform 243"/>
            <p:cNvSpPr>
              <a:spLocks noChangeArrowheads="1"/>
            </p:cNvSpPr>
            <p:nvPr/>
          </p:nvSpPr>
          <p:spPr bwMode="auto">
            <a:xfrm>
              <a:off x="18807354" y="4629839"/>
              <a:ext cx="131199" cy="131193"/>
            </a:xfrm>
            <a:custGeom>
              <a:avLst/>
              <a:gdLst>
                <a:gd name="T0" fmla="*/ 0 w 140"/>
                <a:gd name="T1" fmla="*/ 4 h 142"/>
                <a:gd name="T2" fmla="*/ 0 w 140"/>
                <a:gd name="T3" fmla="*/ 4 h 142"/>
                <a:gd name="T4" fmla="*/ 5 w 140"/>
                <a:gd name="T5" fmla="*/ 0 h 142"/>
                <a:gd name="T6" fmla="*/ 134 w 140"/>
                <a:gd name="T7" fmla="*/ 2 h 142"/>
                <a:gd name="T8" fmla="*/ 139 w 140"/>
                <a:gd name="T9" fmla="*/ 4 h 142"/>
                <a:gd name="T10" fmla="*/ 139 w 140"/>
                <a:gd name="T11" fmla="*/ 136 h 142"/>
                <a:gd name="T12" fmla="*/ 134 w 140"/>
                <a:gd name="T13" fmla="*/ 141 h 142"/>
                <a:gd name="T14" fmla="*/ 5 w 140"/>
                <a:gd name="T15" fmla="*/ 141 h 142"/>
                <a:gd name="T16" fmla="*/ 0 w 140"/>
                <a:gd name="T17" fmla="*/ 136 h 142"/>
                <a:gd name="T18" fmla="*/ 0 w 140"/>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4"/>
                  </a:moveTo>
                  <a:lnTo>
                    <a:pt x="0" y="4"/>
                  </a:lnTo>
                  <a:cubicBezTo>
                    <a:pt x="0" y="2"/>
                    <a:pt x="3" y="0"/>
                    <a:pt x="5" y="0"/>
                  </a:cubicBezTo>
                  <a:cubicBezTo>
                    <a:pt x="134" y="2"/>
                    <a:pt x="134" y="2"/>
                    <a:pt x="134" y="2"/>
                  </a:cubicBezTo>
                  <a:cubicBezTo>
                    <a:pt x="137" y="2"/>
                    <a:pt x="139" y="2"/>
                    <a:pt x="139" y="4"/>
                  </a:cubicBezTo>
                  <a:cubicBezTo>
                    <a:pt x="139" y="136"/>
                    <a:pt x="139" y="136"/>
                    <a:pt x="139" y="136"/>
                  </a:cubicBezTo>
                  <a:cubicBezTo>
                    <a:pt x="139" y="141"/>
                    <a:pt x="137" y="141"/>
                    <a:pt x="134" y="141"/>
                  </a:cubicBezTo>
                  <a:cubicBezTo>
                    <a:pt x="5" y="141"/>
                    <a:pt x="5" y="141"/>
                    <a:pt x="5" y="141"/>
                  </a:cubicBezTo>
                  <a:cubicBezTo>
                    <a:pt x="3" y="141"/>
                    <a:pt x="0" y="138"/>
                    <a:pt x="0" y="136"/>
                  </a:cubicBezTo>
                  <a:lnTo>
                    <a:pt x="0" y="4"/>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0" name="Freeform 244"/>
            <p:cNvSpPr>
              <a:spLocks noChangeArrowheads="1"/>
            </p:cNvSpPr>
            <p:nvPr/>
          </p:nvSpPr>
          <p:spPr bwMode="auto">
            <a:xfrm>
              <a:off x="18980876" y="4629839"/>
              <a:ext cx="126967" cy="131193"/>
            </a:xfrm>
            <a:custGeom>
              <a:avLst/>
              <a:gdLst>
                <a:gd name="T0" fmla="*/ 0 w 137"/>
                <a:gd name="T1" fmla="*/ 5 h 142"/>
                <a:gd name="T2" fmla="*/ 0 w 137"/>
                <a:gd name="T3" fmla="*/ 5 h 142"/>
                <a:gd name="T4" fmla="*/ 4 w 137"/>
                <a:gd name="T5" fmla="*/ 0 h 142"/>
                <a:gd name="T6" fmla="*/ 134 w 137"/>
                <a:gd name="T7" fmla="*/ 0 h 142"/>
                <a:gd name="T8" fmla="*/ 136 w 137"/>
                <a:gd name="T9" fmla="*/ 5 h 142"/>
                <a:gd name="T10" fmla="*/ 136 w 137"/>
                <a:gd name="T11" fmla="*/ 136 h 142"/>
                <a:gd name="T12" fmla="*/ 131 w 137"/>
                <a:gd name="T13" fmla="*/ 141 h 142"/>
                <a:gd name="T14" fmla="*/ 2 w 137"/>
                <a:gd name="T15" fmla="*/ 139 h 142"/>
                <a:gd name="T16" fmla="*/ 0 w 137"/>
                <a:gd name="T17" fmla="*/ 136 h 142"/>
                <a:gd name="T18" fmla="*/ 0 w 137"/>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2">
                  <a:moveTo>
                    <a:pt x="0" y="5"/>
                  </a:moveTo>
                  <a:lnTo>
                    <a:pt x="0" y="5"/>
                  </a:lnTo>
                  <a:cubicBezTo>
                    <a:pt x="0" y="0"/>
                    <a:pt x="2" y="0"/>
                    <a:pt x="4" y="0"/>
                  </a:cubicBezTo>
                  <a:cubicBezTo>
                    <a:pt x="134" y="0"/>
                    <a:pt x="134" y="0"/>
                    <a:pt x="134" y="0"/>
                  </a:cubicBezTo>
                  <a:cubicBezTo>
                    <a:pt x="136" y="0"/>
                    <a:pt x="136" y="2"/>
                    <a:pt x="136" y="5"/>
                  </a:cubicBezTo>
                  <a:cubicBezTo>
                    <a:pt x="136" y="136"/>
                    <a:pt x="136" y="136"/>
                    <a:pt x="136" y="136"/>
                  </a:cubicBezTo>
                  <a:cubicBezTo>
                    <a:pt x="136" y="139"/>
                    <a:pt x="134" y="141"/>
                    <a:pt x="131" y="141"/>
                  </a:cubicBezTo>
                  <a:cubicBezTo>
                    <a:pt x="2" y="139"/>
                    <a:pt x="2" y="139"/>
                    <a:pt x="2" y="139"/>
                  </a:cubicBezTo>
                  <a:cubicBezTo>
                    <a:pt x="0" y="139"/>
                    <a:pt x="0" y="139"/>
                    <a:pt x="0" y="136"/>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1" name="Freeform 245"/>
            <p:cNvSpPr>
              <a:spLocks noChangeArrowheads="1"/>
            </p:cNvSpPr>
            <p:nvPr/>
          </p:nvSpPr>
          <p:spPr bwMode="auto">
            <a:xfrm>
              <a:off x="18980876" y="4629839"/>
              <a:ext cx="126967" cy="131193"/>
            </a:xfrm>
            <a:custGeom>
              <a:avLst/>
              <a:gdLst>
                <a:gd name="T0" fmla="*/ 0 w 137"/>
                <a:gd name="T1" fmla="*/ 5 h 142"/>
                <a:gd name="T2" fmla="*/ 0 w 137"/>
                <a:gd name="T3" fmla="*/ 5 h 142"/>
                <a:gd name="T4" fmla="*/ 4 w 137"/>
                <a:gd name="T5" fmla="*/ 0 h 142"/>
                <a:gd name="T6" fmla="*/ 134 w 137"/>
                <a:gd name="T7" fmla="*/ 0 h 142"/>
                <a:gd name="T8" fmla="*/ 136 w 137"/>
                <a:gd name="T9" fmla="*/ 5 h 142"/>
                <a:gd name="T10" fmla="*/ 136 w 137"/>
                <a:gd name="T11" fmla="*/ 136 h 142"/>
                <a:gd name="T12" fmla="*/ 131 w 137"/>
                <a:gd name="T13" fmla="*/ 141 h 142"/>
                <a:gd name="T14" fmla="*/ 2 w 137"/>
                <a:gd name="T15" fmla="*/ 139 h 142"/>
                <a:gd name="T16" fmla="*/ 0 w 137"/>
                <a:gd name="T17" fmla="*/ 136 h 142"/>
                <a:gd name="T18" fmla="*/ 0 w 137"/>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2">
                  <a:moveTo>
                    <a:pt x="0" y="5"/>
                  </a:moveTo>
                  <a:lnTo>
                    <a:pt x="0" y="5"/>
                  </a:lnTo>
                  <a:cubicBezTo>
                    <a:pt x="0" y="0"/>
                    <a:pt x="2" y="0"/>
                    <a:pt x="4" y="0"/>
                  </a:cubicBezTo>
                  <a:cubicBezTo>
                    <a:pt x="134" y="0"/>
                    <a:pt x="134" y="0"/>
                    <a:pt x="134" y="0"/>
                  </a:cubicBezTo>
                  <a:cubicBezTo>
                    <a:pt x="136" y="0"/>
                    <a:pt x="136" y="2"/>
                    <a:pt x="136" y="5"/>
                  </a:cubicBezTo>
                  <a:cubicBezTo>
                    <a:pt x="136" y="136"/>
                    <a:pt x="136" y="136"/>
                    <a:pt x="136" y="136"/>
                  </a:cubicBezTo>
                  <a:cubicBezTo>
                    <a:pt x="136" y="139"/>
                    <a:pt x="134" y="141"/>
                    <a:pt x="131" y="141"/>
                  </a:cubicBezTo>
                  <a:cubicBezTo>
                    <a:pt x="2" y="139"/>
                    <a:pt x="2" y="139"/>
                    <a:pt x="2" y="139"/>
                  </a:cubicBezTo>
                  <a:cubicBezTo>
                    <a:pt x="0" y="139"/>
                    <a:pt x="0" y="139"/>
                    <a:pt x="0" y="136"/>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2" name="Freeform 246"/>
            <p:cNvSpPr>
              <a:spLocks noChangeArrowheads="1"/>
            </p:cNvSpPr>
            <p:nvPr/>
          </p:nvSpPr>
          <p:spPr bwMode="auto">
            <a:xfrm>
              <a:off x="19150165" y="4629839"/>
              <a:ext cx="131199" cy="131193"/>
            </a:xfrm>
            <a:custGeom>
              <a:avLst/>
              <a:gdLst>
                <a:gd name="T0" fmla="*/ 0 w 140"/>
                <a:gd name="T1" fmla="*/ 5 h 142"/>
                <a:gd name="T2" fmla="*/ 0 w 140"/>
                <a:gd name="T3" fmla="*/ 5 h 142"/>
                <a:gd name="T4" fmla="*/ 5 w 140"/>
                <a:gd name="T5" fmla="*/ 0 h 142"/>
                <a:gd name="T6" fmla="*/ 135 w 140"/>
                <a:gd name="T7" fmla="*/ 0 h 142"/>
                <a:gd name="T8" fmla="*/ 139 w 140"/>
                <a:gd name="T9" fmla="*/ 5 h 142"/>
                <a:gd name="T10" fmla="*/ 139 w 140"/>
                <a:gd name="T11" fmla="*/ 136 h 142"/>
                <a:gd name="T12" fmla="*/ 135 w 140"/>
                <a:gd name="T13" fmla="*/ 141 h 142"/>
                <a:gd name="T14" fmla="*/ 5 w 140"/>
                <a:gd name="T15" fmla="*/ 141 h 142"/>
                <a:gd name="T16" fmla="*/ 0 w 140"/>
                <a:gd name="T17" fmla="*/ 136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5" y="0"/>
                    <a:pt x="135" y="0"/>
                    <a:pt x="135" y="0"/>
                  </a:cubicBezTo>
                  <a:cubicBezTo>
                    <a:pt x="137" y="0"/>
                    <a:pt x="139" y="2"/>
                    <a:pt x="139" y="5"/>
                  </a:cubicBezTo>
                  <a:cubicBezTo>
                    <a:pt x="139" y="136"/>
                    <a:pt x="139" y="136"/>
                    <a:pt x="139" y="136"/>
                  </a:cubicBezTo>
                  <a:cubicBezTo>
                    <a:pt x="139" y="139"/>
                    <a:pt x="137" y="141"/>
                    <a:pt x="135" y="141"/>
                  </a:cubicBezTo>
                  <a:cubicBezTo>
                    <a:pt x="5" y="141"/>
                    <a:pt x="5" y="141"/>
                    <a:pt x="5" y="141"/>
                  </a:cubicBezTo>
                  <a:cubicBezTo>
                    <a:pt x="3" y="141"/>
                    <a:pt x="0" y="139"/>
                    <a:pt x="0" y="136"/>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3" name="Freeform 247"/>
            <p:cNvSpPr>
              <a:spLocks noChangeArrowheads="1"/>
            </p:cNvSpPr>
            <p:nvPr/>
          </p:nvSpPr>
          <p:spPr bwMode="auto">
            <a:xfrm>
              <a:off x="19150165" y="4629839"/>
              <a:ext cx="131199" cy="131193"/>
            </a:xfrm>
            <a:custGeom>
              <a:avLst/>
              <a:gdLst>
                <a:gd name="T0" fmla="*/ 0 w 140"/>
                <a:gd name="T1" fmla="*/ 5 h 142"/>
                <a:gd name="T2" fmla="*/ 0 w 140"/>
                <a:gd name="T3" fmla="*/ 5 h 142"/>
                <a:gd name="T4" fmla="*/ 5 w 140"/>
                <a:gd name="T5" fmla="*/ 0 h 142"/>
                <a:gd name="T6" fmla="*/ 135 w 140"/>
                <a:gd name="T7" fmla="*/ 0 h 142"/>
                <a:gd name="T8" fmla="*/ 139 w 140"/>
                <a:gd name="T9" fmla="*/ 5 h 142"/>
                <a:gd name="T10" fmla="*/ 139 w 140"/>
                <a:gd name="T11" fmla="*/ 136 h 142"/>
                <a:gd name="T12" fmla="*/ 135 w 140"/>
                <a:gd name="T13" fmla="*/ 141 h 142"/>
                <a:gd name="T14" fmla="*/ 5 w 140"/>
                <a:gd name="T15" fmla="*/ 141 h 142"/>
                <a:gd name="T16" fmla="*/ 0 w 140"/>
                <a:gd name="T17" fmla="*/ 136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5" y="0"/>
                    <a:pt x="135" y="0"/>
                    <a:pt x="135" y="0"/>
                  </a:cubicBezTo>
                  <a:cubicBezTo>
                    <a:pt x="137" y="0"/>
                    <a:pt x="139" y="2"/>
                    <a:pt x="139" y="5"/>
                  </a:cubicBezTo>
                  <a:cubicBezTo>
                    <a:pt x="139" y="136"/>
                    <a:pt x="139" y="136"/>
                    <a:pt x="139" y="136"/>
                  </a:cubicBezTo>
                  <a:cubicBezTo>
                    <a:pt x="139" y="139"/>
                    <a:pt x="137" y="141"/>
                    <a:pt x="135" y="141"/>
                  </a:cubicBezTo>
                  <a:cubicBezTo>
                    <a:pt x="5" y="141"/>
                    <a:pt x="5" y="141"/>
                    <a:pt x="5" y="141"/>
                  </a:cubicBezTo>
                  <a:cubicBezTo>
                    <a:pt x="3" y="141"/>
                    <a:pt x="0" y="139"/>
                    <a:pt x="0" y="136"/>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4" name="Freeform 248"/>
            <p:cNvSpPr>
              <a:spLocks noChangeArrowheads="1"/>
            </p:cNvSpPr>
            <p:nvPr/>
          </p:nvSpPr>
          <p:spPr bwMode="auto">
            <a:xfrm>
              <a:off x="18291022" y="4794888"/>
              <a:ext cx="131199" cy="131193"/>
            </a:xfrm>
            <a:custGeom>
              <a:avLst/>
              <a:gdLst>
                <a:gd name="T0" fmla="*/ 0 w 140"/>
                <a:gd name="T1" fmla="*/ 5 h 143"/>
                <a:gd name="T2" fmla="*/ 0 w 140"/>
                <a:gd name="T3" fmla="*/ 5 h 143"/>
                <a:gd name="T4" fmla="*/ 4 w 140"/>
                <a:gd name="T5" fmla="*/ 0 h 143"/>
                <a:gd name="T6" fmla="*/ 134 w 140"/>
                <a:gd name="T7" fmla="*/ 0 h 143"/>
                <a:gd name="T8" fmla="*/ 139 w 140"/>
                <a:gd name="T9" fmla="*/ 5 h 143"/>
                <a:gd name="T10" fmla="*/ 139 w 140"/>
                <a:gd name="T11" fmla="*/ 137 h 143"/>
                <a:gd name="T12" fmla="*/ 134 w 140"/>
                <a:gd name="T13" fmla="*/ 142 h 143"/>
                <a:gd name="T14" fmla="*/ 4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2" y="0"/>
                    <a:pt x="4" y="0"/>
                  </a:cubicBezTo>
                  <a:cubicBezTo>
                    <a:pt x="134" y="0"/>
                    <a:pt x="134" y="0"/>
                    <a:pt x="134" y="0"/>
                  </a:cubicBezTo>
                  <a:cubicBezTo>
                    <a:pt x="136" y="0"/>
                    <a:pt x="139" y="3"/>
                    <a:pt x="139" y="5"/>
                  </a:cubicBezTo>
                  <a:cubicBezTo>
                    <a:pt x="139" y="137"/>
                    <a:pt x="139" y="137"/>
                    <a:pt x="139" y="137"/>
                  </a:cubicBezTo>
                  <a:cubicBezTo>
                    <a:pt x="139" y="140"/>
                    <a:pt x="136" y="142"/>
                    <a:pt x="134" y="142"/>
                  </a:cubicBezTo>
                  <a:cubicBezTo>
                    <a:pt x="4" y="142"/>
                    <a:pt x="4" y="142"/>
                    <a:pt x="4" y="142"/>
                  </a:cubicBezTo>
                  <a:cubicBezTo>
                    <a:pt x="2" y="142"/>
                    <a:pt x="0" y="140"/>
                    <a:pt x="0" y="137"/>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5" name="Freeform 249"/>
            <p:cNvSpPr>
              <a:spLocks noChangeArrowheads="1"/>
            </p:cNvSpPr>
            <p:nvPr/>
          </p:nvSpPr>
          <p:spPr bwMode="auto">
            <a:xfrm>
              <a:off x="18291022" y="4794888"/>
              <a:ext cx="131199" cy="131193"/>
            </a:xfrm>
            <a:custGeom>
              <a:avLst/>
              <a:gdLst>
                <a:gd name="T0" fmla="*/ 0 w 140"/>
                <a:gd name="T1" fmla="*/ 5 h 143"/>
                <a:gd name="T2" fmla="*/ 0 w 140"/>
                <a:gd name="T3" fmla="*/ 5 h 143"/>
                <a:gd name="T4" fmla="*/ 4 w 140"/>
                <a:gd name="T5" fmla="*/ 0 h 143"/>
                <a:gd name="T6" fmla="*/ 134 w 140"/>
                <a:gd name="T7" fmla="*/ 0 h 143"/>
                <a:gd name="T8" fmla="*/ 139 w 140"/>
                <a:gd name="T9" fmla="*/ 5 h 143"/>
                <a:gd name="T10" fmla="*/ 139 w 140"/>
                <a:gd name="T11" fmla="*/ 137 h 143"/>
                <a:gd name="T12" fmla="*/ 134 w 140"/>
                <a:gd name="T13" fmla="*/ 142 h 143"/>
                <a:gd name="T14" fmla="*/ 4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2" y="0"/>
                    <a:pt x="4" y="0"/>
                  </a:cubicBezTo>
                  <a:cubicBezTo>
                    <a:pt x="134" y="0"/>
                    <a:pt x="134" y="0"/>
                    <a:pt x="134" y="0"/>
                  </a:cubicBezTo>
                  <a:cubicBezTo>
                    <a:pt x="136" y="0"/>
                    <a:pt x="139" y="3"/>
                    <a:pt x="139" y="5"/>
                  </a:cubicBezTo>
                  <a:cubicBezTo>
                    <a:pt x="139" y="137"/>
                    <a:pt x="139" y="137"/>
                    <a:pt x="139" y="137"/>
                  </a:cubicBezTo>
                  <a:cubicBezTo>
                    <a:pt x="139" y="140"/>
                    <a:pt x="136" y="142"/>
                    <a:pt x="134" y="142"/>
                  </a:cubicBezTo>
                  <a:cubicBezTo>
                    <a:pt x="4" y="142"/>
                    <a:pt x="4" y="142"/>
                    <a:pt x="4" y="142"/>
                  </a:cubicBezTo>
                  <a:cubicBezTo>
                    <a:pt x="2" y="142"/>
                    <a:pt x="0" y="140"/>
                    <a:pt x="0" y="137"/>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6" name="Freeform 250"/>
            <p:cNvSpPr>
              <a:spLocks noChangeArrowheads="1"/>
            </p:cNvSpPr>
            <p:nvPr/>
          </p:nvSpPr>
          <p:spPr bwMode="auto">
            <a:xfrm>
              <a:off x="18464544" y="4794888"/>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2" y="0"/>
                    <a:pt x="5" y="0"/>
                  </a:cubicBezTo>
                  <a:cubicBezTo>
                    <a:pt x="134" y="0"/>
                    <a:pt x="134" y="0"/>
                    <a:pt x="134" y="0"/>
                  </a:cubicBezTo>
                  <a:cubicBezTo>
                    <a:pt x="137" y="0"/>
                    <a:pt x="139" y="3"/>
                    <a:pt x="139" y="5"/>
                  </a:cubicBezTo>
                  <a:cubicBezTo>
                    <a:pt x="139" y="137"/>
                    <a:pt x="139" y="137"/>
                    <a:pt x="139" y="137"/>
                  </a:cubicBezTo>
                  <a:cubicBezTo>
                    <a:pt x="139" y="140"/>
                    <a:pt x="137" y="142"/>
                    <a:pt x="134" y="142"/>
                  </a:cubicBezTo>
                  <a:cubicBezTo>
                    <a:pt x="5" y="142"/>
                    <a:pt x="5" y="142"/>
                    <a:pt x="5" y="142"/>
                  </a:cubicBezTo>
                  <a:cubicBezTo>
                    <a:pt x="2" y="142"/>
                    <a:pt x="0" y="140"/>
                    <a:pt x="0" y="137"/>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7" name="Freeform 251"/>
            <p:cNvSpPr>
              <a:spLocks noChangeArrowheads="1"/>
            </p:cNvSpPr>
            <p:nvPr/>
          </p:nvSpPr>
          <p:spPr bwMode="auto">
            <a:xfrm>
              <a:off x="18464544" y="4794888"/>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2" y="0"/>
                    <a:pt x="5" y="0"/>
                  </a:cubicBezTo>
                  <a:cubicBezTo>
                    <a:pt x="134" y="0"/>
                    <a:pt x="134" y="0"/>
                    <a:pt x="134" y="0"/>
                  </a:cubicBezTo>
                  <a:cubicBezTo>
                    <a:pt x="137" y="0"/>
                    <a:pt x="139" y="3"/>
                    <a:pt x="139" y="5"/>
                  </a:cubicBezTo>
                  <a:cubicBezTo>
                    <a:pt x="139" y="137"/>
                    <a:pt x="139" y="137"/>
                    <a:pt x="139" y="137"/>
                  </a:cubicBezTo>
                  <a:cubicBezTo>
                    <a:pt x="139" y="140"/>
                    <a:pt x="137" y="142"/>
                    <a:pt x="134" y="142"/>
                  </a:cubicBezTo>
                  <a:cubicBezTo>
                    <a:pt x="5" y="142"/>
                    <a:pt x="5" y="142"/>
                    <a:pt x="5" y="142"/>
                  </a:cubicBezTo>
                  <a:cubicBezTo>
                    <a:pt x="2" y="142"/>
                    <a:pt x="0" y="140"/>
                    <a:pt x="0" y="137"/>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8" name="Freeform 252"/>
            <p:cNvSpPr>
              <a:spLocks noChangeArrowheads="1"/>
            </p:cNvSpPr>
            <p:nvPr/>
          </p:nvSpPr>
          <p:spPr bwMode="auto">
            <a:xfrm>
              <a:off x="18633833" y="4794888"/>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3" y="0"/>
                    <a:pt x="5" y="0"/>
                  </a:cubicBezTo>
                  <a:cubicBezTo>
                    <a:pt x="134" y="0"/>
                    <a:pt x="134" y="0"/>
                    <a:pt x="134" y="0"/>
                  </a:cubicBezTo>
                  <a:cubicBezTo>
                    <a:pt x="136" y="0"/>
                    <a:pt x="139" y="3"/>
                    <a:pt x="139" y="5"/>
                  </a:cubicBezTo>
                  <a:cubicBezTo>
                    <a:pt x="139" y="137"/>
                    <a:pt x="139" y="137"/>
                    <a:pt x="139" y="137"/>
                  </a:cubicBezTo>
                  <a:cubicBezTo>
                    <a:pt x="139" y="140"/>
                    <a:pt x="136" y="142"/>
                    <a:pt x="134" y="142"/>
                  </a:cubicBezTo>
                  <a:cubicBezTo>
                    <a:pt x="5" y="142"/>
                    <a:pt x="5" y="142"/>
                    <a:pt x="5" y="142"/>
                  </a:cubicBezTo>
                  <a:cubicBezTo>
                    <a:pt x="3" y="142"/>
                    <a:pt x="0" y="140"/>
                    <a:pt x="0" y="137"/>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9" name="Freeform 253"/>
            <p:cNvSpPr>
              <a:spLocks noChangeArrowheads="1"/>
            </p:cNvSpPr>
            <p:nvPr/>
          </p:nvSpPr>
          <p:spPr bwMode="auto">
            <a:xfrm>
              <a:off x="18633833" y="4794888"/>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3" y="0"/>
                    <a:pt x="5" y="0"/>
                  </a:cubicBezTo>
                  <a:cubicBezTo>
                    <a:pt x="134" y="0"/>
                    <a:pt x="134" y="0"/>
                    <a:pt x="134" y="0"/>
                  </a:cubicBezTo>
                  <a:cubicBezTo>
                    <a:pt x="136" y="0"/>
                    <a:pt x="139" y="3"/>
                    <a:pt x="139" y="5"/>
                  </a:cubicBezTo>
                  <a:cubicBezTo>
                    <a:pt x="139" y="137"/>
                    <a:pt x="139" y="137"/>
                    <a:pt x="139" y="137"/>
                  </a:cubicBezTo>
                  <a:cubicBezTo>
                    <a:pt x="139" y="140"/>
                    <a:pt x="136" y="142"/>
                    <a:pt x="134" y="142"/>
                  </a:cubicBezTo>
                  <a:cubicBezTo>
                    <a:pt x="5" y="142"/>
                    <a:pt x="5" y="142"/>
                    <a:pt x="5" y="142"/>
                  </a:cubicBezTo>
                  <a:cubicBezTo>
                    <a:pt x="3" y="142"/>
                    <a:pt x="0" y="140"/>
                    <a:pt x="0" y="137"/>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0" name="Freeform 254"/>
            <p:cNvSpPr>
              <a:spLocks noChangeArrowheads="1"/>
            </p:cNvSpPr>
            <p:nvPr/>
          </p:nvSpPr>
          <p:spPr bwMode="auto">
            <a:xfrm>
              <a:off x="18807354" y="4794888"/>
              <a:ext cx="131199" cy="131193"/>
            </a:xfrm>
            <a:custGeom>
              <a:avLst/>
              <a:gdLst>
                <a:gd name="T0" fmla="*/ 0 w 140"/>
                <a:gd name="T1" fmla="*/ 5 h 143"/>
                <a:gd name="T2" fmla="*/ 0 w 140"/>
                <a:gd name="T3" fmla="*/ 5 h 143"/>
                <a:gd name="T4" fmla="*/ 5 w 140"/>
                <a:gd name="T5" fmla="*/ 0 h 143"/>
                <a:gd name="T6" fmla="*/ 134 w 140"/>
                <a:gd name="T7" fmla="*/ 3 h 143"/>
                <a:gd name="T8" fmla="*/ 139 w 140"/>
                <a:gd name="T9" fmla="*/ 8 h 143"/>
                <a:gd name="T10" fmla="*/ 139 w 140"/>
                <a:gd name="T11" fmla="*/ 140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3" y="0"/>
                    <a:pt x="5" y="0"/>
                  </a:cubicBezTo>
                  <a:cubicBezTo>
                    <a:pt x="134" y="3"/>
                    <a:pt x="134" y="3"/>
                    <a:pt x="134" y="3"/>
                  </a:cubicBezTo>
                  <a:cubicBezTo>
                    <a:pt x="137" y="3"/>
                    <a:pt x="139" y="3"/>
                    <a:pt x="139" y="8"/>
                  </a:cubicBezTo>
                  <a:cubicBezTo>
                    <a:pt x="139" y="140"/>
                    <a:pt x="139" y="140"/>
                    <a:pt x="139" y="140"/>
                  </a:cubicBezTo>
                  <a:cubicBezTo>
                    <a:pt x="139" y="142"/>
                    <a:pt x="137" y="142"/>
                    <a:pt x="134" y="142"/>
                  </a:cubicBezTo>
                  <a:cubicBezTo>
                    <a:pt x="5" y="142"/>
                    <a:pt x="5" y="142"/>
                    <a:pt x="5" y="142"/>
                  </a:cubicBezTo>
                  <a:cubicBezTo>
                    <a:pt x="3" y="142"/>
                    <a:pt x="0" y="140"/>
                    <a:pt x="0" y="137"/>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1" name="Freeform 255"/>
            <p:cNvSpPr>
              <a:spLocks noChangeArrowheads="1"/>
            </p:cNvSpPr>
            <p:nvPr/>
          </p:nvSpPr>
          <p:spPr bwMode="auto">
            <a:xfrm>
              <a:off x="18807354" y="4794888"/>
              <a:ext cx="131199" cy="131193"/>
            </a:xfrm>
            <a:custGeom>
              <a:avLst/>
              <a:gdLst>
                <a:gd name="T0" fmla="*/ 0 w 140"/>
                <a:gd name="T1" fmla="*/ 5 h 143"/>
                <a:gd name="T2" fmla="*/ 0 w 140"/>
                <a:gd name="T3" fmla="*/ 5 h 143"/>
                <a:gd name="T4" fmla="*/ 5 w 140"/>
                <a:gd name="T5" fmla="*/ 0 h 143"/>
                <a:gd name="T6" fmla="*/ 134 w 140"/>
                <a:gd name="T7" fmla="*/ 3 h 143"/>
                <a:gd name="T8" fmla="*/ 139 w 140"/>
                <a:gd name="T9" fmla="*/ 8 h 143"/>
                <a:gd name="T10" fmla="*/ 139 w 140"/>
                <a:gd name="T11" fmla="*/ 140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3" y="0"/>
                    <a:pt x="5" y="0"/>
                  </a:cubicBezTo>
                  <a:cubicBezTo>
                    <a:pt x="134" y="3"/>
                    <a:pt x="134" y="3"/>
                    <a:pt x="134" y="3"/>
                  </a:cubicBezTo>
                  <a:cubicBezTo>
                    <a:pt x="137" y="3"/>
                    <a:pt x="139" y="3"/>
                    <a:pt x="139" y="8"/>
                  </a:cubicBezTo>
                  <a:cubicBezTo>
                    <a:pt x="139" y="140"/>
                    <a:pt x="139" y="140"/>
                    <a:pt x="139" y="140"/>
                  </a:cubicBezTo>
                  <a:cubicBezTo>
                    <a:pt x="139" y="142"/>
                    <a:pt x="137" y="142"/>
                    <a:pt x="134" y="142"/>
                  </a:cubicBezTo>
                  <a:cubicBezTo>
                    <a:pt x="5" y="142"/>
                    <a:pt x="5" y="142"/>
                    <a:pt x="5" y="142"/>
                  </a:cubicBezTo>
                  <a:cubicBezTo>
                    <a:pt x="3" y="142"/>
                    <a:pt x="0" y="140"/>
                    <a:pt x="0" y="137"/>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2" name="Freeform 256"/>
            <p:cNvSpPr>
              <a:spLocks noChangeArrowheads="1"/>
            </p:cNvSpPr>
            <p:nvPr/>
          </p:nvSpPr>
          <p:spPr bwMode="auto">
            <a:xfrm>
              <a:off x="18976643" y="4794888"/>
              <a:ext cx="131199" cy="131193"/>
            </a:xfrm>
            <a:custGeom>
              <a:avLst/>
              <a:gdLst>
                <a:gd name="T0" fmla="*/ 0 w 140"/>
                <a:gd name="T1" fmla="*/ 5 h 142"/>
                <a:gd name="T2" fmla="*/ 0 w 140"/>
                <a:gd name="T3" fmla="*/ 5 h 142"/>
                <a:gd name="T4" fmla="*/ 5 w 140"/>
                <a:gd name="T5" fmla="*/ 0 h 142"/>
                <a:gd name="T6" fmla="*/ 134 w 140"/>
                <a:gd name="T7" fmla="*/ 0 h 142"/>
                <a:gd name="T8" fmla="*/ 139 w 140"/>
                <a:gd name="T9" fmla="*/ 5 h 142"/>
                <a:gd name="T10" fmla="*/ 139 w 140"/>
                <a:gd name="T11" fmla="*/ 137 h 142"/>
                <a:gd name="T12" fmla="*/ 134 w 140"/>
                <a:gd name="T13" fmla="*/ 141 h 142"/>
                <a:gd name="T14" fmla="*/ 5 w 140"/>
                <a:gd name="T15" fmla="*/ 139 h 142"/>
                <a:gd name="T16" fmla="*/ 0 w 140"/>
                <a:gd name="T17" fmla="*/ 137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4" y="0"/>
                    <a:pt x="134" y="0"/>
                    <a:pt x="134" y="0"/>
                  </a:cubicBezTo>
                  <a:cubicBezTo>
                    <a:pt x="137" y="0"/>
                    <a:pt x="139" y="2"/>
                    <a:pt x="139" y="5"/>
                  </a:cubicBezTo>
                  <a:cubicBezTo>
                    <a:pt x="139" y="137"/>
                    <a:pt x="139" y="137"/>
                    <a:pt x="139" y="137"/>
                  </a:cubicBezTo>
                  <a:cubicBezTo>
                    <a:pt x="139" y="139"/>
                    <a:pt x="137" y="141"/>
                    <a:pt x="134" y="141"/>
                  </a:cubicBezTo>
                  <a:cubicBezTo>
                    <a:pt x="5" y="139"/>
                    <a:pt x="5" y="139"/>
                    <a:pt x="5" y="139"/>
                  </a:cubicBezTo>
                  <a:cubicBezTo>
                    <a:pt x="3" y="139"/>
                    <a:pt x="0" y="139"/>
                    <a:pt x="0" y="137"/>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3" name="Freeform 257"/>
            <p:cNvSpPr>
              <a:spLocks noChangeArrowheads="1"/>
            </p:cNvSpPr>
            <p:nvPr/>
          </p:nvSpPr>
          <p:spPr bwMode="auto">
            <a:xfrm>
              <a:off x="18976643" y="4794888"/>
              <a:ext cx="131199" cy="131193"/>
            </a:xfrm>
            <a:custGeom>
              <a:avLst/>
              <a:gdLst>
                <a:gd name="T0" fmla="*/ 0 w 140"/>
                <a:gd name="T1" fmla="*/ 5 h 142"/>
                <a:gd name="T2" fmla="*/ 0 w 140"/>
                <a:gd name="T3" fmla="*/ 5 h 142"/>
                <a:gd name="T4" fmla="*/ 5 w 140"/>
                <a:gd name="T5" fmla="*/ 0 h 142"/>
                <a:gd name="T6" fmla="*/ 134 w 140"/>
                <a:gd name="T7" fmla="*/ 0 h 142"/>
                <a:gd name="T8" fmla="*/ 139 w 140"/>
                <a:gd name="T9" fmla="*/ 5 h 142"/>
                <a:gd name="T10" fmla="*/ 139 w 140"/>
                <a:gd name="T11" fmla="*/ 137 h 142"/>
                <a:gd name="T12" fmla="*/ 134 w 140"/>
                <a:gd name="T13" fmla="*/ 141 h 142"/>
                <a:gd name="T14" fmla="*/ 5 w 140"/>
                <a:gd name="T15" fmla="*/ 139 h 142"/>
                <a:gd name="T16" fmla="*/ 0 w 140"/>
                <a:gd name="T17" fmla="*/ 137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4" y="0"/>
                    <a:pt x="134" y="0"/>
                    <a:pt x="134" y="0"/>
                  </a:cubicBezTo>
                  <a:cubicBezTo>
                    <a:pt x="137" y="0"/>
                    <a:pt x="139" y="2"/>
                    <a:pt x="139" y="5"/>
                  </a:cubicBezTo>
                  <a:cubicBezTo>
                    <a:pt x="139" y="137"/>
                    <a:pt x="139" y="137"/>
                    <a:pt x="139" y="137"/>
                  </a:cubicBezTo>
                  <a:cubicBezTo>
                    <a:pt x="139" y="139"/>
                    <a:pt x="137" y="141"/>
                    <a:pt x="134" y="141"/>
                  </a:cubicBezTo>
                  <a:cubicBezTo>
                    <a:pt x="5" y="139"/>
                    <a:pt x="5" y="139"/>
                    <a:pt x="5" y="139"/>
                  </a:cubicBezTo>
                  <a:cubicBezTo>
                    <a:pt x="3" y="139"/>
                    <a:pt x="0" y="139"/>
                    <a:pt x="0" y="137"/>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4" name="Freeform 258"/>
            <p:cNvSpPr>
              <a:spLocks noChangeArrowheads="1"/>
            </p:cNvSpPr>
            <p:nvPr/>
          </p:nvSpPr>
          <p:spPr bwMode="auto">
            <a:xfrm>
              <a:off x="19150165" y="4794888"/>
              <a:ext cx="131199" cy="131193"/>
            </a:xfrm>
            <a:custGeom>
              <a:avLst/>
              <a:gdLst>
                <a:gd name="T0" fmla="*/ 0 w 140"/>
                <a:gd name="T1" fmla="*/ 5 h 142"/>
                <a:gd name="T2" fmla="*/ 0 w 140"/>
                <a:gd name="T3" fmla="*/ 5 h 142"/>
                <a:gd name="T4" fmla="*/ 5 w 140"/>
                <a:gd name="T5" fmla="*/ 0 h 142"/>
                <a:gd name="T6" fmla="*/ 135 w 140"/>
                <a:gd name="T7" fmla="*/ 0 h 142"/>
                <a:gd name="T8" fmla="*/ 139 w 140"/>
                <a:gd name="T9" fmla="*/ 5 h 142"/>
                <a:gd name="T10" fmla="*/ 139 w 140"/>
                <a:gd name="T11" fmla="*/ 137 h 142"/>
                <a:gd name="T12" fmla="*/ 135 w 140"/>
                <a:gd name="T13" fmla="*/ 141 h 142"/>
                <a:gd name="T14" fmla="*/ 5 w 140"/>
                <a:gd name="T15" fmla="*/ 141 h 142"/>
                <a:gd name="T16" fmla="*/ 0 w 140"/>
                <a:gd name="T17" fmla="*/ 137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5" y="0"/>
                    <a:pt x="135" y="0"/>
                    <a:pt x="135" y="0"/>
                  </a:cubicBezTo>
                  <a:cubicBezTo>
                    <a:pt x="137" y="0"/>
                    <a:pt x="139" y="2"/>
                    <a:pt x="139" y="5"/>
                  </a:cubicBezTo>
                  <a:cubicBezTo>
                    <a:pt x="139" y="137"/>
                    <a:pt x="139" y="137"/>
                    <a:pt x="139" y="137"/>
                  </a:cubicBezTo>
                  <a:cubicBezTo>
                    <a:pt x="139" y="139"/>
                    <a:pt x="137" y="141"/>
                    <a:pt x="135" y="141"/>
                  </a:cubicBezTo>
                  <a:cubicBezTo>
                    <a:pt x="5" y="141"/>
                    <a:pt x="5" y="141"/>
                    <a:pt x="5" y="141"/>
                  </a:cubicBezTo>
                  <a:cubicBezTo>
                    <a:pt x="3" y="141"/>
                    <a:pt x="0" y="139"/>
                    <a:pt x="0" y="137"/>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5" name="Freeform 259"/>
            <p:cNvSpPr>
              <a:spLocks noChangeArrowheads="1"/>
            </p:cNvSpPr>
            <p:nvPr/>
          </p:nvSpPr>
          <p:spPr bwMode="auto">
            <a:xfrm>
              <a:off x="19150165" y="4794888"/>
              <a:ext cx="131199" cy="131193"/>
            </a:xfrm>
            <a:custGeom>
              <a:avLst/>
              <a:gdLst>
                <a:gd name="T0" fmla="*/ 0 w 140"/>
                <a:gd name="T1" fmla="*/ 5 h 142"/>
                <a:gd name="T2" fmla="*/ 0 w 140"/>
                <a:gd name="T3" fmla="*/ 5 h 142"/>
                <a:gd name="T4" fmla="*/ 5 w 140"/>
                <a:gd name="T5" fmla="*/ 0 h 142"/>
                <a:gd name="T6" fmla="*/ 135 w 140"/>
                <a:gd name="T7" fmla="*/ 0 h 142"/>
                <a:gd name="T8" fmla="*/ 139 w 140"/>
                <a:gd name="T9" fmla="*/ 5 h 142"/>
                <a:gd name="T10" fmla="*/ 139 w 140"/>
                <a:gd name="T11" fmla="*/ 137 h 142"/>
                <a:gd name="T12" fmla="*/ 135 w 140"/>
                <a:gd name="T13" fmla="*/ 141 h 142"/>
                <a:gd name="T14" fmla="*/ 5 w 140"/>
                <a:gd name="T15" fmla="*/ 141 h 142"/>
                <a:gd name="T16" fmla="*/ 0 w 140"/>
                <a:gd name="T17" fmla="*/ 137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5" y="0"/>
                    <a:pt x="135" y="0"/>
                    <a:pt x="135" y="0"/>
                  </a:cubicBezTo>
                  <a:cubicBezTo>
                    <a:pt x="137" y="0"/>
                    <a:pt x="139" y="2"/>
                    <a:pt x="139" y="5"/>
                  </a:cubicBezTo>
                  <a:cubicBezTo>
                    <a:pt x="139" y="137"/>
                    <a:pt x="139" y="137"/>
                    <a:pt x="139" y="137"/>
                  </a:cubicBezTo>
                  <a:cubicBezTo>
                    <a:pt x="139" y="139"/>
                    <a:pt x="137" y="141"/>
                    <a:pt x="135" y="141"/>
                  </a:cubicBezTo>
                  <a:cubicBezTo>
                    <a:pt x="5" y="141"/>
                    <a:pt x="5" y="141"/>
                    <a:pt x="5" y="141"/>
                  </a:cubicBezTo>
                  <a:cubicBezTo>
                    <a:pt x="3" y="141"/>
                    <a:pt x="0" y="139"/>
                    <a:pt x="0" y="137"/>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6" name="Freeform 260"/>
            <p:cNvSpPr>
              <a:spLocks noChangeArrowheads="1"/>
            </p:cNvSpPr>
            <p:nvPr/>
          </p:nvSpPr>
          <p:spPr bwMode="auto">
            <a:xfrm>
              <a:off x="18291022" y="4959937"/>
              <a:ext cx="131199" cy="131193"/>
            </a:xfrm>
            <a:custGeom>
              <a:avLst/>
              <a:gdLst>
                <a:gd name="T0" fmla="*/ 0 w 140"/>
                <a:gd name="T1" fmla="*/ 5 h 143"/>
                <a:gd name="T2" fmla="*/ 0 w 140"/>
                <a:gd name="T3" fmla="*/ 5 h 143"/>
                <a:gd name="T4" fmla="*/ 4 w 140"/>
                <a:gd name="T5" fmla="*/ 0 h 143"/>
                <a:gd name="T6" fmla="*/ 134 w 140"/>
                <a:gd name="T7" fmla="*/ 0 h 143"/>
                <a:gd name="T8" fmla="*/ 139 w 140"/>
                <a:gd name="T9" fmla="*/ 5 h 143"/>
                <a:gd name="T10" fmla="*/ 139 w 140"/>
                <a:gd name="T11" fmla="*/ 137 h 143"/>
                <a:gd name="T12" fmla="*/ 134 w 140"/>
                <a:gd name="T13" fmla="*/ 142 h 143"/>
                <a:gd name="T14" fmla="*/ 4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2" y="0"/>
                    <a:pt x="4" y="0"/>
                  </a:cubicBezTo>
                  <a:cubicBezTo>
                    <a:pt x="134" y="0"/>
                    <a:pt x="134" y="0"/>
                    <a:pt x="134" y="0"/>
                  </a:cubicBezTo>
                  <a:cubicBezTo>
                    <a:pt x="136" y="0"/>
                    <a:pt x="139" y="3"/>
                    <a:pt x="139" y="5"/>
                  </a:cubicBezTo>
                  <a:cubicBezTo>
                    <a:pt x="139" y="137"/>
                    <a:pt x="139" y="137"/>
                    <a:pt x="139" y="137"/>
                  </a:cubicBezTo>
                  <a:cubicBezTo>
                    <a:pt x="139" y="139"/>
                    <a:pt x="136" y="142"/>
                    <a:pt x="134" y="142"/>
                  </a:cubicBezTo>
                  <a:cubicBezTo>
                    <a:pt x="4" y="142"/>
                    <a:pt x="4" y="142"/>
                    <a:pt x="4" y="142"/>
                  </a:cubicBezTo>
                  <a:cubicBezTo>
                    <a:pt x="2" y="142"/>
                    <a:pt x="0" y="139"/>
                    <a:pt x="0" y="137"/>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7" name="Freeform 261"/>
            <p:cNvSpPr>
              <a:spLocks noChangeArrowheads="1"/>
            </p:cNvSpPr>
            <p:nvPr/>
          </p:nvSpPr>
          <p:spPr bwMode="auto">
            <a:xfrm>
              <a:off x="18291022" y="4959937"/>
              <a:ext cx="131199" cy="131193"/>
            </a:xfrm>
            <a:custGeom>
              <a:avLst/>
              <a:gdLst>
                <a:gd name="T0" fmla="*/ 0 w 140"/>
                <a:gd name="T1" fmla="*/ 5 h 143"/>
                <a:gd name="T2" fmla="*/ 0 w 140"/>
                <a:gd name="T3" fmla="*/ 5 h 143"/>
                <a:gd name="T4" fmla="*/ 4 w 140"/>
                <a:gd name="T5" fmla="*/ 0 h 143"/>
                <a:gd name="T6" fmla="*/ 134 w 140"/>
                <a:gd name="T7" fmla="*/ 0 h 143"/>
                <a:gd name="T8" fmla="*/ 139 w 140"/>
                <a:gd name="T9" fmla="*/ 5 h 143"/>
                <a:gd name="T10" fmla="*/ 139 w 140"/>
                <a:gd name="T11" fmla="*/ 137 h 143"/>
                <a:gd name="T12" fmla="*/ 134 w 140"/>
                <a:gd name="T13" fmla="*/ 142 h 143"/>
                <a:gd name="T14" fmla="*/ 4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2" y="0"/>
                    <a:pt x="4" y="0"/>
                  </a:cubicBezTo>
                  <a:cubicBezTo>
                    <a:pt x="134" y="0"/>
                    <a:pt x="134" y="0"/>
                    <a:pt x="134" y="0"/>
                  </a:cubicBezTo>
                  <a:cubicBezTo>
                    <a:pt x="136" y="0"/>
                    <a:pt x="139" y="3"/>
                    <a:pt x="139" y="5"/>
                  </a:cubicBezTo>
                  <a:cubicBezTo>
                    <a:pt x="139" y="137"/>
                    <a:pt x="139" y="137"/>
                    <a:pt x="139" y="137"/>
                  </a:cubicBezTo>
                  <a:cubicBezTo>
                    <a:pt x="139" y="139"/>
                    <a:pt x="136" y="142"/>
                    <a:pt x="134" y="142"/>
                  </a:cubicBezTo>
                  <a:cubicBezTo>
                    <a:pt x="4" y="142"/>
                    <a:pt x="4" y="142"/>
                    <a:pt x="4" y="142"/>
                  </a:cubicBezTo>
                  <a:cubicBezTo>
                    <a:pt x="2" y="142"/>
                    <a:pt x="0" y="139"/>
                    <a:pt x="0" y="137"/>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8" name="Freeform 262"/>
            <p:cNvSpPr>
              <a:spLocks noChangeArrowheads="1"/>
            </p:cNvSpPr>
            <p:nvPr/>
          </p:nvSpPr>
          <p:spPr bwMode="auto">
            <a:xfrm>
              <a:off x="18464544" y="4959937"/>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7 w 140"/>
                <a:gd name="T11" fmla="*/ 137 h 143"/>
                <a:gd name="T12" fmla="*/ 132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2" y="0"/>
                    <a:pt x="5" y="0"/>
                  </a:cubicBezTo>
                  <a:cubicBezTo>
                    <a:pt x="134" y="0"/>
                    <a:pt x="134" y="0"/>
                    <a:pt x="134" y="0"/>
                  </a:cubicBezTo>
                  <a:cubicBezTo>
                    <a:pt x="137" y="0"/>
                    <a:pt x="139" y="3"/>
                    <a:pt x="139" y="5"/>
                  </a:cubicBezTo>
                  <a:cubicBezTo>
                    <a:pt x="137" y="137"/>
                    <a:pt x="137" y="137"/>
                    <a:pt x="137" y="137"/>
                  </a:cubicBezTo>
                  <a:cubicBezTo>
                    <a:pt x="137" y="139"/>
                    <a:pt x="137" y="142"/>
                    <a:pt x="132" y="142"/>
                  </a:cubicBezTo>
                  <a:cubicBezTo>
                    <a:pt x="5" y="142"/>
                    <a:pt x="5" y="142"/>
                    <a:pt x="5" y="142"/>
                  </a:cubicBezTo>
                  <a:cubicBezTo>
                    <a:pt x="0" y="142"/>
                    <a:pt x="0" y="139"/>
                    <a:pt x="0" y="137"/>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9" name="Freeform 263"/>
            <p:cNvSpPr>
              <a:spLocks noChangeArrowheads="1"/>
            </p:cNvSpPr>
            <p:nvPr/>
          </p:nvSpPr>
          <p:spPr bwMode="auto">
            <a:xfrm>
              <a:off x="18464544" y="4959937"/>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7 w 140"/>
                <a:gd name="T11" fmla="*/ 137 h 143"/>
                <a:gd name="T12" fmla="*/ 132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2" y="0"/>
                    <a:pt x="5" y="0"/>
                  </a:cubicBezTo>
                  <a:cubicBezTo>
                    <a:pt x="134" y="0"/>
                    <a:pt x="134" y="0"/>
                    <a:pt x="134" y="0"/>
                  </a:cubicBezTo>
                  <a:cubicBezTo>
                    <a:pt x="137" y="0"/>
                    <a:pt x="139" y="3"/>
                    <a:pt x="139" y="5"/>
                  </a:cubicBezTo>
                  <a:cubicBezTo>
                    <a:pt x="137" y="137"/>
                    <a:pt x="137" y="137"/>
                    <a:pt x="137" y="137"/>
                  </a:cubicBezTo>
                  <a:cubicBezTo>
                    <a:pt x="137" y="139"/>
                    <a:pt x="137" y="142"/>
                    <a:pt x="132" y="142"/>
                  </a:cubicBezTo>
                  <a:cubicBezTo>
                    <a:pt x="5" y="142"/>
                    <a:pt x="5" y="142"/>
                    <a:pt x="5" y="142"/>
                  </a:cubicBezTo>
                  <a:cubicBezTo>
                    <a:pt x="0" y="142"/>
                    <a:pt x="0" y="139"/>
                    <a:pt x="0" y="137"/>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0" name="Freeform 264"/>
            <p:cNvSpPr>
              <a:spLocks noChangeArrowheads="1"/>
            </p:cNvSpPr>
            <p:nvPr/>
          </p:nvSpPr>
          <p:spPr bwMode="auto">
            <a:xfrm>
              <a:off x="18633833" y="4959937"/>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3" y="0"/>
                    <a:pt x="5" y="0"/>
                  </a:cubicBezTo>
                  <a:cubicBezTo>
                    <a:pt x="134" y="0"/>
                    <a:pt x="134" y="0"/>
                    <a:pt x="134" y="0"/>
                  </a:cubicBezTo>
                  <a:cubicBezTo>
                    <a:pt x="136" y="0"/>
                    <a:pt x="139" y="3"/>
                    <a:pt x="139" y="5"/>
                  </a:cubicBezTo>
                  <a:cubicBezTo>
                    <a:pt x="139" y="137"/>
                    <a:pt x="139" y="137"/>
                    <a:pt x="139" y="137"/>
                  </a:cubicBezTo>
                  <a:cubicBezTo>
                    <a:pt x="139" y="139"/>
                    <a:pt x="136" y="142"/>
                    <a:pt x="134" y="142"/>
                  </a:cubicBezTo>
                  <a:cubicBezTo>
                    <a:pt x="5" y="142"/>
                    <a:pt x="5" y="142"/>
                    <a:pt x="5" y="142"/>
                  </a:cubicBezTo>
                  <a:cubicBezTo>
                    <a:pt x="3" y="142"/>
                    <a:pt x="0" y="139"/>
                    <a:pt x="0" y="137"/>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1" name="Freeform 265"/>
            <p:cNvSpPr>
              <a:spLocks noChangeArrowheads="1"/>
            </p:cNvSpPr>
            <p:nvPr/>
          </p:nvSpPr>
          <p:spPr bwMode="auto">
            <a:xfrm>
              <a:off x="18633833" y="4959937"/>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3" y="0"/>
                    <a:pt x="5" y="0"/>
                  </a:cubicBezTo>
                  <a:cubicBezTo>
                    <a:pt x="134" y="0"/>
                    <a:pt x="134" y="0"/>
                    <a:pt x="134" y="0"/>
                  </a:cubicBezTo>
                  <a:cubicBezTo>
                    <a:pt x="136" y="0"/>
                    <a:pt x="139" y="3"/>
                    <a:pt x="139" y="5"/>
                  </a:cubicBezTo>
                  <a:cubicBezTo>
                    <a:pt x="139" y="137"/>
                    <a:pt x="139" y="137"/>
                    <a:pt x="139" y="137"/>
                  </a:cubicBezTo>
                  <a:cubicBezTo>
                    <a:pt x="139" y="139"/>
                    <a:pt x="136" y="142"/>
                    <a:pt x="134" y="142"/>
                  </a:cubicBezTo>
                  <a:cubicBezTo>
                    <a:pt x="5" y="142"/>
                    <a:pt x="5" y="142"/>
                    <a:pt x="5" y="142"/>
                  </a:cubicBezTo>
                  <a:cubicBezTo>
                    <a:pt x="3" y="142"/>
                    <a:pt x="0" y="139"/>
                    <a:pt x="0" y="137"/>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2" name="Freeform 266"/>
            <p:cNvSpPr>
              <a:spLocks noChangeArrowheads="1"/>
            </p:cNvSpPr>
            <p:nvPr/>
          </p:nvSpPr>
          <p:spPr bwMode="auto">
            <a:xfrm>
              <a:off x="18807354" y="4959937"/>
              <a:ext cx="131199" cy="131193"/>
            </a:xfrm>
            <a:custGeom>
              <a:avLst/>
              <a:gdLst>
                <a:gd name="T0" fmla="*/ 0 w 140"/>
                <a:gd name="T1" fmla="*/ 2 h 142"/>
                <a:gd name="T2" fmla="*/ 0 w 140"/>
                <a:gd name="T3" fmla="*/ 2 h 142"/>
                <a:gd name="T4" fmla="*/ 5 w 140"/>
                <a:gd name="T5" fmla="*/ 0 h 142"/>
                <a:gd name="T6" fmla="*/ 134 w 140"/>
                <a:gd name="T7" fmla="*/ 0 h 142"/>
                <a:gd name="T8" fmla="*/ 139 w 140"/>
                <a:gd name="T9" fmla="*/ 5 h 142"/>
                <a:gd name="T10" fmla="*/ 137 w 140"/>
                <a:gd name="T11" fmla="*/ 136 h 142"/>
                <a:gd name="T12" fmla="*/ 132 w 140"/>
                <a:gd name="T13" fmla="*/ 141 h 142"/>
                <a:gd name="T14" fmla="*/ 3 w 140"/>
                <a:gd name="T15" fmla="*/ 139 h 142"/>
                <a:gd name="T16" fmla="*/ 0 w 140"/>
                <a:gd name="T17" fmla="*/ 134 h 142"/>
                <a:gd name="T18" fmla="*/ 0 w 140"/>
                <a:gd name="T19"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2"/>
                  </a:moveTo>
                  <a:lnTo>
                    <a:pt x="0" y="2"/>
                  </a:lnTo>
                  <a:cubicBezTo>
                    <a:pt x="0" y="0"/>
                    <a:pt x="3" y="0"/>
                    <a:pt x="5" y="0"/>
                  </a:cubicBezTo>
                  <a:cubicBezTo>
                    <a:pt x="134" y="0"/>
                    <a:pt x="134" y="0"/>
                    <a:pt x="134" y="0"/>
                  </a:cubicBezTo>
                  <a:cubicBezTo>
                    <a:pt x="137" y="0"/>
                    <a:pt x="139" y="2"/>
                    <a:pt x="139" y="5"/>
                  </a:cubicBezTo>
                  <a:cubicBezTo>
                    <a:pt x="137" y="136"/>
                    <a:pt x="137" y="136"/>
                    <a:pt x="137" y="136"/>
                  </a:cubicBezTo>
                  <a:cubicBezTo>
                    <a:pt x="137" y="139"/>
                    <a:pt x="137" y="141"/>
                    <a:pt x="132" y="141"/>
                  </a:cubicBezTo>
                  <a:cubicBezTo>
                    <a:pt x="3" y="139"/>
                    <a:pt x="3" y="139"/>
                    <a:pt x="3" y="139"/>
                  </a:cubicBezTo>
                  <a:cubicBezTo>
                    <a:pt x="0" y="139"/>
                    <a:pt x="0" y="136"/>
                    <a:pt x="0" y="134"/>
                  </a:cubicBezTo>
                  <a:lnTo>
                    <a:pt x="0" y="2"/>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3" name="Freeform 267"/>
            <p:cNvSpPr>
              <a:spLocks noChangeArrowheads="1"/>
            </p:cNvSpPr>
            <p:nvPr/>
          </p:nvSpPr>
          <p:spPr bwMode="auto">
            <a:xfrm>
              <a:off x="18807354" y="4959937"/>
              <a:ext cx="131199" cy="131193"/>
            </a:xfrm>
            <a:custGeom>
              <a:avLst/>
              <a:gdLst>
                <a:gd name="T0" fmla="*/ 0 w 140"/>
                <a:gd name="T1" fmla="*/ 2 h 142"/>
                <a:gd name="T2" fmla="*/ 0 w 140"/>
                <a:gd name="T3" fmla="*/ 2 h 142"/>
                <a:gd name="T4" fmla="*/ 5 w 140"/>
                <a:gd name="T5" fmla="*/ 0 h 142"/>
                <a:gd name="T6" fmla="*/ 134 w 140"/>
                <a:gd name="T7" fmla="*/ 0 h 142"/>
                <a:gd name="T8" fmla="*/ 139 w 140"/>
                <a:gd name="T9" fmla="*/ 5 h 142"/>
                <a:gd name="T10" fmla="*/ 137 w 140"/>
                <a:gd name="T11" fmla="*/ 136 h 142"/>
                <a:gd name="T12" fmla="*/ 132 w 140"/>
                <a:gd name="T13" fmla="*/ 141 h 142"/>
                <a:gd name="T14" fmla="*/ 3 w 140"/>
                <a:gd name="T15" fmla="*/ 139 h 142"/>
                <a:gd name="T16" fmla="*/ 0 w 140"/>
                <a:gd name="T17" fmla="*/ 134 h 142"/>
                <a:gd name="T18" fmla="*/ 0 w 140"/>
                <a:gd name="T19"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2"/>
                  </a:moveTo>
                  <a:lnTo>
                    <a:pt x="0" y="2"/>
                  </a:lnTo>
                  <a:cubicBezTo>
                    <a:pt x="0" y="0"/>
                    <a:pt x="3" y="0"/>
                    <a:pt x="5" y="0"/>
                  </a:cubicBezTo>
                  <a:cubicBezTo>
                    <a:pt x="134" y="0"/>
                    <a:pt x="134" y="0"/>
                    <a:pt x="134" y="0"/>
                  </a:cubicBezTo>
                  <a:cubicBezTo>
                    <a:pt x="137" y="0"/>
                    <a:pt x="139" y="2"/>
                    <a:pt x="139" y="5"/>
                  </a:cubicBezTo>
                  <a:cubicBezTo>
                    <a:pt x="137" y="136"/>
                    <a:pt x="137" y="136"/>
                    <a:pt x="137" y="136"/>
                  </a:cubicBezTo>
                  <a:cubicBezTo>
                    <a:pt x="137" y="139"/>
                    <a:pt x="137" y="141"/>
                    <a:pt x="132" y="141"/>
                  </a:cubicBezTo>
                  <a:cubicBezTo>
                    <a:pt x="3" y="139"/>
                    <a:pt x="3" y="139"/>
                    <a:pt x="3" y="139"/>
                  </a:cubicBezTo>
                  <a:cubicBezTo>
                    <a:pt x="0" y="139"/>
                    <a:pt x="0" y="136"/>
                    <a:pt x="0" y="134"/>
                  </a:cubicBezTo>
                  <a:lnTo>
                    <a:pt x="0" y="2"/>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4" name="Freeform 268"/>
            <p:cNvSpPr>
              <a:spLocks noChangeArrowheads="1"/>
            </p:cNvSpPr>
            <p:nvPr/>
          </p:nvSpPr>
          <p:spPr bwMode="auto">
            <a:xfrm>
              <a:off x="18976643" y="4959937"/>
              <a:ext cx="131199" cy="131193"/>
            </a:xfrm>
            <a:custGeom>
              <a:avLst/>
              <a:gdLst>
                <a:gd name="T0" fmla="*/ 0 w 140"/>
                <a:gd name="T1" fmla="*/ 5 h 142"/>
                <a:gd name="T2" fmla="*/ 0 w 140"/>
                <a:gd name="T3" fmla="*/ 5 h 142"/>
                <a:gd name="T4" fmla="*/ 5 w 140"/>
                <a:gd name="T5" fmla="*/ 0 h 142"/>
                <a:gd name="T6" fmla="*/ 134 w 140"/>
                <a:gd name="T7" fmla="*/ 0 h 142"/>
                <a:gd name="T8" fmla="*/ 139 w 140"/>
                <a:gd name="T9" fmla="*/ 5 h 142"/>
                <a:gd name="T10" fmla="*/ 139 w 140"/>
                <a:gd name="T11" fmla="*/ 136 h 142"/>
                <a:gd name="T12" fmla="*/ 134 w 140"/>
                <a:gd name="T13" fmla="*/ 141 h 142"/>
                <a:gd name="T14" fmla="*/ 5 w 140"/>
                <a:gd name="T15" fmla="*/ 141 h 142"/>
                <a:gd name="T16" fmla="*/ 0 w 140"/>
                <a:gd name="T17" fmla="*/ 136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4" y="0"/>
                    <a:pt x="134" y="0"/>
                    <a:pt x="134" y="0"/>
                  </a:cubicBezTo>
                  <a:cubicBezTo>
                    <a:pt x="137" y="0"/>
                    <a:pt x="139" y="2"/>
                    <a:pt x="139" y="5"/>
                  </a:cubicBezTo>
                  <a:cubicBezTo>
                    <a:pt x="139" y="136"/>
                    <a:pt x="139" y="136"/>
                    <a:pt x="139" y="136"/>
                  </a:cubicBezTo>
                  <a:cubicBezTo>
                    <a:pt x="139" y="139"/>
                    <a:pt x="137" y="141"/>
                    <a:pt x="134" y="141"/>
                  </a:cubicBezTo>
                  <a:cubicBezTo>
                    <a:pt x="5" y="141"/>
                    <a:pt x="5" y="141"/>
                    <a:pt x="5" y="141"/>
                  </a:cubicBezTo>
                  <a:cubicBezTo>
                    <a:pt x="3" y="141"/>
                    <a:pt x="0" y="139"/>
                    <a:pt x="0" y="136"/>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5" name="Freeform 269"/>
            <p:cNvSpPr>
              <a:spLocks noChangeArrowheads="1"/>
            </p:cNvSpPr>
            <p:nvPr/>
          </p:nvSpPr>
          <p:spPr bwMode="auto">
            <a:xfrm>
              <a:off x="18976643" y="4959937"/>
              <a:ext cx="131199" cy="131193"/>
            </a:xfrm>
            <a:custGeom>
              <a:avLst/>
              <a:gdLst>
                <a:gd name="T0" fmla="*/ 0 w 140"/>
                <a:gd name="T1" fmla="*/ 5 h 142"/>
                <a:gd name="T2" fmla="*/ 0 w 140"/>
                <a:gd name="T3" fmla="*/ 5 h 142"/>
                <a:gd name="T4" fmla="*/ 5 w 140"/>
                <a:gd name="T5" fmla="*/ 0 h 142"/>
                <a:gd name="T6" fmla="*/ 134 w 140"/>
                <a:gd name="T7" fmla="*/ 0 h 142"/>
                <a:gd name="T8" fmla="*/ 139 w 140"/>
                <a:gd name="T9" fmla="*/ 5 h 142"/>
                <a:gd name="T10" fmla="*/ 139 w 140"/>
                <a:gd name="T11" fmla="*/ 136 h 142"/>
                <a:gd name="T12" fmla="*/ 134 w 140"/>
                <a:gd name="T13" fmla="*/ 141 h 142"/>
                <a:gd name="T14" fmla="*/ 5 w 140"/>
                <a:gd name="T15" fmla="*/ 141 h 142"/>
                <a:gd name="T16" fmla="*/ 0 w 140"/>
                <a:gd name="T17" fmla="*/ 136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4" y="0"/>
                    <a:pt x="134" y="0"/>
                    <a:pt x="134" y="0"/>
                  </a:cubicBezTo>
                  <a:cubicBezTo>
                    <a:pt x="137" y="0"/>
                    <a:pt x="139" y="2"/>
                    <a:pt x="139" y="5"/>
                  </a:cubicBezTo>
                  <a:cubicBezTo>
                    <a:pt x="139" y="136"/>
                    <a:pt x="139" y="136"/>
                    <a:pt x="139" y="136"/>
                  </a:cubicBezTo>
                  <a:cubicBezTo>
                    <a:pt x="139" y="139"/>
                    <a:pt x="137" y="141"/>
                    <a:pt x="134" y="141"/>
                  </a:cubicBezTo>
                  <a:cubicBezTo>
                    <a:pt x="5" y="141"/>
                    <a:pt x="5" y="141"/>
                    <a:pt x="5" y="141"/>
                  </a:cubicBezTo>
                  <a:cubicBezTo>
                    <a:pt x="3" y="141"/>
                    <a:pt x="0" y="139"/>
                    <a:pt x="0" y="136"/>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6" name="Freeform 270"/>
            <p:cNvSpPr>
              <a:spLocks noChangeArrowheads="1"/>
            </p:cNvSpPr>
            <p:nvPr/>
          </p:nvSpPr>
          <p:spPr bwMode="auto">
            <a:xfrm>
              <a:off x="19150165" y="4959937"/>
              <a:ext cx="126967" cy="131193"/>
            </a:xfrm>
            <a:custGeom>
              <a:avLst/>
              <a:gdLst>
                <a:gd name="T0" fmla="*/ 0 w 138"/>
                <a:gd name="T1" fmla="*/ 5 h 142"/>
                <a:gd name="T2" fmla="*/ 0 w 138"/>
                <a:gd name="T3" fmla="*/ 5 h 142"/>
                <a:gd name="T4" fmla="*/ 5 w 138"/>
                <a:gd name="T5" fmla="*/ 0 h 142"/>
                <a:gd name="T6" fmla="*/ 135 w 138"/>
                <a:gd name="T7" fmla="*/ 0 h 142"/>
                <a:gd name="T8" fmla="*/ 137 w 138"/>
                <a:gd name="T9" fmla="*/ 5 h 142"/>
                <a:gd name="T10" fmla="*/ 137 w 138"/>
                <a:gd name="T11" fmla="*/ 136 h 142"/>
                <a:gd name="T12" fmla="*/ 132 w 138"/>
                <a:gd name="T13" fmla="*/ 141 h 142"/>
                <a:gd name="T14" fmla="*/ 3 w 138"/>
                <a:gd name="T15" fmla="*/ 141 h 142"/>
                <a:gd name="T16" fmla="*/ 0 w 138"/>
                <a:gd name="T17" fmla="*/ 136 h 142"/>
                <a:gd name="T18" fmla="*/ 0 w 138"/>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42">
                  <a:moveTo>
                    <a:pt x="0" y="5"/>
                  </a:moveTo>
                  <a:lnTo>
                    <a:pt x="0" y="5"/>
                  </a:lnTo>
                  <a:cubicBezTo>
                    <a:pt x="0" y="2"/>
                    <a:pt x="3" y="0"/>
                    <a:pt x="5" y="0"/>
                  </a:cubicBezTo>
                  <a:cubicBezTo>
                    <a:pt x="135" y="0"/>
                    <a:pt x="135" y="0"/>
                    <a:pt x="135" y="0"/>
                  </a:cubicBezTo>
                  <a:cubicBezTo>
                    <a:pt x="137" y="0"/>
                    <a:pt x="137" y="2"/>
                    <a:pt x="137" y="5"/>
                  </a:cubicBezTo>
                  <a:cubicBezTo>
                    <a:pt x="137" y="136"/>
                    <a:pt x="137" y="136"/>
                    <a:pt x="137" y="136"/>
                  </a:cubicBezTo>
                  <a:cubicBezTo>
                    <a:pt x="137" y="139"/>
                    <a:pt x="135" y="141"/>
                    <a:pt x="132" y="141"/>
                  </a:cubicBezTo>
                  <a:cubicBezTo>
                    <a:pt x="3" y="141"/>
                    <a:pt x="3" y="141"/>
                    <a:pt x="3" y="141"/>
                  </a:cubicBezTo>
                  <a:cubicBezTo>
                    <a:pt x="0" y="141"/>
                    <a:pt x="0" y="139"/>
                    <a:pt x="0" y="136"/>
                  </a:cubicBezTo>
                  <a:lnTo>
                    <a:pt x="0" y="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7" name="Freeform 271"/>
            <p:cNvSpPr>
              <a:spLocks noChangeArrowheads="1"/>
            </p:cNvSpPr>
            <p:nvPr/>
          </p:nvSpPr>
          <p:spPr bwMode="auto">
            <a:xfrm>
              <a:off x="19150165" y="4959937"/>
              <a:ext cx="126967" cy="131193"/>
            </a:xfrm>
            <a:custGeom>
              <a:avLst/>
              <a:gdLst>
                <a:gd name="T0" fmla="*/ 0 w 138"/>
                <a:gd name="T1" fmla="*/ 5 h 142"/>
                <a:gd name="T2" fmla="*/ 0 w 138"/>
                <a:gd name="T3" fmla="*/ 5 h 142"/>
                <a:gd name="T4" fmla="*/ 5 w 138"/>
                <a:gd name="T5" fmla="*/ 0 h 142"/>
                <a:gd name="T6" fmla="*/ 135 w 138"/>
                <a:gd name="T7" fmla="*/ 0 h 142"/>
                <a:gd name="T8" fmla="*/ 137 w 138"/>
                <a:gd name="T9" fmla="*/ 5 h 142"/>
                <a:gd name="T10" fmla="*/ 137 w 138"/>
                <a:gd name="T11" fmla="*/ 136 h 142"/>
                <a:gd name="T12" fmla="*/ 132 w 138"/>
                <a:gd name="T13" fmla="*/ 141 h 142"/>
                <a:gd name="T14" fmla="*/ 3 w 138"/>
                <a:gd name="T15" fmla="*/ 141 h 142"/>
                <a:gd name="T16" fmla="*/ 0 w 138"/>
                <a:gd name="T17" fmla="*/ 136 h 142"/>
                <a:gd name="T18" fmla="*/ 0 w 138"/>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42">
                  <a:moveTo>
                    <a:pt x="0" y="5"/>
                  </a:moveTo>
                  <a:lnTo>
                    <a:pt x="0" y="5"/>
                  </a:lnTo>
                  <a:cubicBezTo>
                    <a:pt x="0" y="2"/>
                    <a:pt x="3" y="0"/>
                    <a:pt x="5" y="0"/>
                  </a:cubicBezTo>
                  <a:cubicBezTo>
                    <a:pt x="135" y="0"/>
                    <a:pt x="135" y="0"/>
                    <a:pt x="135" y="0"/>
                  </a:cubicBezTo>
                  <a:cubicBezTo>
                    <a:pt x="137" y="0"/>
                    <a:pt x="137" y="2"/>
                    <a:pt x="137" y="5"/>
                  </a:cubicBezTo>
                  <a:cubicBezTo>
                    <a:pt x="137" y="136"/>
                    <a:pt x="137" y="136"/>
                    <a:pt x="137" y="136"/>
                  </a:cubicBezTo>
                  <a:cubicBezTo>
                    <a:pt x="137" y="139"/>
                    <a:pt x="135" y="141"/>
                    <a:pt x="132" y="141"/>
                  </a:cubicBezTo>
                  <a:cubicBezTo>
                    <a:pt x="3" y="141"/>
                    <a:pt x="3" y="141"/>
                    <a:pt x="3" y="141"/>
                  </a:cubicBezTo>
                  <a:cubicBezTo>
                    <a:pt x="0" y="141"/>
                    <a:pt x="0" y="139"/>
                    <a:pt x="0" y="136"/>
                  </a:cubicBezTo>
                  <a:lnTo>
                    <a:pt x="0" y="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8" name="Freeform 272"/>
            <p:cNvSpPr>
              <a:spLocks noChangeArrowheads="1"/>
            </p:cNvSpPr>
            <p:nvPr/>
          </p:nvSpPr>
          <p:spPr bwMode="auto">
            <a:xfrm>
              <a:off x="18299487" y="4634071"/>
              <a:ext cx="126967" cy="131193"/>
            </a:xfrm>
            <a:custGeom>
              <a:avLst/>
              <a:gdLst>
                <a:gd name="T0" fmla="*/ 0 w 138"/>
                <a:gd name="T1" fmla="*/ 5 h 142"/>
                <a:gd name="T2" fmla="*/ 0 w 138"/>
                <a:gd name="T3" fmla="*/ 5 h 142"/>
                <a:gd name="T4" fmla="*/ 5 w 138"/>
                <a:gd name="T5" fmla="*/ 0 h 142"/>
                <a:gd name="T6" fmla="*/ 135 w 138"/>
                <a:gd name="T7" fmla="*/ 0 h 142"/>
                <a:gd name="T8" fmla="*/ 137 w 138"/>
                <a:gd name="T9" fmla="*/ 5 h 142"/>
                <a:gd name="T10" fmla="*/ 137 w 138"/>
                <a:gd name="T11" fmla="*/ 136 h 142"/>
                <a:gd name="T12" fmla="*/ 132 w 138"/>
                <a:gd name="T13" fmla="*/ 141 h 142"/>
                <a:gd name="T14" fmla="*/ 3 w 138"/>
                <a:gd name="T15" fmla="*/ 141 h 142"/>
                <a:gd name="T16" fmla="*/ 0 w 138"/>
                <a:gd name="T17" fmla="*/ 136 h 142"/>
                <a:gd name="T18" fmla="*/ 0 w 138"/>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42">
                  <a:moveTo>
                    <a:pt x="0" y="5"/>
                  </a:moveTo>
                  <a:lnTo>
                    <a:pt x="0" y="5"/>
                  </a:lnTo>
                  <a:cubicBezTo>
                    <a:pt x="0" y="2"/>
                    <a:pt x="3" y="0"/>
                    <a:pt x="5" y="0"/>
                  </a:cubicBezTo>
                  <a:cubicBezTo>
                    <a:pt x="135" y="0"/>
                    <a:pt x="135" y="0"/>
                    <a:pt x="135" y="0"/>
                  </a:cubicBezTo>
                  <a:cubicBezTo>
                    <a:pt x="137" y="0"/>
                    <a:pt x="137" y="2"/>
                    <a:pt x="137" y="5"/>
                  </a:cubicBezTo>
                  <a:cubicBezTo>
                    <a:pt x="137" y="136"/>
                    <a:pt x="137" y="136"/>
                    <a:pt x="137" y="136"/>
                  </a:cubicBezTo>
                  <a:cubicBezTo>
                    <a:pt x="137" y="139"/>
                    <a:pt x="135" y="141"/>
                    <a:pt x="132" y="141"/>
                  </a:cubicBezTo>
                  <a:cubicBezTo>
                    <a:pt x="3" y="141"/>
                    <a:pt x="3" y="141"/>
                    <a:pt x="3" y="141"/>
                  </a:cubicBezTo>
                  <a:cubicBezTo>
                    <a:pt x="0" y="141"/>
                    <a:pt x="0" y="139"/>
                    <a:pt x="0" y="136"/>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9" name="Freeform 273"/>
            <p:cNvSpPr>
              <a:spLocks noChangeArrowheads="1"/>
            </p:cNvSpPr>
            <p:nvPr/>
          </p:nvSpPr>
          <p:spPr bwMode="auto">
            <a:xfrm>
              <a:off x="18468776" y="4634071"/>
              <a:ext cx="131199" cy="131193"/>
            </a:xfrm>
            <a:custGeom>
              <a:avLst/>
              <a:gdLst>
                <a:gd name="T0" fmla="*/ 0 w 140"/>
                <a:gd name="T1" fmla="*/ 5 h 142"/>
                <a:gd name="T2" fmla="*/ 0 w 140"/>
                <a:gd name="T3" fmla="*/ 5 h 142"/>
                <a:gd name="T4" fmla="*/ 5 w 140"/>
                <a:gd name="T5" fmla="*/ 0 h 142"/>
                <a:gd name="T6" fmla="*/ 134 w 140"/>
                <a:gd name="T7" fmla="*/ 0 h 142"/>
                <a:gd name="T8" fmla="*/ 139 w 140"/>
                <a:gd name="T9" fmla="*/ 5 h 142"/>
                <a:gd name="T10" fmla="*/ 139 w 140"/>
                <a:gd name="T11" fmla="*/ 136 h 142"/>
                <a:gd name="T12" fmla="*/ 134 w 140"/>
                <a:gd name="T13" fmla="*/ 141 h 142"/>
                <a:gd name="T14" fmla="*/ 5 w 140"/>
                <a:gd name="T15" fmla="*/ 141 h 142"/>
                <a:gd name="T16" fmla="*/ 0 w 140"/>
                <a:gd name="T17" fmla="*/ 136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4" y="0"/>
                    <a:pt x="134" y="0"/>
                    <a:pt x="134" y="0"/>
                  </a:cubicBezTo>
                  <a:cubicBezTo>
                    <a:pt x="137" y="0"/>
                    <a:pt x="139" y="2"/>
                    <a:pt x="139" y="5"/>
                  </a:cubicBezTo>
                  <a:cubicBezTo>
                    <a:pt x="139" y="136"/>
                    <a:pt x="139" y="136"/>
                    <a:pt x="139" y="136"/>
                  </a:cubicBezTo>
                  <a:cubicBezTo>
                    <a:pt x="139" y="139"/>
                    <a:pt x="137" y="141"/>
                    <a:pt x="134" y="141"/>
                  </a:cubicBezTo>
                  <a:cubicBezTo>
                    <a:pt x="5" y="141"/>
                    <a:pt x="5" y="141"/>
                    <a:pt x="5" y="141"/>
                  </a:cubicBezTo>
                  <a:cubicBezTo>
                    <a:pt x="3" y="141"/>
                    <a:pt x="0" y="139"/>
                    <a:pt x="0" y="136"/>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0" name="Freeform 274"/>
            <p:cNvSpPr>
              <a:spLocks noChangeArrowheads="1"/>
            </p:cNvSpPr>
            <p:nvPr/>
          </p:nvSpPr>
          <p:spPr bwMode="auto">
            <a:xfrm>
              <a:off x="18646530" y="4634071"/>
              <a:ext cx="126967" cy="131193"/>
            </a:xfrm>
            <a:custGeom>
              <a:avLst/>
              <a:gdLst>
                <a:gd name="T0" fmla="*/ 0 w 137"/>
                <a:gd name="T1" fmla="*/ 5 h 142"/>
                <a:gd name="T2" fmla="*/ 0 w 137"/>
                <a:gd name="T3" fmla="*/ 5 h 142"/>
                <a:gd name="T4" fmla="*/ 5 w 137"/>
                <a:gd name="T5" fmla="*/ 0 h 142"/>
                <a:gd name="T6" fmla="*/ 134 w 137"/>
                <a:gd name="T7" fmla="*/ 0 h 142"/>
                <a:gd name="T8" fmla="*/ 136 w 137"/>
                <a:gd name="T9" fmla="*/ 5 h 142"/>
                <a:gd name="T10" fmla="*/ 136 w 137"/>
                <a:gd name="T11" fmla="*/ 136 h 142"/>
                <a:gd name="T12" fmla="*/ 131 w 137"/>
                <a:gd name="T13" fmla="*/ 141 h 142"/>
                <a:gd name="T14" fmla="*/ 2 w 137"/>
                <a:gd name="T15" fmla="*/ 141 h 142"/>
                <a:gd name="T16" fmla="*/ 0 w 137"/>
                <a:gd name="T17" fmla="*/ 136 h 142"/>
                <a:gd name="T18" fmla="*/ 0 w 137"/>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2">
                  <a:moveTo>
                    <a:pt x="0" y="5"/>
                  </a:moveTo>
                  <a:lnTo>
                    <a:pt x="0" y="5"/>
                  </a:lnTo>
                  <a:cubicBezTo>
                    <a:pt x="0" y="2"/>
                    <a:pt x="2" y="0"/>
                    <a:pt x="5" y="0"/>
                  </a:cubicBezTo>
                  <a:cubicBezTo>
                    <a:pt x="134" y="0"/>
                    <a:pt x="134" y="0"/>
                    <a:pt x="134" y="0"/>
                  </a:cubicBezTo>
                  <a:cubicBezTo>
                    <a:pt x="136" y="0"/>
                    <a:pt x="136" y="2"/>
                    <a:pt x="136" y="5"/>
                  </a:cubicBezTo>
                  <a:cubicBezTo>
                    <a:pt x="136" y="136"/>
                    <a:pt x="136" y="136"/>
                    <a:pt x="136" y="136"/>
                  </a:cubicBezTo>
                  <a:cubicBezTo>
                    <a:pt x="136" y="139"/>
                    <a:pt x="134" y="141"/>
                    <a:pt x="131" y="141"/>
                  </a:cubicBezTo>
                  <a:cubicBezTo>
                    <a:pt x="2" y="141"/>
                    <a:pt x="2" y="141"/>
                    <a:pt x="2" y="141"/>
                  </a:cubicBezTo>
                  <a:cubicBezTo>
                    <a:pt x="0" y="141"/>
                    <a:pt x="0" y="139"/>
                    <a:pt x="0" y="136"/>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1" name="Freeform 275"/>
            <p:cNvSpPr>
              <a:spLocks noChangeArrowheads="1"/>
            </p:cNvSpPr>
            <p:nvPr/>
          </p:nvSpPr>
          <p:spPr bwMode="auto">
            <a:xfrm>
              <a:off x="18815819" y="4638303"/>
              <a:ext cx="131199" cy="131193"/>
            </a:xfrm>
            <a:custGeom>
              <a:avLst/>
              <a:gdLst>
                <a:gd name="T0" fmla="*/ 0 w 140"/>
                <a:gd name="T1" fmla="*/ 3 h 143"/>
                <a:gd name="T2" fmla="*/ 0 w 140"/>
                <a:gd name="T3" fmla="*/ 3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39 h 143"/>
                <a:gd name="T16" fmla="*/ 0 w 140"/>
                <a:gd name="T17" fmla="*/ 134 h 143"/>
                <a:gd name="T18" fmla="*/ 0 w 140"/>
                <a:gd name="T19" fmla="*/ 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3"/>
                  </a:moveTo>
                  <a:lnTo>
                    <a:pt x="0" y="3"/>
                  </a:lnTo>
                  <a:cubicBezTo>
                    <a:pt x="0" y="0"/>
                    <a:pt x="2" y="0"/>
                    <a:pt x="5" y="0"/>
                  </a:cubicBezTo>
                  <a:cubicBezTo>
                    <a:pt x="134" y="0"/>
                    <a:pt x="134" y="0"/>
                    <a:pt x="134" y="0"/>
                  </a:cubicBezTo>
                  <a:cubicBezTo>
                    <a:pt x="136" y="0"/>
                    <a:pt x="139" y="3"/>
                    <a:pt x="139" y="5"/>
                  </a:cubicBezTo>
                  <a:cubicBezTo>
                    <a:pt x="139" y="137"/>
                    <a:pt x="139" y="137"/>
                    <a:pt x="139" y="137"/>
                  </a:cubicBezTo>
                  <a:cubicBezTo>
                    <a:pt x="139" y="139"/>
                    <a:pt x="136" y="142"/>
                    <a:pt x="134" y="142"/>
                  </a:cubicBezTo>
                  <a:cubicBezTo>
                    <a:pt x="5" y="139"/>
                    <a:pt x="5" y="139"/>
                    <a:pt x="5" y="139"/>
                  </a:cubicBezTo>
                  <a:cubicBezTo>
                    <a:pt x="2" y="139"/>
                    <a:pt x="0" y="139"/>
                    <a:pt x="0" y="134"/>
                  </a:cubicBezTo>
                  <a:lnTo>
                    <a:pt x="0" y="3"/>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2" name="Freeform 276"/>
            <p:cNvSpPr>
              <a:spLocks noChangeArrowheads="1"/>
            </p:cNvSpPr>
            <p:nvPr/>
          </p:nvSpPr>
          <p:spPr bwMode="auto">
            <a:xfrm>
              <a:off x="18989340" y="4638303"/>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7 w 140"/>
                <a:gd name="T11" fmla="*/ 137 h 143"/>
                <a:gd name="T12" fmla="*/ 132 w 140"/>
                <a:gd name="T13" fmla="*/ 142 h 143"/>
                <a:gd name="T14" fmla="*/ 2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2" y="0"/>
                    <a:pt x="5" y="0"/>
                  </a:cubicBezTo>
                  <a:cubicBezTo>
                    <a:pt x="134" y="0"/>
                    <a:pt x="134" y="0"/>
                    <a:pt x="134" y="0"/>
                  </a:cubicBezTo>
                  <a:cubicBezTo>
                    <a:pt x="137" y="0"/>
                    <a:pt x="139" y="3"/>
                    <a:pt x="139" y="5"/>
                  </a:cubicBezTo>
                  <a:cubicBezTo>
                    <a:pt x="137" y="137"/>
                    <a:pt x="137" y="137"/>
                    <a:pt x="137" y="137"/>
                  </a:cubicBezTo>
                  <a:cubicBezTo>
                    <a:pt x="137" y="139"/>
                    <a:pt x="134" y="142"/>
                    <a:pt x="132" y="142"/>
                  </a:cubicBezTo>
                  <a:cubicBezTo>
                    <a:pt x="2" y="142"/>
                    <a:pt x="2" y="142"/>
                    <a:pt x="2" y="142"/>
                  </a:cubicBezTo>
                  <a:cubicBezTo>
                    <a:pt x="0" y="142"/>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3" name="Freeform 277"/>
            <p:cNvSpPr>
              <a:spLocks noChangeArrowheads="1"/>
            </p:cNvSpPr>
            <p:nvPr/>
          </p:nvSpPr>
          <p:spPr bwMode="auto">
            <a:xfrm>
              <a:off x="19158629" y="4638303"/>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2" y="0"/>
                    <a:pt x="5" y="0"/>
                  </a:cubicBezTo>
                  <a:cubicBezTo>
                    <a:pt x="134" y="0"/>
                    <a:pt x="134" y="0"/>
                    <a:pt x="134" y="0"/>
                  </a:cubicBezTo>
                  <a:cubicBezTo>
                    <a:pt x="136" y="0"/>
                    <a:pt x="139" y="3"/>
                    <a:pt x="139" y="5"/>
                  </a:cubicBezTo>
                  <a:cubicBezTo>
                    <a:pt x="139" y="137"/>
                    <a:pt x="139" y="137"/>
                    <a:pt x="139" y="137"/>
                  </a:cubicBezTo>
                  <a:cubicBezTo>
                    <a:pt x="139" y="139"/>
                    <a:pt x="136" y="142"/>
                    <a:pt x="134" y="142"/>
                  </a:cubicBezTo>
                  <a:cubicBezTo>
                    <a:pt x="5" y="142"/>
                    <a:pt x="5" y="142"/>
                    <a:pt x="5" y="142"/>
                  </a:cubicBezTo>
                  <a:cubicBezTo>
                    <a:pt x="2" y="142"/>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4" name="Freeform 278"/>
            <p:cNvSpPr>
              <a:spLocks noChangeArrowheads="1"/>
            </p:cNvSpPr>
            <p:nvPr/>
          </p:nvSpPr>
          <p:spPr bwMode="auto">
            <a:xfrm>
              <a:off x="18299487" y="4799120"/>
              <a:ext cx="131199" cy="131193"/>
            </a:xfrm>
            <a:custGeom>
              <a:avLst/>
              <a:gdLst>
                <a:gd name="T0" fmla="*/ 2 w 140"/>
                <a:gd name="T1" fmla="*/ 5 h 142"/>
                <a:gd name="T2" fmla="*/ 2 w 140"/>
                <a:gd name="T3" fmla="*/ 5 h 142"/>
                <a:gd name="T4" fmla="*/ 5 w 140"/>
                <a:gd name="T5" fmla="*/ 0 h 142"/>
                <a:gd name="T6" fmla="*/ 134 w 140"/>
                <a:gd name="T7" fmla="*/ 0 h 142"/>
                <a:gd name="T8" fmla="*/ 139 w 140"/>
                <a:gd name="T9" fmla="*/ 5 h 142"/>
                <a:gd name="T10" fmla="*/ 139 w 140"/>
                <a:gd name="T11" fmla="*/ 136 h 142"/>
                <a:gd name="T12" fmla="*/ 134 w 140"/>
                <a:gd name="T13" fmla="*/ 141 h 142"/>
                <a:gd name="T14" fmla="*/ 5 w 140"/>
                <a:gd name="T15" fmla="*/ 141 h 142"/>
                <a:gd name="T16" fmla="*/ 0 w 140"/>
                <a:gd name="T17" fmla="*/ 136 h 142"/>
                <a:gd name="T18" fmla="*/ 2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2" y="5"/>
                  </a:moveTo>
                  <a:lnTo>
                    <a:pt x="2" y="5"/>
                  </a:lnTo>
                  <a:cubicBezTo>
                    <a:pt x="2" y="2"/>
                    <a:pt x="2" y="0"/>
                    <a:pt x="5" y="0"/>
                  </a:cubicBezTo>
                  <a:cubicBezTo>
                    <a:pt x="134" y="0"/>
                    <a:pt x="134" y="0"/>
                    <a:pt x="134" y="0"/>
                  </a:cubicBezTo>
                  <a:cubicBezTo>
                    <a:pt x="137" y="0"/>
                    <a:pt x="139" y="2"/>
                    <a:pt x="139" y="5"/>
                  </a:cubicBezTo>
                  <a:cubicBezTo>
                    <a:pt x="139" y="136"/>
                    <a:pt x="139" y="136"/>
                    <a:pt x="139" y="136"/>
                  </a:cubicBezTo>
                  <a:cubicBezTo>
                    <a:pt x="139" y="139"/>
                    <a:pt x="137" y="141"/>
                    <a:pt x="134" y="141"/>
                  </a:cubicBezTo>
                  <a:cubicBezTo>
                    <a:pt x="5" y="141"/>
                    <a:pt x="5" y="141"/>
                    <a:pt x="5" y="141"/>
                  </a:cubicBezTo>
                  <a:cubicBezTo>
                    <a:pt x="2" y="141"/>
                    <a:pt x="0" y="139"/>
                    <a:pt x="0" y="136"/>
                  </a:cubicBezTo>
                  <a:lnTo>
                    <a:pt x="2"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5" name="Freeform 279"/>
            <p:cNvSpPr>
              <a:spLocks noChangeArrowheads="1"/>
            </p:cNvSpPr>
            <p:nvPr/>
          </p:nvSpPr>
          <p:spPr bwMode="auto">
            <a:xfrm>
              <a:off x="18468776" y="4799120"/>
              <a:ext cx="131199" cy="131193"/>
            </a:xfrm>
            <a:custGeom>
              <a:avLst/>
              <a:gdLst>
                <a:gd name="T0" fmla="*/ 0 w 140"/>
                <a:gd name="T1" fmla="*/ 5 h 142"/>
                <a:gd name="T2" fmla="*/ 0 w 140"/>
                <a:gd name="T3" fmla="*/ 5 h 142"/>
                <a:gd name="T4" fmla="*/ 5 w 140"/>
                <a:gd name="T5" fmla="*/ 0 h 142"/>
                <a:gd name="T6" fmla="*/ 134 w 140"/>
                <a:gd name="T7" fmla="*/ 0 h 142"/>
                <a:gd name="T8" fmla="*/ 139 w 140"/>
                <a:gd name="T9" fmla="*/ 5 h 142"/>
                <a:gd name="T10" fmla="*/ 139 w 140"/>
                <a:gd name="T11" fmla="*/ 136 h 142"/>
                <a:gd name="T12" fmla="*/ 134 w 140"/>
                <a:gd name="T13" fmla="*/ 141 h 142"/>
                <a:gd name="T14" fmla="*/ 5 w 140"/>
                <a:gd name="T15" fmla="*/ 141 h 142"/>
                <a:gd name="T16" fmla="*/ 0 w 140"/>
                <a:gd name="T17" fmla="*/ 136 h 142"/>
                <a:gd name="T18" fmla="*/ 0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5"/>
                  </a:moveTo>
                  <a:lnTo>
                    <a:pt x="0" y="5"/>
                  </a:lnTo>
                  <a:cubicBezTo>
                    <a:pt x="0" y="2"/>
                    <a:pt x="3" y="0"/>
                    <a:pt x="5" y="0"/>
                  </a:cubicBezTo>
                  <a:cubicBezTo>
                    <a:pt x="134" y="0"/>
                    <a:pt x="134" y="0"/>
                    <a:pt x="134" y="0"/>
                  </a:cubicBezTo>
                  <a:cubicBezTo>
                    <a:pt x="137" y="0"/>
                    <a:pt x="139" y="2"/>
                    <a:pt x="139" y="5"/>
                  </a:cubicBezTo>
                  <a:cubicBezTo>
                    <a:pt x="139" y="136"/>
                    <a:pt x="139" y="136"/>
                    <a:pt x="139" y="136"/>
                  </a:cubicBezTo>
                  <a:cubicBezTo>
                    <a:pt x="139" y="139"/>
                    <a:pt x="137" y="141"/>
                    <a:pt x="134" y="141"/>
                  </a:cubicBezTo>
                  <a:cubicBezTo>
                    <a:pt x="5" y="141"/>
                    <a:pt x="5" y="141"/>
                    <a:pt x="5" y="141"/>
                  </a:cubicBezTo>
                  <a:cubicBezTo>
                    <a:pt x="3" y="141"/>
                    <a:pt x="0" y="139"/>
                    <a:pt x="0" y="136"/>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6" name="Freeform 280"/>
            <p:cNvSpPr>
              <a:spLocks noChangeArrowheads="1"/>
            </p:cNvSpPr>
            <p:nvPr/>
          </p:nvSpPr>
          <p:spPr bwMode="auto">
            <a:xfrm>
              <a:off x="18642297" y="4799120"/>
              <a:ext cx="131199" cy="131193"/>
            </a:xfrm>
            <a:custGeom>
              <a:avLst/>
              <a:gdLst>
                <a:gd name="T0" fmla="*/ 3 w 140"/>
                <a:gd name="T1" fmla="*/ 5 h 142"/>
                <a:gd name="T2" fmla="*/ 3 w 140"/>
                <a:gd name="T3" fmla="*/ 5 h 142"/>
                <a:gd name="T4" fmla="*/ 5 w 140"/>
                <a:gd name="T5" fmla="*/ 0 h 142"/>
                <a:gd name="T6" fmla="*/ 134 w 140"/>
                <a:gd name="T7" fmla="*/ 2 h 142"/>
                <a:gd name="T8" fmla="*/ 139 w 140"/>
                <a:gd name="T9" fmla="*/ 5 h 142"/>
                <a:gd name="T10" fmla="*/ 139 w 140"/>
                <a:gd name="T11" fmla="*/ 136 h 142"/>
                <a:gd name="T12" fmla="*/ 134 w 140"/>
                <a:gd name="T13" fmla="*/ 141 h 142"/>
                <a:gd name="T14" fmla="*/ 5 w 140"/>
                <a:gd name="T15" fmla="*/ 141 h 142"/>
                <a:gd name="T16" fmla="*/ 0 w 140"/>
                <a:gd name="T17" fmla="*/ 136 h 142"/>
                <a:gd name="T18" fmla="*/ 3 w 140"/>
                <a:gd name="T1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3" y="5"/>
                  </a:moveTo>
                  <a:lnTo>
                    <a:pt x="3" y="5"/>
                  </a:lnTo>
                  <a:cubicBezTo>
                    <a:pt x="3" y="2"/>
                    <a:pt x="3" y="0"/>
                    <a:pt x="5" y="0"/>
                  </a:cubicBezTo>
                  <a:cubicBezTo>
                    <a:pt x="134" y="2"/>
                    <a:pt x="134" y="2"/>
                    <a:pt x="134" y="2"/>
                  </a:cubicBezTo>
                  <a:cubicBezTo>
                    <a:pt x="137" y="2"/>
                    <a:pt x="139" y="2"/>
                    <a:pt x="139" y="5"/>
                  </a:cubicBezTo>
                  <a:cubicBezTo>
                    <a:pt x="139" y="136"/>
                    <a:pt x="139" y="136"/>
                    <a:pt x="139" y="136"/>
                  </a:cubicBezTo>
                  <a:cubicBezTo>
                    <a:pt x="139" y="141"/>
                    <a:pt x="137" y="141"/>
                    <a:pt x="134" y="141"/>
                  </a:cubicBezTo>
                  <a:cubicBezTo>
                    <a:pt x="5" y="141"/>
                    <a:pt x="5" y="141"/>
                    <a:pt x="5" y="141"/>
                  </a:cubicBezTo>
                  <a:cubicBezTo>
                    <a:pt x="3" y="141"/>
                    <a:pt x="0" y="139"/>
                    <a:pt x="0" y="136"/>
                  </a:cubicBezTo>
                  <a:lnTo>
                    <a:pt x="3"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7" name="Freeform 281"/>
            <p:cNvSpPr>
              <a:spLocks noChangeArrowheads="1"/>
            </p:cNvSpPr>
            <p:nvPr/>
          </p:nvSpPr>
          <p:spPr bwMode="auto">
            <a:xfrm>
              <a:off x="18815819" y="4803352"/>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39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0"/>
                    <a:pt x="2" y="0"/>
                    <a:pt x="5" y="0"/>
                  </a:cubicBezTo>
                  <a:cubicBezTo>
                    <a:pt x="134" y="0"/>
                    <a:pt x="134" y="0"/>
                    <a:pt x="134" y="0"/>
                  </a:cubicBezTo>
                  <a:cubicBezTo>
                    <a:pt x="136" y="0"/>
                    <a:pt x="139" y="3"/>
                    <a:pt x="139" y="5"/>
                  </a:cubicBezTo>
                  <a:cubicBezTo>
                    <a:pt x="139" y="137"/>
                    <a:pt x="139" y="137"/>
                    <a:pt x="139" y="137"/>
                  </a:cubicBezTo>
                  <a:cubicBezTo>
                    <a:pt x="139" y="139"/>
                    <a:pt x="136" y="142"/>
                    <a:pt x="134" y="142"/>
                  </a:cubicBezTo>
                  <a:cubicBezTo>
                    <a:pt x="5" y="139"/>
                    <a:pt x="5" y="139"/>
                    <a:pt x="5" y="139"/>
                  </a:cubicBezTo>
                  <a:cubicBezTo>
                    <a:pt x="2" y="139"/>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8" name="Freeform 282"/>
            <p:cNvSpPr>
              <a:spLocks noChangeArrowheads="1"/>
            </p:cNvSpPr>
            <p:nvPr/>
          </p:nvSpPr>
          <p:spPr bwMode="auto">
            <a:xfrm>
              <a:off x="18985108" y="4803352"/>
              <a:ext cx="131199" cy="131193"/>
            </a:xfrm>
            <a:custGeom>
              <a:avLst/>
              <a:gdLst>
                <a:gd name="T0" fmla="*/ 3 w 141"/>
                <a:gd name="T1" fmla="*/ 5 h 143"/>
                <a:gd name="T2" fmla="*/ 3 w 141"/>
                <a:gd name="T3" fmla="*/ 5 h 143"/>
                <a:gd name="T4" fmla="*/ 5 w 141"/>
                <a:gd name="T5" fmla="*/ 0 h 143"/>
                <a:gd name="T6" fmla="*/ 135 w 141"/>
                <a:gd name="T7" fmla="*/ 0 h 143"/>
                <a:gd name="T8" fmla="*/ 140 w 141"/>
                <a:gd name="T9" fmla="*/ 5 h 143"/>
                <a:gd name="T10" fmla="*/ 140 w 141"/>
                <a:gd name="T11" fmla="*/ 137 h 143"/>
                <a:gd name="T12" fmla="*/ 135 w 141"/>
                <a:gd name="T13" fmla="*/ 142 h 143"/>
                <a:gd name="T14" fmla="*/ 5 w 141"/>
                <a:gd name="T15" fmla="*/ 142 h 143"/>
                <a:gd name="T16" fmla="*/ 0 w 141"/>
                <a:gd name="T17" fmla="*/ 137 h 143"/>
                <a:gd name="T18" fmla="*/ 3 w 141"/>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3">
                  <a:moveTo>
                    <a:pt x="3" y="5"/>
                  </a:moveTo>
                  <a:lnTo>
                    <a:pt x="3" y="5"/>
                  </a:lnTo>
                  <a:cubicBezTo>
                    <a:pt x="3" y="3"/>
                    <a:pt x="3" y="0"/>
                    <a:pt x="5" y="0"/>
                  </a:cubicBezTo>
                  <a:cubicBezTo>
                    <a:pt x="135" y="0"/>
                    <a:pt x="135" y="0"/>
                    <a:pt x="135" y="0"/>
                  </a:cubicBezTo>
                  <a:cubicBezTo>
                    <a:pt x="137" y="0"/>
                    <a:pt x="140" y="3"/>
                    <a:pt x="140" y="5"/>
                  </a:cubicBezTo>
                  <a:cubicBezTo>
                    <a:pt x="140" y="137"/>
                    <a:pt x="140" y="137"/>
                    <a:pt x="140" y="137"/>
                  </a:cubicBezTo>
                  <a:cubicBezTo>
                    <a:pt x="140" y="139"/>
                    <a:pt x="137" y="142"/>
                    <a:pt x="135" y="142"/>
                  </a:cubicBezTo>
                  <a:cubicBezTo>
                    <a:pt x="5" y="142"/>
                    <a:pt x="5" y="142"/>
                    <a:pt x="5" y="142"/>
                  </a:cubicBezTo>
                  <a:cubicBezTo>
                    <a:pt x="3" y="142"/>
                    <a:pt x="0" y="139"/>
                    <a:pt x="0" y="137"/>
                  </a:cubicBezTo>
                  <a:lnTo>
                    <a:pt x="3"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9" name="Freeform 283"/>
            <p:cNvSpPr>
              <a:spLocks noChangeArrowheads="1"/>
            </p:cNvSpPr>
            <p:nvPr/>
          </p:nvSpPr>
          <p:spPr bwMode="auto">
            <a:xfrm>
              <a:off x="19158629" y="4803352"/>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9 w 140"/>
                <a:gd name="T11" fmla="*/ 137 h 143"/>
                <a:gd name="T12" fmla="*/ 134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3"/>
                    <a:pt x="2" y="0"/>
                    <a:pt x="5" y="0"/>
                  </a:cubicBezTo>
                  <a:cubicBezTo>
                    <a:pt x="134" y="0"/>
                    <a:pt x="134" y="0"/>
                    <a:pt x="134" y="0"/>
                  </a:cubicBezTo>
                  <a:cubicBezTo>
                    <a:pt x="136" y="0"/>
                    <a:pt x="139" y="3"/>
                    <a:pt x="139" y="5"/>
                  </a:cubicBezTo>
                  <a:cubicBezTo>
                    <a:pt x="139" y="137"/>
                    <a:pt x="139" y="137"/>
                    <a:pt x="139" y="137"/>
                  </a:cubicBezTo>
                  <a:cubicBezTo>
                    <a:pt x="139" y="139"/>
                    <a:pt x="136" y="142"/>
                    <a:pt x="134" y="142"/>
                  </a:cubicBezTo>
                  <a:cubicBezTo>
                    <a:pt x="5" y="142"/>
                    <a:pt x="5" y="142"/>
                    <a:pt x="5" y="142"/>
                  </a:cubicBezTo>
                  <a:cubicBezTo>
                    <a:pt x="2" y="142"/>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0" name="Freeform 284"/>
            <p:cNvSpPr>
              <a:spLocks noChangeArrowheads="1"/>
            </p:cNvSpPr>
            <p:nvPr/>
          </p:nvSpPr>
          <p:spPr bwMode="auto">
            <a:xfrm>
              <a:off x="18299487" y="4968401"/>
              <a:ext cx="131199" cy="131193"/>
            </a:xfrm>
            <a:custGeom>
              <a:avLst/>
              <a:gdLst>
                <a:gd name="T0" fmla="*/ 0 w 140"/>
                <a:gd name="T1" fmla="*/ 4 h 142"/>
                <a:gd name="T2" fmla="*/ 0 w 140"/>
                <a:gd name="T3" fmla="*/ 4 h 142"/>
                <a:gd name="T4" fmla="*/ 5 w 140"/>
                <a:gd name="T5" fmla="*/ 0 h 142"/>
                <a:gd name="T6" fmla="*/ 134 w 140"/>
                <a:gd name="T7" fmla="*/ 0 h 142"/>
                <a:gd name="T8" fmla="*/ 139 w 140"/>
                <a:gd name="T9" fmla="*/ 4 h 142"/>
                <a:gd name="T10" fmla="*/ 139 w 140"/>
                <a:gd name="T11" fmla="*/ 136 h 142"/>
                <a:gd name="T12" fmla="*/ 134 w 140"/>
                <a:gd name="T13" fmla="*/ 141 h 142"/>
                <a:gd name="T14" fmla="*/ 5 w 140"/>
                <a:gd name="T15" fmla="*/ 141 h 142"/>
                <a:gd name="T16" fmla="*/ 0 w 140"/>
                <a:gd name="T17" fmla="*/ 136 h 142"/>
                <a:gd name="T18" fmla="*/ 0 w 140"/>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4"/>
                  </a:moveTo>
                  <a:lnTo>
                    <a:pt x="0" y="4"/>
                  </a:lnTo>
                  <a:cubicBezTo>
                    <a:pt x="0" y="2"/>
                    <a:pt x="2" y="0"/>
                    <a:pt x="5" y="0"/>
                  </a:cubicBezTo>
                  <a:cubicBezTo>
                    <a:pt x="134" y="0"/>
                    <a:pt x="134" y="0"/>
                    <a:pt x="134" y="0"/>
                  </a:cubicBezTo>
                  <a:cubicBezTo>
                    <a:pt x="137" y="0"/>
                    <a:pt x="139" y="2"/>
                    <a:pt x="139" y="4"/>
                  </a:cubicBezTo>
                  <a:cubicBezTo>
                    <a:pt x="139" y="136"/>
                    <a:pt x="139" y="136"/>
                    <a:pt x="139" y="136"/>
                  </a:cubicBezTo>
                  <a:cubicBezTo>
                    <a:pt x="139" y="139"/>
                    <a:pt x="137" y="141"/>
                    <a:pt x="134" y="141"/>
                  </a:cubicBezTo>
                  <a:cubicBezTo>
                    <a:pt x="5" y="141"/>
                    <a:pt x="5" y="141"/>
                    <a:pt x="5" y="141"/>
                  </a:cubicBezTo>
                  <a:cubicBezTo>
                    <a:pt x="2" y="141"/>
                    <a:pt x="0" y="139"/>
                    <a:pt x="0" y="136"/>
                  </a:cubicBezTo>
                  <a:lnTo>
                    <a:pt x="0" y="4"/>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1" name="Freeform 285"/>
            <p:cNvSpPr>
              <a:spLocks noChangeArrowheads="1"/>
            </p:cNvSpPr>
            <p:nvPr/>
          </p:nvSpPr>
          <p:spPr bwMode="auto">
            <a:xfrm>
              <a:off x="18468776" y="4968401"/>
              <a:ext cx="131199" cy="131193"/>
            </a:xfrm>
            <a:custGeom>
              <a:avLst/>
              <a:gdLst>
                <a:gd name="T0" fmla="*/ 0 w 140"/>
                <a:gd name="T1" fmla="*/ 4 h 142"/>
                <a:gd name="T2" fmla="*/ 0 w 140"/>
                <a:gd name="T3" fmla="*/ 4 h 142"/>
                <a:gd name="T4" fmla="*/ 5 w 140"/>
                <a:gd name="T5" fmla="*/ 0 h 142"/>
                <a:gd name="T6" fmla="*/ 134 w 140"/>
                <a:gd name="T7" fmla="*/ 0 h 142"/>
                <a:gd name="T8" fmla="*/ 139 w 140"/>
                <a:gd name="T9" fmla="*/ 4 h 142"/>
                <a:gd name="T10" fmla="*/ 137 w 140"/>
                <a:gd name="T11" fmla="*/ 136 h 142"/>
                <a:gd name="T12" fmla="*/ 134 w 140"/>
                <a:gd name="T13" fmla="*/ 141 h 142"/>
                <a:gd name="T14" fmla="*/ 5 w 140"/>
                <a:gd name="T15" fmla="*/ 141 h 142"/>
                <a:gd name="T16" fmla="*/ 0 w 140"/>
                <a:gd name="T17" fmla="*/ 136 h 142"/>
                <a:gd name="T18" fmla="*/ 0 w 140"/>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4"/>
                  </a:moveTo>
                  <a:lnTo>
                    <a:pt x="0" y="4"/>
                  </a:lnTo>
                  <a:cubicBezTo>
                    <a:pt x="0" y="2"/>
                    <a:pt x="3" y="0"/>
                    <a:pt x="5" y="0"/>
                  </a:cubicBezTo>
                  <a:cubicBezTo>
                    <a:pt x="134" y="0"/>
                    <a:pt x="134" y="0"/>
                    <a:pt x="134" y="0"/>
                  </a:cubicBezTo>
                  <a:cubicBezTo>
                    <a:pt x="137" y="0"/>
                    <a:pt x="139" y="2"/>
                    <a:pt x="139" y="4"/>
                  </a:cubicBezTo>
                  <a:cubicBezTo>
                    <a:pt x="137" y="136"/>
                    <a:pt x="137" y="136"/>
                    <a:pt x="137" y="136"/>
                  </a:cubicBezTo>
                  <a:cubicBezTo>
                    <a:pt x="137" y="139"/>
                    <a:pt x="137" y="141"/>
                    <a:pt x="134" y="141"/>
                  </a:cubicBezTo>
                  <a:cubicBezTo>
                    <a:pt x="5" y="141"/>
                    <a:pt x="5" y="141"/>
                    <a:pt x="5" y="141"/>
                  </a:cubicBezTo>
                  <a:cubicBezTo>
                    <a:pt x="3" y="141"/>
                    <a:pt x="0" y="139"/>
                    <a:pt x="0" y="136"/>
                  </a:cubicBezTo>
                  <a:lnTo>
                    <a:pt x="0" y="4"/>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2" name="Freeform 286"/>
            <p:cNvSpPr>
              <a:spLocks noChangeArrowheads="1"/>
            </p:cNvSpPr>
            <p:nvPr/>
          </p:nvSpPr>
          <p:spPr bwMode="auto">
            <a:xfrm>
              <a:off x="18642297" y="4968401"/>
              <a:ext cx="131199" cy="131193"/>
            </a:xfrm>
            <a:custGeom>
              <a:avLst/>
              <a:gdLst>
                <a:gd name="T0" fmla="*/ 0 w 140"/>
                <a:gd name="T1" fmla="*/ 4 h 142"/>
                <a:gd name="T2" fmla="*/ 0 w 140"/>
                <a:gd name="T3" fmla="*/ 4 h 142"/>
                <a:gd name="T4" fmla="*/ 5 w 140"/>
                <a:gd name="T5" fmla="*/ 0 h 142"/>
                <a:gd name="T6" fmla="*/ 134 w 140"/>
                <a:gd name="T7" fmla="*/ 2 h 142"/>
                <a:gd name="T8" fmla="*/ 139 w 140"/>
                <a:gd name="T9" fmla="*/ 7 h 142"/>
                <a:gd name="T10" fmla="*/ 139 w 140"/>
                <a:gd name="T11" fmla="*/ 139 h 142"/>
                <a:gd name="T12" fmla="*/ 134 w 140"/>
                <a:gd name="T13" fmla="*/ 141 h 142"/>
                <a:gd name="T14" fmla="*/ 5 w 140"/>
                <a:gd name="T15" fmla="*/ 141 h 142"/>
                <a:gd name="T16" fmla="*/ 0 w 140"/>
                <a:gd name="T17" fmla="*/ 136 h 142"/>
                <a:gd name="T18" fmla="*/ 0 w 140"/>
                <a:gd name="T19"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0" y="4"/>
                  </a:moveTo>
                  <a:lnTo>
                    <a:pt x="0" y="4"/>
                  </a:lnTo>
                  <a:cubicBezTo>
                    <a:pt x="0" y="2"/>
                    <a:pt x="3" y="0"/>
                    <a:pt x="5" y="0"/>
                  </a:cubicBezTo>
                  <a:cubicBezTo>
                    <a:pt x="134" y="2"/>
                    <a:pt x="134" y="2"/>
                    <a:pt x="134" y="2"/>
                  </a:cubicBezTo>
                  <a:cubicBezTo>
                    <a:pt x="137" y="2"/>
                    <a:pt x="139" y="2"/>
                    <a:pt x="139" y="7"/>
                  </a:cubicBezTo>
                  <a:cubicBezTo>
                    <a:pt x="139" y="139"/>
                    <a:pt x="139" y="139"/>
                    <a:pt x="139" y="139"/>
                  </a:cubicBezTo>
                  <a:cubicBezTo>
                    <a:pt x="139" y="141"/>
                    <a:pt x="137" y="141"/>
                    <a:pt x="134" y="141"/>
                  </a:cubicBezTo>
                  <a:cubicBezTo>
                    <a:pt x="5" y="141"/>
                    <a:pt x="5" y="141"/>
                    <a:pt x="5" y="141"/>
                  </a:cubicBezTo>
                  <a:cubicBezTo>
                    <a:pt x="3" y="141"/>
                    <a:pt x="0" y="139"/>
                    <a:pt x="0" y="136"/>
                  </a:cubicBezTo>
                  <a:lnTo>
                    <a:pt x="0" y="4"/>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3" name="Freeform 287"/>
            <p:cNvSpPr>
              <a:spLocks noChangeArrowheads="1"/>
            </p:cNvSpPr>
            <p:nvPr/>
          </p:nvSpPr>
          <p:spPr bwMode="auto">
            <a:xfrm>
              <a:off x="18815819" y="4968401"/>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6 w 140"/>
                <a:gd name="T11" fmla="*/ 137 h 143"/>
                <a:gd name="T12" fmla="*/ 134 w 140"/>
                <a:gd name="T13" fmla="*/ 142 h 143"/>
                <a:gd name="T14" fmla="*/ 5 w 140"/>
                <a:gd name="T15" fmla="*/ 139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0"/>
                    <a:pt x="2" y="0"/>
                    <a:pt x="5" y="0"/>
                  </a:cubicBezTo>
                  <a:cubicBezTo>
                    <a:pt x="134" y="0"/>
                    <a:pt x="134" y="0"/>
                    <a:pt x="134" y="0"/>
                  </a:cubicBezTo>
                  <a:cubicBezTo>
                    <a:pt x="136" y="0"/>
                    <a:pt x="139" y="2"/>
                    <a:pt x="139" y="5"/>
                  </a:cubicBezTo>
                  <a:cubicBezTo>
                    <a:pt x="136" y="137"/>
                    <a:pt x="136" y="137"/>
                    <a:pt x="136" y="137"/>
                  </a:cubicBezTo>
                  <a:cubicBezTo>
                    <a:pt x="136" y="139"/>
                    <a:pt x="136" y="142"/>
                    <a:pt x="134" y="142"/>
                  </a:cubicBezTo>
                  <a:cubicBezTo>
                    <a:pt x="5" y="139"/>
                    <a:pt x="5" y="139"/>
                    <a:pt x="5" y="139"/>
                  </a:cubicBezTo>
                  <a:cubicBezTo>
                    <a:pt x="2" y="139"/>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4" name="Freeform 288"/>
            <p:cNvSpPr>
              <a:spLocks noChangeArrowheads="1"/>
            </p:cNvSpPr>
            <p:nvPr/>
          </p:nvSpPr>
          <p:spPr bwMode="auto">
            <a:xfrm>
              <a:off x="18985108" y="4968401"/>
              <a:ext cx="131199" cy="131193"/>
            </a:xfrm>
            <a:custGeom>
              <a:avLst/>
              <a:gdLst>
                <a:gd name="T0" fmla="*/ 0 w 141"/>
                <a:gd name="T1" fmla="*/ 5 h 143"/>
                <a:gd name="T2" fmla="*/ 0 w 141"/>
                <a:gd name="T3" fmla="*/ 5 h 143"/>
                <a:gd name="T4" fmla="*/ 5 w 141"/>
                <a:gd name="T5" fmla="*/ 0 h 143"/>
                <a:gd name="T6" fmla="*/ 135 w 141"/>
                <a:gd name="T7" fmla="*/ 0 h 143"/>
                <a:gd name="T8" fmla="*/ 140 w 141"/>
                <a:gd name="T9" fmla="*/ 5 h 143"/>
                <a:gd name="T10" fmla="*/ 140 w 141"/>
                <a:gd name="T11" fmla="*/ 137 h 143"/>
                <a:gd name="T12" fmla="*/ 135 w 141"/>
                <a:gd name="T13" fmla="*/ 142 h 143"/>
                <a:gd name="T14" fmla="*/ 5 w 141"/>
                <a:gd name="T15" fmla="*/ 142 h 143"/>
                <a:gd name="T16" fmla="*/ 0 w 141"/>
                <a:gd name="T17" fmla="*/ 137 h 143"/>
                <a:gd name="T18" fmla="*/ 0 w 141"/>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3">
                  <a:moveTo>
                    <a:pt x="0" y="5"/>
                  </a:moveTo>
                  <a:lnTo>
                    <a:pt x="0" y="5"/>
                  </a:lnTo>
                  <a:cubicBezTo>
                    <a:pt x="0" y="2"/>
                    <a:pt x="3" y="0"/>
                    <a:pt x="5" y="0"/>
                  </a:cubicBezTo>
                  <a:cubicBezTo>
                    <a:pt x="135" y="0"/>
                    <a:pt x="135" y="0"/>
                    <a:pt x="135" y="0"/>
                  </a:cubicBezTo>
                  <a:cubicBezTo>
                    <a:pt x="137" y="0"/>
                    <a:pt x="140" y="2"/>
                    <a:pt x="140" y="5"/>
                  </a:cubicBezTo>
                  <a:cubicBezTo>
                    <a:pt x="140" y="137"/>
                    <a:pt x="140" y="137"/>
                    <a:pt x="140" y="137"/>
                  </a:cubicBezTo>
                  <a:cubicBezTo>
                    <a:pt x="140" y="139"/>
                    <a:pt x="137" y="142"/>
                    <a:pt x="135" y="142"/>
                  </a:cubicBezTo>
                  <a:cubicBezTo>
                    <a:pt x="5" y="142"/>
                    <a:pt x="5" y="142"/>
                    <a:pt x="5" y="142"/>
                  </a:cubicBezTo>
                  <a:cubicBezTo>
                    <a:pt x="3" y="142"/>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5" name="Freeform 289"/>
            <p:cNvSpPr>
              <a:spLocks noChangeArrowheads="1"/>
            </p:cNvSpPr>
            <p:nvPr/>
          </p:nvSpPr>
          <p:spPr bwMode="auto">
            <a:xfrm>
              <a:off x="19158629" y="4968401"/>
              <a:ext cx="131199" cy="131193"/>
            </a:xfrm>
            <a:custGeom>
              <a:avLst/>
              <a:gdLst>
                <a:gd name="T0" fmla="*/ 0 w 140"/>
                <a:gd name="T1" fmla="*/ 5 h 143"/>
                <a:gd name="T2" fmla="*/ 0 w 140"/>
                <a:gd name="T3" fmla="*/ 5 h 143"/>
                <a:gd name="T4" fmla="*/ 5 w 140"/>
                <a:gd name="T5" fmla="*/ 0 h 143"/>
                <a:gd name="T6" fmla="*/ 134 w 140"/>
                <a:gd name="T7" fmla="*/ 0 h 143"/>
                <a:gd name="T8" fmla="*/ 139 w 140"/>
                <a:gd name="T9" fmla="*/ 5 h 143"/>
                <a:gd name="T10" fmla="*/ 136 w 140"/>
                <a:gd name="T11" fmla="*/ 137 h 143"/>
                <a:gd name="T12" fmla="*/ 131 w 140"/>
                <a:gd name="T13" fmla="*/ 142 h 143"/>
                <a:gd name="T14" fmla="*/ 5 w 140"/>
                <a:gd name="T15" fmla="*/ 142 h 143"/>
                <a:gd name="T16" fmla="*/ 0 w 140"/>
                <a:gd name="T17" fmla="*/ 137 h 143"/>
                <a:gd name="T18" fmla="*/ 0 w 140"/>
                <a:gd name="T19" fmla="*/ 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0" y="5"/>
                  </a:moveTo>
                  <a:lnTo>
                    <a:pt x="0" y="5"/>
                  </a:lnTo>
                  <a:cubicBezTo>
                    <a:pt x="0" y="2"/>
                    <a:pt x="2" y="0"/>
                    <a:pt x="5" y="0"/>
                  </a:cubicBezTo>
                  <a:cubicBezTo>
                    <a:pt x="134" y="0"/>
                    <a:pt x="134" y="0"/>
                    <a:pt x="134" y="0"/>
                  </a:cubicBezTo>
                  <a:cubicBezTo>
                    <a:pt x="136" y="0"/>
                    <a:pt x="139" y="2"/>
                    <a:pt x="139" y="5"/>
                  </a:cubicBezTo>
                  <a:cubicBezTo>
                    <a:pt x="136" y="137"/>
                    <a:pt x="136" y="137"/>
                    <a:pt x="136" y="137"/>
                  </a:cubicBezTo>
                  <a:cubicBezTo>
                    <a:pt x="136" y="139"/>
                    <a:pt x="136" y="142"/>
                    <a:pt x="131" y="142"/>
                  </a:cubicBezTo>
                  <a:cubicBezTo>
                    <a:pt x="5" y="142"/>
                    <a:pt x="5" y="142"/>
                    <a:pt x="5" y="142"/>
                  </a:cubicBezTo>
                  <a:cubicBezTo>
                    <a:pt x="0" y="142"/>
                    <a:pt x="0" y="139"/>
                    <a:pt x="0" y="137"/>
                  </a:cubicBezTo>
                  <a:lnTo>
                    <a:pt x="0" y="5"/>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6" name="Freeform 290"/>
            <p:cNvSpPr>
              <a:spLocks noChangeArrowheads="1"/>
            </p:cNvSpPr>
            <p:nvPr/>
          </p:nvSpPr>
          <p:spPr bwMode="auto">
            <a:xfrm>
              <a:off x="18443382" y="4350525"/>
              <a:ext cx="232773" cy="478219"/>
            </a:xfrm>
            <a:custGeom>
              <a:avLst/>
              <a:gdLst>
                <a:gd name="T0" fmla="*/ 25 w 245"/>
                <a:gd name="T1" fmla="*/ 344 h 503"/>
                <a:gd name="T2" fmla="*/ 25 w 245"/>
                <a:gd name="T3" fmla="*/ 344 h 503"/>
                <a:gd name="T4" fmla="*/ 30 w 245"/>
                <a:gd name="T5" fmla="*/ 381 h 503"/>
                <a:gd name="T6" fmla="*/ 57 w 245"/>
                <a:gd name="T7" fmla="*/ 400 h 503"/>
                <a:gd name="T8" fmla="*/ 78 w 245"/>
                <a:gd name="T9" fmla="*/ 383 h 503"/>
                <a:gd name="T10" fmla="*/ 83 w 245"/>
                <a:gd name="T11" fmla="*/ 339 h 503"/>
                <a:gd name="T12" fmla="*/ 91 w 245"/>
                <a:gd name="T13" fmla="*/ 312 h 503"/>
                <a:gd name="T14" fmla="*/ 100 w 245"/>
                <a:gd name="T15" fmla="*/ 339 h 503"/>
                <a:gd name="T16" fmla="*/ 103 w 245"/>
                <a:gd name="T17" fmla="*/ 376 h 503"/>
                <a:gd name="T18" fmla="*/ 108 w 245"/>
                <a:gd name="T19" fmla="*/ 451 h 503"/>
                <a:gd name="T20" fmla="*/ 108 w 245"/>
                <a:gd name="T21" fmla="*/ 468 h 503"/>
                <a:gd name="T22" fmla="*/ 140 w 245"/>
                <a:gd name="T23" fmla="*/ 502 h 503"/>
                <a:gd name="T24" fmla="*/ 166 w 245"/>
                <a:gd name="T25" fmla="*/ 466 h 503"/>
                <a:gd name="T26" fmla="*/ 157 w 245"/>
                <a:gd name="T27" fmla="*/ 288 h 503"/>
                <a:gd name="T28" fmla="*/ 154 w 245"/>
                <a:gd name="T29" fmla="*/ 234 h 503"/>
                <a:gd name="T30" fmla="*/ 149 w 245"/>
                <a:gd name="T31" fmla="*/ 154 h 503"/>
                <a:gd name="T32" fmla="*/ 166 w 245"/>
                <a:gd name="T33" fmla="*/ 176 h 503"/>
                <a:gd name="T34" fmla="*/ 171 w 245"/>
                <a:gd name="T35" fmla="*/ 178 h 503"/>
                <a:gd name="T36" fmla="*/ 176 w 245"/>
                <a:gd name="T37" fmla="*/ 208 h 503"/>
                <a:gd name="T38" fmla="*/ 191 w 245"/>
                <a:gd name="T39" fmla="*/ 283 h 503"/>
                <a:gd name="T40" fmla="*/ 215 w 245"/>
                <a:gd name="T41" fmla="*/ 322 h 503"/>
                <a:gd name="T42" fmla="*/ 244 w 245"/>
                <a:gd name="T43" fmla="*/ 305 h 503"/>
                <a:gd name="T44" fmla="*/ 237 w 245"/>
                <a:gd name="T45" fmla="*/ 151 h 503"/>
                <a:gd name="T46" fmla="*/ 237 w 245"/>
                <a:gd name="T47" fmla="*/ 149 h 503"/>
                <a:gd name="T48" fmla="*/ 227 w 245"/>
                <a:gd name="T49" fmla="*/ 125 h 503"/>
                <a:gd name="T50" fmla="*/ 196 w 245"/>
                <a:gd name="T51" fmla="*/ 86 h 503"/>
                <a:gd name="T52" fmla="*/ 140 w 245"/>
                <a:gd name="T53" fmla="*/ 18 h 503"/>
                <a:gd name="T54" fmla="*/ 103 w 245"/>
                <a:gd name="T55" fmla="*/ 0 h 503"/>
                <a:gd name="T56" fmla="*/ 42 w 245"/>
                <a:gd name="T57" fmla="*/ 3 h 503"/>
                <a:gd name="T58" fmla="*/ 3 w 245"/>
                <a:gd name="T59" fmla="*/ 5 h 503"/>
                <a:gd name="T60" fmla="*/ 0 w 245"/>
                <a:gd name="T61" fmla="*/ 5 h 503"/>
                <a:gd name="T62" fmla="*/ 18 w 245"/>
                <a:gd name="T63" fmla="*/ 322 h 503"/>
                <a:gd name="T64" fmla="*/ 25 w 245"/>
                <a:gd name="T65" fmla="*/ 344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 h="503">
                  <a:moveTo>
                    <a:pt x="25" y="344"/>
                  </a:moveTo>
                  <a:lnTo>
                    <a:pt x="25" y="344"/>
                  </a:lnTo>
                  <a:cubicBezTo>
                    <a:pt x="25" y="356"/>
                    <a:pt x="25" y="369"/>
                    <a:pt x="30" y="381"/>
                  </a:cubicBezTo>
                  <a:cubicBezTo>
                    <a:pt x="35" y="390"/>
                    <a:pt x="45" y="400"/>
                    <a:pt x="57" y="400"/>
                  </a:cubicBezTo>
                  <a:cubicBezTo>
                    <a:pt x="66" y="397"/>
                    <a:pt x="74" y="390"/>
                    <a:pt x="78" y="383"/>
                  </a:cubicBezTo>
                  <a:cubicBezTo>
                    <a:pt x="86" y="371"/>
                    <a:pt x="83" y="354"/>
                    <a:pt x="83" y="339"/>
                  </a:cubicBezTo>
                  <a:cubicBezTo>
                    <a:pt x="83" y="332"/>
                    <a:pt x="78" y="312"/>
                    <a:pt x="91" y="312"/>
                  </a:cubicBezTo>
                  <a:cubicBezTo>
                    <a:pt x="103" y="315"/>
                    <a:pt x="100" y="332"/>
                    <a:pt x="100" y="339"/>
                  </a:cubicBezTo>
                  <a:cubicBezTo>
                    <a:pt x="103" y="351"/>
                    <a:pt x="103" y="364"/>
                    <a:pt x="103" y="376"/>
                  </a:cubicBezTo>
                  <a:cubicBezTo>
                    <a:pt x="103" y="400"/>
                    <a:pt x="105" y="427"/>
                    <a:pt x="108" y="451"/>
                  </a:cubicBezTo>
                  <a:cubicBezTo>
                    <a:pt x="108" y="459"/>
                    <a:pt x="108" y="463"/>
                    <a:pt x="108" y="468"/>
                  </a:cubicBezTo>
                  <a:cubicBezTo>
                    <a:pt x="110" y="488"/>
                    <a:pt x="123" y="502"/>
                    <a:pt x="140" y="502"/>
                  </a:cubicBezTo>
                  <a:cubicBezTo>
                    <a:pt x="154" y="502"/>
                    <a:pt x="166" y="485"/>
                    <a:pt x="166" y="466"/>
                  </a:cubicBezTo>
                  <a:cubicBezTo>
                    <a:pt x="157" y="288"/>
                    <a:pt x="157" y="288"/>
                    <a:pt x="157" y="288"/>
                  </a:cubicBezTo>
                  <a:cubicBezTo>
                    <a:pt x="157" y="276"/>
                    <a:pt x="157" y="259"/>
                    <a:pt x="154" y="234"/>
                  </a:cubicBezTo>
                  <a:cubicBezTo>
                    <a:pt x="149" y="154"/>
                    <a:pt x="149" y="154"/>
                    <a:pt x="149" y="154"/>
                  </a:cubicBezTo>
                  <a:cubicBezTo>
                    <a:pt x="166" y="176"/>
                    <a:pt x="166" y="176"/>
                    <a:pt x="166" y="176"/>
                  </a:cubicBezTo>
                  <a:cubicBezTo>
                    <a:pt x="169" y="178"/>
                    <a:pt x="169" y="178"/>
                    <a:pt x="171" y="178"/>
                  </a:cubicBezTo>
                  <a:cubicBezTo>
                    <a:pt x="171" y="188"/>
                    <a:pt x="173" y="198"/>
                    <a:pt x="176" y="208"/>
                  </a:cubicBezTo>
                  <a:cubicBezTo>
                    <a:pt x="181" y="232"/>
                    <a:pt x="183" y="259"/>
                    <a:pt x="191" y="283"/>
                  </a:cubicBezTo>
                  <a:cubicBezTo>
                    <a:pt x="193" y="298"/>
                    <a:pt x="201" y="315"/>
                    <a:pt x="215" y="322"/>
                  </a:cubicBezTo>
                  <a:cubicBezTo>
                    <a:pt x="227" y="327"/>
                    <a:pt x="244" y="322"/>
                    <a:pt x="244" y="305"/>
                  </a:cubicBezTo>
                  <a:cubicBezTo>
                    <a:pt x="237" y="151"/>
                    <a:pt x="237" y="151"/>
                    <a:pt x="237" y="151"/>
                  </a:cubicBezTo>
                  <a:cubicBezTo>
                    <a:pt x="237" y="149"/>
                    <a:pt x="237" y="149"/>
                    <a:pt x="237" y="149"/>
                  </a:cubicBezTo>
                  <a:cubicBezTo>
                    <a:pt x="237" y="142"/>
                    <a:pt x="232" y="132"/>
                    <a:pt x="227" y="125"/>
                  </a:cubicBezTo>
                  <a:cubicBezTo>
                    <a:pt x="215" y="113"/>
                    <a:pt x="205" y="98"/>
                    <a:pt x="196" y="86"/>
                  </a:cubicBezTo>
                  <a:cubicBezTo>
                    <a:pt x="176" y="64"/>
                    <a:pt x="157" y="40"/>
                    <a:pt x="140" y="18"/>
                  </a:cubicBezTo>
                  <a:cubicBezTo>
                    <a:pt x="130" y="5"/>
                    <a:pt x="118" y="0"/>
                    <a:pt x="103" y="0"/>
                  </a:cubicBezTo>
                  <a:cubicBezTo>
                    <a:pt x="83" y="0"/>
                    <a:pt x="64" y="0"/>
                    <a:pt x="42" y="3"/>
                  </a:cubicBezTo>
                  <a:cubicBezTo>
                    <a:pt x="30" y="3"/>
                    <a:pt x="18" y="3"/>
                    <a:pt x="3" y="5"/>
                  </a:cubicBezTo>
                  <a:lnTo>
                    <a:pt x="0" y="5"/>
                  </a:lnTo>
                  <a:cubicBezTo>
                    <a:pt x="18" y="322"/>
                    <a:pt x="18" y="322"/>
                    <a:pt x="18" y="322"/>
                  </a:cubicBezTo>
                  <a:cubicBezTo>
                    <a:pt x="22" y="327"/>
                    <a:pt x="25" y="339"/>
                    <a:pt x="25" y="344"/>
                  </a:cubicBez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7" name="Freeform 291"/>
            <p:cNvSpPr>
              <a:spLocks noChangeArrowheads="1"/>
            </p:cNvSpPr>
            <p:nvPr/>
          </p:nvSpPr>
          <p:spPr bwMode="auto">
            <a:xfrm>
              <a:off x="18337577" y="3279822"/>
              <a:ext cx="338578" cy="1049543"/>
            </a:xfrm>
            <a:custGeom>
              <a:avLst/>
              <a:gdLst>
                <a:gd name="T0" fmla="*/ 197 w 359"/>
                <a:gd name="T1" fmla="*/ 0 h 1100"/>
                <a:gd name="T2" fmla="*/ 197 w 359"/>
                <a:gd name="T3" fmla="*/ 0 h 1100"/>
                <a:gd name="T4" fmla="*/ 116 w 359"/>
                <a:gd name="T5" fmla="*/ 1094 h 1100"/>
                <a:gd name="T6" fmla="*/ 234 w 359"/>
                <a:gd name="T7" fmla="*/ 1099 h 1100"/>
                <a:gd name="T8" fmla="*/ 239 w 359"/>
                <a:gd name="T9" fmla="*/ 1089 h 1100"/>
                <a:gd name="T10" fmla="*/ 358 w 359"/>
                <a:gd name="T11" fmla="*/ 20 h 1100"/>
                <a:gd name="T12" fmla="*/ 197 w 359"/>
                <a:gd name="T13" fmla="*/ 0 h 1100"/>
              </a:gdLst>
              <a:ahLst/>
              <a:cxnLst>
                <a:cxn ang="0">
                  <a:pos x="T0" y="T1"/>
                </a:cxn>
                <a:cxn ang="0">
                  <a:pos x="T2" y="T3"/>
                </a:cxn>
                <a:cxn ang="0">
                  <a:pos x="T4" y="T5"/>
                </a:cxn>
                <a:cxn ang="0">
                  <a:pos x="T6" y="T7"/>
                </a:cxn>
                <a:cxn ang="0">
                  <a:pos x="T8" y="T9"/>
                </a:cxn>
                <a:cxn ang="0">
                  <a:pos x="T10" y="T11"/>
                </a:cxn>
                <a:cxn ang="0">
                  <a:pos x="T12" y="T13"/>
                </a:cxn>
              </a:cxnLst>
              <a:rect l="0" t="0" r="r" b="b"/>
              <a:pathLst>
                <a:path w="359" h="1100">
                  <a:moveTo>
                    <a:pt x="197" y="0"/>
                  </a:moveTo>
                  <a:lnTo>
                    <a:pt x="197" y="0"/>
                  </a:lnTo>
                  <a:cubicBezTo>
                    <a:pt x="38" y="294"/>
                    <a:pt x="0" y="689"/>
                    <a:pt x="116" y="1094"/>
                  </a:cubicBezTo>
                  <a:cubicBezTo>
                    <a:pt x="156" y="1096"/>
                    <a:pt x="194" y="1096"/>
                    <a:pt x="234" y="1099"/>
                  </a:cubicBezTo>
                  <a:cubicBezTo>
                    <a:pt x="239" y="1099"/>
                    <a:pt x="241" y="1094"/>
                    <a:pt x="239" y="1089"/>
                  </a:cubicBezTo>
                  <a:cubicBezTo>
                    <a:pt x="138" y="689"/>
                    <a:pt x="189" y="304"/>
                    <a:pt x="358" y="20"/>
                  </a:cubicBezTo>
                  <a:cubicBezTo>
                    <a:pt x="304" y="15"/>
                    <a:pt x="251" y="7"/>
                    <a:pt x="197" y="0"/>
                  </a:cubicBezTo>
                </a:path>
              </a:pathLst>
            </a:custGeom>
            <a:solidFill>
              <a:schemeClr val="accent4">
                <a:lumMod val="75000"/>
              </a:schemeClr>
            </a:solidFill>
            <a:ln>
              <a:noFill/>
            </a:ln>
            <a:effectLst/>
          </p:spPr>
          <p:txBody>
            <a:bodyPr wrap="none" anchor="ctr"/>
            <a:lstStyle/>
            <a:p>
              <a:endParaRPr lang="en-US" dirty="0"/>
            </a:p>
          </p:txBody>
        </p:sp>
        <p:sp>
          <p:nvSpPr>
            <p:cNvPr id="938" name="Freeform 292"/>
            <p:cNvSpPr>
              <a:spLocks noChangeArrowheads="1"/>
            </p:cNvSpPr>
            <p:nvPr/>
          </p:nvSpPr>
          <p:spPr bwMode="auto">
            <a:xfrm>
              <a:off x="19416795" y="3512583"/>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1BAA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9" name="Freeform 293"/>
            <p:cNvSpPr>
              <a:spLocks noChangeArrowheads="1"/>
            </p:cNvSpPr>
            <p:nvPr/>
          </p:nvSpPr>
          <p:spPr bwMode="auto">
            <a:xfrm>
              <a:off x="18362970" y="2992044"/>
              <a:ext cx="918394" cy="986063"/>
            </a:xfrm>
            <a:custGeom>
              <a:avLst/>
              <a:gdLst>
                <a:gd name="T0" fmla="*/ 0 w 961"/>
                <a:gd name="T1" fmla="*/ 370 h 1031"/>
                <a:gd name="T2" fmla="*/ 0 w 961"/>
                <a:gd name="T3" fmla="*/ 370 h 1031"/>
                <a:gd name="T4" fmla="*/ 80 w 961"/>
                <a:gd name="T5" fmla="*/ 531 h 1031"/>
                <a:gd name="T6" fmla="*/ 875 w 961"/>
                <a:gd name="T7" fmla="*/ 767 h 1031"/>
                <a:gd name="T8" fmla="*/ 712 w 961"/>
                <a:gd name="T9" fmla="*/ 407 h 1031"/>
                <a:gd name="T10" fmla="*/ 719 w 961"/>
                <a:gd name="T11" fmla="*/ 400 h 1031"/>
                <a:gd name="T12" fmla="*/ 855 w 961"/>
                <a:gd name="T13" fmla="*/ 390 h 1031"/>
                <a:gd name="T14" fmla="*/ 960 w 961"/>
                <a:gd name="T15" fmla="*/ 397 h 1031"/>
                <a:gd name="T16" fmla="*/ 61 w 961"/>
                <a:gd name="T17" fmla="*/ 290 h 1031"/>
                <a:gd name="T18" fmla="*/ 49 w 961"/>
                <a:gd name="T19" fmla="*/ 299 h 1031"/>
                <a:gd name="T20" fmla="*/ 0 w 961"/>
                <a:gd name="T21" fmla="*/ 37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1" h="1031">
                  <a:moveTo>
                    <a:pt x="0" y="370"/>
                  </a:moveTo>
                  <a:lnTo>
                    <a:pt x="0" y="370"/>
                  </a:lnTo>
                  <a:cubicBezTo>
                    <a:pt x="2" y="377"/>
                    <a:pt x="19" y="443"/>
                    <a:pt x="80" y="531"/>
                  </a:cubicBezTo>
                  <a:cubicBezTo>
                    <a:pt x="222" y="738"/>
                    <a:pt x="504" y="1030"/>
                    <a:pt x="875" y="767"/>
                  </a:cubicBezTo>
                  <a:cubicBezTo>
                    <a:pt x="858" y="628"/>
                    <a:pt x="804" y="504"/>
                    <a:pt x="712" y="407"/>
                  </a:cubicBezTo>
                  <a:cubicBezTo>
                    <a:pt x="709" y="402"/>
                    <a:pt x="712" y="400"/>
                    <a:pt x="719" y="400"/>
                  </a:cubicBezTo>
                  <a:cubicBezTo>
                    <a:pt x="772" y="400"/>
                    <a:pt x="799" y="387"/>
                    <a:pt x="855" y="390"/>
                  </a:cubicBezTo>
                  <a:cubicBezTo>
                    <a:pt x="894" y="390"/>
                    <a:pt x="923" y="395"/>
                    <a:pt x="960" y="397"/>
                  </a:cubicBezTo>
                  <a:cubicBezTo>
                    <a:pt x="768" y="226"/>
                    <a:pt x="412" y="0"/>
                    <a:pt x="61" y="290"/>
                  </a:cubicBezTo>
                  <a:cubicBezTo>
                    <a:pt x="56" y="292"/>
                    <a:pt x="54" y="295"/>
                    <a:pt x="49" y="299"/>
                  </a:cubicBezTo>
                  <a:cubicBezTo>
                    <a:pt x="27" y="317"/>
                    <a:pt x="22" y="348"/>
                    <a:pt x="0" y="370"/>
                  </a:cubicBezTo>
                </a:path>
              </a:pathLst>
            </a:custGeom>
            <a:solidFill>
              <a:srgbClr val="AB6427"/>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0" name="Freeform 294"/>
            <p:cNvSpPr>
              <a:spLocks noChangeArrowheads="1"/>
            </p:cNvSpPr>
            <p:nvPr/>
          </p:nvSpPr>
          <p:spPr bwMode="auto">
            <a:xfrm>
              <a:off x="18337577" y="3343302"/>
              <a:ext cx="0" cy="0"/>
            </a:xfrm>
            <a:custGeom>
              <a:avLst/>
              <a:gdLst>
                <a:gd name="T0" fmla="*/ 0 w 1"/>
                <a:gd name="T1" fmla="*/ 2 h 3"/>
                <a:gd name="T2" fmla="*/ 0 w 1"/>
                <a:gd name="T3" fmla="*/ 2 h 3"/>
                <a:gd name="T4" fmla="*/ 0 w 1"/>
                <a:gd name="T5" fmla="*/ 2 h 3"/>
                <a:gd name="T6" fmla="*/ 0 w 1"/>
                <a:gd name="T7" fmla="*/ 0 h 3"/>
                <a:gd name="T8" fmla="*/ 0 w 1"/>
                <a:gd name="T9" fmla="*/ 2 h 3"/>
              </a:gdLst>
              <a:ahLst/>
              <a:cxnLst>
                <a:cxn ang="0">
                  <a:pos x="T0" y="T1"/>
                </a:cxn>
                <a:cxn ang="0">
                  <a:pos x="T2" y="T3"/>
                </a:cxn>
                <a:cxn ang="0">
                  <a:pos x="T4" y="T5"/>
                </a:cxn>
                <a:cxn ang="0">
                  <a:pos x="T6" y="T7"/>
                </a:cxn>
                <a:cxn ang="0">
                  <a:pos x="T8" y="T9"/>
                </a:cxn>
              </a:cxnLst>
              <a:rect l="0" t="0" r="r" b="b"/>
              <a:pathLst>
                <a:path w="1" h="3">
                  <a:moveTo>
                    <a:pt x="0" y="2"/>
                  </a:moveTo>
                  <a:lnTo>
                    <a:pt x="0" y="2"/>
                  </a:lnTo>
                  <a:lnTo>
                    <a:pt x="0" y="2"/>
                  </a:lnTo>
                  <a:cubicBezTo>
                    <a:pt x="0" y="2"/>
                    <a:pt x="0" y="2"/>
                    <a:pt x="0" y="0"/>
                  </a:cubicBezTo>
                  <a:cubicBezTo>
                    <a:pt x="0" y="2"/>
                    <a:pt x="0" y="2"/>
                    <a:pt x="0" y="2"/>
                  </a:cubicBezTo>
                </a:path>
              </a:pathLst>
            </a:custGeom>
            <a:solidFill>
              <a:srgbClr val="1BAA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1" name="Freeform 295"/>
            <p:cNvSpPr>
              <a:spLocks noChangeArrowheads="1"/>
            </p:cNvSpPr>
            <p:nvPr/>
          </p:nvSpPr>
          <p:spPr bwMode="auto">
            <a:xfrm>
              <a:off x="18337577" y="3339070"/>
              <a:ext cx="97341" cy="156585"/>
            </a:xfrm>
            <a:custGeom>
              <a:avLst/>
              <a:gdLst>
                <a:gd name="T0" fmla="*/ 7 w 105"/>
                <a:gd name="T1" fmla="*/ 0 h 169"/>
                <a:gd name="T2" fmla="*/ 7 w 105"/>
                <a:gd name="T3" fmla="*/ 0 h 169"/>
                <a:gd name="T4" fmla="*/ 0 w 105"/>
                <a:gd name="T5" fmla="*/ 5 h 169"/>
                <a:gd name="T6" fmla="*/ 0 w 105"/>
                <a:gd name="T7" fmla="*/ 7 h 169"/>
                <a:gd name="T8" fmla="*/ 104 w 105"/>
                <a:gd name="T9" fmla="*/ 168 h 169"/>
                <a:gd name="T10" fmla="*/ 7 w 105"/>
                <a:gd name="T11" fmla="*/ 0 h 169"/>
              </a:gdLst>
              <a:ahLst/>
              <a:cxnLst>
                <a:cxn ang="0">
                  <a:pos x="T0" y="T1"/>
                </a:cxn>
                <a:cxn ang="0">
                  <a:pos x="T2" y="T3"/>
                </a:cxn>
                <a:cxn ang="0">
                  <a:pos x="T4" y="T5"/>
                </a:cxn>
                <a:cxn ang="0">
                  <a:pos x="T6" y="T7"/>
                </a:cxn>
                <a:cxn ang="0">
                  <a:pos x="T8" y="T9"/>
                </a:cxn>
                <a:cxn ang="0">
                  <a:pos x="T10" y="T11"/>
                </a:cxn>
              </a:cxnLst>
              <a:rect l="0" t="0" r="r" b="b"/>
              <a:pathLst>
                <a:path w="105" h="169">
                  <a:moveTo>
                    <a:pt x="7" y="0"/>
                  </a:moveTo>
                  <a:lnTo>
                    <a:pt x="7" y="0"/>
                  </a:lnTo>
                  <a:cubicBezTo>
                    <a:pt x="5" y="2"/>
                    <a:pt x="2" y="5"/>
                    <a:pt x="0" y="5"/>
                  </a:cubicBezTo>
                  <a:cubicBezTo>
                    <a:pt x="0" y="7"/>
                    <a:pt x="0" y="7"/>
                    <a:pt x="0" y="7"/>
                  </a:cubicBezTo>
                  <a:cubicBezTo>
                    <a:pt x="2" y="12"/>
                    <a:pt x="43" y="78"/>
                    <a:pt x="104" y="168"/>
                  </a:cubicBezTo>
                  <a:cubicBezTo>
                    <a:pt x="43" y="80"/>
                    <a:pt x="9" y="7"/>
                    <a:pt x="7" y="0"/>
                  </a:cubicBezTo>
                </a:path>
              </a:pathLst>
            </a:custGeom>
            <a:solidFill>
              <a:srgbClr val="1BAA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2" name="Freeform 296"/>
            <p:cNvSpPr>
              <a:spLocks noChangeArrowheads="1"/>
            </p:cNvSpPr>
            <p:nvPr/>
          </p:nvSpPr>
          <p:spPr bwMode="auto">
            <a:xfrm>
              <a:off x="18409525" y="3267126"/>
              <a:ext cx="8464" cy="4232"/>
            </a:xfrm>
            <a:custGeom>
              <a:avLst/>
              <a:gdLst>
                <a:gd name="T0" fmla="*/ 12 w 13"/>
                <a:gd name="T1" fmla="*/ 0 h 10"/>
                <a:gd name="T2" fmla="*/ 12 w 13"/>
                <a:gd name="T3" fmla="*/ 0 h 10"/>
                <a:gd name="T4" fmla="*/ 0 w 13"/>
                <a:gd name="T5" fmla="*/ 9 h 10"/>
                <a:gd name="T6" fmla="*/ 12 w 13"/>
                <a:gd name="T7" fmla="*/ 0 h 10"/>
              </a:gdLst>
              <a:ahLst/>
              <a:cxnLst>
                <a:cxn ang="0">
                  <a:pos x="T0" y="T1"/>
                </a:cxn>
                <a:cxn ang="0">
                  <a:pos x="T2" y="T3"/>
                </a:cxn>
                <a:cxn ang="0">
                  <a:pos x="T4" y="T5"/>
                </a:cxn>
                <a:cxn ang="0">
                  <a:pos x="T6" y="T7"/>
                </a:cxn>
              </a:cxnLst>
              <a:rect l="0" t="0" r="r" b="b"/>
              <a:pathLst>
                <a:path w="13" h="10">
                  <a:moveTo>
                    <a:pt x="12" y="0"/>
                  </a:moveTo>
                  <a:lnTo>
                    <a:pt x="12" y="0"/>
                  </a:lnTo>
                  <a:cubicBezTo>
                    <a:pt x="7" y="2"/>
                    <a:pt x="5" y="5"/>
                    <a:pt x="0" y="9"/>
                  </a:cubicBezTo>
                  <a:cubicBezTo>
                    <a:pt x="5" y="5"/>
                    <a:pt x="7" y="2"/>
                    <a:pt x="12" y="0"/>
                  </a:cubicBezTo>
                </a:path>
              </a:pathLst>
            </a:custGeom>
            <a:solidFill>
              <a:srgbClr val="1BAA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3" name="Freeform 297"/>
            <p:cNvSpPr>
              <a:spLocks noChangeArrowheads="1"/>
            </p:cNvSpPr>
            <p:nvPr/>
          </p:nvSpPr>
          <p:spPr bwMode="auto">
            <a:xfrm>
              <a:off x="19065520" y="3364462"/>
              <a:ext cx="418991" cy="1197664"/>
            </a:xfrm>
            <a:custGeom>
              <a:avLst/>
              <a:gdLst>
                <a:gd name="T0" fmla="*/ 130 w 442"/>
                <a:gd name="T1" fmla="*/ 1250 h 1251"/>
                <a:gd name="T2" fmla="*/ 130 w 442"/>
                <a:gd name="T3" fmla="*/ 1250 h 1251"/>
                <a:gd name="T4" fmla="*/ 203 w 442"/>
                <a:gd name="T5" fmla="*/ 1147 h 1251"/>
                <a:gd name="T6" fmla="*/ 271 w 442"/>
                <a:gd name="T7" fmla="*/ 1045 h 1251"/>
                <a:gd name="T8" fmla="*/ 378 w 442"/>
                <a:gd name="T9" fmla="*/ 838 h 1251"/>
                <a:gd name="T10" fmla="*/ 432 w 442"/>
                <a:gd name="T11" fmla="*/ 467 h 1251"/>
                <a:gd name="T12" fmla="*/ 419 w 442"/>
                <a:gd name="T13" fmla="*/ 360 h 1251"/>
                <a:gd name="T14" fmla="*/ 281 w 442"/>
                <a:gd name="T15" fmla="*/ 58 h 1251"/>
                <a:gd name="T16" fmla="*/ 227 w 442"/>
                <a:gd name="T17" fmla="*/ 7 h 1251"/>
                <a:gd name="T18" fmla="*/ 122 w 442"/>
                <a:gd name="T19" fmla="*/ 0 h 1251"/>
                <a:gd name="T20" fmla="*/ 259 w 442"/>
                <a:gd name="T21" fmla="*/ 277 h 1251"/>
                <a:gd name="T22" fmla="*/ 0 w 442"/>
                <a:gd name="T23" fmla="*/ 1240 h 1251"/>
                <a:gd name="T24" fmla="*/ 130 w 442"/>
                <a:gd name="T25" fmla="*/ 1250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2" h="1251">
                  <a:moveTo>
                    <a:pt x="130" y="1250"/>
                  </a:moveTo>
                  <a:lnTo>
                    <a:pt x="130" y="1250"/>
                  </a:lnTo>
                  <a:cubicBezTo>
                    <a:pt x="156" y="1221"/>
                    <a:pt x="178" y="1181"/>
                    <a:pt x="203" y="1147"/>
                  </a:cubicBezTo>
                  <a:cubicBezTo>
                    <a:pt x="227" y="1113"/>
                    <a:pt x="249" y="1079"/>
                    <a:pt x="271" y="1045"/>
                  </a:cubicBezTo>
                  <a:cubicBezTo>
                    <a:pt x="312" y="979"/>
                    <a:pt x="351" y="909"/>
                    <a:pt x="378" y="838"/>
                  </a:cubicBezTo>
                  <a:cubicBezTo>
                    <a:pt x="424" y="721"/>
                    <a:pt x="441" y="592"/>
                    <a:pt x="432" y="467"/>
                  </a:cubicBezTo>
                  <a:cubicBezTo>
                    <a:pt x="427" y="431"/>
                    <a:pt x="424" y="394"/>
                    <a:pt x="419" y="360"/>
                  </a:cubicBezTo>
                  <a:cubicBezTo>
                    <a:pt x="402" y="246"/>
                    <a:pt x="359" y="143"/>
                    <a:pt x="281" y="58"/>
                  </a:cubicBezTo>
                  <a:cubicBezTo>
                    <a:pt x="271" y="48"/>
                    <a:pt x="239" y="10"/>
                    <a:pt x="227" y="7"/>
                  </a:cubicBezTo>
                  <a:cubicBezTo>
                    <a:pt x="190" y="5"/>
                    <a:pt x="161" y="0"/>
                    <a:pt x="122" y="0"/>
                  </a:cubicBezTo>
                  <a:cubicBezTo>
                    <a:pt x="185" y="78"/>
                    <a:pt x="232" y="173"/>
                    <a:pt x="259" y="277"/>
                  </a:cubicBezTo>
                  <a:cubicBezTo>
                    <a:pt x="332" y="567"/>
                    <a:pt x="256" y="933"/>
                    <a:pt x="0" y="1240"/>
                  </a:cubicBezTo>
                  <a:cubicBezTo>
                    <a:pt x="35" y="1245"/>
                    <a:pt x="93" y="1245"/>
                    <a:pt x="130" y="1250"/>
                  </a:cubicBezTo>
                </a:path>
              </a:pathLst>
            </a:custGeom>
            <a:solidFill>
              <a:schemeClr val="accent4"/>
            </a:solidFill>
            <a:ln>
              <a:noFill/>
            </a:ln>
            <a:effectLst/>
          </p:spPr>
          <p:txBody>
            <a:bodyPr wrap="none" anchor="ctr"/>
            <a:lstStyle/>
            <a:p>
              <a:endParaRPr lang="en-US" dirty="0"/>
            </a:p>
          </p:txBody>
        </p:sp>
        <p:sp>
          <p:nvSpPr>
            <p:cNvPr id="944" name="Freeform 298"/>
            <p:cNvSpPr>
              <a:spLocks noChangeArrowheads="1"/>
            </p:cNvSpPr>
            <p:nvPr/>
          </p:nvSpPr>
          <p:spPr bwMode="auto">
            <a:xfrm>
              <a:off x="18963947" y="3360230"/>
              <a:ext cx="418991" cy="1189200"/>
            </a:xfrm>
            <a:custGeom>
              <a:avLst/>
              <a:gdLst>
                <a:gd name="T0" fmla="*/ 107 w 440"/>
                <a:gd name="T1" fmla="*/ 1243 h 1244"/>
                <a:gd name="T2" fmla="*/ 107 w 440"/>
                <a:gd name="T3" fmla="*/ 1243 h 1244"/>
                <a:gd name="T4" fmla="*/ 366 w 440"/>
                <a:gd name="T5" fmla="*/ 280 h 1244"/>
                <a:gd name="T6" fmla="*/ 229 w 440"/>
                <a:gd name="T7" fmla="*/ 3 h 1244"/>
                <a:gd name="T8" fmla="*/ 93 w 440"/>
                <a:gd name="T9" fmla="*/ 13 h 1244"/>
                <a:gd name="T10" fmla="*/ 86 w 440"/>
                <a:gd name="T11" fmla="*/ 20 h 1244"/>
                <a:gd name="T12" fmla="*/ 249 w 440"/>
                <a:gd name="T13" fmla="*/ 380 h 1244"/>
                <a:gd name="T14" fmla="*/ 0 w 440"/>
                <a:gd name="T15" fmla="*/ 1192 h 1244"/>
                <a:gd name="T16" fmla="*/ 107 w 440"/>
                <a:gd name="T17" fmla="*/ 1243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 h="1244">
                  <a:moveTo>
                    <a:pt x="107" y="1243"/>
                  </a:moveTo>
                  <a:lnTo>
                    <a:pt x="107" y="1243"/>
                  </a:lnTo>
                  <a:cubicBezTo>
                    <a:pt x="363" y="936"/>
                    <a:pt x="439" y="570"/>
                    <a:pt x="366" y="280"/>
                  </a:cubicBezTo>
                  <a:cubicBezTo>
                    <a:pt x="339" y="176"/>
                    <a:pt x="292" y="81"/>
                    <a:pt x="229" y="3"/>
                  </a:cubicBezTo>
                  <a:cubicBezTo>
                    <a:pt x="173" y="0"/>
                    <a:pt x="146" y="13"/>
                    <a:pt x="93" y="13"/>
                  </a:cubicBezTo>
                  <a:cubicBezTo>
                    <a:pt x="86" y="13"/>
                    <a:pt x="83" y="15"/>
                    <a:pt x="86" y="20"/>
                  </a:cubicBezTo>
                  <a:cubicBezTo>
                    <a:pt x="178" y="117"/>
                    <a:pt x="232" y="241"/>
                    <a:pt x="249" y="380"/>
                  </a:cubicBezTo>
                  <a:cubicBezTo>
                    <a:pt x="280" y="629"/>
                    <a:pt x="210" y="919"/>
                    <a:pt x="0" y="1192"/>
                  </a:cubicBezTo>
                  <a:cubicBezTo>
                    <a:pt x="39" y="1196"/>
                    <a:pt x="71" y="1238"/>
                    <a:pt x="107" y="1243"/>
                  </a:cubicBezTo>
                </a:path>
              </a:pathLst>
            </a:custGeom>
            <a:solidFill>
              <a:schemeClr val="accent4">
                <a:lumMod val="75000"/>
              </a:schemeClr>
            </a:solidFill>
            <a:ln>
              <a:noFill/>
            </a:ln>
            <a:effectLst/>
          </p:spPr>
          <p:txBody>
            <a:bodyPr wrap="none" anchor="ctr"/>
            <a:lstStyle/>
            <a:p>
              <a:endParaRPr lang="en-US" dirty="0"/>
            </a:p>
          </p:txBody>
        </p:sp>
        <p:sp>
          <p:nvSpPr>
            <p:cNvPr id="945" name="Freeform 299"/>
            <p:cNvSpPr>
              <a:spLocks noChangeArrowheads="1"/>
            </p:cNvSpPr>
            <p:nvPr/>
          </p:nvSpPr>
          <p:spPr bwMode="auto">
            <a:xfrm>
              <a:off x="18172520" y="3131701"/>
              <a:ext cx="634835" cy="1193432"/>
            </a:xfrm>
            <a:custGeom>
              <a:avLst/>
              <a:gdLst>
                <a:gd name="T0" fmla="*/ 173 w 668"/>
                <a:gd name="T1" fmla="*/ 1243 h 1249"/>
                <a:gd name="T2" fmla="*/ 173 w 668"/>
                <a:gd name="T3" fmla="*/ 1243 h 1249"/>
                <a:gd name="T4" fmla="*/ 289 w 668"/>
                <a:gd name="T5" fmla="*/ 1248 h 1249"/>
                <a:gd name="T6" fmla="*/ 270 w 668"/>
                <a:gd name="T7" fmla="*/ 412 h 1249"/>
                <a:gd name="T8" fmla="*/ 419 w 668"/>
                <a:gd name="T9" fmla="*/ 273 h 1249"/>
                <a:gd name="T10" fmla="*/ 667 w 668"/>
                <a:gd name="T11" fmla="*/ 5 h 1249"/>
                <a:gd name="T12" fmla="*/ 173 w 668"/>
                <a:gd name="T13" fmla="*/ 222 h 1249"/>
                <a:gd name="T14" fmla="*/ 163 w 668"/>
                <a:gd name="T15" fmla="*/ 1233 h 1249"/>
                <a:gd name="T16" fmla="*/ 173 w 668"/>
                <a:gd name="T17" fmla="*/ 1243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 h="1249">
                  <a:moveTo>
                    <a:pt x="173" y="1243"/>
                  </a:moveTo>
                  <a:lnTo>
                    <a:pt x="173" y="1243"/>
                  </a:lnTo>
                  <a:cubicBezTo>
                    <a:pt x="211" y="1246"/>
                    <a:pt x="251" y="1246"/>
                    <a:pt x="289" y="1248"/>
                  </a:cubicBezTo>
                  <a:cubicBezTo>
                    <a:pt x="204" y="951"/>
                    <a:pt x="202" y="661"/>
                    <a:pt x="270" y="412"/>
                  </a:cubicBezTo>
                  <a:cubicBezTo>
                    <a:pt x="284" y="373"/>
                    <a:pt x="324" y="315"/>
                    <a:pt x="419" y="273"/>
                  </a:cubicBezTo>
                  <a:cubicBezTo>
                    <a:pt x="667" y="5"/>
                    <a:pt x="667" y="5"/>
                    <a:pt x="667" y="5"/>
                  </a:cubicBezTo>
                  <a:cubicBezTo>
                    <a:pt x="667" y="5"/>
                    <a:pt x="321" y="0"/>
                    <a:pt x="173" y="222"/>
                  </a:cubicBezTo>
                  <a:cubicBezTo>
                    <a:pt x="0" y="478"/>
                    <a:pt x="48" y="868"/>
                    <a:pt x="163" y="1233"/>
                  </a:cubicBezTo>
                  <a:cubicBezTo>
                    <a:pt x="163" y="1238"/>
                    <a:pt x="168" y="1243"/>
                    <a:pt x="173" y="1243"/>
                  </a:cubicBezTo>
                </a:path>
              </a:pathLst>
            </a:custGeom>
            <a:solidFill>
              <a:schemeClr val="accent4"/>
            </a:solidFill>
            <a:ln>
              <a:noFill/>
            </a:ln>
            <a:effectLst/>
          </p:spPr>
          <p:txBody>
            <a:bodyPr wrap="none" anchor="ctr"/>
            <a:lstStyle/>
            <a:p>
              <a:endParaRPr lang="en-US" dirty="0"/>
            </a:p>
          </p:txBody>
        </p:sp>
        <p:sp>
          <p:nvSpPr>
            <p:cNvPr id="946" name="Freeform 300"/>
            <p:cNvSpPr>
              <a:spLocks noChangeArrowheads="1"/>
            </p:cNvSpPr>
            <p:nvPr/>
          </p:nvSpPr>
          <p:spPr bwMode="auto">
            <a:xfrm>
              <a:off x="18650762" y="3626848"/>
              <a:ext cx="567119" cy="435899"/>
            </a:xfrm>
            <a:custGeom>
              <a:avLst/>
              <a:gdLst>
                <a:gd name="T0" fmla="*/ 595 w 596"/>
                <a:gd name="T1" fmla="*/ 0 h 457"/>
                <a:gd name="T2" fmla="*/ 595 w 596"/>
                <a:gd name="T3" fmla="*/ 0 h 457"/>
                <a:gd name="T4" fmla="*/ 0 w 596"/>
                <a:gd name="T5" fmla="*/ 100 h 457"/>
                <a:gd name="T6" fmla="*/ 595 w 596"/>
                <a:gd name="T7" fmla="*/ 0 h 457"/>
              </a:gdLst>
              <a:ahLst/>
              <a:cxnLst>
                <a:cxn ang="0">
                  <a:pos x="T0" y="T1"/>
                </a:cxn>
                <a:cxn ang="0">
                  <a:pos x="T2" y="T3"/>
                </a:cxn>
                <a:cxn ang="0">
                  <a:pos x="T4" y="T5"/>
                </a:cxn>
                <a:cxn ang="0">
                  <a:pos x="T6" y="T7"/>
                </a:cxn>
              </a:cxnLst>
              <a:rect l="0" t="0" r="r" b="b"/>
              <a:pathLst>
                <a:path w="596" h="457">
                  <a:moveTo>
                    <a:pt x="595" y="0"/>
                  </a:moveTo>
                  <a:lnTo>
                    <a:pt x="595" y="0"/>
                  </a:lnTo>
                  <a:cubicBezTo>
                    <a:pt x="595" y="0"/>
                    <a:pt x="439" y="456"/>
                    <a:pt x="0" y="100"/>
                  </a:cubicBezTo>
                  <a:lnTo>
                    <a:pt x="595" y="0"/>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7" name="Freeform 301"/>
            <p:cNvSpPr>
              <a:spLocks noChangeArrowheads="1"/>
            </p:cNvSpPr>
            <p:nvPr/>
          </p:nvSpPr>
          <p:spPr bwMode="auto">
            <a:xfrm>
              <a:off x="18879302" y="3842681"/>
              <a:ext cx="101574" cy="29624"/>
            </a:xfrm>
            <a:custGeom>
              <a:avLst/>
              <a:gdLst>
                <a:gd name="T0" fmla="*/ 111 w 112"/>
                <a:gd name="T1" fmla="*/ 8 h 37"/>
                <a:gd name="T2" fmla="*/ 111 w 112"/>
                <a:gd name="T3" fmla="*/ 8 h 37"/>
                <a:gd name="T4" fmla="*/ 58 w 112"/>
                <a:gd name="T5" fmla="*/ 32 h 37"/>
                <a:gd name="T6" fmla="*/ 0 w 112"/>
                <a:gd name="T7" fmla="*/ 0 h 37"/>
                <a:gd name="T8" fmla="*/ 111 w 112"/>
                <a:gd name="T9" fmla="*/ 8 h 37"/>
              </a:gdLst>
              <a:ahLst/>
              <a:cxnLst>
                <a:cxn ang="0">
                  <a:pos x="T0" y="T1"/>
                </a:cxn>
                <a:cxn ang="0">
                  <a:pos x="T2" y="T3"/>
                </a:cxn>
                <a:cxn ang="0">
                  <a:pos x="T4" y="T5"/>
                </a:cxn>
                <a:cxn ang="0">
                  <a:pos x="T6" y="T7"/>
                </a:cxn>
                <a:cxn ang="0">
                  <a:pos x="T8" y="T9"/>
                </a:cxn>
              </a:cxnLst>
              <a:rect l="0" t="0" r="r" b="b"/>
              <a:pathLst>
                <a:path w="112" h="37">
                  <a:moveTo>
                    <a:pt x="111" y="8"/>
                  </a:moveTo>
                  <a:lnTo>
                    <a:pt x="111" y="8"/>
                  </a:lnTo>
                  <a:cubicBezTo>
                    <a:pt x="111" y="8"/>
                    <a:pt x="78" y="32"/>
                    <a:pt x="58" y="32"/>
                  </a:cubicBezTo>
                  <a:cubicBezTo>
                    <a:pt x="58" y="32"/>
                    <a:pt x="48" y="36"/>
                    <a:pt x="0" y="0"/>
                  </a:cubicBezTo>
                  <a:lnTo>
                    <a:pt x="111" y="8"/>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8" name="Freeform 302"/>
            <p:cNvSpPr>
              <a:spLocks noChangeArrowheads="1"/>
            </p:cNvSpPr>
            <p:nvPr/>
          </p:nvSpPr>
          <p:spPr bwMode="auto">
            <a:xfrm>
              <a:off x="18773496" y="3808825"/>
              <a:ext cx="101574" cy="33856"/>
            </a:xfrm>
            <a:custGeom>
              <a:avLst/>
              <a:gdLst>
                <a:gd name="T0" fmla="*/ 3 w 111"/>
                <a:gd name="T1" fmla="*/ 8 h 38"/>
                <a:gd name="T2" fmla="*/ 3 w 111"/>
                <a:gd name="T3" fmla="*/ 8 h 38"/>
                <a:gd name="T4" fmla="*/ 0 w 111"/>
                <a:gd name="T5" fmla="*/ 3 h 38"/>
                <a:gd name="T6" fmla="*/ 5 w 111"/>
                <a:gd name="T7" fmla="*/ 0 h 38"/>
                <a:gd name="T8" fmla="*/ 105 w 111"/>
                <a:gd name="T9" fmla="*/ 30 h 38"/>
                <a:gd name="T10" fmla="*/ 108 w 111"/>
                <a:gd name="T11" fmla="*/ 35 h 38"/>
                <a:gd name="T12" fmla="*/ 103 w 111"/>
                <a:gd name="T13" fmla="*/ 37 h 38"/>
                <a:gd name="T14" fmla="*/ 3 w 111"/>
                <a:gd name="T15" fmla="*/ 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38">
                  <a:moveTo>
                    <a:pt x="3" y="8"/>
                  </a:moveTo>
                  <a:lnTo>
                    <a:pt x="3" y="8"/>
                  </a:lnTo>
                  <a:cubicBezTo>
                    <a:pt x="0" y="8"/>
                    <a:pt x="0" y="5"/>
                    <a:pt x="0" y="3"/>
                  </a:cubicBezTo>
                  <a:cubicBezTo>
                    <a:pt x="0" y="0"/>
                    <a:pt x="3" y="0"/>
                    <a:pt x="5" y="0"/>
                  </a:cubicBezTo>
                  <a:cubicBezTo>
                    <a:pt x="105" y="30"/>
                    <a:pt x="105" y="30"/>
                    <a:pt x="105" y="30"/>
                  </a:cubicBezTo>
                  <a:cubicBezTo>
                    <a:pt x="108" y="30"/>
                    <a:pt x="110" y="32"/>
                    <a:pt x="108" y="35"/>
                  </a:cubicBezTo>
                  <a:cubicBezTo>
                    <a:pt x="108" y="37"/>
                    <a:pt x="105" y="37"/>
                    <a:pt x="103" y="37"/>
                  </a:cubicBezTo>
                  <a:lnTo>
                    <a:pt x="3" y="8"/>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9" name="Freeform 303"/>
            <p:cNvSpPr>
              <a:spLocks noChangeArrowheads="1"/>
            </p:cNvSpPr>
            <p:nvPr/>
          </p:nvSpPr>
          <p:spPr bwMode="auto">
            <a:xfrm>
              <a:off x="18773496" y="3808825"/>
              <a:ext cx="101574" cy="33856"/>
            </a:xfrm>
            <a:custGeom>
              <a:avLst/>
              <a:gdLst>
                <a:gd name="T0" fmla="*/ 3 w 111"/>
                <a:gd name="T1" fmla="*/ 8 h 38"/>
                <a:gd name="T2" fmla="*/ 3 w 111"/>
                <a:gd name="T3" fmla="*/ 8 h 38"/>
                <a:gd name="T4" fmla="*/ 0 w 111"/>
                <a:gd name="T5" fmla="*/ 3 h 38"/>
                <a:gd name="T6" fmla="*/ 5 w 111"/>
                <a:gd name="T7" fmla="*/ 0 h 38"/>
                <a:gd name="T8" fmla="*/ 105 w 111"/>
                <a:gd name="T9" fmla="*/ 30 h 38"/>
                <a:gd name="T10" fmla="*/ 108 w 111"/>
                <a:gd name="T11" fmla="*/ 35 h 38"/>
                <a:gd name="T12" fmla="*/ 103 w 111"/>
                <a:gd name="T13" fmla="*/ 37 h 38"/>
                <a:gd name="T14" fmla="*/ 3 w 111"/>
                <a:gd name="T15" fmla="*/ 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38">
                  <a:moveTo>
                    <a:pt x="3" y="8"/>
                  </a:moveTo>
                  <a:lnTo>
                    <a:pt x="3" y="8"/>
                  </a:lnTo>
                  <a:cubicBezTo>
                    <a:pt x="0" y="8"/>
                    <a:pt x="0" y="5"/>
                    <a:pt x="0" y="3"/>
                  </a:cubicBezTo>
                  <a:cubicBezTo>
                    <a:pt x="0" y="0"/>
                    <a:pt x="3" y="0"/>
                    <a:pt x="5" y="0"/>
                  </a:cubicBezTo>
                  <a:cubicBezTo>
                    <a:pt x="105" y="30"/>
                    <a:pt x="105" y="30"/>
                    <a:pt x="105" y="30"/>
                  </a:cubicBezTo>
                  <a:cubicBezTo>
                    <a:pt x="108" y="30"/>
                    <a:pt x="110" y="32"/>
                    <a:pt x="108" y="35"/>
                  </a:cubicBezTo>
                  <a:cubicBezTo>
                    <a:pt x="108" y="37"/>
                    <a:pt x="105" y="37"/>
                    <a:pt x="103" y="37"/>
                  </a:cubicBezTo>
                  <a:lnTo>
                    <a:pt x="3" y="8"/>
                  </a:lnTo>
                </a:path>
              </a:pathLst>
            </a:custGeom>
            <a:noFill/>
            <a:ln w="9525" cap="flat">
              <a:solidFill>
                <a:srgbClr val="B2B3B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0" name="Freeform 304"/>
            <p:cNvSpPr>
              <a:spLocks noChangeArrowheads="1"/>
            </p:cNvSpPr>
            <p:nvPr/>
          </p:nvSpPr>
          <p:spPr bwMode="auto">
            <a:xfrm>
              <a:off x="18980876" y="3829985"/>
              <a:ext cx="93109" cy="12696"/>
            </a:xfrm>
            <a:custGeom>
              <a:avLst/>
              <a:gdLst>
                <a:gd name="T0" fmla="*/ 4 w 100"/>
                <a:gd name="T1" fmla="*/ 17 h 18"/>
                <a:gd name="T2" fmla="*/ 4 w 100"/>
                <a:gd name="T3" fmla="*/ 17 h 18"/>
                <a:gd name="T4" fmla="*/ 0 w 100"/>
                <a:gd name="T5" fmla="*/ 12 h 18"/>
                <a:gd name="T6" fmla="*/ 4 w 100"/>
                <a:gd name="T7" fmla="*/ 9 h 18"/>
                <a:gd name="T8" fmla="*/ 95 w 100"/>
                <a:gd name="T9" fmla="*/ 0 h 18"/>
                <a:gd name="T10" fmla="*/ 99 w 100"/>
                <a:gd name="T11" fmla="*/ 5 h 18"/>
                <a:gd name="T12" fmla="*/ 95 w 100"/>
                <a:gd name="T13" fmla="*/ 9 h 18"/>
                <a:gd name="T14" fmla="*/ 4 w 100"/>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8">
                  <a:moveTo>
                    <a:pt x="4" y="17"/>
                  </a:moveTo>
                  <a:lnTo>
                    <a:pt x="4" y="17"/>
                  </a:lnTo>
                  <a:cubicBezTo>
                    <a:pt x="2" y="17"/>
                    <a:pt x="0" y="14"/>
                    <a:pt x="0" y="12"/>
                  </a:cubicBezTo>
                  <a:cubicBezTo>
                    <a:pt x="0" y="12"/>
                    <a:pt x="2" y="9"/>
                    <a:pt x="4" y="9"/>
                  </a:cubicBezTo>
                  <a:cubicBezTo>
                    <a:pt x="95" y="0"/>
                    <a:pt x="95" y="0"/>
                    <a:pt x="95" y="0"/>
                  </a:cubicBezTo>
                  <a:cubicBezTo>
                    <a:pt x="97" y="0"/>
                    <a:pt x="99" y="2"/>
                    <a:pt x="99" y="5"/>
                  </a:cubicBezTo>
                  <a:cubicBezTo>
                    <a:pt x="99" y="7"/>
                    <a:pt x="97" y="7"/>
                    <a:pt x="95" y="9"/>
                  </a:cubicBezTo>
                  <a:lnTo>
                    <a:pt x="4" y="17"/>
                  </a:lnTo>
                </a:path>
              </a:pathLst>
            </a:custGeom>
            <a:solidFill>
              <a:srgbClr val="EEEEE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1" name="Freeform 305"/>
            <p:cNvSpPr>
              <a:spLocks noChangeArrowheads="1"/>
            </p:cNvSpPr>
            <p:nvPr/>
          </p:nvSpPr>
          <p:spPr bwMode="auto">
            <a:xfrm>
              <a:off x="18980876" y="3829985"/>
              <a:ext cx="93109" cy="12696"/>
            </a:xfrm>
            <a:custGeom>
              <a:avLst/>
              <a:gdLst>
                <a:gd name="T0" fmla="*/ 4 w 100"/>
                <a:gd name="T1" fmla="*/ 17 h 18"/>
                <a:gd name="T2" fmla="*/ 4 w 100"/>
                <a:gd name="T3" fmla="*/ 17 h 18"/>
                <a:gd name="T4" fmla="*/ 0 w 100"/>
                <a:gd name="T5" fmla="*/ 12 h 18"/>
                <a:gd name="T6" fmla="*/ 4 w 100"/>
                <a:gd name="T7" fmla="*/ 9 h 18"/>
                <a:gd name="T8" fmla="*/ 95 w 100"/>
                <a:gd name="T9" fmla="*/ 0 h 18"/>
                <a:gd name="T10" fmla="*/ 99 w 100"/>
                <a:gd name="T11" fmla="*/ 5 h 18"/>
                <a:gd name="T12" fmla="*/ 95 w 100"/>
                <a:gd name="T13" fmla="*/ 9 h 18"/>
                <a:gd name="T14" fmla="*/ 4 w 100"/>
                <a:gd name="T15" fmla="*/ 1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8">
                  <a:moveTo>
                    <a:pt x="4" y="17"/>
                  </a:moveTo>
                  <a:lnTo>
                    <a:pt x="4" y="17"/>
                  </a:lnTo>
                  <a:cubicBezTo>
                    <a:pt x="2" y="17"/>
                    <a:pt x="0" y="14"/>
                    <a:pt x="0" y="12"/>
                  </a:cubicBezTo>
                  <a:cubicBezTo>
                    <a:pt x="0" y="12"/>
                    <a:pt x="2" y="9"/>
                    <a:pt x="4" y="9"/>
                  </a:cubicBezTo>
                  <a:cubicBezTo>
                    <a:pt x="95" y="0"/>
                    <a:pt x="95" y="0"/>
                    <a:pt x="95" y="0"/>
                  </a:cubicBezTo>
                  <a:cubicBezTo>
                    <a:pt x="97" y="0"/>
                    <a:pt x="99" y="2"/>
                    <a:pt x="99" y="5"/>
                  </a:cubicBezTo>
                  <a:cubicBezTo>
                    <a:pt x="99" y="7"/>
                    <a:pt x="97" y="7"/>
                    <a:pt x="95" y="9"/>
                  </a:cubicBezTo>
                  <a:lnTo>
                    <a:pt x="4" y="17"/>
                  </a:lnTo>
                </a:path>
              </a:pathLst>
            </a:custGeom>
            <a:noFill/>
            <a:ln w="9525" cap="flat">
              <a:solidFill>
                <a:srgbClr val="B2B3B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2" name="Freeform 306"/>
            <p:cNvSpPr>
              <a:spLocks noChangeArrowheads="1"/>
            </p:cNvSpPr>
            <p:nvPr/>
          </p:nvSpPr>
          <p:spPr bwMode="auto">
            <a:xfrm>
              <a:off x="18473008" y="3097845"/>
              <a:ext cx="791427" cy="778693"/>
            </a:xfrm>
            <a:custGeom>
              <a:avLst/>
              <a:gdLst>
                <a:gd name="T0" fmla="*/ 655 w 827"/>
                <a:gd name="T1" fmla="*/ 758 h 817"/>
                <a:gd name="T2" fmla="*/ 655 w 827"/>
                <a:gd name="T3" fmla="*/ 758 h 817"/>
                <a:gd name="T4" fmla="*/ 595 w 827"/>
                <a:gd name="T5" fmla="*/ 733 h 817"/>
                <a:gd name="T6" fmla="*/ 597 w 827"/>
                <a:gd name="T7" fmla="*/ 726 h 817"/>
                <a:gd name="T8" fmla="*/ 780 w 827"/>
                <a:gd name="T9" fmla="*/ 550 h 817"/>
                <a:gd name="T10" fmla="*/ 714 w 827"/>
                <a:gd name="T11" fmla="*/ 207 h 817"/>
                <a:gd name="T12" fmla="*/ 500 w 827"/>
                <a:gd name="T13" fmla="*/ 53 h 817"/>
                <a:gd name="T14" fmla="*/ 541 w 827"/>
                <a:gd name="T15" fmla="*/ 87 h 817"/>
                <a:gd name="T16" fmla="*/ 480 w 827"/>
                <a:gd name="T17" fmla="*/ 70 h 817"/>
                <a:gd name="T18" fmla="*/ 341 w 827"/>
                <a:gd name="T19" fmla="*/ 7 h 817"/>
                <a:gd name="T20" fmla="*/ 283 w 827"/>
                <a:gd name="T21" fmla="*/ 77 h 817"/>
                <a:gd name="T22" fmla="*/ 175 w 827"/>
                <a:gd name="T23" fmla="*/ 129 h 817"/>
                <a:gd name="T24" fmla="*/ 175 w 827"/>
                <a:gd name="T25" fmla="*/ 129 h 817"/>
                <a:gd name="T26" fmla="*/ 175 w 827"/>
                <a:gd name="T27" fmla="*/ 129 h 817"/>
                <a:gd name="T28" fmla="*/ 68 w 827"/>
                <a:gd name="T29" fmla="*/ 263 h 817"/>
                <a:gd name="T30" fmla="*/ 287 w 827"/>
                <a:gd name="T31" fmla="*/ 714 h 817"/>
                <a:gd name="T32" fmla="*/ 655 w 827"/>
                <a:gd name="T33" fmla="*/ 758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7" h="817">
                  <a:moveTo>
                    <a:pt x="655" y="758"/>
                  </a:moveTo>
                  <a:lnTo>
                    <a:pt x="655" y="758"/>
                  </a:lnTo>
                  <a:cubicBezTo>
                    <a:pt x="595" y="733"/>
                    <a:pt x="595" y="733"/>
                    <a:pt x="595" y="733"/>
                  </a:cubicBezTo>
                  <a:cubicBezTo>
                    <a:pt x="597" y="726"/>
                    <a:pt x="597" y="726"/>
                    <a:pt x="597" y="726"/>
                  </a:cubicBezTo>
                  <a:cubicBezTo>
                    <a:pt x="680" y="694"/>
                    <a:pt x="746" y="633"/>
                    <a:pt x="780" y="550"/>
                  </a:cubicBezTo>
                  <a:cubicBezTo>
                    <a:pt x="826" y="434"/>
                    <a:pt x="797" y="304"/>
                    <a:pt x="714" y="207"/>
                  </a:cubicBezTo>
                  <a:cubicBezTo>
                    <a:pt x="636" y="63"/>
                    <a:pt x="500" y="53"/>
                    <a:pt x="500" y="53"/>
                  </a:cubicBezTo>
                  <a:cubicBezTo>
                    <a:pt x="514" y="61"/>
                    <a:pt x="526" y="73"/>
                    <a:pt x="541" y="87"/>
                  </a:cubicBezTo>
                  <a:cubicBezTo>
                    <a:pt x="521" y="80"/>
                    <a:pt x="502" y="75"/>
                    <a:pt x="480" y="70"/>
                  </a:cubicBezTo>
                  <a:cubicBezTo>
                    <a:pt x="465" y="0"/>
                    <a:pt x="341" y="7"/>
                    <a:pt x="341" y="7"/>
                  </a:cubicBezTo>
                  <a:cubicBezTo>
                    <a:pt x="361" y="27"/>
                    <a:pt x="326" y="53"/>
                    <a:pt x="283" y="77"/>
                  </a:cubicBezTo>
                  <a:cubicBezTo>
                    <a:pt x="244" y="87"/>
                    <a:pt x="207" y="105"/>
                    <a:pt x="175" y="129"/>
                  </a:cubicBezTo>
                  <a:lnTo>
                    <a:pt x="175" y="129"/>
                  </a:lnTo>
                  <a:lnTo>
                    <a:pt x="175" y="129"/>
                  </a:lnTo>
                  <a:cubicBezTo>
                    <a:pt x="129" y="163"/>
                    <a:pt x="93" y="207"/>
                    <a:pt x="68" y="263"/>
                  </a:cubicBezTo>
                  <a:cubicBezTo>
                    <a:pt x="0" y="434"/>
                    <a:pt x="98" y="633"/>
                    <a:pt x="287" y="714"/>
                  </a:cubicBezTo>
                  <a:cubicBezTo>
                    <a:pt x="463" y="816"/>
                    <a:pt x="655" y="758"/>
                    <a:pt x="655" y="758"/>
                  </a:cubicBezTo>
                </a:path>
              </a:pathLst>
            </a:custGeom>
            <a:solidFill>
              <a:srgbClr val="4D4232"/>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3" name="Freeform 307"/>
            <p:cNvSpPr>
              <a:spLocks noChangeArrowheads="1"/>
            </p:cNvSpPr>
            <p:nvPr/>
          </p:nvSpPr>
          <p:spPr bwMode="auto">
            <a:xfrm>
              <a:off x="18303719" y="4354757"/>
              <a:ext cx="152360" cy="355490"/>
            </a:xfrm>
            <a:custGeom>
              <a:avLst/>
              <a:gdLst>
                <a:gd name="T0" fmla="*/ 59 w 165"/>
                <a:gd name="T1" fmla="*/ 5 h 377"/>
                <a:gd name="T2" fmla="*/ 59 w 165"/>
                <a:gd name="T3" fmla="*/ 5 h 377"/>
                <a:gd name="T4" fmla="*/ 3 w 165"/>
                <a:gd name="T5" fmla="*/ 83 h 377"/>
                <a:gd name="T6" fmla="*/ 8 w 165"/>
                <a:gd name="T7" fmla="*/ 191 h 377"/>
                <a:gd name="T8" fmla="*/ 13 w 165"/>
                <a:gd name="T9" fmla="*/ 239 h 377"/>
                <a:gd name="T10" fmla="*/ 13 w 165"/>
                <a:gd name="T11" fmla="*/ 288 h 377"/>
                <a:gd name="T12" fmla="*/ 15 w 165"/>
                <a:gd name="T13" fmla="*/ 319 h 377"/>
                <a:gd name="T14" fmla="*/ 15 w 165"/>
                <a:gd name="T15" fmla="*/ 337 h 377"/>
                <a:gd name="T16" fmla="*/ 22 w 165"/>
                <a:gd name="T17" fmla="*/ 349 h 377"/>
                <a:gd name="T18" fmla="*/ 47 w 165"/>
                <a:gd name="T19" fmla="*/ 359 h 377"/>
                <a:gd name="T20" fmla="*/ 68 w 165"/>
                <a:gd name="T21" fmla="*/ 346 h 377"/>
                <a:gd name="T22" fmla="*/ 81 w 165"/>
                <a:gd name="T23" fmla="*/ 319 h 377"/>
                <a:gd name="T24" fmla="*/ 93 w 165"/>
                <a:gd name="T25" fmla="*/ 329 h 377"/>
                <a:gd name="T26" fmla="*/ 100 w 165"/>
                <a:gd name="T27" fmla="*/ 361 h 377"/>
                <a:gd name="T28" fmla="*/ 125 w 165"/>
                <a:gd name="T29" fmla="*/ 376 h 377"/>
                <a:gd name="T30" fmla="*/ 146 w 165"/>
                <a:gd name="T31" fmla="*/ 361 h 377"/>
                <a:gd name="T32" fmla="*/ 151 w 165"/>
                <a:gd name="T33" fmla="*/ 339 h 377"/>
                <a:gd name="T34" fmla="*/ 156 w 165"/>
                <a:gd name="T35" fmla="*/ 319 h 377"/>
                <a:gd name="T36" fmla="*/ 164 w 165"/>
                <a:gd name="T37" fmla="*/ 317 h 377"/>
                <a:gd name="T38" fmla="*/ 146 w 165"/>
                <a:gd name="T39" fmla="*/ 0 h 377"/>
                <a:gd name="T40" fmla="*/ 76 w 165"/>
                <a:gd name="T41" fmla="*/ 3 h 377"/>
                <a:gd name="T42" fmla="*/ 59 w 165"/>
                <a:gd name="T43" fmla="*/ 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5" h="377">
                  <a:moveTo>
                    <a:pt x="59" y="5"/>
                  </a:moveTo>
                  <a:lnTo>
                    <a:pt x="59" y="5"/>
                  </a:lnTo>
                  <a:cubicBezTo>
                    <a:pt x="25" y="5"/>
                    <a:pt x="0" y="42"/>
                    <a:pt x="3" y="83"/>
                  </a:cubicBezTo>
                  <a:cubicBezTo>
                    <a:pt x="5" y="120"/>
                    <a:pt x="8" y="154"/>
                    <a:pt x="8" y="191"/>
                  </a:cubicBezTo>
                  <a:cubicBezTo>
                    <a:pt x="10" y="205"/>
                    <a:pt x="10" y="222"/>
                    <a:pt x="13" y="239"/>
                  </a:cubicBezTo>
                  <a:cubicBezTo>
                    <a:pt x="13" y="256"/>
                    <a:pt x="13" y="271"/>
                    <a:pt x="13" y="288"/>
                  </a:cubicBezTo>
                  <a:cubicBezTo>
                    <a:pt x="13" y="298"/>
                    <a:pt x="15" y="310"/>
                    <a:pt x="15" y="319"/>
                  </a:cubicBezTo>
                  <a:cubicBezTo>
                    <a:pt x="15" y="324"/>
                    <a:pt x="15" y="332"/>
                    <a:pt x="15" y="337"/>
                  </a:cubicBezTo>
                  <a:cubicBezTo>
                    <a:pt x="18" y="342"/>
                    <a:pt x="18" y="344"/>
                    <a:pt x="22" y="349"/>
                  </a:cubicBezTo>
                  <a:cubicBezTo>
                    <a:pt x="27" y="356"/>
                    <a:pt x="37" y="361"/>
                    <a:pt x="47" y="359"/>
                  </a:cubicBezTo>
                  <a:cubicBezTo>
                    <a:pt x="56" y="359"/>
                    <a:pt x="64" y="354"/>
                    <a:pt x="68" y="346"/>
                  </a:cubicBezTo>
                  <a:cubicBezTo>
                    <a:pt x="73" y="339"/>
                    <a:pt x="71" y="324"/>
                    <a:pt x="81" y="319"/>
                  </a:cubicBezTo>
                  <a:cubicBezTo>
                    <a:pt x="88" y="314"/>
                    <a:pt x="91" y="322"/>
                    <a:pt x="93" y="329"/>
                  </a:cubicBezTo>
                  <a:cubicBezTo>
                    <a:pt x="95" y="339"/>
                    <a:pt x="93" y="351"/>
                    <a:pt x="100" y="361"/>
                  </a:cubicBezTo>
                  <a:cubicBezTo>
                    <a:pt x="108" y="368"/>
                    <a:pt x="115" y="376"/>
                    <a:pt x="125" y="376"/>
                  </a:cubicBezTo>
                  <a:cubicBezTo>
                    <a:pt x="134" y="376"/>
                    <a:pt x="142" y="368"/>
                    <a:pt x="146" y="361"/>
                  </a:cubicBezTo>
                  <a:cubicBezTo>
                    <a:pt x="151" y="354"/>
                    <a:pt x="151" y="346"/>
                    <a:pt x="151" y="339"/>
                  </a:cubicBezTo>
                  <a:cubicBezTo>
                    <a:pt x="151" y="332"/>
                    <a:pt x="151" y="324"/>
                    <a:pt x="156" y="319"/>
                  </a:cubicBezTo>
                  <a:cubicBezTo>
                    <a:pt x="161" y="317"/>
                    <a:pt x="164" y="317"/>
                    <a:pt x="164" y="317"/>
                  </a:cubicBezTo>
                  <a:cubicBezTo>
                    <a:pt x="146" y="0"/>
                    <a:pt x="146" y="0"/>
                    <a:pt x="146" y="0"/>
                  </a:cubicBezTo>
                  <a:cubicBezTo>
                    <a:pt x="122" y="0"/>
                    <a:pt x="100" y="3"/>
                    <a:pt x="76" y="3"/>
                  </a:cubicBezTo>
                  <a:cubicBezTo>
                    <a:pt x="71" y="3"/>
                    <a:pt x="64" y="5"/>
                    <a:pt x="59" y="5"/>
                  </a:cubicBezTo>
                </a:path>
              </a:pathLst>
            </a:custGeom>
            <a:solidFill>
              <a:srgbClr val="FFFFFF"/>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4" name="Freeform 308"/>
            <p:cNvSpPr>
              <a:spLocks noChangeArrowheads="1"/>
            </p:cNvSpPr>
            <p:nvPr/>
          </p:nvSpPr>
          <p:spPr bwMode="auto">
            <a:xfrm>
              <a:off x="18439150" y="4282812"/>
              <a:ext cx="143896" cy="76177"/>
            </a:xfrm>
            <a:custGeom>
              <a:avLst/>
              <a:gdLst>
                <a:gd name="T0" fmla="*/ 132 w 154"/>
                <a:gd name="T1" fmla="*/ 75 h 84"/>
                <a:gd name="T2" fmla="*/ 132 w 154"/>
                <a:gd name="T3" fmla="*/ 75 h 84"/>
                <a:gd name="T4" fmla="*/ 153 w 154"/>
                <a:gd name="T5" fmla="*/ 63 h 84"/>
                <a:gd name="T6" fmla="*/ 151 w 154"/>
                <a:gd name="T7" fmla="*/ 12 h 84"/>
                <a:gd name="T8" fmla="*/ 127 w 154"/>
                <a:gd name="T9" fmla="*/ 2 h 84"/>
                <a:gd name="T10" fmla="*/ 0 w 154"/>
                <a:gd name="T11" fmla="*/ 7 h 84"/>
                <a:gd name="T12" fmla="*/ 4 w 154"/>
                <a:gd name="T13" fmla="*/ 83 h 84"/>
                <a:gd name="T14" fmla="*/ 132 w 154"/>
                <a:gd name="T15" fmla="*/ 75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84">
                  <a:moveTo>
                    <a:pt x="132" y="75"/>
                  </a:moveTo>
                  <a:lnTo>
                    <a:pt x="132" y="75"/>
                  </a:lnTo>
                  <a:cubicBezTo>
                    <a:pt x="144" y="75"/>
                    <a:pt x="153" y="70"/>
                    <a:pt x="153" y="63"/>
                  </a:cubicBezTo>
                  <a:cubicBezTo>
                    <a:pt x="151" y="12"/>
                    <a:pt x="151" y="12"/>
                    <a:pt x="151" y="12"/>
                  </a:cubicBezTo>
                  <a:cubicBezTo>
                    <a:pt x="151" y="5"/>
                    <a:pt x="139" y="0"/>
                    <a:pt x="127" y="2"/>
                  </a:cubicBezTo>
                  <a:cubicBezTo>
                    <a:pt x="0" y="7"/>
                    <a:pt x="0" y="7"/>
                    <a:pt x="0" y="7"/>
                  </a:cubicBezTo>
                  <a:cubicBezTo>
                    <a:pt x="4" y="83"/>
                    <a:pt x="4" y="83"/>
                    <a:pt x="4" y="83"/>
                  </a:cubicBezTo>
                  <a:lnTo>
                    <a:pt x="132" y="75"/>
                  </a:lnTo>
                </a:path>
              </a:pathLst>
            </a:custGeom>
            <a:solidFill>
              <a:srgbClr val="F5AE3E"/>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5" name="Freeform 309"/>
            <p:cNvSpPr>
              <a:spLocks noChangeArrowheads="1"/>
            </p:cNvSpPr>
            <p:nvPr/>
          </p:nvSpPr>
          <p:spPr bwMode="auto">
            <a:xfrm>
              <a:off x="18299487" y="4287044"/>
              <a:ext cx="143896" cy="76177"/>
            </a:xfrm>
            <a:custGeom>
              <a:avLst/>
              <a:gdLst>
                <a:gd name="T0" fmla="*/ 27 w 154"/>
                <a:gd name="T1" fmla="*/ 83 h 84"/>
                <a:gd name="T2" fmla="*/ 27 w 154"/>
                <a:gd name="T3" fmla="*/ 83 h 84"/>
                <a:gd name="T4" fmla="*/ 153 w 154"/>
                <a:gd name="T5" fmla="*/ 76 h 84"/>
                <a:gd name="T6" fmla="*/ 149 w 154"/>
                <a:gd name="T7" fmla="*/ 0 h 84"/>
                <a:gd name="T8" fmla="*/ 25 w 154"/>
                <a:gd name="T9" fmla="*/ 7 h 84"/>
                <a:gd name="T10" fmla="*/ 0 w 154"/>
                <a:gd name="T11" fmla="*/ 22 h 84"/>
                <a:gd name="T12" fmla="*/ 2 w 154"/>
                <a:gd name="T13" fmla="*/ 73 h 84"/>
                <a:gd name="T14" fmla="*/ 27 w 154"/>
                <a:gd name="T15" fmla="*/ 83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84">
                  <a:moveTo>
                    <a:pt x="27" y="83"/>
                  </a:moveTo>
                  <a:lnTo>
                    <a:pt x="27" y="83"/>
                  </a:lnTo>
                  <a:cubicBezTo>
                    <a:pt x="153" y="76"/>
                    <a:pt x="153" y="76"/>
                    <a:pt x="153" y="76"/>
                  </a:cubicBezTo>
                  <a:cubicBezTo>
                    <a:pt x="149" y="0"/>
                    <a:pt x="149" y="0"/>
                    <a:pt x="149" y="0"/>
                  </a:cubicBezTo>
                  <a:cubicBezTo>
                    <a:pt x="25" y="7"/>
                    <a:pt x="25" y="7"/>
                    <a:pt x="25" y="7"/>
                  </a:cubicBezTo>
                  <a:cubicBezTo>
                    <a:pt x="10" y="10"/>
                    <a:pt x="0" y="15"/>
                    <a:pt x="0" y="22"/>
                  </a:cubicBezTo>
                  <a:cubicBezTo>
                    <a:pt x="2" y="73"/>
                    <a:pt x="2" y="73"/>
                    <a:pt x="2" y="73"/>
                  </a:cubicBezTo>
                  <a:cubicBezTo>
                    <a:pt x="2" y="81"/>
                    <a:pt x="15" y="83"/>
                    <a:pt x="27" y="83"/>
                  </a:cubicBezTo>
                </a:path>
              </a:pathLst>
            </a:custGeom>
            <a:solidFill>
              <a:srgbClr val="FBC71A"/>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6" name="Freeform 310"/>
            <p:cNvSpPr>
              <a:spLocks noChangeArrowheads="1"/>
            </p:cNvSpPr>
            <p:nvPr/>
          </p:nvSpPr>
          <p:spPr bwMode="auto">
            <a:xfrm>
              <a:off x="19006269" y="4566358"/>
              <a:ext cx="215844" cy="495147"/>
            </a:xfrm>
            <a:custGeom>
              <a:avLst/>
              <a:gdLst>
                <a:gd name="T0" fmla="*/ 27 w 230"/>
                <a:gd name="T1" fmla="*/ 312 h 522"/>
                <a:gd name="T2" fmla="*/ 27 w 230"/>
                <a:gd name="T3" fmla="*/ 312 h 522"/>
                <a:gd name="T4" fmla="*/ 32 w 230"/>
                <a:gd name="T5" fmla="*/ 312 h 522"/>
                <a:gd name="T6" fmla="*/ 37 w 230"/>
                <a:gd name="T7" fmla="*/ 319 h 522"/>
                <a:gd name="T8" fmla="*/ 3 w 230"/>
                <a:gd name="T9" fmla="*/ 477 h 522"/>
                <a:gd name="T10" fmla="*/ 25 w 230"/>
                <a:gd name="T11" fmla="*/ 516 h 522"/>
                <a:gd name="T12" fmla="*/ 61 w 230"/>
                <a:gd name="T13" fmla="*/ 489 h 522"/>
                <a:gd name="T14" fmla="*/ 96 w 230"/>
                <a:gd name="T15" fmla="*/ 333 h 522"/>
                <a:gd name="T16" fmla="*/ 115 w 230"/>
                <a:gd name="T17" fmla="*/ 336 h 522"/>
                <a:gd name="T18" fmla="*/ 91 w 230"/>
                <a:gd name="T19" fmla="*/ 446 h 522"/>
                <a:gd name="T20" fmla="*/ 113 w 230"/>
                <a:gd name="T21" fmla="*/ 482 h 522"/>
                <a:gd name="T22" fmla="*/ 147 w 230"/>
                <a:gd name="T23" fmla="*/ 458 h 522"/>
                <a:gd name="T24" fmla="*/ 183 w 230"/>
                <a:gd name="T25" fmla="*/ 290 h 522"/>
                <a:gd name="T26" fmla="*/ 222 w 230"/>
                <a:gd name="T27" fmla="*/ 109 h 522"/>
                <a:gd name="T28" fmla="*/ 178 w 230"/>
                <a:gd name="T29" fmla="*/ 24 h 522"/>
                <a:gd name="T30" fmla="*/ 88 w 230"/>
                <a:gd name="T31" fmla="*/ 0 h 522"/>
                <a:gd name="T32" fmla="*/ 23 w 230"/>
                <a:gd name="T33" fmla="*/ 314 h 522"/>
                <a:gd name="T34" fmla="*/ 27 w 230"/>
                <a:gd name="T35" fmla="*/ 31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 h="522">
                  <a:moveTo>
                    <a:pt x="27" y="312"/>
                  </a:moveTo>
                  <a:lnTo>
                    <a:pt x="27" y="312"/>
                  </a:lnTo>
                  <a:cubicBezTo>
                    <a:pt x="32" y="312"/>
                    <a:pt x="32" y="312"/>
                    <a:pt x="32" y="312"/>
                  </a:cubicBezTo>
                  <a:cubicBezTo>
                    <a:pt x="37" y="314"/>
                    <a:pt x="37" y="319"/>
                    <a:pt x="37" y="319"/>
                  </a:cubicBezTo>
                  <a:cubicBezTo>
                    <a:pt x="3" y="477"/>
                    <a:pt x="3" y="477"/>
                    <a:pt x="3" y="477"/>
                  </a:cubicBezTo>
                  <a:cubicBezTo>
                    <a:pt x="0" y="494"/>
                    <a:pt x="10" y="514"/>
                    <a:pt x="25" y="516"/>
                  </a:cubicBezTo>
                  <a:cubicBezTo>
                    <a:pt x="42" y="521"/>
                    <a:pt x="56" y="506"/>
                    <a:pt x="61" y="489"/>
                  </a:cubicBezTo>
                  <a:cubicBezTo>
                    <a:pt x="96" y="333"/>
                    <a:pt x="96" y="333"/>
                    <a:pt x="96" y="333"/>
                  </a:cubicBezTo>
                  <a:cubicBezTo>
                    <a:pt x="105" y="324"/>
                    <a:pt x="115" y="336"/>
                    <a:pt x="115" y="336"/>
                  </a:cubicBezTo>
                  <a:cubicBezTo>
                    <a:pt x="91" y="446"/>
                    <a:pt x="91" y="446"/>
                    <a:pt x="91" y="446"/>
                  </a:cubicBezTo>
                  <a:cubicBezTo>
                    <a:pt x="88" y="463"/>
                    <a:pt x="98" y="477"/>
                    <a:pt x="113" y="482"/>
                  </a:cubicBezTo>
                  <a:cubicBezTo>
                    <a:pt x="130" y="485"/>
                    <a:pt x="144" y="475"/>
                    <a:pt x="147" y="458"/>
                  </a:cubicBezTo>
                  <a:cubicBezTo>
                    <a:pt x="183" y="290"/>
                    <a:pt x="183" y="290"/>
                    <a:pt x="183" y="290"/>
                  </a:cubicBezTo>
                  <a:cubicBezTo>
                    <a:pt x="186" y="287"/>
                    <a:pt x="222" y="109"/>
                    <a:pt x="222" y="109"/>
                  </a:cubicBezTo>
                  <a:cubicBezTo>
                    <a:pt x="229" y="68"/>
                    <a:pt x="210" y="31"/>
                    <a:pt x="178" y="24"/>
                  </a:cubicBezTo>
                  <a:cubicBezTo>
                    <a:pt x="137" y="12"/>
                    <a:pt x="115" y="4"/>
                    <a:pt x="88" y="0"/>
                  </a:cubicBezTo>
                  <a:cubicBezTo>
                    <a:pt x="23" y="314"/>
                    <a:pt x="23" y="314"/>
                    <a:pt x="23" y="314"/>
                  </a:cubicBezTo>
                  <a:cubicBezTo>
                    <a:pt x="23" y="312"/>
                    <a:pt x="25" y="312"/>
                    <a:pt x="27" y="312"/>
                  </a:cubicBezTo>
                </a:path>
              </a:pathLst>
            </a:custGeom>
            <a:solidFill>
              <a:srgbClr val="FFFFFF"/>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7" name="Freeform 311"/>
            <p:cNvSpPr>
              <a:spLocks noChangeArrowheads="1"/>
            </p:cNvSpPr>
            <p:nvPr/>
          </p:nvSpPr>
          <p:spPr bwMode="auto">
            <a:xfrm>
              <a:off x="18815819" y="4545198"/>
              <a:ext cx="270863" cy="550164"/>
            </a:xfrm>
            <a:custGeom>
              <a:avLst/>
              <a:gdLst>
                <a:gd name="T0" fmla="*/ 5 w 288"/>
                <a:gd name="T1" fmla="*/ 283 h 576"/>
                <a:gd name="T2" fmla="*/ 5 w 288"/>
                <a:gd name="T3" fmla="*/ 283 h 576"/>
                <a:gd name="T4" fmla="*/ 31 w 288"/>
                <a:gd name="T5" fmla="*/ 305 h 576"/>
                <a:gd name="T6" fmla="*/ 61 w 288"/>
                <a:gd name="T7" fmla="*/ 271 h 576"/>
                <a:gd name="T8" fmla="*/ 87 w 288"/>
                <a:gd name="T9" fmla="*/ 197 h 576"/>
                <a:gd name="T10" fmla="*/ 95 w 288"/>
                <a:gd name="T11" fmla="*/ 176 h 576"/>
                <a:gd name="T12" fmla="*/ 99 w 288"/>
                <a:gd name="T13" fmla="*/ 168 h 576"/>
                <a:gd name="T14" fmla="*/ 121 w 288"/>
                <a:gd name="T15" fmla="*/ 149 h 576"/>
                <a:gd name="T16" fmla="*/ 104 w 288"/>
                <a:gd name="T17" fmla="*/ 227 h 576"/>
                <a:gd name="T18" fmla="*/ 92 w 288"/>
                <a:gd name="T19" fmla="*/ 280 h 576"/>
                <a:gd name="T20" fmla="*/ 56 w 288"/>
                <a:gd name="T21" fmla="*/ 453 h 576"/>
                <a:gd name="T22" fmla="*/ 78 w 288"/>
                <a:gd name="T23" fmla="*/ 495 h 576"/>
                <a:gd name="T24" fmla="*/ 112 w 288"/>
                <a:gd name="T25" fmla="*/ 466 h 576"/>
                <a:gd name="T26" fmla="*/ 146 w 288"/>
                <a:gd name="T27" fmla="*/ 320 h 576"/>
                <a:gd name="T28" fmla="*/ 153 w 288"/>
                <a:gd name="T29" fmla="*/ 315 h 576"/>
                <a:gd name="T30" fmla="*/ 158 w 288"/>
                <a:gd name="T31" fmla="*/ 317 h 576"/>
                <a:gd name="T32" fmla="*/ 163 w 288"/>
                <a:gd name="T33" fmla="*/ 322 h 576"/>
                <a:gd name="T34" fmla="*/ 119 w 288"/>
                <a:gd name="T35" fmla="*/ 524 h 576"/>
                <a:gd name="T36" fmla="*/ 139 w 288"/>
                <a:gd name="T37" fmla="*/ 570 h 576"/>
                <a:gd name="T38" fmla="*/ 175 w 288"/>
                <a:gd name="T39" fmla="*/ 536 h 576"/>
                <a:gd name="T40" fmla="*/ 219 w 288"/>
                <a:gd name="T41" fmla="*/ 334 h 576"/>
                <a:gd name="T42" fmla="*/ 222 w 288"/>
                <a:gd name="T43" fmla="*/ 334 h 576"/>
                <a:gd name="T44" fmla="*/ 287 w 288"/>
                <a:gd name="T45" fmla="*/ 20 h 576"/>
                <a:gd name="T46" fmla="*/ 260 w 288"/>
                <a:gd name="T47" fmla="*/ 15 h 576"/>
                <a:gd name="T48" fmla="*/ 173 w 288"/>
                <a:gd name="T49" fmla="*/ 8 h 576"/>
                <a:gd name="T50" fmla="*/ 104 w 288"/>
                <a:gd name="T51" fmla="*/ 61 h 576"/>
                <a:gd name="T52" fmla="*/ 58 w 288"/>
                <a:gd name="T53" fmla="*/ 100 h 576"/>
                <a:gd name="T54" fmla="*/ 48 w 288"/>
                <a:gd name="T55" fmla="*/ 107 h 576"/>
                <a:gd name="T56" fmla="*/ 36 w 288"/>
                <a:gd name="T57" fmla="*/ 132 h 576"/>
                <a:gd name="T58" fmla="*/ 36 w 288"/>
                <a:gd name="T59" fmla="*/ 132 h 576"/>
                <a:gd name="T60" fmla="*/ 5 w 288"/>
                <a:gd name="T61" fmla="*/ 283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576">
                  <a:moveTo>
                    <a:pt x="5" y="283"/>
                  </a:moveTo>
                  <a:lnTo>
                    <a:pt x="5" y="283"/>
                  </a:lnTo>
                  <a:cubicBezTo>
                    <a:pt x="0" y="300"/>
                    <a:pt x="19" y="307"/>
                    <a:pt x="31" y="305"/>
                  </a:cubicBezTo>
                  <a:cubicBezTo>
                    <a:pt x="46" y="300"/>
                    <a:pt x="56" y="285"/>
                    <a:pt x="61" y="271"/>
                  </a:cubicBezTo>
                  <a:cubicBezTo>
                    <a:pt x="70" y="246"/>
                    <a:pt x="78" y="222"/>
                    <a:pt x="87" y="197"/>
                  </a:cubicBezTo>
                  <a:cubicBezTo>
                    <a:pt x="90" y="188"/>
                    <a:pt x="92" y="183"/>
                    <a:pt x="95" y="176"/>
                  </a:cubicBezTo>
                  <a:cubicBezTo>
                    <a:pt x="97" y="173"/>
                    <a:pt x="99" y="168"/>
                    <a:pt x="99" y="168"/>
                  </a:cubicBezTo>
                  <a:cubicBezTo>
                    <a:pt x="121" y="149"/>
                    <a:pt x="121" y="149"/>
                    <a:pt x="121" y="149"/>
                  </a:cubicBezTo>
                  <a:cubicBezTo>
                    <a:pt x="104" y="227"/>
                    <a:pt x="104" y="227"/>
                    <a:pt x="104" y="227"/>
                  </a:cubicBezTo>
                  <a:cubicBezTo>
                    <a:pt x="97" y="251"/>
                    <a:pt x="95" y="268"/>
                    <a:pt x="92" y="280"/>
                  </a:cubicBezTo>
                  <a:cubicBezTo>
                    <a:pt x="56" y="453"/>
                    <a:pt x="56" y="453"/>
                    <a:pt x="56" y="453"/>
                  </a:cubicBezTo>
                  <a:cubicBezTo>
                    <a:pt x="51" y="473"/>
                    <a:pt x="61" y="492"/>
                    <a:pt x="78" y="495"/>
                  </a:cubicBezTo>
                  <a:cubicBezTo>
                    <a:pt x="92" y="497"/>
                    <a:pt x="109" y="485"/>
                    <a:pt x="112" y="466"/>
                  </a:cubicBezTo>
                  <a:cubicBezTo>
                    <a:pt x="146" y="320"/>
                    <a:pt x="146" y="320"/>
                    <a:pt x="146" y="320"/>
                  </a:cubicBezTo>
                  <a:cubicBezTo>
                    <a:pt x="148" y="317"/>
                    <a:pt x="151" y="315"/>
                    <a:pt x="153" y="315"/>
                  </a:cubicBezTo>
                  <a:cubicBezTo>
                    <a:pt x="158" y="317"/>
                    <a:pt x="158" y="317"/>
                    <a:pt x="158" y="317"/>
                  </a:cubicBezTo>
                  <a:cubicBezTo>
                    <a:pt x="161" y="317"/>
                    <a:pt x="163" y="322"/>
                    <a:pt x="163" y="322"/>
                  </a:cubicBezTo>
                  <a:cubicBezTo>
                    <a:pt x="119" y="524"/>
                    <a:pt x="119" y="524"/>
                    <a:pt x="119" y="524"/>
                  </a:cubicBezTo>
                  <a:cubicBezTo>
                    <a:pt x="114" y="546"/>
                    <a:pt x="121" y="568"/>
                    <a:pt x="139" y="570"/>
                  </a:cubicBezTo>
                  <a:cubicBezTo>
                    <a:pt x="153" y="575"/>
                    <a:pt x="170" y="561"/>
                    <a:pt x="175" y="536"/>
                  </a:cubicBezTo>
                  <a:cubicBezTo>
                    <a:pt x="219" y="334"/>
                    <a:pt x="219" y="334"/>
                    <a:pt x="219" y="334"/>
                  </a:cubicBezTo>
                  <a:cubicBezTo>
                    <a:pt x="219" y="334"/>
                    <a:pt x="219" y="334"/>
                    <a:pt x="222" y="334"/>
                  </a:cubicBezTo>
                  <a:cubicBezTo>
                    <a:pt x="287" y="20"/>
                    <a:pt x="287" y="20"/>
                    <a:pt x="287" y="20"/>
                  </a:cubicBezTo>
                  <a:cubicBezTo>
                    <a:pt x="280" y="17"/>
                    <a:pt x="270" y="17"/>
                    <a:pt x="260" y="15"/>
                  </a:cubicBezTo>
                  <a:cubicBezTo>
                    <a:pt x="234" y="8"/>
                    <a:pt x="202" y="0"/>
                    <a:pt x="173" y="8"/>
                  </a:cubicBezTo>
                  <a:cubicBezTo>
                    <a:pt x="144" y="15"/>
                    <a:pt x="126" y="41"/>
                    <a:pt x="104" y="61"/>
                  </a:cubicBezTo>
                  <a:cubicBezTo>
                    <a:pt x="87" y="73"/>
                    <a:pt x="73" y="88"/>
                    <a:pt x="58" y="100"/>
                  </a:cubicBezTo>
                  <a:cubicBezTo>
                    <a:pt x="56" y="102"/>
                    <a:pt x="53" y="105"/>
                    <a:pt x="48" y="107"/>
                  </a:cubicBezTo>
                  <a:cubicBezTo>
                    <a:pt x="41" y="114"/>
                    <a:pt x="39" y="122"/>
                    <a:pt x="36" y="132"/>
                  </a:cubicBezTo>
                  <a:lnTo>
                    <a:pt x="36" y="132"/>
                  </a:lnTo>
                  <a:lnTo>
                    <a:pt x="5" y="283"/>
                  </a:lnTo>
                </a:path>
              </a:pathLst>
            </a:custGeom>
            <a:solidFill>
              <a:srgbClr val="EEEEE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8" name="Freeform 312"/>
            <p:cNvSpPr>
              <a:spLocks noChangeArrowheads="1"/>
            </p:cNvSpPr>
            <p:nvPr/>
          </p:nvSpPr>
          <p:spPr bwMode="auto">
            <a:xfrm>
              <a:off x="18942786" y="4481718"/>
              <a:ext cx="152360" cy="93105"/>
            </a:xfrm>
            <a:custGeom>
              <a:avLst/>
              <a:gdLst>
                <a:gd name="T0" fmla="*/ 39 w 162"/>
                <a:gd name="T1" fmla="*/ 2 h 103"/>
                <a:gd name="T2" fmla="*/ 39 w 162"/>
                <a:gd name="T3" fmla="*/ 2 h 103"/>
                <a:gd name="T4" fmla="*/ 12 w 162"/>
                <a:gd name="T5" fmla="*/ 10 h 103"/>
                <a:gd name="T6" fmla="*/ 2 w 162"/>
                <a:gd name="T7" fmla="*/ 59 h 103"/>
                <a:gd name="T8" fmla="*/ 22 w 162"/>
                <a:gd name="T9" fmla="*/ 76 h 103"/>
                <a:gd name="T10" fmla="*/ 146 w 162"/>
                <a:gd name="T11" fmla="*/ 102 h 103"/>
                <a:gd name="T12" fmla="*/ 161 w 162"/>
                <a:gd name="T13" fmla="*/ 29 h 103"/>
                <a:gd name="T14" fmla="*/ 39 w 162"/>
                <a:gd name="T15" fmla="*/ 2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03">
                  <a:moveTo>
                    <a:pt x="39" y="2"/>
                  </a:moveTo>
                  <a:lnTo>
                    <a:pt x="39" y="2"/>
                  </a:lnTo>
                  <a:cubicBezTo>
                    <a:pt x="24" y="0"/>
                    <a:pt x="14" y="2"/>
                    <a:pt x="12" y="10"/>
                  </a:cubicBezTo>
                  <a:cubicBezTo>
                    <a:pt x="2" y="59"/>
                    <a:pt x="2" y="59"/>
                    <a:pt x="2" y="59"/>
                  </a:cubicBezTo>
                  <a:cubicBezTo>
                    <a:pt x="0" y="66"/>
                    <a:pt x="10" y="73"/>
                    <a:pt x="22" y="76"/>
                  </a:cubicBezTo>
                  <a:cubicBezTo>
                    <a:pt x="146" y="102"/>
                    <a:pt x="146" y="102"/>
                    <a:pt x="146" y="102"/>
                  </a:cubicBezTo>
                  <a:cubicBezTo>
                    <a:pt x="161" y="29"/>
                    <a:pt x="161" y="29"/>
                    <a:pt x="161" y="29"/>
                  </a:cubicBezTo>
                  <a:lnTo>
                    <a:pt x="39" y="2"/>
                  </a:lnTo>
                </a:path>
              </a:pathLst>
            </a:custGeom>
            <a:solidFill>
              <a:srgbClr val="FBC71A"/>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9" name="Freeform 313"/>
            <p:cNvSpPr>
              <a:spLocks noChangeArrowheads="1"/>
            </p:cNvSpPr>
            <p:nvPr/>
          </p:nvSpPr>
          <p:spPr bwMode="auto">
            <a:xfrm>
              <a:off x="19082449" y="4507110"/>
              <a:ext cx="152360" cy="97337"/>
            </a:xfrm>
            <a:custGeom>
              <a:avLst/>
              <a:gdLst>
                <a:gd name="T0" fmla="*/ 148 w 162"/>
                <a:gd name="T1" fmla="*/ 93 h 104"/>
                <a:gd name="T2" fmla="*/ 148 w 162"/>
                <a:gd name="T3" fmla="*/ 93 h 104"/>
                <a:gd name="T4" fmla="*/ 161 w 162"/>
                <a:gd name="T5" fmla="*/ 44 h 104"/>
                <a:gd name="T6" fmla="*/ 139 w 162"/>
                <a:gd name="T7" fmla="*/ 27 h 104"/>
                <a:gd name="T8" fmla="*/ 15 w 162"/>
                <a:gd name="T9" fmla="*/ 0 h 104"/>
                <a:gd name="T10" fmla="*/ 0 w 162"/>
                <a:gd name="T11" fmla="*/ 73 h 104"/>
                <a:gd name="T12" fmla="*/ 124 w 162"/>
                <a:gd name="T13" fmla="*/ 100 h 104"/>
                <a:gd name="T14" fmla="*/ 148 w 162"/>
                <a:gd name="T15" fmla="*/ 9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04">
                  <a:moveTo>
                    <a:pt x="148" y="93"/>
                  </a:moveTo>
                  <a:lnTo>
                    <a:pt x="148" y="93"/>
                  </a:lnTo>
                  <a:cubicBezTo>
                    <a:pt x="161" y="44"/>
                    <a:pt x="161" y="44"/>
                    <a:pt x="161" y="44"/>
                  </a:cubicBezTo>
                  <a:cubicBezTo>
                    <a:pt x="161" y="37"/>
                    <a:pt x="151" y="30"/>
                    <a:pt x="139" y="27"/>
                  </a:cubicBezTo>
                  <a:cubicBezTo>
                    <a:pt x="15" y="0"/>
                    <a:pt x="15" y="0"/>
                    <a:pt x="15" y="0"/>
                  </a:cubicBezTo>
                  <a:cubicBezTo>
                    <a:pt x="0" y="73"/>
                    <a:pt x="0" y="73"/>
                    <a:pt x="0" y="73"/>
                  </a:cubicBezTo>
                  <a:cubicBezTo>
                    <a:pt x="124" y="100"/>
                    <a:pt x="124" y="100"/>
                    <a:pt x="124" y="100"/>
                  </a:cubicBezTo>
                  <a:cubicBezTo>
                    <a:pt x="136" y="103"/>
                    <a:pt x="146" y="100"/>
                    <a:pt x="148" y="93"/>
                  </a:cubicBezTo>
                </a:path>
              </a:pathLst>
            </a:custGeom>
            <a:solidFill>
              <a:srgbClr val="F5AE3E"/>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0" name="Freeform 314"/>
            <p:cNvSpPr>
              <a:spLocks noChangeArrowheads="1"/>
            </p:cNvSpPr>
            <p:nvPr/>
          </p:nvSpPr>
          <p:spPr bwMode="auto">
            <a:xfrm>
              <a:off x="18955482" y="5725934"/>
              <a:ext cx="46555" cy="21160"/>
            </a:xfrm>
            <a:custGeom>
              <a:avLst/>
              <a:gdLst>
                <a:gd name="T0" fmla="*/ 3 w 52"/>
                <a:gd name="T1" fmla="*/ 26 h 27"/>
                <a:gd name="T2" fmla="*/ 3 w 52"/>
                <a:gd name="T3" fmla="*/ 26 h 27"/>
                <a:gd name="T4" fmla="*/ 49 w 52"/>
                <a:gd name="T5" fmla="*/ 24 h 27"/>
                <a:gd name="T6" fmla="*/ 51 w 52"/>
                <a:gd name="T7" fmla="*/ 24 h 27"/>
                <a:gd name="T8" fmla="*/ 51 w 52"/>
                <a:gd name="T9" fmla="*/ 24 h 27"/>
                <a:gd name="T10" fmla="*/ 51 w 52"/>
                <a:gd name="T11" fmla="*/ 21 h 27"/>
                <a:gd name="T12" fmla="*/ 42 w 52"/>
                <a:gd name="T13" fmla="*/ 0 h 27"/>
                <a:gd name="T14" fmla="*/ 0 w 52"/>
                <a:gd name="T15" fmla="*/ 2 h 27"/>
                <a:gd name="T16" fmla="*/ 3 w 52"/>
                <a:gd name="T17" fmla="*/ 24 h 27"/>
                <a:gd name="T18" fmla="*/ 3 w 52"/>
                <a:gd name="T1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7">
                  <a:moveTo>
                    <a:pt x="3" y="26"/>
                  </a:moveTo>
                  <a:lnTo>
                    <a:pt x="3" y="26"/>
                  </a:lnTo>
                  <a:cubicBezTo>
                    <a:pt x="49" y="24"/>
                    <a:pt x="49" y="24"/>
                    <a:pt x="49" y="24"/>
                  </a:cubicBezTo>
                  <a:cubicBezTo>
                    <a:pt x="51" y="24"/>
                    <a:pt x="51" y="24"/>
                    <a:pt x="51" y="24"/>
                  </a:cubicBezTo>
                  <a:lnTo>
                    <a:pt x="51" y="24"/>
                  </a:lnTo>
                  <a:lnTo>
                    <a:pt x="51" y="21"/>
                  </a:lnTo>
                  <a:cubicBezTo>
                    <a:pt x="42" y="0"/>
                    <a:pt x="42" y="0"/>
                    <a:pt x="42" y="0"/>
                  </a:cubicBezTo>
                  <a:cubicBezTo>
                    <a:pt x="0" y="2"/>
                    <a:pt x="0" y="2"/>
                    <a:pt x="0" y="2"/>
                  </a:cubicBezTo>
                  <a:cubicBezTo>
                    <a:pt x="3" y="24"/>
                    <a:pt x="3" y="24"/>
                    <a:pt x="3" y="24"/>
                  </a:cubicBezTo>
                  <a:cubicBezTo>
                    <a:pt x="3" y="26"/>
                    <a:pt x="3" y="26"/>
                    <a:pt x="3" y="26"/>
                  </a:cubicBezTo>
                </a:path>
              </a:pathLst>
            </a:custGeom>
            <a:solidFill>
              <a:srgbClr val="F5AD40"/>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1" name="Freeform 315"/>
            <p:cNvSpPr>
              <a:spLocks noChangeArrowheads="1"/>
            </p:cNvSpPr>
            <p:nvPr/>
          </p:nvSpPr>
          <p:spPr bwMode="auto">
            <a:xfrm>
              <a:off x="18955482" y="5704774"/>
              <a:ext cx="38090" cy="21160"/>
            </a:xfrm>
            <a:custGeom>
              <a:avLst/>
              <a:gdLst>
                <a:gd name="T0" fmla="*/ 32 w 43"/>
                <a:gd name="T1" fmla="*/ 0 h 27"/>
                <a:gd name="T2" fmla="*/ 32 w 43"/>
                <a:gd name="T3" fmla="*/ 0 h 27"/>
                <a:gd name="T4" fmla="*/ 29 w 43"/>
                <a:gd name="T5" fmla="*/ 0 h 27"/>
                <a:gd name="T6" fmla="*/ 0 w 43"/>
                <a:gd name="T7" fmla="*/ 0 h 27"/>
                <a:gd name="T8" fmla="*/ 0 w 43"/>
                <a:gd name="T9" fmla="*/ 2 h 27"/>
                <a:gd name="T10" fmla="*/ 0 w 43"/>
                <a:gd name="T11" fmla="*/ 2 h 27"/>
                <a:gd name="T12" fmla="*/ 0 w 43"/>
                <a:gd name="T13" fmla="*/ 26 h 27"/>
                <a:gd name="T14" fmla="*/ 42 w 43"/>
                <a:gd name="T15" fmla="*/ 24 h 27"/>
                <a:gd name="T16" fmla="*/ 32 w 4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2" y="0"/>
                  </a:moveTo>
                  <a:lnTo>
                    <a:pt x="32" y="0"/>
                  </a:lnTo>
                  <a:lnTo>
                    <a:pt x="29" y="0"/>
                  </a:lnTo>
                  <a:cubicBezTo>
                    <a:pt x="0" y="0"/>
                    <a:pt x="0" y="0"/>
                    <a:pt x="0" y="0"/>
                  </a:cubicBezTo>
                  <a:lnTo>
                    <a:pt x="0" y="2"/>
                  </a:lnTo>
                  <a:lnTo>
                    <a:pt x="0" y="2"/>
                  </a:lnTo>
                  <a:cubicBezTo>
                    <a:pt x="0" y="26"/>
                    <a:pt x="0" y="26"/>
                    <a:pt x="0" y="26"/>
                  </a:cubicBezTo>
                  <a:cubicBezTo>
                    <a:pt x="42" y="24"/>
                    <a:pt x="42" y="24"/>
                    <a:pt x="42" y="24"/>
                  </a:cubicBezTo>
                  <a:lnTo>
                    <a:pt x="32" y="0"/>
                  </a:lnTo>
                </a:path>
              </a:pathLst>
            </a:custGeom>
            <a:solidFill>
              <a:srgbClr val="FBC71A"/>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2" name="Freeform 316"/>
            <p:cNvSpPr>
              <a:spLocks noChangeArrowheads="1"/>
            </p:cNvSpPr>
            <p:nvPr/>
          </p:nvSpPr>
          <p:spPr bwMode="auto">
            <a:xfrm>
              <a:off x="18434918" y="5730166"/>
              <a:ext cx="452849" cy="84641"/>
            </a:xfrm>
            <a:custGeom>
              <a:avLst/>
              <a:gdLst>
                <a:gd name="T0" fmla="*/ 3 w 477"/>
                <a:gd name="T1" fmla="*/ 78 h 93"/>
                <a:gd name="T2" fmla="*/ 3 w 477"/>
                <a:gd name="T3" fmla="*/ 78 h 93"/>
                <a:gd name="T4" fmla="*/ 17 w 477"/>
                <a:gd name="T5" fmla="*/ 92 h 93"/>
                <a:gd name="T6" fmla="*/ 461 w 477"/>
                <a:gd name="T7" fmla="*/ 90 h 93"/>
                <a:gd name="T8" fmla="*/ 476 w 477"/>
                <a:gd name="T9" fmla="*/ 78 h 93"/>
                <a:gd name="T10" fmla="*/ 473 w 477"/>
                <a:gd name="T11" fmla="*/ 0 h 93"/>
                <a:gd name="T12" fmla="*/ 0 w 477"/>
                <a:gd name="T13" fmla="*/ 16 h 93"/>
                <a:gd name="T14" fmla="*/ 3 w 477"/>
                <a:gd name="T15" fmla="*/ 7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7" h="93">
                  <a:moveTo>
                    <a:pt x="3" y="78"/>
                  </a:moveTo>
                  <a:lnTo>
                    <a:pt x="3" y="78"/>
                  </a:lnTo>
                  <a:cubicBezTo>
                    <a:pt x="3" y="85"/>
                    <a:pt x="10" y="92"/>
                    <a:pt x="17" y="92"/>
                  </a:cubicBezTo>
                  <a:cubicBezTo>
                    <a:pt x="461" y="90"/>
                    <a:pt x="461" y="90"/>
                    <a:pt x="461" y="90"/>
                  </a:cubicBezTo>
                  <a:cubicBezTo>
                    <a:pt x="468" y="90"/>
                    <a:pt x="476" y="85"/>
                    <a:pt x="476" y="78"/>
                  </a:cubicBezTo>
                  <a:cubicBezTo>
                    <a:pt x="473" y="0"/>
                    <a:pt x="473" y="0"/>
                    <a:pt x="473" y="0"/>
                  </a:cubicBezTo>
                  <a:cubicBezTo>
                    <a:pt x="0" y="16"/>
                    <a:pt x="0" y="16"/>
                    <a:pt x="0" y="16"/>
                  </a:cubicBezTo>
                  <a:lnTo>
                    <a:pt x="3" y="78"/>
                  </a:lnTo>
                </a:path>
              </a:pathLst>
            </a:custGeom>
            <a:solidFill>
              <a:srgbClr val="FBC71A"/>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3" name="Freeform 317"/>
            <p:cNvSpPr>
              <a:spLocks noChangeArrowheads="1"/>
            </p:cNvSpPr>
            <p:nvPr/>
          </p:nvSpPr>
          <p:spPr bwMode="auto">
            <a:xfrm>
              <a:off x="18434918" y="5645525"/>
              <a:ext cx="448616" cy="97337"/>
            </a:xfrm>
            <a:custGeom>
              <a:avLst/>
              <a:gdLst>
                <a:gd name="T0" fmla="*/ 12 w 474"/>
                <a:gd name="T1" fmla="*/ 27 h 108"/>
                <a:gd name="T2" fmla="*/ 12 w 474"/>
                <a:gd name="T3" fmla="*/ 27 h 108"/>
                <a:gd name="T4" fmla="*/ 0 w 474"/>
                <a:gd name="T5" fmla="*/ 42 h 108"/>
                <a:gd name="T6" fmla="*/ 0 w 474"/>
                <a:gd name="T7" fmla="*/ 107 h 108"/>
                <a:gd name="T8" fmla="*/ 473 w 474"/>
                <a:gd name="T9" fmla="*/ 91 h 108"/>
                <a:gd name="T10" fmla="*/ 471 w 474"/>
                <a:gd name="T11" fmla="*/ 13 h 108"/>
                <a:gd name="T12" fmla="*/ 456 w 474"/>
                <a:gd name="T13" fmla="*/ 0 h 108"/>
                <a:gd name="T14" fmla="*/ 12 w 474"/>
                <a:gd name="T15" fmla="*/ 2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108">
                  <a:moveTo>
                    <a:pt x="12" y="27"/>
                  </a:moveTo>
                  <a:lnTo>
                    <a:pt x="12" y="27"/>
                  </a:lnTo>
                  <a:cubicBezTo>
                    <a:pt x="5" y="30"/>
                    <a:pt x="0" y="34"/>
                    <a:pt x="0" y="42"/>
                  </a:cubicBezTo>
                  <a:cubicBezTo>
                    <a:pt x="0" y="107"/>
                    <a:pt x="0" y="107"/>
                    <a:pt x="0" y="107"/>
                  </a:cubicBezTo>
                  <a:cubicBezTo>
                    <a:pt x="473" y="91"/>
                    <a:pt x="473" y="91"/>
                    <a:pt x="473" y="91"/>
                  </a:cubicBezTo>
                  <a:cubicBezTo>
                    <a:pt x="471" y="13"/>
                    <a:pt x="471" y="13"/>
                    <a:pt x="471" y="13"/>
                  </a:cubicBezTo>
                  <a:cubicBezTo>
                    <a:pt x="468" y="5"/>
                    <a:pt x="464" y="0"/>
                    <a:pt x="456" y="0"/>
                  </a:cubicBezTo>
                  <a:lnTo>
                    <a:pt x="12" y="27"/>
                  </a:lnTo>
                </a:path>
              </a:pathLst>
            </a:custGeom>
            <a:solidFill>
              <a:srgbClr val="F5AD40"/>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4" name="Freeform 318"/>
            <p:cNvSpPr>
              <a:spLocks noChangeArrowheads="1"/>
            </p:cNvSpPr>
            <p:nvPr/>
          </p:nvSpPr>
          <p:spPr bwMode="auto">
            <a:xfrm>
              <a:off x="18879302" y="5730166"/>
              <a:ext cx="80412" cy="76177"/>
            </a:xfrm>
            <a:custGeom>
              <a:avLst/>
              <a:gdLst>
                <a:gd name="T0" fmla="*/ 2 w 89"/>
                <a:gd name="T1" fmla="*/ 66 h 82"/>
                <a:gd name="T2" fmla="*/ 2 w 89"/>
                <a:gd name="T3" fmla="*/ 66 h 82"/>
                <a:gd name="T4" fmla="*/ 17 w 89"/>
                <a:gd name="T5" fmla="*/ 81 h 82"/>
                <a:gd name="T6" fmla="*/ 73 w 89"/>
                <a:gd name="T7" fmla="*/ 32 h 82"/>
                <a:gd name="T8" fmla="*/ 88 w 89"/>
                <a:gd name="T9" fmla="*/ 17 h 82"/>
                <a:gd name="T10" fmla="*/ 85 w 89"/>
                <a:gd name="T11" fmla="*/ 0 h 82"/>
                <a:gd name="T12" fmla="*/ 0 w 89"/>
                <a:gd name="T13" fmla="*/ 3 h 82"/>
                <a:gd name="T14" fmla="*/ 2 w 89"/>
                <a:gd name="T15" fmla="*/ 66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82">
                  <a:moveTo>
                    <a:pt x="2" y="66"/>
                  </a:moveTo>
                  <a:lnTo>
                    <a:pt x="2" y="66"/>
                  </a:lnTo>
                  <a:cubicBezTo>
                    <a:pt x="2" y="76"/>
                    <a:pt x="7" y="81"/>
                    <a:pt x="17" y="81"/>
                  </a:cubicBezTo>
                  <a:cubicBezTo>
                    <a:pt x="73" y="32"/>
                    <a:pt x="73" y="32"/>
                    <a:pt x="73" y="32"/>
                  </a:cubicBezTo>
                  <a:cubicBezTo>
                    <a:pt x="80" y="32"/>
                    <a:pt x="88" y="24"/>
                    <a:pt x="88" y="17"/>
                  </a:cubicBezTo>
                  <a:cubicBezTo>
                    <a:pt x="85" y="0"/>
                    <a:pt x="85" y="0"/>
                    <a:pt x="85" y="0"/>
                  </a:cubicBezTo>
                  <a:cubicBezTo>
                    <a:pt x="0" y="3"/>
                    <a:pt x="0" y="3"/>
                    <a:pt x="0" y="3"/>
                  </a:cubicBezTo>
                  <a:lnTo>
                    <a:pt x="2" y="66"/>
                  </a:lnTo>
                </a:path>
              </a:pathLst>
            </a:custGeom>
            <a:solidFill>
              <a:srgbClr val="15507A"/>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5" name="Freeform 319"/>
            <p:cNvSpPr>
              <a:spLocks noChangeArrowheads="1"/>
            </p:cNvSpPr>
            <p:nvPr/>
          </p:nvSpPr>
          <p:spPr bwMode="auto">
            <a:xfrm>
              <a:off x="18879302" y="5658222"/>
              <a:ext cx="80412" cy="67712"/>
            </a:xfrm>
            <a:custGeom>
              <a:avLst/>
              <a:gdLst>
                <a:gd name="T0" fmla="*/ 0 w 88"/>
                <a:gd name="T1" fmla="*/ 15 h 77"/>
                <a:gd name="T2" fmla="*/ 0 w 88"/>
                <a:gd name="T3" fmla="*/ 15 h 77"/>
                <a:gd name="T4" fmla="*/ 2 w 88"/>
                <a:gd name="T5" fmla="*/ 76 h 77"/>
                <a:gd name="T6" fmla="*/ 87 w 88"/>
                <a:gd name="T7" fmla="*/ 73 h 77"/>
                <a:gd name="T8" fmla="*/ 87 w 88"/>
                <a:gd name="T9" fmla="*/ 54 h 77"/>
                <a:gd name="T10" fmla="*/ 73 w 88"/>
                <a:gd name="T11" fmla="*/ 42 h 77"/>
                <a:gd name="T12" fmla="*/ 14 w 88"/>
                <a:gd name="T13" fmla="*/ 0 h 77"/>
                <a:gd name="T14" fmla="*/ 0 w 88"/>
                <a:gd name="T15" fmla="*/ 15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77">
                  <a:moveTo>
                    <a:pt x="0" y="15"/>
                  </a:moveTo>
                  <a:lnTo>
                    <a:pt x="0" y="15"/>
                  </a:lnTo>
                  <a:cubicBezTo>
                    <a:pt x="2" y="76"/>
                    <a:pt x="2" y="76"/>
                    <a:pt x="2" y="76"/>
                  </a:cubicBezTo>
                  <a:cubicBezTo>
                    <a:pt x="87" y="73"/>
                    <a:pt x="87" y="73"/>
                    <a:pt x="87" y="73"/>
                  </a:cubicBezTo>
                  <a:cubicBezTo>
                    <a:pt x="87" y="54"/>
                    <a:pt x="87" y="54"/>
                    <a:pt x="87" y="54"/>
                  </a:cubicBezTo>
                  <a:cubicBezTo>
                    <a:pt x="87" y="47"/>
                    <a:pt x="80" y="42"/>
                    <a:pt x="73" y="42"/>
                  </a:cubicBezTo>
                  <a:cubicBezTo>
                    <a:pt x="14" y="0"/>
                    <a:pt x="14" y="0"/>
                    <a:pt x="14" y="0"/>
                  </a:cubicBezTo>
                  <a:cubicBezTo>
                    <a:pt x="4" y="0"/>
                    <a:pt x="0" y="5"/>
                    <a:pt x="0" y="15"/>
                  </a:cubicBez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6" name="Freeform 320"/>
            <p:cNvSpPr>
              <a:spLocks noChangeArrowheads="1"/>
            </p:cNvSpPr>
            <p:nvPr/>
          </p:nvSpPr>
          <p:spPr bwMode="auto">
            <a:xfrm>
              <a:off x="18870838" y="5730166"/>
              <a:ext cx="21161" cy="84641"/>
            </a:xfrm>
            <a:custGeom>
              <a:avLst/>
              <a:gdLst>
                <a:gd name="T0" fmla="*/ 2 w 27"/>
                <a:gd name="T1" fmla="*/ 75 h 93"/>
                <a:gd name="T2" fmla="*/ 2 w 27"/>
                <a:gd name="T3" fmla="*/ 75 h 93"/>
                <a:gd name="T4" fmla="*/ 10 w 27"/>
                <a:gd name="T5" fmla="*/ 92 h 93"/>
                <a:gd name="T6" fmla="*/ 19 w 27"/>
                <a:gd name="T7" fmla="*/ 92 h 93"/>
                <a:gd name="T8" fmla="*/ 26 w 27"/>
                <a:gd name="T9" fmla="*/ 75 h 93"/>
                <a:gd name="T10" fmla="*/ 24 w 27"/>
                <a:gd name="T11" fmla="*/ 0 h 93"/>
                <a:gd name="T12" fmla="*/ 0 w 27"/>
                <a:gd name="T13" fmla="*/ 0 h 93"/>
                <a:gd name="T14" fmla="*/ 2 w 27"/>
                <a:gd name="T15" fmla="*/ 75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3">
                  <a:moveTo>
                    <a:pt x="2" y="75"/>
                  </a:moveTo>
                  <a:lnTo>
                    <a:pt x="2" y="75"/>
                  </a:lnTo>
                  <a:cubicBezTo>
                    <a:pt x="2" y="85"/>
                    <a:pt x="7" y="92"/>
                    <a:pt x="10" y="92"/>
                  </a:cubicBezTo>
                  <a:cubicBezTo>
                    <a:pt x="19" y="92"/>
                    <a:pt x="19" y="92"/>
                    <a:pt x="19" y="92"/>
                  </a:cubicBezTo>
                  <a:cubicBezTo>
                    <a:pt x="24" y="92"/>
                    <a:pt x="26" y="85"/>
                    <a:pt x="26" y="75"/>
                  </a:cubicBezTo>
                  <a:cubicBezTo>
                    <a:pt x="24" y="0"/>
                    <a:pt x="24" y="0"/>
                    <a:pt x="24" y="0"/>
                  </a:cubicBezTo>
                  <a:cubicBezTo>
                    <a:pt x="0" y="0"/>
                    <a:pt x="0" y="0"/>
                    <a:pt x="0" y="0"/>
                  </a:cubicBezTo>
                  <a:lnTo>
                    <a:pt x="2" y="75"/>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7" name="Freeform 321"/>
            <p:cNvSpPr>
              <a:spLocks noChangeArrowheads="1"/>
            </p:cNvSpPr>
            <p:nvPr/>
          </p:nvSpPr>
          <p:spPr bwMode="auto">
            <a:xfrm>
              <a:off x="18866606" y="5641293"/>
              <a:ext cx="21161" cy="84641"/>
            </a:xfrm>
            <a:custGeom>
              <a:avLst/>
              <a:gdLst>
                <a:gd name="T0" fmla="*/ 0 w 28"/>
                <a:gd name="T1" fmla="*/ 17 h 94"/>
                <a:gd name="T2" fmla="*/ 0 w 28"/>
                <a:gd name="T3" fmla="*/ 17 h 94"/>
                <a:gd name="T4" fmla="*/ 3 w 28"/>
                <a:gd name="T5" fmla="*/ 93 h 94"/>
                <a:gd name="T6" fmla="*/ 27 w 28"/>
                <a:gd name="T7" fmla="*/ 93 h 94"/>
                <a:gd name="T8" fmla="*/ 25 w 28"/>
                <a:gd name="T9" fmla="*/ 17 h 94"/>
                <a:gd name="T10" fmla="*/ 17 w 28"/>
                <a:gd name="T11" fmla="*/ 0 h 94"/>
                <a:gd name="T12" fmla="*/ 8 w 28"/>
                <a:gd name="T13" fmla="*/ 2 h 94"/>
                <a:gd name="T14" fmla="*/ 0 w 28"/>
                <a:gd name="T15" fmla="*/ 17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94">
                  <a:moveTo>
                    <a:pt x="0" y="17"/>
                  </a:moveTo>
                  <a:lnTo>
                    <a:pt x="0" y="17"/>
                  </a:lnTo>
                  <a:cubicBezTo>
                    <a:pt x="3" y="93"/>
                    <a:pt x="3" y="93"/>
                    <a:pt x="3" y="93"/>
                  </a:cubicBezTo>
                  <a:cubicBezTo>
                    <a:pt x="27" y="93"/>
                    <a:pt x="27" y="93"/>
                    <a:pt x="27" y="93"/>
                  </a:cubicBezTo>
                  <a:cubicBezTo>
                    <a:pt x="25" y="17"/>
                    <a:pt x="25" y="17"/>
                    <a:pt x="25" y="17"/>
                  </a:cubicBezTo>
                  <a:cubicBezTo>
                    <a:pt x="25" y="7"/>
                    <a:pt x="22" y="0"/>
                    <a:pt x="17" y="0"/>
                  </a:cubicBezTo>
                  <a:cubicBezTo>
                    <a:pt x="8" y="2"/>
                    <a:pt x="8" y="2"/>
                    <a:pt x="8" y="2"/>
                  </a:cubicBezTo>
                  <a:cubicBezTo>
                    <a:pt x="3" y="2"/>
                    <a:pt x="0" y="10"/>
                    <a:pt x="0" y="17"/>
                  </a:cubicBezTo>
                </a:path>
              </a:pathLst>
            </a:custGeom>
            <a:solidFill>
              <a:srgbClr val="15507A"/>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8" name="Freeform 322"/>
            <p:cNvSpPr>
              <a:spLocks noChangeArrowheads="1"/>
            </p:cNvSpPr>
            <p:nvPr/>
          </p:nvSpPr>
          <p:spPr bwMode="auto">
            <a:xfrm>
              <a:off x="19814625" y="6056032"/>
              <a:ext cx="88877" cy="105801"/>
            </a:xfrm>
            <a:custGeom>
              <a:avLst/>
              <a:gdLst>
                <a:gd name="T0" fmla="*/ 46 w 96"/>
                <a:gd name="T1" fmla="*/ 2 h 116"/>
                <a:gd name="T2" fmla="*/ 46 w 96"/>
                <a:gd name="T3" fmla="*/ 2 h 116"/>
                <a:gd name="T4" fmla="*/ 93 w 96"/>
                <a:gd name="T5" fmla="*/ 44 h 116"/>
                <a:gd name="T6" fmla="*/ 93 w 96"/>
                <a:gd name="T7" fmla="*/ 70 h 116"/>
                <a:gd name="T8" fmla="*/ 46 w 96"/>
                <a:gd name="T9" fmla="*/ 115 h 116"/>
                <a:gd name="T10" fmla="*/ 0 w 96"/>
                <a:gd name="T11" fmla="*/ 73 h 116"/>
                <a:gd name="T12" fmla="*/ 0 w 96"/>
                <a:gd name="T13" fmla="*/ 44 h 116"/>
                <a:gd name="T14" fmla="*/ 46 w 96"/>
                <a:gd name="T15" fmla="*/ 2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16">
                  <a:moveTo>
                    <a:pt x="46" y="2"/>
                  </a:moveTo>
                  <a:lnTo>
                    <a:pt x="46" y="2"/>
                  </a:lnTo>
                  <a:cubicBezTo>
                    <a:pt x="71" y="0"/>
                    <a:pt x="93" y="19"/>
                    <a:pt x="93" y="44"/>
                  </a:cubicBezTo>
                  <a:cubicBezTo>
                    <a:pt x="93" y="70"/>
                    <a:pt x="93" y="70"/>
                    <a:pt x="93" y="70"/>
                  </a:cubicBezTo>
                  <a:cubicBezTo>
                    <a:pt x="95" y="95"/>
                    <a:pt x="73" y="115"/>
                    <a:pt x="46" y="115"/>
                  </a:cubicBezTo>
                  <a:cubicBezTo>
                    <a:pt x="22" y="115"/>
                    <a:pt x="0" y="95"/>
                    <a:pt x="0" y="73"/>
                  </a:cubicBezTo>
                  <a:cubicBezTo>
                    <a:pt x="0" y="44"/>
                    <a:pt x="0" y="44"/>
                    <a:pt x="0" y="44"/>
                  </a:cubicBezTo>
                  <a:cubicBezTo>
                    <a:pt x="0" y="22"/>
                    <a:pt x="20" y="2"/>
                    <a:pt x="46" y="2"/>
                  </a:cubicBez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9" name="Freeform 323"/>
            <p:cNvSpPr>
              <a:spLocks noChangeArrowheads="1"/>
            </p:cNvSpPr>
            <p:nvPr/>
          </p:nvSpPr>
          <p:spPr bwMode="auto">
            <a:xfrm>
              <a:off x="19873876" y="5010721"/>
              <a:ext cx="973413" cy="1282304"/>
            </a:xfrm>
            <a:custGeom>
              <a:avLst/>
              <a:gdLst>
                <a:gd name="T0" fmla="*/ 901 w 1019"/>
                <a:gd name="T1" fmla="*/ 0 h 1341"/>
                <a:gd name="T2" fmla="*/ 901 w 1019"/>
                <a:gd name="T3" fmla="*/ 0 h 1341"/>
                <a:gd name="T4" fmla="*/ 1004 w 1019"/>
                <a:gd name="T5" fmla="*/ 87 h 1341"/>
                <a:gd name="T6" fmla="*/ 1016 w 1019"/>
                <a:gd name="T7" fmla="*/ 1240 h 1341"/>
                <a:gd name="T8" fmla="*/ 916 w 1019"/>
                <a:gd name="T9" fmla="*/ 1330 h 1341"/>
                <a:gd name="T10" fmla="*/ 117 w 1019"/>
                <a:gd name="T11" fmla="*/ 1340 h 1341"/>
                <a:gd name="T12" fmla="*/ 14 w 1019"/>
                <a:gd name="T13" fmla="*/ 1252 h 1341"/>
                <a:gd name="T14" fmla="*/ 0 w 1019"/>
                <a:gd name="T15" fmla="*/ 100 h 1341"/>
                <a:gd name="T16" fmla="*/ 102 w 1019"/>
                <a:gd name="T17" fmla="*/ 9 h 1341"/>
                <a:gd name="T18" fmla="*/ 901 w 1019"/>
                <a:gd name="T19" fmla="*/ 0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9" h="1341">
                  <a:moveTo>
                    <a:pt x="901" y="0"/>
                  </a:moveTo>
                  <a:lnTo>
                    <a:pt x="901" y="0"/>
                  </a:lnTo>
                  <a:cubicBezTo>
                    <a:pt x="957" y="0"/>
                    <a:pt x="1004" y="38"/>
                    <a:pt x="1004" y="87"/>
                  </a:cubicBezTo>
                  <a:cubicBezTo>
                    <a:pt x="1016" y="1240"/>
                    <a:pt x="1016" y="1240"/>
                    <a:pt x="1016" y="1240"/>
                  </a:cubicBezTo>
                  <a:cubicBezTo>
                    <a:pt x="1018" y="1289"/>
                    <a:pt x="972" y="1330"/>
                    <a:pt x="916" y="1330"/>
                  </a:cubicBezTo>
                  <a:cubicBezTo>
                    <a:pt x="117" y="1340"/>
                    <a:pt x="117" y="1340"/>
                    <a:pt x="117" y="1340"/>
                  </a:cubicBezTo>
                  <a:cubicBezTo>
                    <a:pt x="60" y="1340"/>
                    <a:pt x="14" y="1301"/>
                    <a:pt x="14" y="1252"/>
                  </a:cubicBezTo>
                  <a:cubicBezTo>
                    <a:pt x="0" y="100"/>
                    <a:pt x="0" y="100"/>
                    <a:pt x="0" y="100"/>
                  </a:cubicBezTo>
                  <a:cubicBezTo>
                    <a:pt x="0" y="51"/>
                    <a:pt x="46" y="9"/>
                    <a:pt x="102" y="9"/>
                  </a:cubicBezTo>
                  <a:lnTo>
                    <a:pt x="901" y="0"/>
                  </a:lnTo>
                </a:path>
              </a:pathLst>
            </a:custGeom>
            <a:solidFill>
              <a:srgbClr val="EEEEE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0" name="Freeform 324"/>
            <p:cNvSpPr>
              <a:spLocks noChangeArrowheads="1"/>
            </p:cNvSpPr>
            <p:nvPr/>
          </p:nvSpPr>
          <p:spPr bwMode="auto">
            <a:xfrm>
              <a:off x="19950057" y="5078434"/>
              <a:ext cx="571351" cy="1121487"/>
            </a:xfrm>
            <a:custGeom>
              <a:avLst/>
              <a:gdLst>
                <a:gd name="T0" fmla="*/ 525 w 599"/>
                <a:gd name="T1" fmla="*/ 0 h 1175"/>
                <a:gd name="T2" fmla="*/ 525 w 599"/>
                <a:gd name="T3" fmla="*/ 0 h 1175"/>
                <a:gd name="T4" fmla="*/ 585 w 599"/>
                <a:gd name="T5" fmla="*/ 78 h 1175"/>
                <a:gd name="T6" fmla="*/ 595 w 599"/>
                <a:gd name="T7" fmla="*/ 1089 h 1175"/>
                <a:gd name="T8" fmla="*/ 537 w 599"/>
                <a:gd name="T9" fmla="*/ 1169 h 1175"/>
                <a:gd name="T10" fmla="*/ 73 w 599"/>
                <a:gd name="T11" fmla="*/ 1174 h 1175"/>
                <a:gd name="T12" fmla="*/ 13 w 599"/>
                <a:gd name="T13" fmla="*/ 1096 h 1175"/>
                <a:gd name="T14" fmla="*/ 3 w 599"/>
                <a:gd name="T15" fmla="*/ 85 h 1175"/>
                <a:gd name="T16" fmla="*/ 61 w 599"/>
                <a:gd name="T17" fmla="*/ 7 h 1175"/>
                <a:gd name="T18" fmla="*/ 525 w 599"/>
                <a:gd name="T19" fmla="*/ 0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1175">
                  <a:moveTo>
                    <a:pt x="525" y="0"/>
                  </a:moveTo>
                  <a:lnTo>
                    <a:pt x="525" y="0"/>
                  </a:lnTo>
                  <a:cubicBezTo>
                    <a:pt x="556" y="0"/>
                    <a:pt x="583" y="34"/>
                    <a:pt x="585" y="78"/>
                  </a:cubicBezTo>
                  <a:cubicBezTo>
                    <a:pt x="595" y="1089"/>
                    <a:pt x="595" y="1089"/>
                    <a:pt x="595" y="1089"/>
                  </a:cubicBezTo>
                  <a:cubicBezTo>
                    <a:pt x="598" y="1133"/>
                    <a:pt x="571" y="1169"/>
                    <a:pt x="537" y="1169"/>
                  </a:cubicBezTo>
                  <a:cubicBezTo>
                    <a:pt x="73" y="1174"/>
                    <a:pt x="73" y="1174"/>
                    <a:pt x="73" y="1174"/>
                  </a:cubicBezTo>
                  <a:cubicBezTo>
                    <a:pt x="42" y="1174"/>
                    <a:pt x="15" y="1140"/>
                    <a:pt x="13" y="1096"/>
                  </a:cubicBezTo>
                  <a:cubicBezTo>
                    <a:pt x="3" y="85"/>
                    <a:pt x="3" y="85"/>
                    <a:pt x="3" y="85"/>
                  </a:cubicBezTo>
                  <a:cubicBezTo>
                    <a:pt x="0" y="41"/>
                    <a:pt x="28" y="7"/>
                    <a:pt x="61" y="7"/>
                  </a:cubicBezTo>
                  <a:lnTo>
                    <a:pt x="525" y="0"/>
                  </a:ln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1" name="Freeform 325"/>
            <p:cNvSpPr>
              <a:spLocks noChangeArrowheads="1"/>
            </p:cNvSpPr>
            <p:nvPr/>
          </p:nvSpPr>
          <p:spPr bwMode="auto">
            <a:xfrm>
              <a:off x="20555266" y="5518565"/>
              <a:ext cx="249702" cy="266618"/>
            </a:xfrm>
            <a:custGeom>
              <a:avLst/>
              <a:gdLst>
                <a:gd name="T0" fmla="*/ 236 w 266"/>
                <a:gd name="T1" fmla="*/ 0 h 284"/>
                <a:gd name="T2" fmla="*/ 236 w 266"/>
                <a:gd name="T3" fmla="*/ 0 h 284"/>
                <a:gd name="T4" fmla="*/ 263 w 266"/>
                <a:gd name="T5" fmla="*/ 19 h 284"/>
                <a:gd name="T6" fmla="*/ 265 w 266"/>
                <a:gd name="T7" fmla="*/ 261 h 284"/>
                <a:gd name="T8" fmla="*/ 239 w 266"/>
                <a:gd name="T9" fmla="*/ 280 h 284"/>
                <a:gd name="T10" fmla="*/ 29 w 266"/>
                <a:gd name="T11" fmla="*/ 283 h 284"/>
                <a:gd name="T12" fmla="*/ 2 w 266"/>
                <a:gd name="T13" fmla="*/ 263 h 284"/>
                <a:gd name="T14" fmla="*/ 0 w 266"/>
                <a:gd name="T15" fmla="*/ 22 h 284"/>
                <a:gd name="T16" fmla="*/ 26 w 266"/>
                <a:gd name="T17" fmla="*/ 2 h 284"/>
                <a:gd name="T18" fmla="*/ 236 w 266"/>
                <a:gd name="T1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84">
                  <a:moveTo>
                    <a:pt x="236" y="0"/>
                  </a:moveTo>
                  <a:lnTo>
                    <a:pt x="236" y="0"/>
                  </a:lnTo>
                  <a:cubicBezTo>
                    <a:pt x="251" y="0"/>
                    <a:pt x="263" y="7"/>
                    <a:pt x="263" y="19"/>
                  </a:cubicBezTo>
                  <a:cubicBezTo>
                    <a:pt x="265" y="261"/>
                    <a:pt x="265" y="261"/>
                    <a:pt x="265" y="261"/>
                  </a:cubicBezTo>
                  <a:cubicBezTo>
                    <a:pt x="265" y="270"/>
                    <a:pt x="253" y="280"/>
                    <a:pt x="239" y="280"/>
                  </a:cubicBezTo>
                  <a:cubicBezTo>
                    <a:pt x="29" y="283"/>
                    <a:pt x="29" y="283"/>
                    <a:pt x="29" y="283"/>
                  </a:cubicBezTo>
                  <a:cubicBezTo>
                    <a:pt x="14" y="283"/>
                    <a:pt x="2" y="275"/>
                    <a:pt x="2" y="263"/>
                  </a:cubicBezTo>
                  <a:cubicBezTo>
                    <a:pt x="0" y="22"/>
                    <a:pt x="0" y="22"/>
                    <a:pt x="0" y="22"/>
                  </a:cubicBezTo>
                  <a:cubicBezTo>
                    <a:pt x="0" y="12"/>
                    <a:pt x="12" y="2"/>
                    <a:pt x="26" y="2"/>
                  </a:cubicBezTo>
                  <a:lnTo>
                    <a:pt x="236" y="0"/>
                  </a:lnTo>
                </a:path>
              </a:pathLst>
            </a:custGeom>
            <a:solidFill>
              <a:srgbClr val="5E8193"/>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2" name="Freeform 326"/>
            <p:cNvSpPr>
              <a:spLocks noChangeArrowheads="1"/>
            </p:cNvSpPr>
            <p:nvPr/>
          </p:nvSpPr>
          <p:spPr bwMode="auto">
            <a:xfrm>
              <a:off x="20339422" y="5154610"/>
              <a:ext cx="131199" cy="131193"/>
            </a:xfrm>
            <a:custGeom>
              <a:avLst/>
              <a:gdLst>
                <a:gd name="T0" fmla="*/ 137 w 143"/>
                <a:gd name="T1" fmla="*/ 0 h 139"/>
                <a:gd name="T2" fmla="*/ 137 w 143"/>
                <a:gd name="T3" fmla="*/ 0 h 139"/>
                <a:gd name="T4" fmla="*/ 142 w 143"/>
                <a:gd name="T5" fmla="*/ 5 h 139"/>
                <a:gd name="T6" fmla="*/ 142 w 143"/>
                <a:gd name="T7" fmla="*/ 134 h 139"/>
                <a:gd name="T8" fmla="*/ 137 w 143"/>
                <a:gd name="T9" fmla="*/ 136 h 139"/>
                <a:gd name="T10" fmla="*/ 5 w 143"/>
                <a:gd name="T11" fmla="*/ 138 h 139"/>
                <a:gd name="T12" fmla="*/ 3 w 143"/>
                <a:gd name="T13" fmla="*/ 134 h 139"/>
                <a:gd name="T14" fmla="*/ 0 w 143"/>
                <a:gd name="T15" fmla="*/ 5 h 139"/>
                <a:gd name="T16" fmla="*/ 5 w 143"/>
                <a:gd name="T17" fmla="*/ 0 h 139"/>
                <a:gd name="T18" fmla="*/ 137 w 143"/>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39">
                  <a:moveTo>
                    <a:pt x="137" y="0"/>
                  </a:moveTo>
                  <a:lnTo>
                    <a:pt x="137" y="0"/>
                  </a:lnTo>
                  <a:cubicBezTo>
                    <a:pt x="139" y="0"/>
                    <a:pt x="142" y="0"/>
                    <a:pt x="142" y="5"/>
                  </a:cubicBezTo>
                  <a:cubicBezTo>
                    <a:pt x="142" y="134"/>
                    <a:pt x="142" y="134"/>
                    <a:pt x="142" y="134"/>
                  </a:cubicBezTo>
                  <a:cubicBezTo>
                    <a:pt x="142" y="136"/>
                    <a:pt x="142" y="136"/>
                    <a:pt x="137" y="136"/>
                  </a:cubicBezTo>
                  <a:cubicBezTo>
                    <a:pt x="5" y="138"/>
                    <a:pt x="5" y="138"/>
                    <a:pt x="5" y="138"/>
                  </a:cubicBezTo>
                  <a:cubicBezTo>
                    <a:pt x="3" y="138"/>
                    <a:pt x="3" y="136"/>
                    <a:pt x="3" y="134"/>
                  </a:cubicBezTo>
                  <a:cubicBezTo>
                    <a:pt x="0" y="5"/>
                    <a:pt x="0" y="5"/>
                    <a:pt x="0" y="5"/>
                  </a:cubicBezTo>
                  <a:cubicBezTo>
                    <a:pt x="0" y="2"/>
                    <a:pt x="3" y="0"/>
                    <a:pt x="5" y="0"/>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3" name="Freeform 327"/>
            <p:cNvSpPr>
              <a:spLocks noChangeArrowheads="1"/>
            </p:cNvSpPr>
            <p:nvPr/>
          </p:nvSpPr>
          <p:spPr bwMode="auto">
            <a:xfrm>
              <a:off x="20343654" y="5323891"/>
              <a:ext cx="131199" cy="131193"/>
            </a:xfrm>
            <a:custGeom>
              <a:avLst/>
              <a:gdLst>
                <a:gd name="T0" fmla="*/ 136 w 142"/>
                <a:gd name="T1" fmla="*/ 0 h 142"/>
                <a:gd name="T2" fmla="*/ 136 w 142"/>
                <a:gd name="T3" fmla="*/ 0 h 142"/>
                <a:gd name="T4" fmla="*/ 141 w 142"/>
                <a:gd name="T5" fmla="*/ 5 h 142"/>
                <a:gd name="T6" fmla="*/ 141 w 142"/>
                <a:gd name="T7" fmla="*/ 134 h 142"/>
                <a:gd name="T8" fmla="*/ 136 w 142"/>
                <a:gd name="T9" fmla="*/ 139 h 142"/>
                <a:gd name="T10" fmla="*/ 5 w 142"/>
                <a:gd name="T11" fmla="*/ 139 h 142"/>
                <a:gd name="T12" fmla="*/ 0 w 142"/>
                <a:gd name="T13" fmla="*/ 136 h 142"/>
                <a:gd name="T14" fmla="*/ 0 w 142"/>
                <a:gd name="T15" fmla="*/ 7 h 142"/>
                <a:gd name="T16" fmla="*/ 5 w 142"/>
                <a:gd name="T17" fmla="*/ 2 h 142"/>
                <a:gd name="T18" fmla="*/ 136 w 142"/>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36" y="0"/>
                  </a:moveTo>
                  <a:lnTo>
                    <a:pt x="136" y="0"/>
                  </a:lnTo>
                  <a:cubicBezTo>
                    <a:pt x="139" y="0"/>
                    <a:pt x="141" y="2"/>
                    <a:pt x="141" y="5"/>
                  </a:cubicBezTo>
                  <a:cubicBezTo>
                    <a:pt x="141" y="134"/>
                    <a:pt x="141" y="134"/>
                    <a:pt x="141" y="134"/>
                  </a:cubicBezTo>
                  <a:cubicBezTo>
                    <a:pt x="141" y="136"/>
                    <a:pt x="139" y="139"/>
                    <a:pt x="136" y="139"/>
                  </a:cubicBezTo>
                  <a:cubicBezTo>
                    <a:pt x="5" y="139"/>
                    <a:pt x="5" y="139"/>
                    <a:pt x="5" y="139"/>
                  </a:cubicBezTo>
                  <a:cubicBezTo>
                    <a:pt x="2" y="141"/>
                    <a:pt x="0" y="139"/>
                    <a:pt x="0" y="136"/>
                  </a:cubicBezTo>
                  <a:cubicBezTo>
                    <a:pt x="0" y="7"/>
                    <a:pt x="0" y="7"/>
                    <a:pt x="0" y="7"/>
                  </a:cubicBezTo>
                  <a:cubicBezTo>
                    <a:pt x="0" y="5"/>
                    <a:pt x="2" y="2"/>
                    <a:pt x="5" y="2"/>
                  </a:cubicBezTo>
                  <a:lnTo>
                    <a:pt x="136"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4" name="Freeform 328"/>
            <p:cNvSpPr>
              <a:spLocks noChangeArrowheads="1"/>
            </p:cNvSpPr>
            <p:nvPr/>
          </p:nvSpPr>
          <p:spPr bwMode="auto">
            <a:xfrm>
              <a:off x="20343654" y="5497404"/>
              <a:ext cx="131199" cy="131193"/>
            </a:xfrm>
            <a:custGeom>
              <a:avLst/>
              <a:gdLst>
                <a:gd name="T0" fmla="*/ 137 w 143"/>
                <a:gd name="T1" fmla="*/ 0 h 140"/>
                <a:gd name="T2" fmla="*/ 137 w 143"/>
                <a:gd name="T3" fmla="*/ 0 h 140"/>
                <a:gd name="T4" fmla="*/ 139 w 143"/>
                <a:gd name="T5" fmla="*/ 5 h 140"/>
                <a:gd name="T6" fmla="*/ 142 w 143"/>
                <a:gd name="T7" fmla="*/ 132 h 140"/>
                <a:gd name="T8" fmla="*/ 137 w 143"/>
                <a:gd name="T9" fmla="*/ 137 h 140"/>
                <a:gd name="T10" fmla="*/ 5 w 143"/>
                <a:gd name="T11" fmla="*/ 139 h 140"/>
                <a:gd name="T12" fmla="*/ 0 w 143"/>
                <a:gd name="T13" fmla="*/ 134 h 140"/>
                <a:gd name="T14" fmla="*/ 0 w 143"/>
                <a:gd name="T15" fmla="*/ 5 h 140"/>
                <a:gd name="T16" fmla="*/ 5 w 143"/>
                <a:gd name="T17" fmla="*/ 0 h 140"/>
                <a:gd name="T18" fmla="*/ 137 w 143"/>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0">
                  <a:moveTo>
                    <a:pt x="137" y="0"/>
                  </a:moveTo>
                  <a:lnTo>
                    <a:pt x="137" y="0"/>
                  </a:lnTo>
                  <a:cubicBezTo>
                    <a:pt x="139" y="0"/>
                    <a:pt x="139" y="0"/>
                    <a:pt x="139" y="5"/>
                  </a:cubicBezTo>
                  <a:cubicBezTo>
                    <a:pt x="142" y="132"/>
                    <a:pt x="142" y="132"/>
                    <a:pt x="142" y="132"/>
                  </a:cubicBezTo>
                  <a:cubicBezTo>
                    <a:pt x="142" y="137"/>
                    <a:pt x="139" y="137"/>
                    <a:pt x="137" y="137"/>
                  </a:cubicBezTo>
                  <a:cubicBezTo>
                    <a:pt x="5" y="139"/>
                    <a:pt x="5" y="139"/>
                    <a:pt x="5" y="139"/>
                  </a:cubicBezTo>
                  <a:cubicBezTo>
                    <a:pt x="3" y="139"/>
                    <a:pt x="0" y="137"/>
                    <a:pt x="0" y="134"/>
                  </a:cubicBezTo>
                  <a:cubicBezTo>
                    <a:pt x="0" y="5"/>
                    <a:pt x="0" y="5"/>
                    <a:pt x="0" y="5"/>
                  </a:cubicBezTo>
                  <a:cubicBezTo>
                    <a:pt x="0" y="2"/>
                    <a:pt x="0" y="0"/>
                    <a:pt x="5" y="0"/>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5" name="Freeform 329"/>
            <p:cNvSpPr>
              <a:spLocks noChangeArrowheads="1"/>
            </p:cNvSpPr>
            <p:nvPr/>
          </p:nvSpPr>
          <p:spPr bwMode="auto">
            <a:xfrm>
              <a:off x="20343654" y="5666686"/>
              <a:ext cx="135431" cy="131193"/>
            </a:xfrm>
            <a:custGeom>
              <a:avLst/>
              <a:gdLst>
                <a:gd name="T0" fmla="*/ 137 w 145"/>
                <a:gd name="T1" fmla="*/ 0 h 140"/>
                <a:gd name="T2" fmla="*/ 137 w 145"/>
                <a:gd name="T3" fmla="*/ 0 h 140"/>
                <a:gd name="T4" fmla="*/ 142 w 145"/>
                <a:gd name="T5" fmla="*/ 5 h 140"/>
                <a:gd name="T6" fmla="*/ 144 w 145"/>
                <a:gd name="T7" fmla="*/ 134 h 140"/>
                <a:gd name="T8" fmla="*/ 139 w 145"/>
                <a:gd name="T9" fmla="*/ 139 h 140"/>
                <a:gd name="T10" fmla="*/ 8 w 145"/>
                <a:gd name="T11" fmla="*/ 139 h 140"/>
                <a:gd name="T12" fmla="*/ 3 w 145"/>
                <a:gd name="T13" fmla="*/ 136 h 140"/>
                <a:gd name="T14" fmla="*/ 0 w 145"/>
                <a:gd name="T15" fmla="*/ 7 h 140"/>
                <a:gd name="T16" fmla="*/ 5 w 145"/>
                <a:gd name="T17" fmla="*/ 2 h 140"/>
                <a:gd name="T18" fmla="*/ 137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7" y="0"/>
                  </a:moveTo>
                  <a:lnTo>
                    <a:pt x="137" y="0"/>
                  </a:lnTo>
                  <a:cubicBezTo>
                    <a:pt x="139" y="0"/>
                    <a:pt x="142" y="2"/>
                    <a:pt x="142" y="5"/>
                  </a:cubicBezTo>
                  <a:cubicBezTo>
                    <a:pt x="144" y="134"/>
                    <a:pt x="144" y="134"/>
                    <a:pt x="144" y="134"/>
                  </a:cubicBezTo>
                  <a:cubicBezTo>
                    <a:pt x="144" y="136"/>
                    <a:pt x="142" y="139"/>
                    <a:pt x="139" y="139"/>
                  </a:cubicBezTo>
                  <a:cubicBezTo>
                    <a:pt x="8" y="139"/>
                    <a:pt x="8" y="139"/>
                    <a:pt x="8" y="139"/>
                  </a:cubicBezTo>
                  <a:cubicBezTo>
                    <a:pt x="5" y="139"/>
                    <a:pt x="3" y="139"/>
                    <a:pt x="3" y="136"/>
                  </a:cubicBezTo>
                  <a:cubicBezTo>
                    <a:pt x="0" y="7"/>
                    <a:pt x="0" y="7"/>
                    <a:pt x="0" y="7"/>
                  </a:cubicBezTo>
                  <a:cubicBezTo>
                    <a:pt x="0" y="5"/>
                    <a:pt x="3" y="2"/>
                    <a:pt x="5" y="2"/>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6" name="Freeform 330"/>
            <p:cNvSpPr>
              <a:spLocks noChangeArrowheads="1"/>
            </p:cNvSpPr>
            <p:nvPr/>
          </p:nvSpPr>
          <p:spPr bwMode="auto">
            <a:xfrm>
              <a:off x="20347886" y="5840199"/>
              <a:ext cx="135431" cy="131193"/>
            </a:xfrm>
            <a:custGeom>
              <a:avLst/>
              <a:gdLst>
                <a:gd name="T0" fmla="*/ 136 w 144"/>
                <a:gd name="T1" fmla="*/ 0 h 140"/>
                <a:gd name="T2" fmla="*/ 136 w 144"/>
                <a:gd name="T3" fmla="*/ 0 h 140"/>
                <a:gd name="T4" fmla="*/ 141 w 144"/>
                <a:gd name="T5" fmla="*/ 3 h 140"/>
                <a:gd name="T6" fmla="*/ 143 w 144"/>
                <a:gd name="T7" fmla="*/ 132 h 140"/>
                <a:gd name="T8" fmla="*/ 139 w 144"/>
                <a:gd name="T9" fmla="*/ 136 h 140"/>
                <a:gd name="T10" fmla="*/ 7 w 144"/>
                <a:gd name="T11" fmla="*/ 139 h 140"/>
                <a:gd name="T12" fmla="*/ 2 w 144"/>
                <a:gd name="T13" fmla="*/ 134 h 140"/>
                <a:gd name="T14" fmla="*/ 0 w 144"/>
                <a:gd name="T15" fmla="*/ 5 h 140"/>
                <a:gd name="T16" fmla="*/ 5 w 144"/>
                <a:gd name="T17" fmla="*/ 0 h 140"/>
                <a:gd name="T18" fmla="*/ 136 w 144"/>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0">
                  <a:moveTo>
                    <a:pt x="136" y="0"/>
                  </a:moveTo>
                  <a:lnTo>
                    <a:pt x="136" y="0"/>
                  </a:lnTo>
                  <a:cubicBezTo>
                    <a:pt x="139" y="0"/>
                    <a:pt x="141" y="0"/>
                    <a:pt x="141" y="3"/>
                  </a:cubicBezTo>
                  <a:cubicBezTo>
                    <a:pt x="143" y="132"/>
                    <a:pt x="143" y="132"/>
                    <a:pt x="143" y="132"/>
                  </a:cubicBezTo>
                  <a:cubicBezTo>
                    <a:pt x="143" y="134"/>
                    <a:pt x="141" y="136"/>
                    <a:pt x="139" y="136"/>
                  </a:cubicBezTo>
                  <a:cubicBezTo>
                    <a:pt x="7" y="139"/>
                    <a:pt x="7" y="139"/>
                    <a:pt x="7" y="139"/>
                  </a:cubicBezTo>
                  <a:cubicBezTo>
                    <a:pt x="5" y="139"/>
                    <a:pt x="2" y="136"/>
                    <a:pt x="2" y="134"/>
                  </a:cubicBezTo>
                  <a:cubicBezTo>
                    <a:pt x="0" y="5"/>
                    <a:pt x="0" y="5"/>
                    <a:pt x="0" y="5"/>
                  </a:cubicBezTo>
                  <a:cubicBezTo>
                    <a:pt x="0" y="3"/>
                    <a:pt x="2" y="0"/>
                    <a:pt x="5" y="0"/>
                  </a:cubicBezTo>
                  <a:lnTo>
                    <a:pt x="136"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7" name="Freeform 331"/>
            <p:cNvSpPr>
              <a:spLocks noChangeArrowheads="1"/>
            </p:cNvSpPr>
            <p:nvPr/>
          </p:nvSpPr>
          <p:spPr bwMode="auto">
            <a:xfrm>
              <a:off x="20347886" y="6013712"/>
              <a:ext cx="135431" cy="131193"/>
            </a:xfrm>
            <a:custGeom>
              <a:avLst/>
              <a:gdLst>
                <a:gd name="T0" fmla="*/ 137 w 145"/>
                <a:gd name="T1" fmla="*/ 0 h 140"/>
                <a:gd name="T2" fmla="*/ 137 w 145"/>
                <a:gd name="T3" fmla="*/ 0 h 140"/>
                <a:gd name="T4" fmla="*/ 141 w 145"/>
                <a:gd name="T5" fmla="*/ 5 h 140"/>
                <a:gd name="T6" fmla="*/ 144 w 145"/>
                <a:gd name="T7" fmla="*/ 134 h 140"/>
                <a:gd name="T8" fmla="*/ 139 w 145"/>
                <a:gd name="T9" fmla="*/ 139 h 140"/>
                <a:gd name="T10" fmla="*/ 8 w 145"/>
                <a:gd name="T11" fmla="*/ 139 h 140"/>
                <a:gd name="T12" fmla="*/ 3 w 145"/>
                <a:gd name="T13" fmla="*/ 136 h 140"/>
                <a:gd name="T14" fmla="*/ 0 w 145"/>
                <a:gd name="T15" fmla="*/ 8 h 140"/>
                <a:gd name="T16" fmla="*/ 5 w 145"/>
                <a:gd name="T17" fmla="*/ 3 h 140"/>
                <a:gd name="T18" fmla="*/ 137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7" y="0"/>
                  </a:moveTo>
                  <a:lnTo>
                    <a:pt x="137" y="0"/>
                  </a:lnTo>
                  <a:cubicBezTo>
                    <a:pt x="139" y="0"/>
                    <a:pt x="141" y="3"/>
                    <a:pt x="141" y="5"/>
                  </a:cubicBezTo>
                  <a:cubicBezTo>
                    <a:pt x="144" y="134"/>
                    <a:pt x="144" y="134"/>
                    <a:pt x="144" y="134"/>
                  </a:cubicBezTo>
                  <a:cubicBezTo>
                    <a:pt x="144" y="136"/>
                    <a:pt x="141" y="139"/>
                    <a:pt x="139" y="139"/>
                  </a:cubicBezTo>
                  <a:cubicBezTo>
                    <a:pt x="8" y="139"/>
                    <a:pt x="8" y="139"/>
                    <a:pt x="8" y="139"/>
                  </a:cubicBezTo>
                  <a:cubicBezTo>
                    <a:pt x="5" y="139"/>
                    <a:pt x="3" y="139"/>
                    <a:pt x="3" y="136"/>
                  </a:cubicBezTo>
                  <a:cubicBezTo>
                    <a:pt x="0" y="8"/>
                    <a:pt x="0" y="8"/>
                    <a:pt x="0" y="8"/>
                  </a:cubicBezTo>
                  <a:cubicBezTo>
                    <a:pt x="0" y="5"/>
                    <a:pt x="3" y="3"/>
                    <a:pt x="5" y="3"/>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8" name="Freeform 332"/>
            <p:cNvSpPr>
              <a:spLocks noChangeArrowheads="1"/>
            </p:cNvSpPr>
            <p:nvPr/>
          </p:nvSpPr>
          <p:spPr bwMode="auto">
            <a:xfrm>
              <a:off x="20174365" y="5154610"/>
              <a:ext cx="131199" cy="131193"/>
            </a:xfrm>
            <a:custGeom>
              <a:avLst/>
              <a:gdLst>
                <a:gd name="T0" fmla="*/ 137 w 143"/>
                <a:gd name="T1" fmla="*/ 0 h 142"/>
                <a:gd name="T2" fmla="*/ 137 w 143"/>
                <a:gd name="T3" fmla="*/ 0 h 142"/>
                <a:gd name="T4" fmla="*/ 142 w 143"/>
                <a:gd name="T5" fmla="*/ 5 h 142"/>
                <a:gd name="T6" fmla="*/ 142 w 143"/>
                <a:gd name="T7" fmla="*/ 134 h 142"/>
                <a:gd name="T8" fmla="*/ 137 w 143"/>
                <a:gd name="T9" fmla="*/ 138 h 142"/>
                <a:gd name="T10" fmla="*/ 5 w 143"/>
                <a:gd name="T11" fmla="*/ 141 h 142"/>
                <a:gd name="T12" fmla="*/ 3 w 143"/>
                <a:gd name="T13" fmla="*/ 136 h 142"/>
                <a:gd name="T14" fmla="*/ 0 w 143"/>
                <a:gd name="T15" fmla="*/ 7 h 142"/>
                <a:gd name="T16" fmla="*/ 5 w 143"/>
                <a:gd name="T17" fmla="*/ 2 h 142"/>
                <a:gd name="T18" fmla="*/ 137 w 143"/>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2">
                  <a:moveTo>
                    <a:pt x="137" y="0"/>
                  </a:moveTo>
                  <a:lnTo>
                    <a:pt x="137" y="0"/>
                  </a:lnTo>
                  <a:cubicBezTo>
                    <a:pt x="139" y="0"/>
                    <a:pt x="142" y="2"/>
                    <a:pt x="142" y="5"/>
                  </a:cubicBezTo>
                  <a:cubicBezTo>
                    <a:pt x="142" y="134"/>
                    <a:pt x="142" y="134"/>
                    <a:pt x="142" y="134"/>
                  </a:cubicBezTo>
                  <a:cubicBezTo>
                    <a:pt x="142" y="136"/>
                    <a:pt x="139" y="138"/>
                    <a:pt x="137" y="138"/>
                  </a:cubicBezTo>
                  <a:cubicBezTo>
                    <a:pt x="5" y="141"/>
                    <a:pt x="5" y="141"/>
                    <a:pt x="5" y="141"/>
                  </a:cubicBezTo>
                  <a:cubicBezTo>
                    <a:pt x="3" y="141"/>
                    <a:pt x="3" y="138"/>
                    <a:pt x="3" y="136"/>
                  </a:cubicBezTo>
                  <a:cubicBezTo>
                    <a:pt x="0" y="7"/>
                    <a:pt x="0" y="7"/>
                    <a:pt x="0" y="7"/>
                  </a:cubicBezTo>
                  <a:cubicBezTo>
                    <a:pt x="0" y="5"/>
                    <a:pt x="3" y="2"/>
                    <a:pt x="5" y="2"/>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9" name="Freeform 333"/>
            <p:cNvSpPr>
              <a:spLocks noChangeArrowheads="1"/>
            </p:cNvSpPr>
            <p:nvPr/>
          </p:nvSpPr>
          <p:spPr bwMode="auto">
            <a:xfrm>
              <a:off x="20174365" y="5328123"/>
              <a:ext cx="131199" cy="131193"/>
            </a:xfrm>
            <a:custGeom>
              <a:avLst/>
              <a:gdLst>
                <a:gd name="T0" fmla="*/ 136 w 142"/>
                <a:gd name="T1" fmla="*/ 0 h 140"/>
                <a:gd name="T2" fmla="*/ 136 w 142"/>
                <a:gd name="T3" fmla="*/ 0 h 140"/>
                <a:gd name="T4" fmla="*/ 141 w 142"/>
                <a:gd name="T5" fmla="*/ 5 h 140"/>
                <a:gd name="T6" fmla="*/ 141 w 142"/>
                <a:gd name="T7" fmla="*/ 134 h 140"/>
                <a:gd name="T8" fmla="*/ 136 w 142"/>
                <a:gd name="T9" fmla="*/ 139 h 140"/>
                <a:gd name="T10" fmla="*/ 5 w 142"/>
                <a:gd name="T11" fmla="*/ 139 h 140"/>
                <a:gd name="T12" fmla="*/ 0 w 142"/>
                <a:gd name="T13" fmla="*/ 134 h 140"/>
                <a:gd name="T14" fmla="*/ 0 w 142"/>
                <a:gd name="T15" fmla="*/ 5 h 140"/>
                <a:gd name="T16" fmla="*/ 5 w 142"/>
                <a:gd name="T17" fmla="*/ 3 h 140"/>
                <a:gd name="T18" fmla="*/ 136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6" y="0"/>
                  </a:moveTo>
                  <a:lnTo>
                    <a:pt x="136" y="0"/>
                  </a:lnTo>
                  <a:cubicBezTo>
                    <a:pt x="139" y="0"/>
                    <a:pt x="141" y="3"/>
                    <a:pt x="141" y="5"/>
                  </a:cubicBezTo>
                  <a:cubicBezTo>
                    <a:pt x="141" y="134"/>
                    <a:pt x="141" y="134"/>
                    <a:pt x="141" y="134"/>
                  </a:cubicBezTo>
                  <a:cubicBezTo>
                    <a:pt x="141" y="137"/>
                    <a:pt x="139" y="139"/>
                    <a:pt x="136" y="139"/>
                  </a:cubicBezTo>
                  <a:cubicBezTo>
                    <a:pt x="5" y="139"/>
                    <a:pt x="5" y="139"/>
                    <a:pt x="5" y="139"/>
                  </a:cubicBezTo>
                  <a:cubicBezTo>
                    <a:pt x="2" y="139"/>
                    <a:pt x="0" y="137"/>
                    <a:pt x="0" y="134"/>
                  </a:cubicBezTo>
                  <a:cubicBezTo>
                    <a:pt x="0" y="5"/>
                    <a:pt x="0" y="5"/>
                    <a:pt x="0" y="5"/>
                  </a:cubicBezTo>
                  <a:cubicBezTo>
                    <a:pt x="0" y="3"/>
                    <a:pt x="2" y="3"/>
                    <a:pt x="5" y="3"/>
                  </a:cubicBezTo>
                  <a:lnTo>
                    <a:pt x="136"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0" name="Freeform 334"/>
            <p:cNvSpPr>
              <a:spLocks noChangeArrowheads="1"/>
            </p:cNvSpPr>
            <p:nvPr/>
          </p:nvSpPr>
          <p:spPr bwMode="auto">
            <a:xfrm>
              <a:off x="20178597" y="5497404"/>
              <a:ext cx="131199" cy="131193"/>
            </a:xfrm>
            <a:custGeom>
              <a:avLst/>
              <a:gdLst>
                <a:gd name="T0" fmla="*/ 134 w 143"/>
                <a:gd name="T1" fmla="*/ 0 h 142"/>
                <a:gd name="T2" fmla="*/ 134 w 143"/>
                <a:gd name="T3" fmla="*/ 0 h 142"/>
                <a:gd name="T4" fmla="*/ 139 w 143"/>
                <a:gd name="T5" fmla="*/ 5 h 142"/>
                <a:gd name="T6" fmla="*/ 142 w 143"/>
                <a:gd name="T7" fmla="*/ 134 h 142"/>
                <a:gd name="T8" fmla="*/ 137 w 143"/>
                <a:gd name="T9" fmla="*/ 139 h 142"/>
                <a:gd name="T10" fmla="*/ 5 w 143"/>
                <a:gd name="T11" fmla="*/ 141 h 142"/>
                <a:gd name="T12" fmla="*/ 0 w 143"/>
                <a:gd name="T13" fmla="*/ 137 h 142"/>
                <a:gd name="T14" fmla="*/ 0 w 143"/>
                <a:gd name="T15" fmla="*/ 7 h 142"/>
                <a:gd name="T16" fmla="*/ 3 w 143"/>
                <a:gd name="T17" fmla="*/ 2 h 142"/>
                <a:gd name="T18" fmla="*/ 134 w 143"/>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2">
                  <a:moveTo>
                    <a:pt x="134" y="0"/>
                  </a:moveTo>
                  <a:lnTo>
                    <a:pt x="134" y="0"/>
                  </a:lnTo>
                  <a:cubicBezTo>
                    <a:pt x="139" y="0"/>
                    <a:pt x="139" y="2"/>
                    <a:pt x="139" y="5"/>
                  </a:cubicBezTo>
                  <a:cubicBezTo>
                    <a:pt x="142" y="134"/>
                    <a:pt x="142" y="134"/>
                    <a:pt x="142" y="134"/>
                  </a:cubicBezTo>
                  <a:cubicBezTo>
                    <a:pt x="142" y="137"/>
                    <a:pt x="139" y="139"/>
                    <a:pt x="137" y="139"/>
                  </a:cubicBezTo>
                  <a:cubicBezTo>
                    <a:pt x="5" y="141"/>
                    <a:pt x="5" y="141"/>
                    <a:pt x="5" y="141"/>
                  </a:cubicBezTo>
                  <a:cubicBezTo>
                    <a:pt x="3" y="141"/>
                    <a:pt x="0" y="139"/>
                    <a:pt x="0" y="137"/>
                  </a:cubicBezTo>
                  <a:cubicBezTo>
                    <a:pt x="0" y="7"/>
                    <a:pt x="0" y="7"/>
                    <a:pt x="0" y="7"/>
                  </a:cubicBezTo>
                  <a:cubicBezTo>
                    <a:pt x="0" y="5"/>
                    <a:pt x="0" y="2"/>
                    <a:pt x="3" y="2"/>
                  </a:cubicBezTo>
                  <a:lnTo>
                    <a:pt x="134"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1" name="Freeform 335"/>
            <p:cNvSpPr>
              <a:spLocks noChangeArrowheads="1"/>
            </p:cNvSpPr>
            <p:nvPr/>
          </p:nvSpPr>
          <p:spPr bwMode="auto">
            <a:xfrm>
              <a:off x="20178597" y="5670918"/>
              <a:ext cx="135431" cy="131193"/>
            </a:xfrm>
            <a:custGeom>
              <a:avLst/>
              <a:gdLst>
                <a:gd name="T0" fmla="*/ 137 w 145"/>
                <a:gd name="T1" fmla="*/ 0 h 140"/>
                <a:gd name="T2" fmla="*/ 137 w 145"/>
                <a:gd name="T3" fmla="*/ 0 h 140"/>
                <a:gd name="T4" fmla="*/ 142 w 145"/>
                <a:gd name="T5" fmla="*/ 5 h 140"/>
                <a:gd name="T6" fmla="*/ 144 w 145"/>
                <a:gd name="T7" fmla="*/ 134 h 140"/>
                <a:gd name="T8" fmla="*/ 139 w 145"/>
                <a:gd name="T9" fmla="*/ 139 h 140"/>
                <a:gd name="T10" fmla="*/ 8 w 145"/>
                <a:gd name="T11" fmla="*/ 139 h 140"/>
                <a:gd name="T12" fmla="*/ 3 w 145"/>
                <a:gd name="T13" fmla="*/ 134 h 140"/>
                <a:gd name="T14" fmla="*/ 0 w 145"/>
                <a:gd name="T15" fmla="*/ 5 h 140"/>
                <a:gd name="T16" fmla="*/ 5 w 145"/>
                <a:gd name="T17" fmla="*/ 3 h 140"/>
                <a:gd name="T18" fmla="*/ 137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7" y="0"/>
                  </a:moveTo>
                  <a:lnTo>
                    <a:pt x="137" y="0"/>
                  </a:lnTo>
                  <a:cubicBezTo>
                    <a:pt x="139" y="0"/>
                    <a:pt x="142" y="3"/>
                    <a:pt x="142" y="5"/>
                  </a:cubicBezTo>
                  <a:cubicBezTo>
                    <a:pt x="144" y="134"/>
                    <a:pt x="144" y="134"/>
                    <a:pt x="144" y="134"/>
                  </a:cubicBezTo>
                  <a:cubicBezTo>
                    <a:pt x="144" y="137"/>
                    <a:pt x="142" y="139"/>
                    <a:pt x="139" y="139"/>
                  </a:cubicBezTo>
                  <a:cubicBezTo>
                    <a:pt x="8" y="139"/>
                    <a:pt x="8" y="139"/>
                    <a:pt x="8" y="139"/>
                  </a:cubicBezTo>
                  <a:cubicBezTo>
                    <a:pt x="5" y="139"/>
                    <a:pt x="3" y="137"/>
                    <a:pt x="3" y="134"/>
                  </a:cubicBezTo>
                  <a:cubicBezTo>
                    <a:pt x="0" y="5"/>
                    <a:pt x="0" y="5"/>
                    <a:pt x="0" y="5"/>
                  </a:cubicBezTo>
                  <a:cubicBezTo>
                    <a:pt x="0" y="3"/>
                    <a:pt x="3" y="3"/>
                    <a:pt x="5" y="3"/>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2" name="Freeform 336"/>
            <p:cNvSpPr>
              <a:spLocks noChangeArrowheads="1"/>
            </p:cNvSpPr>
            <p:nvPr/>
          </p:nvSpPr>
          <p:spPr bwMode="auto">
            <a:xfrm>
              <a:off x="20182829" y="5840199"/>
              <a:ext cx="135431" cy="131193"/>
            </a:xfrm>
            <a:custGeom>
              <a:avLst/>
              <a:gdLst>
                <a:gd name="T0" fmla="*/ 136 w 144"/>
                <a:gd name="T1" fmla="*/ 0 h 142"/>
                <a:gd name="T2" fmla="*/ 136 w 144"/>
                <a:gd name="T3" fmla="*/ 0 h 142"/>
                <a:gd name="T4" fmla="*/ 141 w 144"/>
                <a:gd name="T5" fmla="*/ 5 h 142"/>
                <a:gd name="T6" fmla="*/ 143 w 144"/>
                <a:gd name="T7" fmla="*/ 134 h 142"/>
                <a:gd name="T8" fmla="*/ 139 w 144"/>
                <a:gd name="T9" fmla="*/ 139 h 142"/>
                <a:gd name="T10" fmla="*/ 7 w 144"/>
                <a:gd name="T11" fmla="*/ 141 h 142"/>
                <a:gd name="T12" fmla="*/ 2 w 144"/>
                <a:gd name="T13" fmla="*/ 136 h 142"/>
                <a:gd name="T14" fmla="*/ 0 w 144"/>
                <a:gd name="T15" fmla="*/ 8 h 142"/>
                <a:gd name="T16" fmla="*/ 5 w 144"/>
                <a:gd name="T17" fmla="*/ 3 h 142"/>
                <a:gd name="T18" fmla="*/ 136 w 144"/>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136" y="0"/>
                  </a:moveTo>
                  <a:lnTo>
                    <a:pt x="136" y="0"/>
                  </a:lnTo>
                  <a:cubicBezTo>
                    <a:pt x="139" y="0"/>
                    <a:pt x="141" y="3"/>
                    <a:pt x="141" y="5"/>
                  </a:cubicBezTo>
                  <a:cubicBezTo>
                    <a:pt x="143" y="134"/>
                    <a:pt x="143" y="134"/>
                    <a:pt x="143" y="134"/>
                  </a:cubicBezTo>
                  <a:cubicBezTo>
                    <a:pt x="143" y="136"/>
                    <a:pt x="141" y="139"/>
                    <a:pt x="139" y="139"/>
                  </a:cubicBezTo>
                  <a:cubicBezTo>
                    <a:pt x="7" y="141"/>
                    <a:pt x="7" y="141"/>
                    <a:pt x="7" y="141"/>
                  </a:cubicBezTo>
                  <a:cubicBezTo>
                    <a:pt x="5" y="141"/>
                    <a:pt x="2" y="139"/>
                    <a:pt x="2" y="136"/>
                  </a:cubicBezTo>
                  <a:cubicBezTo>
                    <a:pt x="0" y="8"/>
                    <a:pt x="0" y="8"/>
                    <a:pt x="0" y="8"/>
                  </a:cubicBezTo>
                  <a:cubicBezTo>
                    <a:pt x="0" y="5"/>
                    <a:pt x="2" y="3"/>
                    <a:pt x="5" y="3"/>
                  </a:cubicBezTo>
                  <a:lnTo>
                    <a:pt x="136"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3" name="Freeform 337"/>
            <p:cNvSpPr>
              <a:spLocks noChangeArrowheads="1"/>
            </p:cNvSpPr>
            <p:nvPr/>
          </p:nvSpPr>
          <p:spPr bwMode="auto">
            <a:xfrm>
              <a:off x="20182829" y="6013712"/>
              <a:ext cx="135431" cy="131193"/>
            </a:xfrm>
            <a:custGeom>
              <a:avLst/>
              <a:gdLst>
                <a:gd name="T0" fmla="*/ 137 w 145"/>
                <a:gd name="T1" fmla="*/ 0 h 139"/>
                <a:gd name="T2" fmla="*/ 137 w 145"/>
                <a:gd name="T3" fmla="*/ 0 h 139"/>
                <a:gd name="T4" fmla="*/ 141 w 145"/>
                <a:gd name="T5" fmla="*/ 5 h 139"/>
                <a:gd name="T6" fmla="*/ 144 w 145"/>
                <a:gd name="T7" fmla="*/ 133 h 139"/>
                <a:gd name="T8" fmla="*/ 139 w 145"/>
                <a:gd name="T9" fmla="*/ 138 h 139"/>
                <a:gd name="T10" fmla="*/ 8 w 145"/>
                <a:gd name="T11" fmla="*/ 138 h 139"/>
                <a:gd name="T12" fmla="*/ 3 w 145"/>
                <a:gd name="T13" fmla="*/ 133 h 139"/>
                <a:gd name="T14" fmla="*/ 0 w 145"/>
                <a:gd name="T15" fmla="*/ 5 h 139"/>
                <a:gd name="T16" fmla="*/ 5 w 145"/>
                <a:gd name="T17" fmla="*/ 2 h 139"/>
                <a:gd name="T18" fmla="*/ 137 w 145"/>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9">
                  <a:moveTo>
                    <a:pt x="137" y="0"/>
                  </a:moveTo>
                  <a:lnTo>
                    <a:pt x="137" y="0"/>
                  </a:lnTo>
                  <a:cubicBezTo>
                    <a:pt x="139" y="0"/>
                    <a:pt x="141" y="2"/>
                    <a:pt x="141" y="5"/>
                  </a:cubicBezTo>
                  <a:cubicBezTo>
                    <a:pt x="144" y="133"/>
                    <a:pt x="144" y="133"/>
                    <a:pt x="144" y="133"/>
                  </a:cubicBezTo>
                  <a:cubicBezTo>
                    <a:pt x="144" y="136"/>
                    <a:pt x="141" y="138"/>
                    <a:pt x="139" y="138"/>
                  </a:cubicBezTo>
                  <a:cubicBezTo>
                    <a:pt x="8" y="138"/>
                    <a:pt x="8" y="138"/>
                    <a:pt x="8" y="138"/>
                  </a:cubicBezTo>
                  <a:cubicBezTo>
                    <a:pt x="5" y="138"/>
                    <a:pt x="3" y="136"/>
                    <a:pt x="3" y="133"/>
                  </a:cubicBezTo>
                  <a:cubicBezTo>
                    <a:pt x="0" y="5"/>
                    <a:pt x="0" y="5"/>
                    <a:pt x="0" y="5"/>
                  </a:cubicBezTo>
                  <a:cubicBezTo>
                    <a:pt x="0" y="2"/>
                    <a:pt x="3" y="2"/>
                    <a:pt x="5" y="2"/>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4" name="Freeform 338"/>
            <p:cNvSpPr>
              <a:spLocks noChangeArrowheads="1"/>
            </p:cNvSpPr>
            <p:nvPr/>
          </p:nvSpPr>
          <p:spPr bwMode="auto">
            <a:xfrm>
              <a:off x="20009308" y="5154610"/>
              <a:ext cx="131199" cy="131193"/>
            </a:xfrm>
            <a:custGeom>
              <a:avLst/>
              <a:gdLst>
                <a:gd name="T0" fmla="*/ 137 w 143"/>
                <a:gd name="T1" fmla="*/ 0 h 142"/>
                <a:gd name="T2" fmla="*/ 137 w 143"/>
                <a:gd name="T3" fmla="*/ 0 h 142"/>
                <a:gd name="T4" fmla="*/ 142 w 143"/>
                <a:gd name="T5" fmla="*/ 5 h 142"/>
                <a:gd name="T6" fmla="*/ 142 w 143"/>
                <a:gd name="T7" fmla="*/ 134 h 142"/>
                <a:gd name="T8" fmla="*/ 137 w 143"/>
                <a:gd name="T9" fmla="*/ 139 h 142"/>
                <a:gd name="T10" fmla="*/ 5 w 143"/>
                <a:gd name="T11" fmla="*/ 141 h 142"/>
                <a:gd name="T12" fmla="*/ 0 w 143"/>
                <a:gd name="T13" fmla="*/ 136 h 142"/>
                <a:gd name="T14" fmla="*/ 0 w 143"/>
                <a:gd name="T15" fmla="*/ 8 h 142"/>
                <a:gd name="T16" fmla="*/ 5 w 143"/>
                <a:gd name="T17" fmla="*/ 3 h 142"/>
                <a:gd name="T18" fmla="*/ 137 w 143"/>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2">
                  <a:moveTo>
                    <a:pt x="137" y="0"/>
                  </a:moveTo>
                  <a:lnTo>
                    <a:pt x="137" y="0"/>
                  </a:lnTo>
                  <a:cubicBezTo>
                    <a:pt x="140" y="0"/>
                    <a:pt x="142" y="3"/>
                    <a:pt x="142" y="5"/>
                  </a:cubicBezTo>
                  <a:cubicBezTo>
                    <a:pt x="142" y="134"/>
                    <a:pt x="142" y="134"/>
                    <a:pt x="142" y="134"/>
                  </a:cubicBezTo>
                  <a:cubicBezTo>
                    <a:pt x="142" y="136"/>
                    <a:pt x="140" y="139"/>
                    <a:pt x="137" y="139"/>
                  </a:cubicBezTo>
                  <a:cubicBezTo>
                    <a:pt x="5" y="141"/>
                    <a:pt x="5" y="141"/>
                    <a:pt x="5" y="141"/>
                  </a:cubicBezTo>
                  <a:cubicBezTo>
                    <a:pt x="3" y="141"/>
                    <a:pt x="0" y="139"/>
                    <a:pt x="0" y="136"/>
                  </a:cubicBezTo>
                  <a:cubicBezTo>
                    <a:pt x="0" y="8"/>
                    <a:pt x="0" y="8"/>
                    <a:pt x="0" y="8"/>
                  </a:cubicBezTo>
                  <a:cubicBezTo>
                    <a:pt x="0" y="5"/>
                    <a:pt x="3" y="3"/>
                    <a:pt x="5" y="3"/>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5" name="Freeform 339"/>
            <p:cNvSpPr>
              <a:spLocks noChangeArrowheads="1"/>
            </p:cNvSpPr>
            <p:nvPr/>
          </p:nvSpPr>
          <p:spPr bwMode="auto">
            <a:xfrm>
              <a:off x="20009308" y="5328123"/>
              <a:ext cx="131199" cy="131193"/>
            </a:xfrm>
            <a:custGeom>
              <a:avLst/>
              <a:gdLst>
                <a:gd name="T0" fmla="*/ 137 w 142"/>
                <a:gd name="T1" fmla="*/ 0 h 139"/>
                <a:gd name="T2" fmla="*/ 137 w 142"/>
                <a:gd name="T3" fmla="*/ 0 h 139"/>
                <a:gd name="T4" fmla="*/ 141 w 142"/>
                <a:gd name="T5" fmla="*/ 4 h 139"/>
                <a:gd name="T6" fmla="*/ 141 w 142"/>
                <a:gd name="T7" fmla="*/ 134 h 139"/>
                <a:gd name="T8" fmla="*/ 137 w 142"/>
                <a:gd name="T9" fmla="*/ 138 h 139"/>
                <a:gd name="T10" fmla="*/ 5 w 142"/>
                <a:gd name="T11" fmla="*/ 138 h 139"/>
                <a:gd name="T12" fmla="*/ 0 w 142"/>
                <a:gd name="T13" fmla="*/ 134 h 139"/>
                <a:gd name="T14" fmla="*/ 0 w 142"/>
                <a:gd name="T15" fmla="*/ 4 h 139"/>
                <a:gd name="T16" fmla="*/ 5 w 142"/>
                <a:gd name="T17" fmla="*/ 0 h 139"/>
                <a:gd name="T18" fmla="*/ 137 w 142"/>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39">
                  <a:moveTo>
                    <a:pt x="137" y="0"/>
                  </a:moveTo>
                  <a:lnTo>
                    <a:pt x="137" y="0"/>
                  </a:lnTo>
                  <a:cubicBezTo>
                    <a:pt x="139" y="0"/>
                    <a:pt x="141" y="2"/>
                    <a:pt x="141" y="4"/>
                  </a:cubicBezTo>
                  <a:cubicBezTo>
                    <a:pt x="141" y="134"/>
                    <a:pt x="141" y="134"/>
                    <a:pt x="141" y="134"/>
                  </a:cubicBezTo>
                  <a:cubicBezTo>
                    <a:pt x="141" y="136"/>
                    <a:pt x="139" y="138"/>
                    <a:pt x="137" y="138"/>
                  </a:cubicBezTo>
                  <a:cubicBezTo>
                    <a:pt x="5" y="138"/>
                    <a:pt x="5" y="138"/>
                    <a:pt x="5" y="138"/>
                  </a:cubicBezTo>
                  <a:cubicBezTo>
                    <a:pt x="2" y="138"/>
                    <a:pt x="0" y="136"/>
                    <a:pt x="0" y="134"/>
                  </a:cubicBezTo>
                  <a:cubicBezTo>
                    <a:pt x="0" y="4"/>
                    <a:pt x="0" y="4"/>
                    <a:pt x="0" y="4"/>
                  </a:cubicBezTo>
                  <a:cubicBezTo>
                    <a:pt x="0" y="2"/>
                    <a:pt x="0" y="0"/>
                    <a:pt x="5" y="0"/>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6" name="Freeform 340"/>
            <p:cNvSpPr>
              <a:spLocks noChangeArrowheads="1"/>
            </p:cNvSpPr>
            <p:nvPr/>
          </p:nvSpPr>
          <p:spPr bwMode="auto">
            <a:xfrm>
              <a:off x="20009308" y="5497404"/>
              <a:ext cx="135431" cy="131193"/>
            </a:xfrm>
            <a:custGeom>
              <a:avLst/>
              <a:gdLst>
                <a:gd name="T0" fmla="*/ 137 w 145"/>
                <a:gd name="T1" fmla="*/ 0 h 143"/>
                <a:gd name="T2" fmla="*/ 137 w 145"/>
                <a:gd name="T3" fmla="*/ 0 h 143"/>
                <a:gd name="T4" fmla="*/ 141 w 145"/>
                <a:gd name="T5" fmla="*/ 5 h 143"/>
                <a:gd name="T6" fmla="*/ 144 w 145"/>
                <a:gd name="T7" fmla="*/ 135 h 143"/>
                <a:gd name="T8" fmla="*/ 139 w 145"/>
                <a:gd name="T9" fmla="*/ 139 h 143"/>
                <a:gd name="T10" fmla="*/ 7 w 145"/>
                <a:gd name="T11" fmla="*/ 142 h 143"/>
                <a:gd name="T12" fmla="*/ 2 w 145"/>
                <a:gd name="T13" fmla="*/ 137 h 143"/>
                <a:gd name="T14" fmla="*/ 0 w 145"/>
                <a:gd name="T15" fmla="*/ 8 h 143"/>
                <a:gd name="T16" fmla="*/ 5 w 145"/>
                <a:gd name="T17" fmla="*/ 3 h 143"/>
                <a:gd name="T18" fmla="*/ 137 w 145"/>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137" y="0"/>
                  </a:moveTo>
                  <a:lnTo>
                    <a:pt x="137" y="0"/>
                  </a:lnTo>
                  <a:cubicBezTo>
                    <a:pt x="139" y="0"/>
                    <a:pt x="141" y="3"/>
                    <a:pt x="141" y="5"/>
                  </a:cubicBezTo>
                  <a:cubicBezTo>
                    <a:pt x="144" y="135"/>
                    <a:pt x="144" y="135"/>
                    <a:pt x="144" y="135"/>
                  </a:cubicBezTo>
                  <a:cubicBezTo>
                    <a:pt x="144" y="137"/>
                    <a:pt x="141" y="139"/>
                    <a:pt x="139" y="139"/>
                  </a:cubicBezTo>
                  <a:cubicBezTo>
                    <a:pt x="7" y="142"/>
                    <a:pt x="7" y="142"/>
                    <a:pt x="7" y="142"/>
                  </a:cubicBezTo>
                  <a:cubicBezTo>
                    <a:pt x="5" y="142"/>
                    <a:pt x="2" y="139"/>
                    <a:pt x="2" y="137"/>
                  </a:cubicBezTo>
                  <a:cubicBezTo>
                    <a:pt x="0" y="8"/>
                    <a:pt x="0" y="8"/>
                    <a:pt x="0" y="8"/>
                  </a:cubicBezTo>
                  <a:cubicBezTo>
                    <a:pt x="0" y="5"/>
                    <a:pt x="2" y="3"/>
                    <a:pt x="5" y="3"/>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7" name="Freeform 341"/>
            <p:cNvSpPr>
              <a:spLocks noChangeArrowheads="1"/>
            </p:cNvSpPr>
            <p:nvPr/>
          </p:nvSpPr>
          <p:spPr bwMode="auto">
            <a:xfrm>
              <a:off x="20013540" y="5670918"/>
              <a:ext cx="135431" cy="131193"/>
            </a:xfrm>
            <a:custGeom>
              <a:avLst/>
              <a:gdLst>
                <a:gd name="T0" fmla="*/ 137 w 145"/>
                <a:gd name="T1" fmla="*/ 0 h 140"/>
                <a:gd name="T2" fmla="*/ 137 w 145"/>
                <a:gd name="T3" fmla="*/ 0 h 140"/>
                <a:gd name="T4" fmla="*/ 142 w 145"/>
                <a:gd name="T5" fmla="*/ 4 h 140"/>
                <a:gd name="T6" fmla="*/ 144 w 145"/>
                <a:gd name="T7" fmla="*/ 134 h 140"/>
                <a:gd name="T8" fmla="*/ 139 w 145"/>
                <a:gd name="T9" fmla="*/ 136 h 140"/>
                <a:gd name="T10" fmla="*/ 7 w 145"/>
                <a:gd name="T11" fmla="*/ 139 h 140"/>
                <a:gd name="T12" fmla="*/ 3 w 145"/>
                <a:gd name="T13" fmla="*/ 134 h 140"/>
                <a:gd name="T14" fmla="*/ 0 w 145"/>
                <a:gd name="T15" fmla="*/ 4 h 140"/>
                <a:gd name="T16" fmla="*/ 5 w 145"/>
                <a:gd name="T17" fmla="*/ 0 h 140"/>
                <a:gd name="T18" fmla="*/ 137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7" y="0"/>
                  </a:moveTo>
                  <a:lnTo>
                    <a:pt x="137" y="0"/>
                  </a:lnTo>
                  <a:cubicBezTo>
                    <a:pt x="139" y="0"/>
                    <a:pt x="142" y="2"/>
                    <a:pt x="142" y="4"/>
                  </a:cubicBezTo>
                  <a:cubicBezTo>
                    <a:pt x="144" y="134"/>
                    <a:pt x="144" y="134"/>
                    <a:pt x="144" y="134"/>
                  </a:cubicBezTo>
                  <a:cubicBezTo>
                    <a:pt x="144" y="136"/>
                    <a:pt x="142" y="136"/>
                    <a:pt x="139" y="136"/>
                  </a:cubicBezTo>
                  <a:cubicBezTo>
                    <a:pt x="7" y="139"/>
                    <a:pt x="7" y="139"/>
                    <a:pt x="7" y="139"/>
                  </a:cubicBezTo>
                  <a:cubicBezTo>
                    <a:pt x="5" y="139"/>
                    <a:pt x="3" y="136"/>
                    <a:pt x="3" y="134"/>
                  </a:cubicBezTo>
                  <a:cubicBezTo>
                    <a:pt x="0" y="4"/>
                    <a:pt x="0" y="4"/>
                    <a:pt x="0" y="4"/>
                  </a:cubicBezTo>
                  <a:cubicBezTo>
                    <a:pt x="0" y="2"/>
                    <a:pt x="3" y="0"/>
                    <a:pt x="5" y="0"/>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8" name="Freeform 342"/>
            <p:cNvSpPr>
              <a:spLocks noChangeArrowheads="1"/>
            </p:cNvSpPr>
            <p:nvPr/>
          </p:nvSpPr>
          <p:spPr bwMode="auto">
            <a:xfrm>
              <a:off x="20013540" y="5844431"/>
              <a:ext cx="135431" cy="131193"/>
            </a:xfrm>
            <a:custGeom>
              <a:avLst/>
              <a:gdLst>
                <a:gd name="T0" fmla="*/ 136 w 145"/>
                <a:gd name="T1" fmla="*/ 0 h 142"/>
                <a:gd name="T2" fmla="*/ 136 w 145"/>
                <a:gd name="T3" fmla="*/ 0 h 142"/>
                <a:gd name="T4" fmla="*/ 141 w 145"/>
                <a:gd name="T5" fmla="*/ 5 h 142"/>
                <a:gd name="T6" fmla="*/ 144 w 145"/>
                <a:gd name="T7" fmla="*/ 133 h 142"/>
                <a:gd name="T8" fmla="*/ 139 w 145"/>
                <a:gd name="T9" fmla="*/ 138 h 142"/>
                <a:gd name="T10" fmla="*/ 7 w 145"/>
                <a:gd name="T11" fmla="*/ 141 h 142"/>
                <a:gd name="T12" fmla="*/ 2 w 145"/>
                <a:gd name="T13" fmla="*/ 136 h 142"/>
                <a:gd name="T14" fmla="*/ 0 w 145"/>
                <a:gd name="T15" fmla="*/ 7 h 142"/>
                <a:gd name="T16" fmla="*/ 4 w 145"/>
                <a:gd name="T17" fmla="*/ 2 h 142"/>
                <a:gd name="T18" fmla="*/ 136 w 145"/>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136" y="0"/>
                  </a:moveTo>
                  <a:lnTo>
                    <a:pt x="136" y="0"/>
                  </a:lnTo>
                  <a:cubicBezTo>
                    <a:pt x="139" y="0"/>
                    <a:pt x="141" y="2"/>
                    <a:pt x="141" y="5"/>
                  </a:cubicBezTo>
                  <a:cubicBezTo>
                    <a:pt x="144" y="133"/>
                    <a:pt x="144" y="133"/>
                    <a:pt x="144" y="133"/>
                  </a:cubicBezTo>
                  <a:cubicBezTo>
                    <a:pt x="144" y="136"/>
                    <a:pt x="141" y="138"/>
                    <a:pt x="139" y="138"/>
                  </a:cubicBezTo>
                  <a:cubicBezTo>
                    <a:pt x="7" y="141"/>
                    <a:pt x="7" y="141"/>
                    <a:pt x="7" y="141"/>
                  </a:cubicBezTo>
                  <a:cubicBezTo>
                    <a:pt x="4" y="141"/>
                    <a:pt x="2" y="138"/>
                    <a:pt x="2" y="136"/>
                  </a:cubicBezTo>
                  <a:cubicBezTo>
                    <a:pt x="0" y="7"/>
                    <a:pt x="0" y="7"/>
                    <a:pt x="0" y="7"/>
                  </a:cubicBezTo>
                  <a:cubicBezTo>
                    <a:pt x="0" y="5"/>
                    <a:pt x="2" y="2"/>
                    <a:pt x="4" y="2"/>
                  </a:cubicBezTo>
                  <a:lnTo>
                    <a:pt x="136"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9" name="Freeform 343"/>
            <p:cNvSpPr>
              <a:spLocks noChangeArrowheads="1"/>
            </p:cNvSpPr>
            <p:nvPr/>
          </p:nvSpPr>
          <p:spPr bwMode="auto">
            <a:xfrm>
              <a:off x="20017772" y="6017944"/>
              <a:ext cx="131199" cy="131193"/>
            </a:xfrm>
            <a:custGeom>
              <a:avLst/>
              <a:gdLst>
                <a:gd name="T0" fmla="*/ 137 w 143"/>
                <a:gd name="T1" fmla="*/ 0 h 140"/>
                <a:gd name="T2" fmla="*/ 137 w 143"/>
                <a:gd name="T3" fmla="*/ 0 h 140"/>
                <a:gd name="T4" fmla="*/ 142 w 143"/>
                <a:gd name="T5" fmla="*/ 5 h 140"/>
                <a:gd name="T6" fmla="*/ 142 w 143"/>
                <a:gd name="T7" fmla="*/ 134 h 140"/>
                <a:gd name="T8" fmla="*/ 139 w 143"/>
                <a:gd name="T9" fmla="*/ 136 h 140"/>
                <a:gd name="T10" fmla="*/ 7 w 143"/>
                <a:gd name="T11" fmla="*/ 139 h 140"/>
                <a:gd name="T12" fmla="*/ 2 w 143"/>
                <a:gd name="T13" fmla="*/ 134 h 140"/>
                <a:gd name="T14" fmla="*/ 0 w 143"/>
                <a:gd name="T15" fmla="*/ 5 h 140"/>
                <a:gd name="T16" fmla="*/ 5 w 143"/>
                <a:gd name="T17" fmla="*/ 0 h 140"/>
                <a:gd name="T18" fmla="*/ 137 w 143"/>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0">
                  <a:moveTo>
                    <a:pt x="137" y="0"/>
                  </a:moveTo>
                  <a:lnTo>
                    <a:pt x="137" y="0"/>
                  </a:lnTo>
                  <a:cubicBezTo>
                    <a:pt x="139" y="0"/>
                    <a:pt x="142" y="3"/>
                    <a:pt x="142" y="5"/>
                  </a:cubicBezTo>
                  <a:cubicBezTo>
                    <a:pt x="142" y="134"/>
                    <a:pt x="142" y="134"/>
                    <a:pt x="142" y="134"/>
                  </a:cubicBezTo>
                  <a:cubicBezTo>
                    <a:pt x="142" y="136"/>
                    <a:pt x="142" y="136"/>
                    <a:pt x="139" y="136"/>
                  </a:cubicBezTo>
                  <a:cubicBezTo>
                    <a:pt x="7" y="139"/>
                    <a:pt x="7" y="139"/>
                    <a:pt x="7" y="139"/>
                  </a:cubicBezTo>
                  <a:cubicBezTo>
                    <a:pt x="5" y="139"/>
                    <a:pt x="2" y="136"/>
                    <a:pt x="2" y="134"/>
                  </a:cubicBezTo>
                  <a:cubicBezTo>
                    <a:pt x="0" y="5"/>
                    <a:pt x="0" y="5"/>
                    <a:pt x="0" y="5"/>
                  </a:cubicBezTo>
                  <a:cubicBezTo>
                    <a:pt x="0" y="3"/>
                    <a:pt x="2" y="0"/>
                    <a:pt x="5" y="0"/>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0" name="Freeform 344"/>
            <p:cNvSpPr>
              <a:spLocks noChangeArrowheads="1"/>
            </p:cNvSpPr>
            <p:nvPr/>
          </p:nvSpPr>
          <p:spPr bwMode="auto">
            <a:xfrm>
              <a:off x="19823090" y="6051800"/>
              <a:ext cx="88877" cy="105801"/>
            </a:xfrm>
            <a:custGeom>
              <a:avLst/>
              <a:gdLst>
                <a:gd name="T0" fmla="*/ 48 w 96"/>
                <a:gd name="T1" fmla="*/ 0 h 116"/>
                <a:gd name="T2" fmla="*/ 48 w 96"/>
                <a:gd name="T3" fmla="*/ 0 h 116"/>
                <a:gd name="T4" fmla="*/ 95 w 96"/>
                <a:gd name="T5" fmla="*/ 44 h 116"/>
                <a:gd name="T6" fmla="*/ 95 w 96"/>
                <a:gd name="T7" fmla="*/ 71 h 116"/>
                <a:gd name="T8" fmla="*/ 48 w 96"/>
                <a:gd name="T9" fmla="*/ 113 h 116"/>
                <a:gd name="T10" fmla="*/ 2 w 96"/>
                <a:gd name="T11" fmla="*/ 71 h 116"/>
                <a:gd name="T12" fmla="*/ 0 w 96"/>
                <a:gd name="T13" fmla="*/ 44 h 116"/>
                <a:gd name="T14" fmla="*/ 48 w 96"/>
                <a:gd name="T15" fmla="*/ 0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16">
                  <a:moveTo>
                    <a:pt x="48" y="0"/>
                  </a:moveTo>
                  <a:lnTo>
                    <a:pt x="48" y="0"/>
                  </a:lnTo>
                  <a:cubicBezTo>
                    <a:pt x="73" y="0"/>
                    <a:pt x="95" y="20"/>
                    <a:pt x="95" y="44"/>
                  </a:cubicBezTo>
                  <a:cubicBezTo>
                    <a:pt x="95" y="71"/>
                    <a:pt x="95" y="71"/>
                    <a:pt x="95" y="71"/>
                  </a:cubicBezTo>
                  <a:cubicBezTo>
                    <a:pt x="95" y="93"/>
                    <a:pt x="75" y="113"/>
                    <a:pt x="48" y="113"/>
                  </a:cubicBezTo>
                  <a:cubicBezTo>
                    <a:pt x="21" y="115"/>
                    <a:pt x="2" y="95"/>
                    <a:pt x="2" y="71"/>
                  </a:cubicBezTo>
                  <a:cubicBezTo>
                    <a:pt x="0" y="44"/>
                    <a:pt x="0" y="44"/>
                    <a:pt x="0" y="44"/>
                  </a:cubicBezTo>
                  <a:cubicBezTo>
                    <a:pt x="0" y="20"/>
                    <a:pt x="21" y="0"/>
                    <a:pt x="48" y="0"/>
                  </a:cubicBez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1" name="Freeform 345"/>
            <p:cNvSpPr>
              <a:spLocks noChangeArrowheads="1"/>
            </p:cNvSpPr>
            <p:nvPr/>
          </p:nvSpPr>
          <p:spPr bwMode="auto">
            <a:xfrm>
              <a:off x="19814625" y="5171538"/>
              <a:ext cx="88877" cy="105801"/>
            </a:xfrm>
            <a:custGeom>
              <a:avLst/>
              <a:gdLst>
                <a:gd name="T0" fmla="*/ 46 w 96"/>
                <a:gd name="T1" fmla="*/ 0 h 113"/>
                <a:gd name="T2" fmla="*/ 46 w 96"/>
                <a:gd name="T3" fmla="*/ 0 h 113"/>
                <a:gd name="T4" fmla="*/ 92 w 96"/>
                <a:gd name="T5" fmla="*/ 41 h 113"/>
                <a:gd name="T6" fmla="*/ 95 w 96"/>
                <a:gd name="T7" fmla="*/ 68 h 113"/>
                <a:gd name="T8" fmla="*/ 46 w 96"/>
                <a:gd name="T9" fmla="*/ 112 h 113"/>
                <a:gd name="T10" fmla="*/ 0 w 96"/>
                <a:gd name="T11" fmla="*/ 71 h 113"/>
                <a:gd name="T12" fmla="*/ 0 w 96"/>
                <a:gd name="T13" fmla="*/ 41 h 113"/>
                <a:gd name="T14" fmla="*/ 46 w 96"/>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13">
                  <a:moveTo>
                    <a:pt x="46" y="0"/>
                  </a:moveTo>
                  <a:lnTo>
                    <a:pt x="46" y="0"/>
                  </a:lnTo>
                  <a:cubicBezTo>
                    <a:pt x="73" y="0"/>
                    <a:pt x="92" y="17"/>
                    <a:pt x="92" y="41"/>
                  </a:cubicBezTo>
                  <a:cubicBezTo>
                    <a:pt x="95" y="68"/>
                    <a:pt x="95" y="68"/>
                    <a:pt x="95" y="68"/>
                  </a:cubicBezTo>
                  <a:cubicBezTo>
                    <a:pt x="95" y="92"/>
                    <a:pt x="73" y="112"/>
                    <a:pt x="46" y="112"/>
                  </a:cubicBezTo>
                  <a:cubicBezTo>
                    <a:pt x="22" y="112"/>
                    <a:pt x="0" y="92"/>
                    <a:pt x="0" y="71"/>
                  </a:cubicBezTo>
                  <a:cubicBezTo>
                    <a:pt x="0" y="41"/>
                    <a:pt x="0" y="41"/>
                    <a:pt x="0" y="41"/>
                  </a:cubicBezTo>
                  <a:cubicBezTo>
                    <a:pt x="0" y="19"/>
                    <a:pt x="19" y="0"/>
                    <a:pt x="46" y="0"/>
                  </a:cubicBez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2" name="Freeform 346"/>
            <p:cNvSpPr>
              <a:spLocks noChangeArrowheads="1"/>
            </p:cNvSpPr>
            <p:nvPr/>
          </p:nvSpPr>
          <p:spPr bwMode="auto">
            <a:xfrm>
              <a:off x="19581852" y="4993793"/>
              <a:ext cx="275095" cy="1328857"/>
            </a:xfrm>
            <a:custGeom>
              <a:avLst/>
              <a:gdLst>
                <a:gd name="T0" fmla="*/ 246 w 290"/>
                <a:gd name="T1" fmla="*/ 39 h 1390"/>
                <a:gd name="T2" fmla="*/ 246 w 290"/>
                <a:gd name="T3" fmla="*/ 39 h 1390"/>
                <a:gd name="T4" fmla="*/ 275 w 290"/>
                <a:gd name="T5" fmla="*/ 117 h 1390"/>
                <a:gd name="T6" fmla="*/ 289 w 290"/>
                <a:gd name="T7" fmla="*/ 1269 h 1390"/>
                <a:gd name="T8" fmla="*/ 260 w 290"/>
                <a:gd name="T9" fmla="*/ 1350 h 1390"/>
                <a:gd name="T10" fmla="*/ 165 w 290"/>
                <a:gd name="T11" fmla="*/ 1369 h 1390"/>
                <a:gd name="T12" fmla="*/ 73 w 290"/>
                <a:gd name="T13" fmla="*/ 1387 h 1390"/>
                <a:gd name="T14" fmla="*/ 12 w 290"/>
                <a:gd name="T15" fmla="*/ 1301 h 1390"/>
                <a:gd name="T16" fmla="*/ 0 w 290"/>
                <a:gd name="T17" fmla="*/ 93 h 1390"/>
                <a:gd name="T18" fmla="*/ 12 w 290"/>
                <a:gd name="T19" fmla="*/ 34 h 1390"/>
                <a:gd name="T20" fmla="*/ 97 w 290"/>
                <a:gd name="T21" fmla="*/ 12 h 1390"/>
                <a:gd name="T22" fmla="*/ 229 w 290"/>
                <a:gd name="T23" fmla="*/ 37 h 1390"/>
                <a:gd name="T24" fmla="*/ 246 w 290"/>
                <a:gd name="T25" fmla="*/ 39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0" h="1390">
                  <a:moveTo>
                    <a:pt x="246" y="39"/>
                  </a:moveTo>
                  <a:lnTo>
                    <a:pt x="246" y="39"/>
                  </a:lnTo>
                  <a:cubicBezTo>
                    <a:pt x="263" y="39"/>
                    <a:pt x="275" y="68"/>
                    <a:pt x="275" y="117"/>
                  </a:cubicBezTo>
                  <a:cubicBezTo>
                    <a:pt x="289" y="1269"/>
                    <a:pt x="289" y="1269"/>
                    <a:pt x="289" y="1269"/>
                  </a:cubicBezTo>
                  <a:cubicBezTo>
                    <a:pt x="289" y="1318"/>
                    <a:pt x="277" y="1350"/>
                    <a:pt x="260" y="1350"/>
                  </a:cubicBezTo>
                  <a:cubicBezTo>
                    <a:pt x="229" y="1355"/>
                    <a:pt x="197" y="1362"/>
                    <a:pt x="165" y="1369"/>
                  </a:cubicBezTo>
                  <a:cubicBezTo>
                    <a:pt x="133" y="1374"/>
                    <a:pt x="104" y="1387"/>
                    <a:pt x="73" y="1387"/>
                  </a:cubicBezTo>
                  <a:cubicBezTo>
                    <a:pt x="29" y="1389"/>
                    <a:pt x="12" y="1335"/>
                    <a:pt x="12" y="1301"/>
                  </a:cubicBezTo>
                  <a:lnTo>
                    <a:pt x="0" y="93"/>
                  </a:lnTo>
                  <a:cubicBezTo>
                    <a:pt x="0" y="76"/>
                    <a:pt x="5" y="51"/>
                    <a:pt x="12" y="34"/>
                  </a:cubicBezTo>
                  <a:cubicBezTo>
                    <a:pt x="29" y="0"/>
                    <a:pt x="65" y="5"/>
                    <a:pt x="97" y="12"/>
                  </a:cubicBezTo>
                  <a:cubicBezTo>
                    <a:pt x="141" y="22"/>
                    <a:pt x="185" y="29"/>
                    <a:pt x="229" y="37"/>
                  </a:cubicBezTo>
                  <a:cubicBezTo>
                    <a:pt x="236" y="37"/>
                    <a:pt x="241" y="39"/>
                    <a:pt x="246" y="39"/>
                  </a:cubicBezTo>
                </a:path>
              </a:pathLst>
            </a:custGeom>
            <a:solidFill>
              <a:srgbClr val="15507A"/>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3" name="Freeform 347"/>
            <p:cNvSpPr>
              <a:spLocks noChangeArrowheads="1"/>
            </p:cNvSpPr>
            <p:nvPr/>
          </p:nvSpPr>
          <p:spPr bwMode="auto">
            <a:xfrm>
              <a:off x="19628407" y="5065738"/>
              <a:ext cx="203147" cy="1184968"/>
            </a:xfrm>
            <a:custGeom>
              <a:avLst/>
              <a:gdLst>
                <a:gd name="T0" fmla="*/ 185 w 218"/>
                <a:gd name="T1" fmla="*/ 34 h 1241"/>
                <a:gd name="T2" fmla="*/ 185 w 218"/>
                <a:gd name="T3" fmla="*/ 34 h 1241"/>
                <a:gd name="T4" fmla="*/ 205 w 218"/>
                <a:gd name="T5" fmla="*/ 112 h 1241"/>
                <a:gd name="T6" fmla="*/ 217 w 218"/>
                <a:gd name="T7" fmla="*/ 1133 h 1241"/>
                <a:gd name="T8" fmla="*/ 198 w 218"/>
                <a:gd name="T9" fmla="*/ 1213 h 1241"/>
                <a:gd name="T10" fmla="*/ 130 w 218"/>
                <a:gd name="T11" fmla="*/ 1223 h 1241"/>
                <a:gd name="T12" fmla="*/ 66 w 218"/>
                <a:gd name="T13" fmla="*/ 1235 h 1241"/>
                <a:gd name="T14" fmla="*/ 42 w 218"/>
                <a:gd name="T15" fmla="*/ 1240 h 1241"/>
                <a:gd name="T16" fmla="*/ 20 w 218"/>
                <a:gd name="T17" fmla="*/ 1160 h 1241"/>
                <a:gd name="T18" fmla="*/ 7 w 218"/>
                <a:gd name="T19" fmla="*/ 90 h 1241"/>
                <a:gd name="T20" fmla="*/ 17 w 218"/>
                <a:gd name="T21" fmla="*/ 17 h 1241"/>
                <a:gd name="T22" fmla="*/ 85 w 218"/>
                <a:gd name="T23" fmla="*/ 12 h 1241"/>
                <a:gd name="T24" fmla="*/ 185 w 218"/>
                <a:gd name="T25" fmla="*/ 34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 h="1241">
                  <a:moveTo>
                    <a:pt x="185" y="34"/>
                  </a:moveTo>
                  <a:lnTo>
                    <a:pt x="185" y="34"/>
                  </a:lnTo>
                  <a:cubicBezTo>
                    <a:pt x="195" y="36"/>
                    <a:pt x="205" y="68"/>
                    <a:pt x="205" y="112"/>
                  </a:cubicBezTo>
                  <a:cubicBezTo>
                    <a:pt x="217" y="1133"/>
                    <a:pt x="217" y="1133"/>
                    <a:pt x="217" y="1133"/>
                  </a:cubicBezTo>
                  <a:cubicBezTo>
                    <a:pt x="217" y="1176"/>
                    <a:pt x="210" y="1213"/>
                    <a:pt x="198" y="1213"/>
                  </a:cubicBezTo>
                  <a:cubicBezTo>
                    <a:pt x="176" y="1213"/>
                    <a:pt x="151" y="1220"/>
                    <a:pt x="130" y="1223"/>
                  </a:cubicBezTo>
                  <a:cubicBezTo>
                    <a:pt x="110" y="1228"/>
                    <a:pt x="88" y="1230"/>
                    <a:pt x="66" y="1235"/>
                  </a:cubicBezTo>
                  <a:cubicBezTo>
                    <a:pt x="59" y="1238"/>
                    <a:pt x="49" y="1240"/>
                    <a:pt x="42" y="1240"/>
                  </a:cubicBezTo>
                  <a:cubicBezTo>
                    <a:pt x="20" y="1235"/>
                    <a:pt x="20" y="1176"/>
                    <a:pt x="20" y="1160"/>
                  </a:cubicBezTo>
                  <a:cubicBezTo>
                    <a:pt x="20" y="1160"/>
                    <a:pt x="7" y="92"/>
                    <a:pt x="7" y="90"/>
                  </a:cubicBezTo>
                  <a:cubicBezTo>
                    <a:pt x="7" y="70"/>
                    <a:pt x="0" y="31"/>
                    <a:pt x="17" y="17"/>
                  </a:cubicBezTo>
                  <a:cubicBezTo>
                    <a:pt x="37" y="0"/>
                    <a:pt x="66" y="7"/>
                    <a:pt x="85" y="12"/>
                  </a:cubicBezTo>
                  <a:cubicBezTo>
                    <a:pt x="117" y="19"/>
                    <a:pt x="127" y="24"/>
                    <a:pt x="185" y="34"/>
                  </a:cubicBezTo>
                </a:path>
              </a:pathLst>
            </a:custGeom>
            <a:solidFill>
              <a:srgbClr val="EEEEE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4" name="Freeform 348"/>
            <p:cNvSpPr>
              <a:spLocks noChangeArrowheads="1"/>
            </p:cNvSpPr>
            <p:nvPr/>
          </p:nvSpPr>
          <p:spPr bwMode="auto">
            <a:xfrm>
              <a:off x="19903502" y="5006489"/>
              <a:ext cx="973413" cy="1282304"/>
            </a:xfrm>
            <a:custGeom>
              <a:avLst/>
              <a:gdLst>
                <a:gd name="T0" fmla="*/ 902 w 1019"/>
                <a:gd name="T1" fmla="*/ 0 h 1339"/>
                <a:gd name="T2" fmla="*/ 902 w 1019"/>
                <a:gd name="T3" fmla="*/ 0 h 1339"/>
                <a:gd name="T4" fmla="*/ 1006 w 1019"/>
                <a:gd name="T5" fmla="*/ 88 h 1339"/>
                <a:gd name="T6" fmla="*/ 1018 w 1019"/>
                <a:gd name="T7" fmla="*/ 1238 h 1339"/>
                <a:gd name="T8" fmla="*/ 916 w 1019"/>
                <a:gd name="T9" fmla="*/ 1328 h 1339"/>
                <a:gd name="T10" fmla="*/ 119 w 1019"/>
                <a:gd name="T11" fmla="*/ 1338 h 1339"/>
                <a:gd name="T12" fmla="*/ 14 w 1019"/>
                <a:gd name="T13" fmla="*/ 1250 h 1339"/>
                <a:gd name="T14" fmla="*/ 2 w 1019"/>
                <a:gd name="T15" fmla="*/ 100 h 1339"/>
                <a:gd name="T16" fmla="*/ 102 w 1019"/>
                <a:gd name="T17" fmla="*/ 10 h 1339"/>
                <a:gd name="T18" fmla="*/ 902 w 1019"/>
                <a:gd name="T19" fmla="*/ 0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9" h="1339">
                  <a:moveTo>
                    <a:pt x="902" y="0"/>
                  </a:moveTo>
                  <a:lnTo>
                    <a:pt x="902" y="0"/>
                  </a:lnTo>
                  <a:cubicBezTo>
                    <a:pt x="958" y="0"/>
                    <a:pt x="1004" y="39"/>
                    <a:pt x="1006" y="88"/>
                  </a:cubicBezTo>
                  <a:cubicBezTo>
                    <a:pt x="1018" y="1238"/>
                    <a:pt x="1018" y="1238"/>
                    <a:pt x="1018" y="1238"/>
                  </a:cubicBezTo>
                  <a:cubicBezTo>
                    <a:pt x="1018" y="1289"/>
                    <a:pt x="975" y="1328"/>
                    <a:pt x="916" y="1328"/>
                  </a:cubicBezTo>
                  <a:cubicBezTo>
                    <a:pt x="119" y="1338"/>
                    <a:pt x="119" y="1338"/>
                    <a:pt x="119" y="1338"/>
                  </a:cubicBezTo>
                  <a:cubicBezTo>
                    <a:pt x="61" y="1338"/>
                    <a:pt x="14" y="1299"/>
                    <a:pt x="14" y="1250"/>
                  </a:cubicBezTo>
                  <a:cubicBezTo>
                    <a:pt x="2" y="100"/>
                    <a:pt x="2" y="100"/>
                    <a:pt x="2" y="100"/>
                  </a:cubicBezTo>
                  <a:cubicBezTo>
                    <a:pt x="0" y="49"/>
                    <a:pt x="46" y="10"/>
                    <a:pt x="102" y="10"/>
                  </a:cubicBezTo>
                  <a:lnTo>
                    <a:pt x="902" y="0"/>
                  </a:ln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5" name="Freeform 349"/>
            <p:cNvSpPr>
              <a:spLocks noChangeArrowheads="1"/>
            </p:cNvSpPr>
            <p:nvPr/>
          </p:nvSpPr>
          <p:spPr bwMode="auto">
            <a:xfrm>
              <a:off x="19873876" y="5006489"/>
              <a:ext cx="973413" cy="1282304"/>
            </a:xfrm>
            <a:custGeom>
              <a:avLst/>
              <a:gdLst>
                <a:gd name="T0" fmla="*/ 901 w 1019"/>
                <a:gd name="T1" fmla="*/ 0 h 1341"/>
                <a:gd name="T2" fmla="*/ 901 w 1019"/>
                <a:gd name="T3" fmla="*/ 0 h 1341"/>
                <a:gd name="T4" fmla="*/ 1004 w 1019"/>
                <a:gd name="T5" fmla="*/ 88 h 1341"/>
                <a:gd name="T6" fmla="*/ 1016 w 1019"/>
                <a:gd name="T7" fmla="*/ 1240 h 1341"/>
                <a:gd name="T8" fmla="*/ 916 w 1019"/>
                <a:gd name="T9" fmla="*/ 1331 h 1341"/>
                <a:gd name="T10" fmla="*/ 117 w 1019"/>
                <a:gd name="T11" fmla="*/ 1338 h 1341"/>
                <a:gd name="T12" fmla="*/ 14 w 1019"/>
                <a:gd name="T13" fmla="*/ 1250 h 1341"/>
                <a:gd name="T14" fmla="*/ 0 w 1019"/>
                <a:gd name="T15" fmla="*/ 100 h 1341"/>
                <a:gd name="T16" fmla="*/ 102 w 1019"/>
                <a:gd name="T17" fmla="*/ 10 h 1341"/>
                <a:gd name="T18" fmla="*/ 901 w 1019"/>
                <a:gd name="T19" fmla="*/ 0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9" h="1341">
                  <a:moveTo>
                    <a:pt x="901" y="0"/>
                  </a:moveTo>
                  <a:lnTo>
                    <a:pt x="901" y="0"/>
                  </a:lnTo>
                  <a:cubicBezTo>
                    <a:pt x="957" y="0"/>
                    <a:pt x="1004" y="39"/>
                    <a:pt x="1004" y="88"/>
                  </a:cubicBezTo>
                  <a:cubicBezTo>
                    <a:pt x="1016" y="1240"/>
                    <a:pt x="1016" y="1240"/>
                    <a:pt x="1016" y="1240"/>
                  </a:cubicBezTo>
                  <a:cubicBezTo>
                    <a:pt x="1018" y="1289"/>
                    <a:pt x="972" y="1328"/>
                    <a:pt x="916" y="1331"/>
                  </a:cubicBezTo>
                  <a:cubicBezTo>
                    <a:pt x="117" y="1338"/>
                    <a:pt x="117" y="1338"/>
                    <a:pt x="117" y="1338"/>
                  </a:cubicBezTo>
                  <a:cubicBezTo>
                    <a:pt x="60" y="1340"/>
                    <a:pt x="14" y="1299"/>
                    <a:pt x="14" y="1250"/>
                  </a:cubicBezTo>
                  <a:cubicBezTo>
                    <a:pt x="0" y="100"/>
                    <a:pt x="0" y="100"/>
                    <a:pt x="0" y="100"/>
                  </a:cubicBezTo>
                  <a:cubicBezTo>
                    <a:pt x="0" y="51"/>
                    <a:pt x="46" y="10"/>
                    <a:pt x="102" y="10"/>
                  </a:cubicBezTo>
                  <a:lnTo>
                    <a:pt x="901" y="0"/>
                  </a:lnTo>
                </a:path>
              </a:pathLst>
            </a:custGeom>
            <a:solidFill>
              <a:srgbClr val="15507A"/>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6" name="Freeform 350"/>
            <p:cNvSpPr>
              <a:spLocks noChangeArrowheads="1"/>
            </p:cNvSpPr>
            <p:nvPr/>
          </p:nvSpPr>
          <p:spPr bwMode="auto">
            <a:xfrm>
              <a:off x="19950057" y="5074202"/>
              <a:ext cx="571351" cy="1125719"/>
            </a:xfrm>
            <a:custGeom>
              <a:avLst/>
              <a:gdLst>
                <a:gd name="T0" fmla="*/ 525 w 599"/>
                <a:gd name="T1" fmla="*/ 0 h 1176"/>
                <a:gd name="T2" fmla="*/ 525 w 599"/>
                <a:gd name="T3" fmla="*/ 0 h 1176"/>
                <a:gd name="T4" fmla="*/ 585 w 599"/>
                <a:gd name="T5" fmla="*/ 78 h 1176"/>
                <a:gd name="T6" fmla="*/ 595 w 599"/>
                <a:gd name="T7" fmla="*/ 1089 h 1176"/>
                <a:gd name="T8" fmla="*/ 537 w 599"/>
                <a:gd name="T9" fmla="*/ 1167 h 1176"/>
                <a:gd name="T10" fmla="*/ 73 w 599"/>
                <a:gd name="T11" fmla="*/ 1175 h 1176"/>
                <a:gd name="T12" fmla="*/ 13 w 599"/>
                <a:gd name="T13" fmla="*/ 1097 h 1176"/>
                <a:gd name="T14" fmla="*/ 3 w 599"/>
                <a:gd name="T15" fmla="*/ 83 h 1176"/>
                <a:gd name="T16" fmla="*/ 61 w 599"/>
                <a:gd name="T17" fmla="*/ 5 h 1176"/>
                <a:gd name="T18" fmla="*/ 525 w 599"/>
                <a:gd name="T19" fmla="*/ 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1176">
                  <a:moveTo>
                    <a:pt x="525" y="0"/>
                  </a:moveTo>
                  <a:lnTo>
                    <a:pt x="525" y="0"/>
                  </a:lnTo>
                  <a:cubicBezTo>
                    <a:pt x="556" y="0"/>
                    <a:pt x="583" y="34"/>
                    <a:pt x="585" y="78"/>
                  </a:cubicBezTo>
                  <a:cubicBezTo>
                    <a:pt x="595" y="1089"/>
                    <a:pt x="595" y="1089"/>
                    <a:pt x="595" y="1089"/>
                  </a:cubicBezTo>
                  <a:cubicBezTo>
                    <a:pt x="598" y="1134"/>
                    <a:pt x="571" y="1167"/>
                    <a:pt x="537" y="1167"/>
                  </a:cubicBezTo>
                  <a:cubicBezTo>
                    <a:pt x="73" y="1175"/>
                    <a:pt x="73" y="1175"/>
                    <a:pt x="73" y="1175"/>
                  </a:cubicBezTo>
                  <a:cubicBezTo>
                    <a:pt x="42" y="1175"/>
                    <a:pt x="15" y="1141"/>
                    <a:pt x="13" y="1097"/>
                  </a:cubicBezTo>
                  <a:cubicBezTo>
                    <a:pt x="3" y="83"/>
                    <a:pt x="3" y="83"/>
                    <a:pt x="3" y="83"/>
                  </a:cubicBezTo>
                  <a:cubicBezTo>
                    <a:pt x="0" y="42"/>
                    <a:pt x="28" y="5"/>
                    <a:pt x="61" y="5"/>
                  </a:cubicBezTo>
                  <a:lnTo>
                    <a:pt x="525" y="0"/>
                  </a:lnTo>
                </a:path>
              </a:pathLst>
            </a:custGeom>
            <a:solidFill>
              <a:srgbClr val="013348"/>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7" name="Freeform 351"/>
            <p:cNvSpPr>
              <a:spLocks noChangeArrowheads="1"/>
            </p:cNvSpPr>
            <p:nvPr/>
          </p:nvSpPr>
          <p:spPr bwMode="auto">
            <a:xfrm>
              <a:off x="20563730" y="5522797"/>
              <a:ext cx="224308" cy="236994"/>
            </a:xfrm>
            <a:custGeom>
              <a:avLst/>
              <a:gdLst>
                <a:gd name="T0" fmla="*/ 212 w 240"/>
                <a:gd name="T1" fmla="*/ 0 h 252"/>
                <a:gd name="T2" fmla="*/ 212 w 240"/>
                <a:gd name="T3" fmla="*/ 0 h 252"/>
                <a:gd name="T4" fmla="*/ 236 w 240"/>
                <a:gd name="T5" fmla="*/ 17 h 252"/>
                <a:gd name="T6" fmla="*/ 239 w 240"/>
                <a:gd name="T7" fmla="*/ 231 h 252"/>
                <a:gd name="T8" fmla="*/ 215 w 240"/>
                <a:gd name="T9" fmla="*/ 248 h 252"/>
                <a:gd name="T10" fmla="*/ 27 w 240"/>
                <a:gd name="T11" fmla="*/ 251 h 252"/>
                <a:gd name="T12" fmla="*/ 2 w 240"/>
                <a:gd name="T13" fmla="*/ 233 h 252"/>
                <a:gd name="T14" fmla="*/ 0 w 240"/>
                <a:gd name="T15" fmla="*/ 19 h 252"/>
                <a:gd name="T16" fmla="*/ 24 w 240"/>
                <a:gd name="T17" fmla="*/ 2 h 252"/>
                <a:gd name="T18" fmla="*/ 212 w 240"/>
                <a:gd name="T1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2">
                  <a:moveTo>
                    <a:pt x="212" y="0"/>
                  </a:moveTo>
                  <a:lnTo>
                    <a:pt x="212" y="0"/>
                  </a:lnTo>
                  <a:cubicBezTo>
                    <a:pt x="224" y="0"/>
                    <a:pt x="236" y="7"/>
                    <a:pt x="236" y="17"/>
                  </a:cubicBezTo>
                  <a:cubicBezTo>
                    <a:pt x="239" y="231"/>
                    <a:pt x="239" y="231"/>
                    <a:pt x="239" y="231"/>
                  </a:cubicBezTo>
                  <a:cubicBezTo>
                    <a:pt x="239" y="241"/>
                    <a:pt x="227" y="248"/>
                    <a:pt x="215" y="248"/>
                  </a:cubicBezTo>
                  <a:cubicBezTo>
                    <a:pt x="27" y="251"/>
                    <a:pt x="27" y="251"/>
                    <a:pt x="27" y="251"/>
                  </a:cubicBezTo>
                  <a:cubicBezTo>
                    <a:pt x="15" y="251"/>
                    <a:pt x="2" y="243"/>
                    <a:pt x="2" y="233"/>
                  </a:cubicBezTo>
                  <a:cubicBezTo>
                    <a:pt x="0" y="19"/>
                    <a:pt x="0" y="19"/>
                    <a:pt x="0" y="19"/>
                  </a:cubicBezTo>
                  <a:cubicBezTo>
                    <a:pt x="0" y="9"/>
                    <a:pt x="12" y="2"/>
                    <a:pt x="24" y="2"/>
                  </a:cubicBezTo>
                  <a:lnTo>
                    <a:pt x="212" y="0"/>
                  </a:lnTo>
                </a:path>
              </a:pathLst>
            </a:custGeom>
            <a:solidFill>
              <a:srgbClr val="387395"/>
            </a:solidFill>
            <a:ln>
              <a:noFill/>
            </a:ln>
            <a:effectLst/>
            <a:extLst>
              <a:ext uri="{91240B29-F687-4f45-9708-019B960494DF}">
                <a14:hiddenLine xmlns="" xmlns:a14="http://schemas.microsoft.com/office/drawing/2010/main" w="9525" cap="flat">
                  <a:solidFill>
                    <a:srgbClr val="B2B3B3"/>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8" name="Freeform 352"/>
            <p:cNvSpPr>
              <a:spLocks noChangeArrowheads="1"/>
            </p:cNvSpPr>
            <p:nvPr/>
          </p:nvSpPr>
          <p:spPr bwMode="auto">
            <a:xfrm>
              <a:off x="20563730" y="5522797"/>
              <a:ext cx="224308" cy="236994"/>
            </a:xfrm>
            <a:custGeom>
              <a:avLst/>
              <a:gdLst>
                <a:gd name="T0" fmla="*/ 212 w 240"/>
                <a:gd name="T1" fmla="*/ 0 h 252"/>
                <a:gd name="T2" fmla="*/ 212 w 240"/>
                <a:gd name="T3" fmla="*/ 0 h 252"/>
                <a:gd name="T4" fmla="*/ 236 w 240"/>
                <a:gd name="T5" fmla="*/ 17 h 252"/>
                <a:gd name="T6" fmla="*/ 239 w 240"/>
                <a:gd name="T7" fmla="*/ 231 h 252"/>
                <a:gd name="T8" fmla="*/ 215 w 240"/>
                <a:gd name="T9" fmla="*/ 248 h 252"/>
                <a:gd name="T10" fmla="*/ 27 w 240"/>
                <a:gd name="T11" fmla="*/ 251 h 252"/>
                <a:gd name="T12" fmla="*/ 2 w 240"/>
                <a:gd name="T13" fmla="*/ 233 h 252"/>
                <a:gd name="T14" fmla="*/ 0 w 240"/>
                <a:gd name="T15" fmla="*/ 19 h 252"/>
                <a:gd name="T16" fmla="*/ 24 w 240"/>
                <a:gd name="T17" fmla="*/ 2 h 252"/>
                <a:gd name="T18" fmla="*/ 212 w 240"/>
                <a:gd name="T1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2">
                  <a:moveTo>
                    <a:pt x="212" y="0"/>
                  </a:moveTo>
                  <a:lnTo>
                    <a:pt x="212" y="0"/>
                  </a:lnTo>
                  <a:cubicBezTo>
                    <a:pt x="224" y="0"/>
                    <a:pt x="236" y="7"/>
                    <a:pt x="236" y="17"/>
                  </a:cubicBezTo>
                  <a:cubicBezTo>
                    <a:pt x="239" y="231"/>
                    <a:pt x="239" y="231"/>
                    <a:pt x="239" y="231"/>
                  </a:cubicBezTo>
                  <a:cubicBezTo>
                    <a:pt x="239" y="241"/>
                    <a:pt x="227" y="248"/>
                    <a:pt x="215" y="248"/>
                  </a:cubicBezTo>
                  <a:cubicBezTo>
                    <a:pt x="27" y="251"/>
                    <a:pt x="27" y="251"/>
                    <a:pt x="27" y="251"/>
                  </a:cubicBezTo>
                  <a:cubicBezTo>
                    <a:pt x="15" y="251"/>
                    <a:pt x="2" y="243"/>
                    <a:pt x="2" y="233"/>
                  </a:cubicBezTo>
                  <a:cubicBezTo>
                    <a:pt x="0" y="19"/>
                    <a:pt x="0" y="19"/>
                    <a:pt x="0" y="19"/>
                  </a:cubicBezTo>
                  <a:cubicBezTo>
                    <a:pt x="0" y="9"/>
                    <a:pt x="12" y="2"/>
                    <a:pt x="24" y="2"/>
                  </a:cubicBezTo>
                  <a:lnTo>
                    <a:pt x="212" y="0"/>
                  </a:lnTo>
                </a:path>
              </a:pathLst>
            </a:custGeom>
            <a:noFill/>
            <a:ln w="5760" cap="flat">
              <a:solidFill>
                <a:srgbClr val="326798"/>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9" name="Freeform 353"/>
            <p:cNvSpPr>
              <a:spLocks noChangeArrowheads="1"/>
            </p:cNvSpPr>
            <p:nvPr/>
          </p:nvSpPr>
          <p:spPr bwMode="auto">
            <a:xfrm>
              <a:off x="20555266" y="5531261"/>
              <a:ext cx="224308" cy="236994"/>
            </a:xfrm>
            <a:custGeom>
              <a:avLst/>
              <a:gdLst>
                <a:gd name="T0" fmla="*/ 212 w 240"/>
                <a:gd name="T1" fmla="*/ 0 h 252"/>
                <a:gd name="T2" fmla="*/ 212 w 240"/>
                <a:gd name="T3" fmla="*/ 0 h 252"/>
                <a:gd name="T4" fmla="*/ 234 w 240"/>
                <a:gd name="T5" fmla="*/ 17 h 252"/>
                <a:gd name="T6" fmla="*/ 236 w 240"/>
                <a:gd name="T7" fmla="*/ 234 h 252"/>
                <a:gd name="T8" fmla="*/ 214 w 240"/>
                <a:gd name="T9" fmla="*/ 249 h 252"/>
                <a:gd name="T10" fmla="*/ 26 w 240"/>
                <a:gd name="T11" fmla="*/ 251 h 252"/>
                <a:gd name="T12" fmla="*/ 2 w 240"/>
                <a:gd name="T13" fmla="*/ 236 h 252"/>
                <a:gd name="T14" fmla="*/ 0 w 240"/>
                <a:gd name="T15" fmla="*/ 20 h 252"/>
                <a:gd name="T16" fmla="*/ 24 w 240"/>
                <a:gd name="T17" fmla="*/ 2 h 252"/>
                <a:gd name="T18" fmla="*/ 212 w 240"/>
                <a:gd name="T1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2">
                  <a:moveTo>
                    <a:pt x="212" y="0"/>
                  </a:moveTo>
                  <a:lnTo>
                    <a:pt x="212" y="0"/>
                  </a:lnTo>
                  <a:cubicBezTo>
                    <a:pt x="224" y="0"/>
                    <a:pt x="234" y="7"/>
                    <a:pt x="234" y="17"/>
                  </a:cubicBezTo>
                  <a:cubicBezTo>
                    <a:pt x="236" y="234"/>
                    <a:pt x="236" y="234"/>
                    <a:pt x="236" y="234"/>
                  </a:cubicBezTo>
                  <a:cubicBezTo>
                    <a:pt x="239" y="241"/>
                    <a:pt x="226" y="249"/>
                    <a:pt x="214" y="249"/>
                  </a:cubicBezTo>
                  <a:cubicBezTo>
                    <a:pt x="26" y="251"/>
                    <a:pt x="26" y="251"/>
                    <a:pt x="26" y="251"/>
                  </a:cubicBezTo>
                  <a:cubicBezTo>
                    <a:pt x="14" y="251"/>
                    <a:pt x="2" y="244"/>
                    <a:pt x="2" y="236"/>
                  </a:cubicBezTo>
                  <a:cubicBezTo>
                    <a:pt x="0" y="20"/>
                    <a:pt x="0" y="20"/>
                    <a:pt x="0" y="20"/>
                  </a:cubicBezTo>
                  <a:cubicBezTo>
                    <a:pt x="0" y="10"/>
                    <a:pt x="9" y="2"/>
                    <a:pt x="24" y="2"/>
                  </a:cubicBezTo>
                  <a:lnTo>
                    <a:pt x="212" y="0"/>
                  </a:lnTo>
                </a:path>
              </a:pathLst>
            </a:custGeom>
            <a:solidFill>
              <a:srgbClr val="013348"/>
            </a:solidFill>
            <a:ln>
              <a:noFill/>
            </a:ln>
            <a:effectLst/>
            <a:extLst>
              <a:ext uri="{91240B29-F687-4f45-9708-019B960494DF}">
                <a14:hiddenLine xmlns="" xmlns:a14="http://schemas.microsoft.com/office/drawing/2010/main" w="9525" cap="flat">
                  <a:solidFill>
                    <a:srgbClr val="326798"/>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0" name="Freeform 354"/>
            <p:cNvSpPr>
              <a:spLocks noChangeArrowheads="1"/>
            </p:cNvSpPr>
            <p:nvPr/>
          </p:nvSpPr>
          <p:spPr bwMode="auto">
            <a:xfrm>
              <a:off x="20347886" y="5141914"/>
              <a:ext cx="131199" cy="131193"/>
            </a:xfrm>
            <a:custGeom>
              <a:avLst/>
              <a:gdLst>
                <a:gd name="T0" fmla="*/ 136 w 142"/>
                <a:gd name="T1" fmla="*/ 0 h 142"/>
                <a:gd name="T2" fmla="*/ 136 w 142"/>
                <a:gd name="T3" fmla="*/ 0 h 142"/>
                <a:gd name="T4" fmla="*/ 141 w 142"/>
                <a:gd name="T5" fmla="*/ 4 h 142"/>
                <a:gd name="T6" fmla="*/ 141 w 142"/>
                <a:gd name="T7" fmla="*/ 133 h 142"/>
                <a:gd name="T8" fmla="*/ 139 w 142"/>
                <a:gd name="T9" fmla="*/ 138 h 142"/>
                <a:gd name="T10" fmla="*/ 7 w 142"/>
                <a:gd name="T11" fmla="*/ 141 h 142"/>
                <a:gd name="T12" fmla="*/ 2 w 142"/>
                <a:gd name="T13" fmla="*/ 136 h 142"/>
                <a:gd name="T14" fmla="*/ 0 w 142"/>
                <a:gd name="T15" fmla="*/ 7 h 142"/>
                <a:gd name="T16" fmla="*/ 5 w 142"/>
                <a:gd name="T17" fmla="*/ 2 h 142"/>
                <a:gd name="T18" fmla="*/ 136 w 142"/>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36" y="0"/>
                  </a:moveTo>
                  <a:lnTo>
                    <a:pt x="136" y="0"/>
                  </a:lnTo>
                  <a:cubicBezTo>
                    <a:pt x="139" y="0"/>
                    <a:pt x="141" y="2"/>
                    <a:pt x="141" y="4"/>
                  </a:cubicBezTo>
                  <a:cubicBezTo>
                    <a:pt x="141" y="133"/>
                    <a:pt x="141" y="133"/>
                    <a:pt x="141" y="133"/>
                  </a:cubicBezTo>
                  <a:cubicBezTo>
                    <a:pt x="141" y="136"/>
                    <a:pt x="141" y="138"/>
                    <a:pt x="139" y="138"/>
                  </a:cubicBezTo>
                  <a:cubicBezTo>
                    <a:pt x="7" y="141"/>
                    <a:pt x="7" y="141"/>
                    <a:pt x="7" y="141"/>
                  </a:cubicBezTo>
                  <a:cubicBezTo>
                    <a:pt x="5" y="141"/>
                    <a:pt x="2" y="138"/>
                    <a:pt x="2" y="136"/>
                  </a:cubicBezTo>
                  <a:cubicBezTo>
                    <a:pt x="0" y="7"/>
                    <a:pt x="0" y="7"/>
                    <a:pt x="0" y="7"/>
                  </a:cubicBezTo>
                  <a:cubicBezTo>
                    <a:pt x="0" y="4"/>
                    <a:pt x="2" y="2"/>
                    <a:pt x="5" y="2"/>
                  </a:cubicBezTo>
                  <a:lnTo>
                    <a:pt x="136" y="0"/>
                  </a:lnTo>
                </a:path>
              </a:pathLst>
            </a:custGeom>
            <a:solidFill>
              <a:srgbClr val="5B93B1"/>
            </a:solidFill>
            <a:ln>
              <a:noFill/>
            </a:ln>
            <a:effectLst/>
            <a:extLst>
              <a:ext uri="{91240B29-F687-4f45-9708-019B960494DF}">
                <a14:hiddenLine xmlns="" xmlns:a14="http://schemas.microsoft.com/office/drawing/2010/main" w="9525" cap="flat">
                  <a:solidFill>
                    <a:srgbClr val="326798"/>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1" name="Freeform 355"/>
            <p:cNvSpPr>
              <a:spLocks noChangeArrowheads="1"/>
            </p:cNvSpPr>
            <p:nvPr/>
          </p:nvSpPr>
          <p:spPr bwMode="auto">
            <a:xfrm>
              <a:off x="20347886" y="5141914"/>
              <a:ext cx="131199" cy="131193"/>
            </a:xfrm>
            <a:custGeom>
              <a:avLst/>
              <a:gdLst>
                <a:gd name="T0" fmla="*/ 136 w 142"/>
                <a:gd name="T1" fmla="*/ 0 h 142"/>
                <a:gd name="T2" fmla="*/ 136 w 142"/>
                <a:gd name="T3" fmla="*/ 0 h 142"/>
                <a:gd name="T4" fmla="*/ 141 w 142"/>
                <a:gd name="T5" fmla="*/ 4 h 142"/>
                <a:gd name="T6" fmla="*/ 141 w 142"/>
                <a:gd name="T7" fmla="*/ 133 h 142"/>
                <a:gd name="T8" fmla="*/ 139 w 142"/>
                <a:gd name="T9" fmla="*/ 138 h 142"/>
                <a:gd name="T10" fmla="*/ 7 w 142"/>
                <a:gd name="T11" fmla="*/ 141 h 142"/>
                <a:gd name="T12" fmla="*/ 2 w 142"/>
                <a:gd name="T13" fmla="*/ 136 h 142"/>
                <a:gd name="T14" fmla="*/ 0 w 142"/>
                <a:gd name="T15" fmla="*/ 7 h 142"/>
                <a:gd name="T16" fmla="*/ 5 w 142"/>
                <a:gd name="T17" fmla="*/ 2 h 142"/>
                <a:gd name="T18" fmla="*/ 136 w 142"/>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36" y="0"/>
                  </a:moveTo>
                  <a:lnTo>
                    <a:pt x="136" y="0"/>
                  </a:lnTo>
                  <a:cubicBezTo>
                    <a:pt x="139" y="0"/>
                    <a:pt x="141" y="2"/>
                    <a:pt x="141" y="4"/>
                  </a:cubicBezTo>
                  <a:cubicBezTo>
                    <a:pt x="141" y="133"/>
                    <a:pt x="141" y="133"/>
                    <a:pt x="141" y="133"/>
                  </a:cubicBezTo>
                  <a:cubicBezTo>
                    <a:pt x="141" y="136"/>
                    <a:pt x="141" y="138"/>
                    <a:pt x="139" y="138"/>
                  </a:cubicBezTo>
                  <a:cubicBezTo>
                    <a:pt x="7" y="141"/>
                    <a:pt x="7" y="141"/>
                    <a:pt x="7" y="141"/>
                  </a:cubicBezTo>
                  <a:cubicBezTo>
                    <a:pt x="5" y="141"/>
                    <a:pt x="2" y="138"/>
                    <a:pt x="2" y="136"/>
                  </a:cubicBezTo>
                  <a:cubicBezTo>
                    <a:pt x="0" y="7"/>
                    <a:pt x="0" y="7"/>
                    <a:pt x="0" y="7"/>
                  </a:cubicBezTo>
                  <a:cubicBezTo>
                    <a:pt x="0" y="4"/>
                    <a:pt x="2" y="2"/>
                    <a:pt x="5" y="2"/>
                  </a:cubicBezTo>
                  <a:lnTo>
                    <a:pt x="136"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2" name="Freeform 356"/>
            <p:cNvSpPr>
              <a:spLocks noChangeArrowheads="1"/>
            </p:cNvSpPr>
            <p:nvPr/>
          </p:nvSpPr>
          <p:spPr bwMode="auto">
            <a:xfrm>
              <a:off x="20347886" y="5315427"/>
              <a:ext cx="131199" cy="131193"/>
            </a:xfrm>
            <a:custGeom>
              <a:avLst/>
              <a:gdLst>
                <a:gd name="T0" fmla="*/ 137 w 142"/>
                <a:gd name="T1" fmla="*/ 0 h 140"/>
                <a:gd name="T2" fmla="*/ 137 w 142"/>
                <a:gd name="T3" fmla="*/ 0 h 140"/>
                <a:gd name="T4" fmla="*/ 141 w 142"/>
                <a:gd name="T5" fmla="*/ 5 h 140"/>
                <a:gd name="T6" fmla="*/ 141 w 142"/>
                <a:gd name="T7" fmla="*/ 134 h 140"/>
                <a:gd name="T8" fmla="*/ 137 w 142"/>
                <a:gd name="T9" fmla="*/ 136 h 140"/>
                <a:gd name="T10" fmla="*/ 5 w 142"/>
                <a:gd name="T11" fmla="*/ 139 h 140"/>
                <a:gd name="T12" fmla="*/ 0 w 142"/>
                <a:gd name="T13" fmla="*/ 134 h 140"/>
                <a:gd name="T14" fmla="*/ 0 w 142"/>
                <a:gd name="T15" fmla="*/ 5 h 140"/>
                <a:gd name="T16" fmla="*/ 5 w 142"/>
                <a:gd name="T17" fmla="*/ 0 h 140"/>
                <a:gd name="T18" fmla="*/ 137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7" y="0"/>
                  </a:moveTo>
                  <a:lnTo>
                    <a:pt x="137" y="0"/>
                  </a:lnTo>
                  <a:cubicBezTo>
                    <a:pt x="139" y="0"/>
                    <a:pt x="141" y="2"/>
                    <a:pt x="141" y="5"/>
                  </a:cubicBezTo>
                  <a:cubicBezTo>
                    <a:pt x="141" y="134"/>
                    <a:pt x="141" y="134"/>
                    <a:pt x="141" y="134"/>
                  </a:cubicBezTo>
                  <a:cubicBezTo>
                    <a:pt x="141" y="136"/>
                    <a:pt x="139" y="136"/>
                    <a:pt x="137" y="136"/>
                  </a:cubicBezTo>
                  <a:cubicBezTo>
                    <a:pt x="5" y="139"/>
                    <a:pt x="5" y="139"/>
                    <a:pt x="5" y="139"/>
                  </a:cubicBezTo>
                  <a:cubicBezTo>
                    <a:pt x="3" y="139"/>
                    <a:pt x="0" y="136"/>
                    <a:pt x="0" y="134"/>
                  </a:cubicBezTo>
                  <a:cubicBezTo>
                    <a:pt x="0" y="5"/>
                    <a:pt x="0" y="5"/>
                    <a:pt x="0" y="5"/>
                  </a:cubicBezTo>
                  <a:cubicBezTo>
                    <a:pt x="0" y="2"/>
                    <a:pt x="3" y="0"/>
                    <a:pt x="5" y="0"/>
                  </a:cubicBezTo>
                  <a:lnTo>
                    <a:pt x="137"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3" name="Freeform 357"/>
            <p:cNvSpPr>
              <a:spLocks noChangeArrowheads="1"/>
            </p:cNvSpPr>
            <p:nvPr/>
          </p:nvSpPr>
          <p:spPr bwMode="auto">
            <a:xfrm>
              <a:off x="20347886" y="5315427"/>
              <a:ext cx="131199" cy="131193"/>
            </a:xfrm>
            <a:custGeom>
              <a:avLst/>
              <a:gdLst>
                <a:gd name="T0" fmla="*/ 137 w 142"/>
                <a:gd name="T1" fmla="*/ 0 h 140"/>
                <a:gd name="T2" fmla="*/ 137 w 142"/>
                <a:gd name="T3" fmla="*/ 0 h 140"/>
                <a:gd name="T4" fmla="*/ 141 w 142"/>
                <a:gd name="T5" fmla="*/ 5 h 140"/>
                <a:gd name="T6" fmla="*/ 141 w 142"/>
                <a:gd name="T7" fmla="*/ 134 h 140"/>
                <a:gd name="T8" fmla="*/ 137 w 142"/>
                <a:gd name="T9" fmla="*/ 136 h 140"/>
                <a:gd name="T10" fmla="*/ 5 w 142"/>
                <a:gd name="T11" fmla="*/ 139 h 140"/>
                <a:gd name="T12" fmla="*/ 0 w 142"/>
                <a:gd name="T13" fmla="*/ 134 h 140"/>
                <a:gd name="T14" fmla="*/ 0 w 142"/>
                <a:gd name="T15" fmla="*/ 5 h 140"/>
                <a:gd name="T16" fmla="*/ 5 w 142"/>
                <a:gd name="T17" fmla="*/ 0 h 140"/>
                <a:gd name="T18" fmla="*/ 137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7" y="0"/>
                  </a:moveTo>
                  <a:lnTo>
                    <a:pt x="137" y="0"/>
                  </a:lnTo>
                  <a:cubicBezTo>
                    <a:pt x="139" y="0"/>
                    <a:pt x="141" y="2"/>
                    <a:pt x="141" y="5"/>
                  </a:cubicBezTo>
                  <a:cubicBezTo>
                    <a:pt x="141" y="134"/>
                    <a:pt x="141" y="134"/>
                    <a:pt x="141" y="134"/>
                  </a:cubicBezTo>
                  <a:cubicBezTo>
                    <a:pt x="141" y="136"/>
                    <a:pt x="139" y="136"/>
                    <a:pt x="137" y="136"/>
                  </a:cubicBezTo>
                  <a:cubicBezTo>
                    <a:pt x="5" y="139"/>
                    <a:pt x="5" y="139"/>
                    <a:pt x="5" y="139"/>
                  </a:cubicBezTo>
                  <a:cubicBezTo>
                    <a:pt x="3" y="139"/>
                    <a:pt x="0" y="136"/>
                    <a:pt x="0" y="134"/>
                  </a:cubicBezTo>
                  <a:cubicBezTo>
                    <a:pt x="0" y="5"/>
                    <a:pt x="0" y="5"/>
                    <a:pt x="0" y="5"/>
                  </a:cubicBezTo>
                  <a:cubicBezTo>
                    <a:pt x="0" y="2"/>
                    <a:pt x="3" y="0"/>
                    <a:pt x="5" y="0"/>
                  </a:cubicBezTo>
                  <a:lnTo>
                    <a:pt x="137"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4" name="Freeform 358"/>
            <p:cNvSpPr>
              <a:spLocks noChangeArrowheads="1"/>
            </p:cNvSpPr>
            <p:nvPr/>
          </p:nvSpPr>
          <p:spPr bwMode="auto">
            <a:xfrm>
              <a:off x="20352118" y="5484708"/>
              <a:ext cx="131199" cy="131193"/>
            </a:xfrm>
            <a:custGeom>
              <a:avLst/>
              <a:gdLst>
                <a:gd name="T0" fmla="*/ 136 w 142"/>
                <a:gd name="T1" fmla="*/ 0 h 142"/>
                <a:gd name="T2" fmla="*/ 136 w 142"/>
                <a:gd name="T3" fmla="*/ 0 h 142"/>
                <a:gd name="T4" fmla="*/ 141 w 142"/>
                <a:gd name="T5" fmla="*/ 5 h 142"/>
                <a:gd name="T6" fmla="*/ 141 w 142"/>
                <a:gd name="T7" fmla="*/ 134 h 142"/>
                <a:gd name="T8" fmla="*/ 136 w 142"/>
                <a:gd name="T9" fmla="*/ 139 h 142"/>
                <a:gd name="T10" fmla="*/ 5 w 142"/>
                <a:gd name="T11" fmla="*/ 141 h 142"/>
                <a:gd name="T12" fmla="*/ 0 w 142"/>
                <a:gd name="T13" fmla="*/ 136 h 142"/>
                <a:gd name="T14" fmla="*/ 0 w 142"/>
                <a:gd name="T15" fmla="*/ 7 h 142"/>
                <a:gd name="T16" fmla="*/ 5 w 142"/>
                <a:gd name="T17" fmla="*/ 2 h 142"/>
                <a:gd name="T18" fmla="*/ 136 w 142"/>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36" y="0"/>
                  </a:moveTo>
                  <a:lnTo>
                    <a:pt x="136" y="0"/>
                  </a:lnTo>
                  <a:cubicBezTo>
                    <a:pt x="138" y="0"/>
                    <a:pt x="141" y="2"/>
                    <a:pt x="141" y="5"/>
                  </a:cubicBezTo>
                  <a:cubicBezTo>
                    <a:pt x="141" y="134"/>
                    <a:pt x="141" y="134"/>
                    <a:pt x="141" y="134"/>
                  </a:cubicBezTo>
                  <a:cubicBezTo>
                    <a:pt x="141" y="136"/>
                    <a:pt x="138" y="139"/>
                    <a:pt x="136" y="139"/>
                  </a:cubicBezTo>
                  <a:cubicBezTo>
                    <a:pt x="5" y="141"/>
                    <a:pt x="5" y="141"/>
                    <a:pt x="5" y="141"/>
                  </a:cubicBezTo>
                  <a:cubicBezTo>
                    <a:pt x="2" y="141"/>
                    <a:pt x="0" y="139"/>
                    <a:pt x="0" y="136"/>
                  </a:cubicBezTo>
                  <a:cubicBezTo>
                    <a:pt x="0" y="7"/>
                    <a:pt x="0" y="7"/>
                    <a:pt x="0" y="7"/>
                  </a:cubicBezTo>
                  <a:cubicBezTo>
                    <a:pt x="0" y="5"/>
                    <a:pt x="2" y="2"/>
                    <a:pt x="5" y="2"/>
                  </a:cubicBezTo>
                  <a:lnTo>
                    <a:pt x="136"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5" name="Freeform 359"/>
            <p:cNvSpPr>
              <a:spLocks noChangeArrowheads="1"/>
            </p:cNvSpPr>
            <p:nvPr/>
          </p:nvSpPr>
          <p:spPr bwMode="auto">
            <a:xfrm>
              <a:off x="20352118" y="5484708"/>
              <a:ext cx="131199" cy="131193"/>
            </a:xfrm>
            <a:custGeom>
              <a:avLst/>
              <a:gdLst>
                <a:gd name="T0" fmla="*/ 136 w 142"/>
                <a:gd name="T1" fmla="*/ 0 h 142"/>
                <a:gd name="T2" fmla="*/ 136 w 142"/>
                <a:gd name="T3" fmla="*/ 0 h 142"/>
                <a:gd name="T4" fmla="*/ 141 w 142"/>
                <a:gd name="T5" fmla="*/ 5 h 142"/>
                <a:gd name="T6" fmla="*/ 141 w 142"/>
                <a:gd name="T7" fmla="*/ 134 h 142"/>
                <a:gd name="T8" fmla="*/ 136 w 142"/>
                <a:gd name="T9" fmla="*/ 139 h 142"/>
                <a:gd name="T10" fmla="*/ 5 w 142"/>
                <a:gd name="T11" fmla="*/ 141 h 142"/>
                <a:gd name="T12" fmla="*/ 0 w 142"/>
                <a:gd name="T13" fmla="*/ 136 h 142"/>
                <a:gd name="T14" fmla="*/ 0 w 142"/>
                <a:gd name="T15" fmla="*/ 7 h 142"/>
                <a:gd name="T16" fmla="*/ 5 w 142"/>
                <a:gd name="T17" fmla="*/ 2 h 142"/>
                <a:gd name="T18" fmla="*/ 136 w 142"/>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36" y="0"/>
                  </a:moveTo>
                  <a:lnTo>
                    <a:pt x="136" y="0"/>
                  </a:lnTo>
                  <a:cubicBezTo>
                    <a:pt x="138" y="0"/>
                    <a:pt x="141" y="2"/>
                    <a:pt x="141" y="5"/>
                  </a:cubicBezTo>
                  <a:cubicBezTo>
                    <a:pt x="141" y="134"/>
                    <a:pt x="141" y="134"/>
                    <a:pt x="141" y="134"/>
                  </a:cubicBezTo>
                  <a:cubicBezTo>
                    <a:pt x="141" y="136"/>
                    <a:pt x="138" y="139"/>
                    <a:pt x="136" y="139"/>
                  </a:cubicBezTo>
                  <a:cubicBezTo>
                    <a:pt x="5" y="141"/>
                    <a:pt x="5" y="141"/>
                    <a:pt x="5" y="141"/>
                  </a:cubicBezTo>
                  <a:cubicBezTo>
                    <a:pt x="2" y="141"/>
                    <a:pt x="0" y="139"/>
                    <a:pt x="0" y="136"/>
                  </a:cubicBezTo>
                  <a:cubicBezTo>
                    <a:pt x="0" y="7"/>
                    <a:pt x="0" y="7"/>
                    <a:pt x="0" y="7"/>
                  </a:cubicBezTo>
                  <a:cubicBezTo>
                    <a:pt x="0" y="5"/>
                    <a:pt x="2" y="2"/>
                    <a:pt x="5" y="2"/>
                  </a:cubicBezTo>
                  <a:lnTo>
                    <a:pt x="136"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6" name="Freeform 360"/>
            <p:cNvSpPr>
              <a:spLocks noChangeArrowheads="1"/>
            </p:cNvSpPr>
            <p:nvPr/>
          </p:nvSpPr>
          <p:spPr bwMode="auto">
            <a:xfrm>
              <a:off x="20352118" y="5658222"/>
              <a:ext cx="131199" cy="131193"/>
            </a:xfrm>
            <a:custGeom>
              <a:avLst/>
              <a:gdLst>
                <a:gd name="T0" fmla="*/ 134 w 142"/>
                <a:gd name="T1" fmla="*/ 0 h 140"/>
                <a:gd name="T2" fmla="*/ 134 w 142"/>
                <a:gd name="T3" fmla="*/ 0 h 140"/>
                <a:gd name="T4" fmla="*/ 139 w 142"/>
                <a:gd name="T5" fmla="*/ 5 h 140"/>
                <a:gd name="T6" fmla="*/ 141 w 142"/>
                <a:gd name="T7" fmla="*/ 134 h 140"/>
                <a:gd name="T8" fmla="*/ 136 w 142"/>
                <a:gd name="T9" fmla="*/ 137 h 140"/>
                <a:gd name="T10" fmla="*/ 5 w 142"/>
                <a:gd name="T11" fmla="*/ 139 h 140"/>
                <a:gd name="T12" fmla="*/ 0 w 142"/>
                <a:gd name="T13" fmla="*/ 134 h 140"/>
                <a:gd name="T14" fmla="*/ 0 w 142"/>
                <a:gd name="T15" fmla="*/ 5 h 140"/>
                <a:gd name="T16" fmla="*/ 3 w 142"/>
                <a:gd name="T17" fmla="*/ 0 h 140"/>
                <a:gd name="T18" fmla="*/ 134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4" y="0"/>
                  </a:moveTo>
                  <a:lnTo>
                    <a:pt x="134" y="0"/>
                  </a:lnTo>
                  <a:cubicBezTo>
                    <a:pt x="139" y="0"/>
                    <a:pt x="139" y="2"/>
                    <a:pt x="139" y="5"/>
                  </a:cubicBezTo>
                  <a:cubicBezTo>
                    <a:pt x="141" y="134"/>
                    <a:pt x="141" y="134"/>
                    <a:pt x="141" y="134"/>
                  </a:cubicBezTo>
                  <a:cubicBezTo>
                    <a:pt x="141" y="137"/>
                    <a:pt x="139" y="137"/>
                    <a:pt x="136" y="137"/>
                  </a:cubicBezTo>
                  <a:cubicBezTo>
                    <a:pt x="5" y="139"/>
                    <a:pt x="5" y="139"/>
                    <a:pt x="5" y="139"/>
                  </a:cubicBezTo>
                  <a:cubicBezTo>
                    <a:pt x="3" y="139"/>
                    <a:pt x="0" y="137"/>
                    <a:pt x="0" y="134"/>
                  </a:cubicBezTo>
                  <a:cubicBezTo>
                    <a:pt x="0" y="5"/>
                    <a:pt x="0" y="5"/>
                    <a:pt x="0" y="5"/>
                  </a:cubicBezTo>
                  <a:cubicBezTo>
                    <a:pt x="0" y="2"/>
                    <a:pt x="0" y="0"/>
                    <a:pt x="3" y="0"/>
                  </a:cubicBezTo>
                  <a:lnTo>
                    <a:pt x="134"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7" name="Freeform 361"/>
            <p:cNvSpPr>
              <a:spLocks noChangeArrowheads="1"/>
            </p:cNvSpPr>
            <p:nvPr/>
          </p:nvSpPr>
          <p:spPr bwMode="auto">
            <a:xfrm>
              <a:off x="20352118" y="5658222"/>
              <a:ext cx="131199" cy="131193"/>
            </a:xfrm>
            <a:custGeom>
              <a:avLst/>
              <a:gdLst>
                <a:gd name="T0" fmla="*/ 134 w 142"/>
                <a:gd name="T1" fmla="*/ 0 h 140"/>
                <a:gd name="T2" fmla="*/ 134 w 142"/>
                <a:gd name="T3" fmla="*/ 0 h 140"/>
                <a:gd name="T4" fmla="*/ 139 w 142"/>
                <a:gd name="T5" fmla="*/ 5 h 140"/>
                <a:gd name="T6" fmla="*/ 141 w 142"/>
                <a:gd name="T7" fmla="*/ 134 h 140"/>
                <a:gd name="T8" fmla="*/ 136 w 142"/>
                <a:gd name="T9" fmla="*/ 137 h 140"/>
                <a:gd name="T10" fmla="*/ 5 w 142"/>
                <a:gd name="T11" fmla="*/ 139 h 140"/>
                <a:gd name="T12" fmla="*/ 0 w 142"/>
                <a:gd name="T13" fmla="*/ 134 h 140"/>
                <a:gd name="T14" fmla="*/ 0 w 142"/>
                <a:gd name="T15" fmla="*/ 5 h 140"/>
                <a:gd name="T16" fmla="*/ 3 w 142"/>
                <a:gd name="T17" fmla="*/ 0 h 140"/>
                <a:gd name="T18" fmla="*/ 134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4" y="0"/>
                  </a:moveTo>
                  <a:lnTo>
                    <a:pt x="134" y="0"/>
                  </a:lnTo>
                  <a:cubicBezTo>
                    <a:pt x="139" y="0"/>
                    <a:pt x="139" y="2"/>
                    <a:pt x="139" y="5"/>
                  </a:cubicBezTo>
                  <a:cubicBezTo>
                    <a:pt x="141" y="134"/>
                    <a:pt x="141" y="134"/>
                    <a:pt x="141" y="134"/>
                  </a:cubicBezTo>
                  <a:cubicBezTo>
                    <a:pt x="141" y="137"/>
                    <a:pt x="139" y="137"/>
                    <a:pt x="136" y="137"/>
                  </a:cubicBezTo>
                  <a:cubicBezTo>
                    <a:pt x="5" y="139"/>
                    <a:pt x="5" y="139"/>
                    <a:pt x="5" y="139"/>
                  </a:cubicBezTo>
                  <a:cubicBezTo>
                    <a:pt x="3" y="139"/>
                    <a:pt x="0" y="137"/>
                    <a:pt x="0" y="134"/>
                  </a:cubicBezTo>
                  <a:cubicBezTo>
                    <a:pt x="0" y="5"/>
                    <a:pt x="0" y="5"/>
                    <a:pt x="0" y="5"/>
                  </a:cubicBezTo>
                  <a:cubicBezTo>
                    <a:pt x="0" y="2"/>
                    <a:pt x="0" y="0"/>
                    <a:pt x="3" y="0"/>
                  </a:cubicBezTo>
                  <a:lnTo>
                    <a:pt x="134"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8" name="Freeform 362"/>
            <p:cNvSpPr>
              <a:spLocks noChangeArrowheads="1"/>
            </p:cNvSpPr>
            <p:nvPr/>
          </p:nvSpPr>
          <p:spPr bwMode="auto">
            <a:xfrm>
              <a:off x="20352118" y="5827503"/>
              <a:ext cx="135431" cy="131193"/>
            </a:xfrm>
            <a:custGeom>
              <a:avLst/>
              <a:gdLst>
                <a:gd name="T0" fmla="*/ 136 w 145"/>
                <a:gd name="T1" fmla="*/ 0 h 142"/>
                <a:gd name="T2" fmla="*/ 136 w 145"/>
                <a:gd name="T3" fmla="*/ 0 h 142"/>
                <a:gd name="T4" fmla="*/ 141 w 145"/>
                <a:gd name="T5" fmla="*/ 5 h 142"/>
                <a:gd name="T6" fmla="*/ 144 w 145"/>
                <a:gd name="T7" fmla="*/ 134 h 142"/>
                <a:gd name="T8" fmla="*/ 139 w 145"/>
                <a:gd name="T9" fmla="*/ 139 h 142"/>
                <a:gd name="T10" fmla="*/ 8 w 145"/>
                <a:gd name="T11" fmla="*/ 141 h 142"/>
                <a:gd name="T12" fmla="*/ 3 w 145"/>
                <a:gd name="T13" fmla="*/ 136 h 142"/>
                <a:gd name="T14" fmla="*/ 0 w 145"/>
                <a:gd name="T15" fmla="*/ 7 h 142"/>
                <a:gd name="T16" fmla="*/ 5 w 145"/>
                <a:gd name="T17" fmla="*/ 2 h 142"/>
                <a:gd name="T18" fmla="*/ 136 w 145"/>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136" y="0"/>
                  </a:moveTo>
                  <a:lnTo>
                    <a:pt x="136" y="0"/>
                  </a:lnTo>
                  <a:cubicBezTo>
                    <a:pt x="139" y="0"/>
                    <a:pt x="141" y="2"/>
                    <a:pt x="141" y="5"/>
                  </a:cubicBezTo>
                  <a:cubicBezTo>
                    <a:pt x="144" y="134"/>
                    <a:pt x="144" y="134"/>
                    <a:pt x="144" y="134"/>
                  </a:cubicBezTo>
                  <a:cubicBezTo>
                    <a:pt x="144" y="136"/>
                    <a:pt x="141" y="139"/>
                    <a:pt x="139" y="139"/>
                  </a:cubicBezTo>
                  <a:cubicBezTo>
                    <a:pt x="8" y="141"/>
                    <a:pt x="8" y="141"/>
                    <a:pt x="8" y="141"/>
                  </a:cubicBezTo>
                  <a:cubicBezTo>
                    <a:pt x="5" y="141"/>
                    <a:pt x="3" y="139"/>
                    <a:pt x="3" y="136"/>
                  </a:cubicBezTo>
                  <a:cubicBezTo>
                    <a:pt x="0" y="7"/>
                    <a:pt x="0" y="7"/>
                    <a:pt x="0" y="7"/>
                  </a:cubicBezTo>
                  <a:cubicBezTo>
                    <a:pt x="0" y="5"/>
                    <a:pt x="3" y="2"/>
                    <a:pt x="5" y="2"/>
                  </a:cubicBezTo>
                  <a:lnTo>
                    <a:pt x="136"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9" name="Freeform 363"/>
            <p:cNvSpPr>
              <a:spLocks noChangeArrowheads="1"/>
            </p:cNvSpPr>
            <p:nvPr/>
          </p:nvSpPr>
          <p:spPr bwMode="auto">
            <a:xfrm>
              <a:off x="20352118" y="5827503"/>
              <a:ext cx="135431" cy="131193"/>
            </a:xfrm>
            <a:custGeom>
              <a:avLst/>
              <a:gdLst>
                <a:gd name="T0" fmla="*/ 136 w 145"/>
                <a:gd name="T1" fmla="*/ 0 h 142"/>
                <a:gd name="T2" fmla="*/ 136 w 145"/>
                <a:gd name="T3" fmla="*/ 0 h 142"/>
                <a:gd name="T4" fmla="*/ 141 w 145"/>
                <a:gd name="T5" fmla="*/ 5 h 142"/>
                <a:gd name="T6" fmla="*/ 144 w 145"/>
                <a:gd name="T7" fmla="*/ 134 h 142"/>
                <a:gd name="T8" fmla="*/ 139 w 145"/>
                <a:gd name="T9" fmla="*/ 139 h 142"/>
                <a:gd name="T10" fmla="*/ 8 w 145"/>
                <a:gd name="T11" fmla="*/ 141 h 142"/>
                <a:gd name="T12" fmla="*/ 3 w 145"/>
                <a:gd name="T13" fmla="*/ 136 h 142"/>
                <a:gd name="T14" fmla="*/ 0 w 145"/>
                <a:gd name="T15" fmla="*/ 7 h 142"/>
                <a:gd name="T16" fmla="*/ 5 w 145"/>
                <a:gd name="T17" fmla="*/ 2 h 142"/>
                <a:gd name="T18" fmla="*/ 136 w 145"/>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136" y="0"/>
                  </a:moveTo>
                  <a:lnTo>
                    <a:pt x="136" y="0"/>
                  </a:lnTo>
                  <a:cubicBezTo>
                    <a:pt x="139" y="0"/>
                    <a:pt x="141" y="2"/>
                    <a:pt x="141" y="5"/>
                  </a:cubicBezTo>
                  <a:cubicBezTo>
                    <a:pt x="144" y="134"/>
                    <a:pt x="144" y="134"/>
                    <a:pt x="144" y="134"/>
                  </a:cubicBezTo>
                  <a:cubicBezTo>
                    <a:pt x="144" y="136"/>
                    <a:pt x="141" y="139"/>
                    <a:pt x="139" y="139"/>
                  </a:cubicBezTo>
                  <a:cubicBezTo>
                    <a:pt x="8" y="141"/>
                    <a:pt x="8" y="141"/>
                    <a:pt x="8" y="141"/>
                  </a:cubicBezTo>
                  <a:cubicBezTo>
                    <a:pt x="5" y="141"/>
                    <a:pt x="3" y="139"/>
                    <a:pt x="3" y="136"/>
                  </a:cubicBezTo>
                  <a:cubicBezTo>
                    <a:pt x="0" y="7"/>
                    <a:pt x="0" y="7"/>
                    <a:pt x="0" y="7"/>
                  </a:cubicBezTo>
                  <a:cubicBezTo>
                    <a:pt x="0" y="5"/>
                    <a:pt x="3" y="2"/>
                    <a:pt x="5" y="2"/>
                  </a:cubicBezTo>
                  <a:lnTo>
                    <a:pt x="136"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0" name="Freeform 364"/>
            <p:cNvSpPr>
              <a:spLocks noChangeArrowheads="1"/>
            </p:cNvSpPr>
            <p:nvPr/>
          </p:nvSpPr>
          <p:spPr bwMode="auto">
            <a:xfrm>
              <a:off x="20356351" y="6001016"/>
              <a:ext cx="135431" cy="131193"/>
            </a:xfrm>
            <a:custGeom>
              <a:avLst/>
              <a:gdLst>
                <a:gd name="T0" fmla="*/ 136 w 144"/>
                <a:gd name="T1" fmla="*/ 0 h 140"/>
                <a:gd name="T2" fmla="*/ 136 w 144"/>
                <a:gd name="T3" fmla="*/ 0 h 140"/>
                <a:gd name="T4" fmla="*/ 141 w 144"/>
                <a:gd name="T5" fmla="*/ 5 h 140"/>
                <a:gd name="T6" fmla="*/ 143 w 144"/>
                <a:gd name="T7" fmla="*/ 134 h 140"/>
                <a:gd name="T8" fmla="*/ 138 w 144"/>
                <a:gd name="T9" fmla="*/ 137 h 140"/>
                <a:gd name="T10" fmla="*/ 7 w 144"/>
                <a:gd name="T11" fmla="*/ 139 h 140"/>
                <a:gd name="T12" fmla="*/ 2 w 144"/>
                <a:gd name="T13" fmla="*/ 134 h 140"/>
                <a:gd name="T14" fmla="*/ 0 w 144"/>
                <a:gd name="T15" fmla="*/ 5 h 140"/>
                <a:gd name="T16" fmla="*/ 5 w 144"/>
                <a:gd name="T17" fmla="*/ 0 h 140"/>
                <a:gd name="T18" fmla="*/ 136 w 144"/>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0">
                  <a:moveTo>
                    <a:pt x="136" y="0"/>
                  </a:moveTo>
                  <a:lnTo>
                    <a:pt x="136" y="0"/>
                  </a:lnTo>
                  <a:cubicBezTo>
                    <a:pt x="138" y="0"/>
                    <a:pt x="141" y="3"/>
                    <a:pt x="141" y="5"/>
                  </a:cubicBezTo>
                  <a:cubicBezTo>
                    <a:pt x="143" y="134"/>
                    <a:pt x="143" y="134"/>
                    <a:pt x="143" y="134"/>
                  </a:cubicBezTo>
                  <a:cubicBezTo>
                    <a:pt x="143" y="137"/>
                    <a:pt x="141" y="137"/>
                    <a:pt x="138" y="137"/>
                  </a:cubicBezTo>
                  <a:cubicBezTo>
                    <a:pt x="7" y="139"/>
                    <a:pt x="7" y="139"/>
                    <a:pt x="7" y="139"/>
                  </a:cubicBezTo>
                  <a:cubicBezTo>
                    <a:pt x="5" y="139"/>
                    <a:pt x="2" y="137"/>
                    <a:pt x="2" y="134"/>
                  </a:cubicBezTo>
                  <a:cubicBezTo>
                    <a:pt x="0" y="5"/>
                    <a:pt x="0" y="5"/>
                    <a:pt x="0" y="5"/>
                  </a:cubicBezTo>
                  <a:cubicBezTo>
                    <a:pt x="0" y="3"/>
                    <a:pt x="2" y="0"/>
                    <a:pt x="5" y="0"/>
                  </a:cubicBezTo>
                  <a:lnTo>
                    <a:pt x="136"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1" name="Freeform 365"/>
            <p:cNvSpPr>
              <a:spLocks noChangeArrowheads="1"/>
            </p:cNvSpPr>
            <p:nvPr/>
          </p:nvSpPr>
          <p:spPr bwMode="auto">
            <a:xfrm>
              <a:off x="20356351" y="6001016"/>
              <a:ext cx="135431" cy="131193"/>
            </a:xfrm>
            <a:custGeom>
              <a:avLst/>
              <a:gdLst>
                <a:gd name="T0" fmla="*/ 136 w 144"/>
                <a:gd name="T1" fmla="*/ 0 h 140"/>
                <a:gd name="T2" fmla="*/ 136 w 144"/>
                <a:gd name="T3" fmla="*/ 0 h 140"/>
                <a:gd name="T4" fmla="*/ 141 w 144"/>
                <a:gd name="T5" fmla="*/ 5 h 140"/>
                <a:gd name="T6" fmla="*/ 143 w 144"/>
                <a:gd name="T7" fmla="*/ 134 h 140"/>
                <a:gd name="T8" fmla="*/ 138 w 144"/>
                <a:gd name="T9" fmla="*/ 137 h 140"/>
                <a:gd name="T10" fmla="*/ 7 w 144"/>
                <a:gd name="T11" fmla="*/ 139 h 140"/>
                <a:gd name="T12" fmla="*/ 2 w 144"/>
                <a:gd name="T13" fmla="*/ 134 h 140"/>
                <a:gd name="T14" fmla="*/ 0 w 144"/>
                <a:gd name="T15" fmla="*/ 5 h 140"/>
                <a:gd name="T16" fmla="*/ 5 w 144"/>
                <a:gd name="T17" fmla="*/ 0 h 140"/>
                <a:gd name="T18" fmla="*/ 136 w 144"/>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0">
                  <a:moveTo>
                    <a:pt x="136" y="0"/>
                  </a:moveTo>
                  <a:lnTo>
                    <a:pt x="136" y="0"/>
                  </a:lnTo>
                  <a:cubicBezTo>
                    <a:pt x="138" y="0"/>
                    <a:pt x="141" y="3"/>
                    <a:pt x="141" y="5"/>
                  </a:cubicBezTo>
                  <a:cubicBezTo>
                    <a:pt x="143" y="134"/>
                    <a:pt x="143" y="134"/>
                    <a:pt x="143" y="134"/>
                  </a:cubicBezTo>
                  <a:cubicBezTo>
                    <a:pt x="143" y="137"/>
                    <a:pt x="141" y="137"/>
                    <a:pt x="138" y="137"/>
                  </a:cubicBezTo>
                  <a:cubicBezTo>
                    <a:pt x="7" y="139"/>
                    <a:pt x="7" y="139"/>
                    <a:pt x="7" y="139"/>
                  </a:cubicBezTo>
                  <a:cubicBezTo>
                    <a:pt x="5" y="139"/>
                    <a:pt x="2" y="137"/>
                    <a:pt x="2" y="134"/>
                  </a:cubicBezTo>
                  <a:cubicBezTo>
                    <a:pt x="0" y="5"/>
                    <a:pt x="0" y="5"/>
                    <a:pt x="0" y="5"/>
                  </a:cubicBezTo>
                  <a:cubicBezTo>
                    <a:pt x="0" y="3"/>
                    <a:pt x="2" y="0"/>
                    <a:pt x="5" y="0"/>
                  </a:cubicBezTo>
                  <a:lnTo>
                    <a:pt x="136"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2" name="Freeform 366"/>
            <p:cNvSpPr>
              <a:spLocks noChangeArrowheads="1"/>
            </p:cNvSpPr>
            <p:nvPr/>
          </p:nvSpPr>
          <p:spPr bwMode="auto">
            <a:xfrm>
              <a:off x="20182829" y="5146146"/>
              <a:ext cx="131199" cy="131193"/>
            </a:xfrm>
            <a:custGeom>
              <a:avLst/>
              <a:gdLst>
                <a:gd name="T0" fmla="*/ 136 w 142"/>
                <a:gd name="T1" fmla="*/ 0 h 140"/>
                <a:gd name="T2" fmla="*/ 136 w 142"/>
                <a:gd name="T3" fmla="*/ 0 h 140"/>
                <a:gd name="T4" fmla="*/ 141 w 142"/>
                <a:gd name="T5" fmla="*/ 5 h 140"/>
                <a:gd name="T6" fmla="*/ 141 w 142"/>
                <a:gd name="T7" fmla="*/ 134 h 140"/>
                <a:gd name="T8" fmla="*/ 139 w 142"/>
                <a:gd name="T9" fmla="*/ 139 h 140"/>
                <a:gd name="T10" fmla="*/ 7 w 142"/>
                <a:gd name="T11" fmla="*/ 139 h 140"/>
                <a:gd name="T12" fmla="*/ 2 w 142"/>
                <a:gd name="T13" fmla="*/ 136 h 140"/>
                <a:gd name="T14" fmla="*/ 0 w 142"/>
                <a:gd name="T15" fmla="*/ 7 h 140"/>
                <a:gd name="T16" fmla="*/ 5 w 142"/>
                <a:gd name="T17" fmla="*/ 2 h 140"/>
                <a:gd name="T18" fmla="*/ 136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6" y="0"/>
                  </a:moveTo>
                  <a:lnTo>
                    <a:pt x="136" y="0"/>
                  </a:lnTo>
                  <a:cubicBezTo>
                    <a:pt x="139" y="0"/>
                    <a:pt x="141" y="2"/>
                    <a:pt x="141" y="5"/>
                  </a:cubicBezTo>
                  <a:cubicBezTo>
                    <a:pt x="141" y="134"/>
                    <a:pt x="141" y="134"/>
                    <a:pt x="141" y="134"/>
                  </a:cubicBezTo>
                  <a:cubicBezTo>
                    <a:pt x="141" y="136"/>
                    <a:pt x="141" y="139"/>
                    <a:pt x="139" y="139"/>
                  </a:cubicBezTo>
                  <a:cubicBezTo>
                    <a:pt x="7" y="139"/>
                    <a:pt x="7" y="139"/>
                    <a:pt x="7" y="139"/>
                  </a:cubicBezTo>
                  <a:cubicBezTo>
                    <a:pt x="5" y="139"/>
                    <a:pt x="2" y="139"/>
                    <a:pt x="2" y="136"/>
                  </a:cubicBezTo>
                  <a:cubicBezTo>
                    <a:pt x="0" y="7"/>
                    <a:pt x="0" y="7"/>
                    <a:pt x="0" y="7"/>
                  </a:cubicBezTo>
                  <a:cubicBezTo>
                    <a:pt x="0" y="5"/>
                    <a:pt x="2" y="2"/>
                    <a:pt x="5" y="2"/>
                  </a:cubicBezTo>
                  <a:lnTo>
                    <a:pt x="136"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3" name="Freeform 367"/>
            <p:cNvSpPr>
              <a:spLocks noChangeArrowheads="1"/>
            </p:cNvSpPr>
            <p:nvPr/>
          </p:nvSpPr>
          <p:spPr bwMode="auto">
            <a:xfrm>
              <a:off x="20182829" y="5146146"/>
              <a:ext cx="131199" cy="131193"/>
            </a:xfrm>
            <a:custGeom>
              <a:avLst/>
              <a:gdLst>
                <a:gd name="T0" fmla="*/ 136 w 142"/>
                <a:gd name="T1" fmla="*/ 0 h 140"/>
                <a:gd name="T2" fmla="*/ 136 w 142"/>
                <a:gd name="T3" fmla="*/ 0 h 140"/>
                <a:gd name="T4" fmla="*/ 141 w 142"/>
                <a:gd name="T5" fmla="*/ 5 h 140"/>
                <a:gd name="T6" fmla="*/ 141 w 142"/>
                <a:gd name="T7" fmla="*/ 134 h 140"/>
                <a:gd name="T8" fmla="*/ 139 w 142"/>
                <a:gd name="T9" fmla="*/ 139 h 140"/>
                <a:gd name="T10" fmla="*/ 7 w 142"/>
                <a:gd name="T11" fmla="*/ 139 h 140"/>
                <a:gd name="T12" fmla="*/ 2 w 142"/>
                <a:gd name="T13" fmla="*/ 136 h 140"/>
                <a:gd name="T14" fmla="*/ 0 w 142"/>
                <a:gd name="T15" fmla="*/ 7 h 140"/>
                <a:gd name="T16" fmla="*/ 5 w 142"/>
                <a:gd name="T17" fmla="*/ 2 h 140"/>
                <a:gd name="T18" fmla="*/ 136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6" y="0"/>
                  </a:moveTo>
                  <a:lnTo>
                    <a:pt x="136" y="0"/>
                  </a:lnTo>
                  <a:cubicBezTo>
                    <a:pt x="139" y="0"/>
                    <a:pt x="141" y="2"/>
                    <a:pt x="141" y="5"/>
                  </a:cubicBezTo>
                  <a:cubicBezTo>
                    <a:pt x="141" y="134"/>
                    <a:pt x="141" y="134"/>
                    <a:pt x="141" y="134"/>
                  </a:cubicBezTo>
                  <a:cubicBezTo>
                    <a:pt x="141" y="136"/>
                    <a:pt x="141" y="139"/>
                    <a:pt x="139" y="139"/>
                  </a:cubicBezTo>
                  <a:cubicBezTo>
                    <a:pt x="7" y="139"/>
                    <a:pt x="7" y="139"/>
                    <a:pt x="7" y="139"/>
                  </a:cubicBezTo>
                  <a:cubicBezTo>
                    <a:pt x="5" y="139"/>
                    <a:pt x="2" y="139"/>
                    <a:pt x="2" y="136"/>
                  </a:cubicBezTo>
                  <a:cubicBezTo>
                    <a:pt x="0" y="7"/>
                    <a:pt x="0" y="7"/>
                    <a:pt x="0" y="7"/>
                  </a:cubicBezTo>
                  <a:cubicBezTo>
                    <a:pt x="0" y="5"/>
                    <a:pt x="2" y="2"/>
                    <a:pt x="5" y="2"/>
                  </a:cubicBezTo>
                  <a:lnTo>
                    <a:pt x="136"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4" name="Freeform 368"/>
            <p:cNvSpPr>
              <a:spLocks noChangeArrowheads="1"/>
            </p:cNvSpPr>
            <p:nvPr/>
          </p:nvSpPr>
          <p:spPr bwMode="auto">
            <a:xfrm>
              <a:off x="20182829" y="5315427"/>
              <a:ext cx="131199" cy="131193"/>
            </a:xfrm>
            <a:custGeom>
              <a:avLst/>
              <a:gdLst>
                <a:gd name="T0" fmla="*/ 137 w 142"/>
                <a:gd name="T1" fmla="*/ 0 h 140"/>
                <a:gd name="T2" fmla="*/ 137 w 142"/>
                <a:gd name="T3" fmla="*/ 0 h 140"/>
                <a:gd name="T4" fmla="*/ 141 w 142"/>
                <a:gd name="T5" fmla="*/ 3 h 140"/>
                <a:gd name="T6" fmla="*/ 141 w 142"/>
                <a:gd name="T7" fmla="*/ 132 h 140"/>
                <a:gd name="T8" fmla="*/ 137 w 142"/>
                <a:gd name="T9" fmla="*/ 137 h 140"/>
                <a:gd name="T10" fmla="*/ 5 w 142"/>
                <a:gd name="T11" fmla="*/ 139 h 140"/>
                <a:gd name="T12" fmla="*/ 0 w 142"/>
                <a:gd name="T13" fmla="*/ 134 h 140"/>
                <a:gd name="T14" fmla="*/ 0 w 142"/>
                <a:gd name="T15" fmla="*/ 5 h 140"/>
                <a:gd name="T16" fmla="*/ 5 w 142"/>
                <a:gd name="T17" fmla="*/ 0 h 140"/>
                <a:gd name="T18" fmla="*/ 137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7" y="0"/>
                  </a:moveTo>
                  <a:lnTo>
                    <a:pt x="137" y="0"/>
                  </a:lnTo>
                  <a:cubicBezTo>
                    <a:pt x="139" y="0"/>
                    <a:pt x="141" y="0"/>
                    <a:pt x="141" y="3"/>
                  </a:cubicBezTo>
                  <a:cubicBezTo>
                    <a:pt x="141" y="132"/>
                    <a:pt x="141" y="132"/>
                    <a:pt x="141" y="132"/>
                  </a:cubicBezTo>
                  <a:cubicBezTo>
                    <a:pt x="141" y="134"/>
                    <a:pt x="139" y="137"/>
                    <a:pt x="137" y="137"/>
                  </a:cubicBezTo>
                  <a:cubicBezTo>
                    <a:pt x="5" y="139"/>
                    <a:pt x="5" y="139"/>
                    <a:pt x="5" y="139"/>
                  </a:cubicBezTo>
                  <a:cubicBezTo>
                    <a:pt x="3" y="139"/>
                    <a:pt x="0" y="137"/>
                    <a:pt x="0" y="134"/>
                  </a:cubicBezTo>
                  <a:cubicBezTo>
                    <a:pt x="0" y="5"/>
                    <a:pt x="0" y="5"/>
                    <a:pt x="0" y="5"/>
                  </a:cubicBezTo>
                  <a:cubicBezTo>
                    <a:pt x="0" y="3"/>
                    <a:pt x="3" y="0"/>
                    <a:pt x="5" y="0"/>
                  </a:cubicBezTo>
                  <a:lnTo>
                    <a:pt x="137"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5" name="Freeform 369"/>
            <p:cNvSpPr>
              <a:spLocks noChangeArrowheads="1"/>
            </p:cNvSpPr>
            <p:nvPr/>
          </p:nvSpPr>
          <p:spPr bwMode="auto">
            <a:xfrm>
              <a:off x="20182829" y="5315427"/>
              <a:ext cx="131199" cy="131193"/>
            </a:xfrm>
            <a:custGeom>
              <a:avLst/>
              <a:gdLst>
                <a:gd name="T0" fmla="*/ 137 w 142"/>
                <a:gd name="T1" fmla="*/ 0 h 140"/>
                <a:gd name="T2" fmla="*/ 137 w 142"/>
                <a:gd name="T3" fmla="*/ 0 h 140"/>
                <a:gd name="T4" fmla="*/ 141 w 142"/>
                <a:gd name="T5" fmla="*/ 3 h 140"/>
                <a:gd name="T6" fmla="*/ 141 w 142"/>
                <a:gd name="T7" fmla="*/ 132 h 140"/>
                <a:gd name="T8" fmla="*/ 137 w 142"/>
                <a:gd name="T9" fmla="*/ 137 h 140"/>
                <a:gd name="T10" fmla="*/ 5 w 142"/>
                <a:gd name="T11" fmla="*/ 139 h 140"/>
                <a:gd name="T12" fmla="*/ 0 w 142"/>
                <a:gd name="T13" fmla="*/ 134 h 140"/>
                <a:gd name="T14" fmla="*/ 0 w 142"/>
                <a:gd name="T15" fmla="*/ 5 h 140"/>
                <a:gd name="T16" fmla="*/ 5 w 142"/>
                <a:gd name="T17" fmla="*/ 0 h 140"/>
                <a:gd name="T18" fmla="*/ 137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7" y="0"/>
                  </a:moveTo>
                  <a:lnTo>
                    <a:pt x="137" y="0"/>
                  </a:lnTo>
                  <a:cubicBezTo>
                    <a:pt x="139" y="0"/>
                    <a:pt x="141" y="0"/>
                    <a:pt x="141" y="3"/>
                  </a:cubicBezTo>
                  <a:cubicBezTo>
                    <a:pt x="141" y="132"/>
                    <a:pt x="141" y="132"/>
                    <a:pt x="141" y="132"/>
                  </a:cubicBezTo>
                  <a:cubicBezTo>
                    <a:pt x="141" y="134"/>
                    <a:pt x="139" y="137"/>
                    <a:pt x="137" y="137"/>
                  </a:cubicBezTo>
                  <a:cubicBezTo>
                    <a:pt x="5" y="139"/>
                    <a:pt x="5" y="139"/>
                    <a:pt x="5" y="139"/>
                  </a:cubicBezTo>
                  <a:cubicBezTo>
                    <a:pt x="3" y="139"/>
                    <a:pt x="0" y="137"/>
                    <a:pt x="0" y="134"/>
                  </a:cubicBezTo>
                  <a:cubicBezTo>
                    <a:pt x="0" y="5"/>
                    <a:pt x="0" y="5"/>
                    <a:pt x="0" y="5"/>
                  </a:cubicBezTo>
                  <a:cubicBezTo>
                    <a:pt x="0" y="3"/>
                    <a:pt x="3" y="0"/>
                    <a:pt x="5" y="0"/>
                  </a:cubicBezTo>
                  <a:lnTo>
                    <a:pt x="137"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6" name="Freeform 370"/>
            <p:cNvSpPr>
              <a:spLocks noChangeArrowheads="1"/>
            </p:cNvSpPr>
            <p:nvPr/>
          </p:nvSpPr>
          <p:spPr bwMode="auto">
            <a:xfrm>
              <a:off x="20187061" y="5488940"/>
              <a:ext cx="131199" cy="131193"/>
            </a:xfrm>
            <a:custGeom>
              <a:avLst/>
              <a:gdLst>
                <a:gd name="T0" fmla="*/ 136 w 142"/>
                <a:gd name="T1" fmla="*/ 0 h 140"/>
                <a:gd name="T2" fmla="*/ 136 w 142"/>
                <a:gd name="T3" fmla="*/ 0 h 140"/>
                <a:gd name="T4" fmla="*/ 141 w 142"/>
                <a:gd name="T5" fmla="*/ 5 h 140"/>
                <a:gd name="T6" fmla="*/ 141 w 142"/>
                <a:gd name="T7" fmla="*/ 134 h 140"/>
                <a:gd name="T8" fmla="*/ 136 w 142"/>
                <a:gd name="T9" fmla="*/ 139 h 140"/>
                <a:gd name="T10" fmla="*/ 5 w 142"/>
                <a:gd name="T11" fmla="*/ 139 h 140"/>
                <a:gd name="T12" fmla="*/ 0 w 142"/>
                <a:gd name="T13" fmla="*/ 137 h 140"/>
                <a:gd name="T14" fmla="*/ 0 w 142"/>
                <a:gd name="T15" fmla="*/ 7 h 140"/>
                <a:gd name="T16" fmla="*/ 5 w 142"/>
                <a:gd name="T17" fmla="*/ 3 h 140"/>
                <a:gd name="T18" fmla="*/ 136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6" y="0"/>
                  </a:moveTo>
                  <a:lnTo>
                    <a:pt x="136" y="0"/>
                  </a:lnTo>
                  <a:cubicBezTo>
                    <a:pt x="138" y="0"/>
                    <a:pt x="138" y="3"/>
                    <a:pt x="141" y="5"/>
                  </a:cubicBezTo>
                  <a:cubicBezTo>
                    <a:pt x="141" y="134"/>
                    <a:pt x="141" y="134"/>
                    <a:pt x="141" y="134"/>
                  </a:cubicBezTo>
                  <a:cubicBezTo>
                    <a:pt x="141" y="137"/>
                    <a:pt x="138" y="139"/>
                    <a:pt x="136" y="139"/>
                  </a:cubicBezTo>
                  <a:cubicBezTo>
                    <a:pt x="5" y="139"/>
                    <a:pt x="5" y="139"/>
                    <a:pt x="5" y="139"/>
                  </a:cubicBezTo>
                  <a:cubicBezTo>
                    <a:pt x="2" y="139"/>
                    <a:pt x="0" y="139"/>
                    <a:pt x="0" y="137"/>
                  </a:cubicBezTo>
                  <a:cubicBezTo>
                    <a:pt x="0" y="7"/>
                    <a:pt x="0" y="7"/>
                    <a:pt x="0" y="7"/>
                  </a:cubicBezTo>
                  <a:cubicBezTo>
                    <a:pt x="0" y="5"/>
                    <a:pt x="2" y="3"/>
                    <a:pt x="5" y="3"/>
                  </a:cubicBezTo>
                  <a:lnTo>
                    <a:pt x="136"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7" name="Freeform 371"/>
            <p:cNvSpPr>
              <a:spLocks noChangeArrowheads="1"/>
            </p:cNvSpPr>
            <p:nvPr/>
          </p:nvSpPr>
          <p:spPr bwMode="auto">
            <a:xfrm>
              <a:off x="20187061" y="5488940"/>
              <a:ext cx="131199" cy="131193"/>
            </a:xfrm>
            <a:custGeom>
              <a:avLst/>
              <a:gdLst>
                <a:gd name="T0" fmla="*/ 136 w 142"/>
                <a:gd name="T1" fmla="*/ 0 h 140"/>
                <a:gd name="T2" fmla="*/ 136 w 142"/>
                <a:gd name="T3" fmla="*/ 0 h 140"/>
                <a:gd name="T4" fmla="*/ 141 w 142"/>
                <a:gd name="T5" fmla="*/ 5 h 140"/>
                <a:gd name="T6" fmla="*/ 141 w 142"/>
                <a:gd name="T7" fmla="*/ 134 h 140"/>
                <a:gd name="T8" fmla="*/ 136 w 142"/>
                <a:gd name="T9" fmla="*/ 139 h 140"/>
                <a:gd name="T10" fmla="*/ 5 w 142"/>
                <a:gd name="T11" fmla="*/ 139 h 140"/>
                <a:gd name="T12" fmla="*/ 0 w 142"/>
                <a:gd name="T13" fmla="*/ 137 h 140"/>
                <a:gd name="T14" fmla="*/ 0 w 142"/>
                <a:gd name="T15" fmla="*/ 7 h 140"/>
                <a:gd name="T16" fmla="*/ 5 w 142"/>
                <a:gd name="T17" fmla="*/ 3 h 140"/>
                <a:gd name="T18" fmla="*/ 136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6" y="0"/>
                  </a:moveTo>
                  <a:lnTo>
                    <a:pt x="136" y="0"/>
                  </a:lnTo>
                  <a:cubicBezTo>
                    <a:pt x="138" y="0"/>
                    <a:pt x="138" y="3"/>
                    <a:pt x="141" y="5"/>
                  </a:cubicBezTo>
                  <a:cubicBezTo>
                    <a:pt x="141" y="134"/>
                    <a:pt x="141" y="134"/>
                    <a:pt x="141" y="134"/>
                  </a:cubicBezTo>
                  <a:cubicBezTo>
                    <a:pt x="141" y="137"/>
                    <a:pt x="138" y="139"/>
                    <a:pt x="136" y="139"/>
                  </a:cubicBezTo>
                  <a:cubicBezTo>
                    <a:pt x="5" y="139"/>
                    <a:pt x="5" y="139"/>
                    <a:pt x="5" y="139"/>
                  </a:cubicBezTo>
                  <a:cubicBezTo>
                    <a:pt x="2" y="139"/>
                    <a:pt x="0" y="139"/>
                    <a:pt x="0" y="137"/>
                  </a:cubicBezTo>
                  <a:cubicBezTo>
                    <a:pt x="0" y="7"/>
                    <a:pt x="0" y="7"/>
                    <a:pt x="0" y="7"/>
                  </a:cubicBezTo>
                  <a:cubicBezTo>
                    <a:pt x="0" y="5"/>
                    <a:pt x="2" y="3"/>
                    <a:pt x="5" y="3"/>
                  </a:cubicBezTo>
                  <a:lnTo>
                    <a:pt x="136"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8" name="Freeform 372"/>
            <p:cNvSpPr>
              <a:spLocks noChangeArrowheads="1"/>
            </p:cNvSpPr>
            <p:nvPr/>
          </p:nvSpPr>
          <p:spPr bwMode="auto">
            <a:xfrm>
              <a:off x="20187061" y="5662454"/>
              <a:ext cx="131199" cy="131193"/>
            </a:xfrm>
            <a:custGeom>
              <a:avLst/>
              <a:gdLst>
                <a:gd name="T0" fmla="*/ 134 w 142"/>
                <a:gd name="T1" fmla="*/ 0 h 140"/>
                <a:gd name="T2" fmla="*/ 134 w 142"/>
                <a:gd name="T3" fmla="*/ 0 h 140"/>
                <a:gd name="T4" fmla="*/ 139 w 142"/>
                <a:gd name="T5" fmla="*/ 3 h 140"/>
                <a:gd name="T6" fmla="*/ 141 w 142"/>
                <a:gd name="T7" fmla="*/ 132 h 140"/>
                <a:gd name="T8" fmla="*/ 136 w 142"/>
                <a:gd name="T9" fmla="*/ 137 h 140"/>
                <a:gd name="T10" fmla="*/ 5 w 142"/>
                <a:gd name="T11" fmla="*/ 139 h 140"/>
                <a:gd name="T12" fmla="*/ 0 w 142"/>
                <a:gd name="T13" fmla="*/ 135 h 140"/>
                <a:gd name="T14" fmla="*/ 0 w 142"/>
                <a:gd name="T15" fmla="*/ 5 h 140"/>
                <a:gd name="T16" fmla="*/ 3 w 142"/>
                <a:gd name="T17" fmla="*/ 0 h 140"/>
                <a:gd name="T18" fmla="*/ 134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4" y="0"/>
                  </a:moveTo>
                  <a:lnTo>
                    <a:pt x="134" y="0"/>
                  </a:lnTo>
                  <a:cubicBezTo>
                    <a:pt x="136" y="0"/>
                    <a:pt x="139" y="0"/>
                    <a:pt x="139" y="3"/>
                  </a:cubicBezTo>
                  <a:cubicBezTo>
                    <a:pt x="141" y="132"/>
                    <a:pt x="141" y="132"/>
                    <a:pt x="141" y="132"/>
                  </a:cubicBezTo>
                  <a:cubicBezTo>
                    <a:pt x="141" y="135"/>
                    <a:pt x="139" y="137"/>
                    <a:pt x="136" y="137"/>
                  </a:cubicBezTo>
                  <a:cubicBezTo>
                    <a:pt x="5" y="139"/>
                    <a:pt x="5" y="139"/>
                    <a:pt x="5" y="139"/>
                  </a:cubicBezTo>
                  <a:cubicBezTo>
                    <a:pt x="3" y="139"/>
                    <a:pt x="0" y="137"/>
                    <a:pt x="0" y="135"/>
                  </a:cubicBezTo>
                  <a:cubicBezTo>
                    <a:pt x="0" y="5"/>
                    <a:pt x="0" y="5"/>
                    <a:pt x="0" y="5"/>
                  </a:cubicBezTo>
                  <a:cubicBezTo>
                    <a:pt x="0" y="3"/>
                    <a:pt x="0" y="0"/>
                    <a:pt x="3" y="0"/>
                  </a:cubicBezTo>
                  <a:lnTo>
                    <a:pt x="134"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9" name="Freeform 373"/>
            <p:cNvSpPr>
              <a:spLocks noChangeArrowheads="1"/>
            </p:cNvSpPr>
            <p:nvPr/>
          </p:nvSpPr>
          <p:spPr bwMode="auto">
            <a:xfrm>
              <a:off x="20187061" y="5662454"/>
              <a:ext cx="131199" cy="131193"/>
            </a:xfrm>
            <a:custGeom>
              <a:avLst/>
              <a:gdLst>
                <a:gd name="T0" fmla="*/ 134 w 142"/>
                <a:gd name="T1" fmla="*/ 0 h 140"/>
                <a:gd name="T2" fmla="*/ 134 w 142"/>
                <a:gd name="T3" fmla="*/ 0 h 140"/>
                <a:gd name="T4" fmla="*/ 139 w 142"/>
                <a:gd name="T5" fmla="*/ 3 h 140"/>
                <a:gd name="T6" fmla="*/ 141 w 142"/>
                <a:gd name="T7" fmla="*/ 132 h 140"/>
                <a:gd name="T8" fmla="*/ 136 w 142"/>
                <a:gd name="T9" fmla="*/ 137 h 140"/>
                <a:gd name="T10" fmla="*/ 5 w 142"/>
                <a:gd name="T11" fmla="*/ 139 h 140"/>
                <a:gd name="T12" fmla="*/ 0 w 142"/>
                <a:gd name="T13" fmla="*/ 135 h 140"/>
                <a:gd name="T14" fmla="*/ 0 w 142"/>
                <a:gd name="T15" fmla="*/ 5 h 140"/>
                <a:gd name="T16" fmla="*/ 3 w 142"/>
                <a:gd name="T17" fmla="*/ 0 h 140"/>
                <a:gd name="T18" fmla="*/ 134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4" y="0"/>
                  </a:moveTo>
                  <a:lnTo>
                    <a:pt x="134" y="0"/>
                  </a:lnTo>
                  <a:cubicBezTo>
                    <a:pt x="136" y="0"/>
                    <a:pt x="139" y="0"/>
                    <a:pt x="139" y="3"/>
                  </a:cubicBezTo>
                  <a:cubicBezTo>
                    <a:pt x="141" y="132"/>
                    <a:pt x="141" y="132"/>
                    <a:pt x="141" y="132"/>
                  </a:cubicBezTo>
                  <a:cubicBezTo>
                    <a:pt x="141" y="135"/>
                    <a:pt x="139" y="137"/>
                    <a:pt x="136" y="137"/>
                  </a:cubicBezTo>
                  <a:cubicBezTo>
                    <a:pt x="5" y="139"/>
                    <a:pt x="5" y="139"/>
                    <a:pt x="5" y="139"/>
                  </a:cubicBezTo>
                  <a:cubicBezTo>
                    <a:pt x="3" y="139"/>
                    <a:pt x="0" y="137"/>
                    <a:pt x="0" y="135"/>
                  </a:cubicBezTo>
                  <a:cubicBezTo>
                    <a:pt x="0" y="5"/>
                    <a:pt x="0" y="5"/>
                    <a:pt x="0" y="5"/>
                  </a:cubicBezTo>
                  <a:cubicBezTo>
                    <a:pt x="0" y="3"/>
                    <a:pt x="0" y="0"/>
                    <a:pt x="3" y="0"/>
                  </a:cubicBezTo>
                  <a:lnTo>
                    <a:pt x="134"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0" name="Freeform 374"/>
            <p:cNvSpPr>
              <a:spLocks noChangeArrowheads="1"/>
            </p:cNvSpPr>
            <p:nvPr/>
          </p:nvSpPr>
          <p:spPr bwMode="auto">
            <a:xfrm>
              <a:off x="20187061" y="5831735"/>
              <a:ext cx="135431" cy="131193"/>
            </a:xfrm>
            <a:custGeom>
              <a:avLst/>
              <a:gdLst>
                <a:gd name="T0" fmla="*/ 136 w 145"/>
                <a:gd name="T1" fmla="*/ 0 h 140"/>
                <a:gd name="T2" fmla="*/ 136 w 145"/>
                <a:gd name="T3" fmla="*/ 0 h 140"/>
                <a:gd name="T4" fmla="*/ 141 w 145"/>
                <a:gd name="T5" fmla="*/ 5 h 140"/>
                <a:gd name="T6" fmla="*/ 144 w 145"/>
                <a:gd name="T7" fmla="*/ 134 h 140"/>
                <a:gd name="T8" fmla="*/ 139 w 145"/>
                <a:gd name="T9" fmla="*/ 139 h 140"/>
                <a:gd name="T10" fmla="*/ 7 w 145"/>
                <a:gd name="T11" fmla="*/ 139 h 140"/>
                <a:gd name="T12" fmla="*/ 3 w 145"/>
                <a:gd name="T13" fmla="*/ 137 h 140"/>
                <a:gd name="T14" fmla="*/ 0 w 145"/>
                <a:gd name="T15" fmla="*/ 8 h 140"/>
                <a:gd name="T16" fmla="*/ 5 w 145"/>
                <a:gd name="T17" fmla="*/ 3 h 140"/>
                <a:gd name="T18" fmla="*/ 136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6" y="0"/>
                  </a:moveTo>
                  <a:lnTo>
                    <a:pt x="136" y="0"/>
                  </a:lnTo>
                  <a:cubicBezTo>
                    <a:pt x="139" y="0"/>
                    <a:pt x="141" y="3"/>
                    <a:pt x="141" y="5"/>
                  </a:cubicBezTo>
                  <a:cubicBezTo>
                    <a:pt x="144" y="134"/>
                    <a:pt x="144" y="134"/>
                    <a:pt x="144" y="134"/>
                  </a:cubicBezTo>
                  <a:cubicBezTo>
                    <a:pt x="144" y="137"/>
                    <a:pt x="141" y="139"/>
                    <a:pt x="139" y="139"/>
                  </a:cubicBezTo>
                  <a:cubicBezTo>
                    <a:pt x="7" y="139"/>
                    <a:pt x="7" y="139"/>
                    <a:pt x="7" y="139"/>
                  </a:cubicBezTo>
                  <a:cubicBezTo>
                    <a:pt x="5" y="139"/>
                    <a:pt x="3" y="139"/>
                    <a:pt x="3" y="137"/>
                  </a:cubicBezTo>
                  <a:cubicBezTo>
                    <a:pt x="0" y="8"/>
                    <a:pt x="0" y="8"/>
                    <a:pt x="0" y="8"/>
                  </a:cubicBezTo>
                  <a:cubicBezTo>
                    <a:pt x="0" y="5"/>
                    <a:pt x="3" y="3"/>
                    <a:pt x="5" y="3"/>
                  </a:cubicBezTo>
                  <a:lnTo>
                    <a:pt x="136"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1" name="Freeform 375"/>
            <p:cNvSpPr>
              <a:spLocks noChangeArrowheads="1"/>
            </p:cNvSpPr>
            <p:nvPr/>
          </p:nvSpPr>
          <p:spPr bwMode="auto">
            <a:xfrm>
              <a:off x="20187061" y="5831735"/>
              <a:ext cx="135431" cy="131193"/>
            </a:xfrm>
            <a:custGeom>
              <a:avLst/>
              <a:gdLst>
                <a:gd name="T0" fmla="*/ 136 w 145"/>
                <a:gd name="T1" fmla="*/ 0 h 140"/>
                <a:gd name="T2" fmla="*/ 136 w 145"/>
                <a:gd name="T3" fmla="*/ 0 h 140"/>
                <a:gd name="T4" fmla="*/ 141 w 145"/>
                <a:gd name="T5" fmla="*/ 5 h 140"/>
                <a:gd name="T6" fmla="*/ 144 w 145"/>
                <a:gd name="T7" fmla="*/ 134 h 140"/>
                <a:gd name="T8" fmla="*/ 139 w 145"/>
                <a:gd name="T9" fmla="*/ 139 h 140"/>
                <a:gd name="T10" fmla="*/ 7 w 145"/>
                <a:gd name="T11" fmla="*/ 139 h 140"/>
                <a:gd name="T12" fmla="*/ 3 w 145"/>
                <a:gd name="T13" fmla="*/ 137 h 140"/>
                <a:gd name="T14" fmla="*/ 0 w 145"/>
                <a:gd name="T15" fmla="*/ 8 h 140"/>
                <a:gd name="T16" fmla="*/ 5 w 145"/>
                <a:gd name="T17" fmla="*/ 3 h 140"/>
                <a:gd name="T18" fmla="*/ 136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6" y="0"/>
                  </a:moveTo>
                  <a:lnTo>
                    <a:pt x="136" y="0"/>
                  </a:lnTo>
                  <a:cubicBezTo>
                    <a:pt x="139" y="0"/>
                    <a:pt x="141" y="3"/>
                    <a:pt x="141" y="5"/>
                  </a:cubicBezTo>
                  <a:cubicBezTo>
                    <a:pt x="144" y="134"/>
                    <a:pt x="144" y="134"/>
                    <a:pt x="144" y="134"/>
                  </a:cubicBezTo>
                  <a:cubicBezTo>
                    <a:pt x="144" y="137"/>
                    <a:pt x="141" y="139"/>
                    <a:pt x="139" y="139"/>
                  </a:cubicBezTo>
                  <a:cubicBezTo>
                    <a:pt x="7" y="139"/>
                    <a:pt x="7" y="139"/>
                    <a:pt x="7" y="139"/>
                  </a:cubicBezTo>
                  <a:cubicBezTo>
                    <a:pt x="5" y="139"/>
                    <a:pt x="3" y="139"/>
                    <a:pt x="3" y="137"/>
                  </a:cubicBezTo>
                  <a:cubicBezTo>
                    <a:pt x="0" y="8"/>
                    <a:pt x="0" y="8"/>
                    <a:pt x="0" y="8"/>
                  </a:cubicBezTo>
                  <a:cubicBezTo>
                    <a:pt x="0" y="5"/>
                    <a:pt x="3" y="3"/>
                    <a:pt x="5" y="3"/>
                  </a:cubicBezTo>
                  <a:lnTo>
                    <a:pt x="136"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2" name="Freeform 376"/>
            <p:cNvSpPr>
              <a:spLocks noChangeArrowheads="1"/>
            </p:cNvSpPr>
            <p:nvPr/>
          </p:nvSpPr>
          <p:spPr bwMode="auto">
            <a:xfrm>
              <a:off x="20191294" y="6001016"/>
              <a:ext cx="135431" cy="131193"/>
            </a:xfrm>
            <a:custGeom>
              <a:avLst/>
              <a:gdLst>
                <a:gd name="T0" fmla="*/ 136 w 144"/>
                <a:gd name="T1" fmla="*/ 3 h 142"/>
                <a:gd name="T2" fmla="*/ 136 w 144"/>
                <a:gd name="T3" fmla="*/ 3 h 142"/>
                <a:gd name="T4" fmla="*/ 141 w 144"/>
                <a:gd name="T5" fmla="*/ 5 h 142"/>
                <a:gd name="T6" fmla="*/ 143 w 144"/>
                <a:gd name="T7" fmla="*/ 134 h 142"/>
                <a:gd name="T8" fmla="*/ 138 w 144"/>
                <a:gd name="T9" fmla="*/ 139 h 142"/>
                <a:gd name="T10" fmla="*/ 7 w 144"/>
                <a:gd name="T11" fmla="*/ 141 h 142"/>
                <a:gd name="T12" fmla="*/ 2 w 144"/>
                <a:gd name="T13" fmla="*/ 137 h 142"/>
                <a:gd name="T14" fmla="*/ 0 w 144"/>
                <a:gd name="T15" fmla="*/ 8 h 142"/>
                <a:gd name="T16" fmla="*/ 4 w 144"/>
                <a:gd name="T17" fmla="*/ 3 h 142"/>
                <a:gd name="T18" fmla="*/ 136 w 144"/>
                <a:gd name="T19" fmla="*/ 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136" y="3"/>
                  </a:moveTo>
                  <a:lnTo>
                    <a:pt x="136" y="3"/>
                  </a:lnTo>
                  <a:cubicBezTo>
                    <a:pt x="138" y="0"/>
                    <a:pt x="141" y="3"/>
                    <a:pt x="141" y="5"/>
                  </a:cubicBezTo>
                  <a:cubicBezTo>
                    <a:pt x="143" y="134"/>
                    <a:pt x="143" y="134"/>
                    <a:pt x="143" y="134"/>
                  </a:cubicBezTo>
                  <a:cubicBezTo>
                    <a:pt x="143" y="137"/>
                    <a:pt x="141" y="139"/>
                    <a:pt x="138" y="139"/>
                  </a:cubicBezTo>
                  <a:cubicBezTo>
                    <a:pt x="7" y="141"/>
                    <a:pt x="7" y="141"/>
                    <a:pt x="7" y="141"/>
                  </a:cubicBezTo>
                  <a:cubicBezTo>
                    <a:pt x="4" y="141"/>
                    <a:pt x="2" y="139"/>
                    <a:pt x="2" y="137"/>
                  </a:cubicBezTo>
                  <a:cubicBezTo>
                    <a:pt x="0" y="8"/>
                    <a:pt x="0" y="8"/>
                    <a:pt x="0" y="8"/>
                  </a:cubicBezTo>
                  <a:cubicBezTo>
                    <a:pt x="0" y="5"/>
                    <a:pt x="2" y="3"/>
                    <a:pt x="4" y="3"/>
                  </a:cubicBezTo>
                  <a:lnTo>
                    <a:pt x="136" y="3"/>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3" name="Freeform 377"/>
            <p:cNvSpPr>
              <a:spLocks noChangeArrowheads="1"/>
            </p:cNvSpPr>
            <p:nvPr/>
          </p:nvSpPr>
          <p:spPr bwMode="auto">
            <a:xfrm>
              <a:off x="20191294" y="6001016"/>
              <a:ext cx="135431" cy="131193"/>
            </a:xfrm>
            <a:custGeom>
              <a:avLst/>
              <a:gdLst>
                <a:gd name="T0" fmla="*/ 136 w 144"/>
                <a:gd name="T1" fmla="*/ 3 h 142"/>
                <a:gd name="T2" fmla="*/ 136 w 144"/>
                <a:gd name="T3" fmla="*/ 3 h 142"/>
                <a:gd name="T4" fmla="*/ 141 w 144"/>
                <a:gd name="T5" fmla="*/ 5 h 142"/>
                <a:gd name="T6" fmla="*/ 143 w 144"/>
                <a:gd name="T7" fmla="*/ 134 h 142"/>
                <a:gd name="T8" fmla="*/ 138 w 144"/>
                <a:gd name="T9" fmla="*/ 139 h 142"/>
                <a:gd name="T10" fmla="*/ 7 w 144"/>
                <a:gd name="T11" fmla="*/ 141 h 142"/>
                <a:gd name="T12" fmla="*/ 2 w 144"/>
                <a:gd name="T13" fmla="*/ 137 h 142"/>
                <a:gd name="T14" fmla="*/ 0 w 144"/>
                <a:gd name="T15" fmla="*/ 8 h 142"/>
                <a:gd name="T16" fmla="*/ 4 w 144"/>
                <a:gd name="T17" fmla="*/ 3 h 142"/>
                <a:gd name="T18" fmla="*/ 136 w 144"/>
                <a:gd name="T19" fmla="*/ 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136" y="3"/>
                  </a:moveTo>
                  <a:lnTo>
                    <a:pt x="136" y="3"/>
                  </a:lnTo>
                  <a:cubicBezTo>
                    <a:pt x="138" y="0"/>
                    <a:pt x="141" y="3"/>
                    <a:pt x="141" y="5"/>
                  </a:cubicBezTo>
                  <a:cubicBezTo>
                    <a:pt x="143" y="134"/>
                    <a:pt x="143" y="134"/>
                    <a:pt x="143" y="134"/>
                  </a:cubicBezTo>
                  <a:cubicBezTo>
                    <a:pt x="143" y="137"/>
                    <a:pt x="141" y="139"/>
                    <a:pt x="138" y="139"/>
                  </a:cubicBezTo>
                  <a:cubicBezTo>
                    <a:pt x="7" y="141"/>
                    <a:pt x="7" y="141"/>
                    <a:pt x="7" y="141"/>
                  </a:cubicBezTo>
                  <a:cubicBezTo>
                    <a:pt x="4" y="141"/>
                    <a:pt x="2" y="139"/>
                    <a:pt x="2" y="137"/>
                  </a:cubicBezTo>
                  <a:cubicBezTo>
                    <a:pt x="0" y="8"/>
                    <a:pt x="0" y="8"/>
                    <a:pt x="0" y="8"/>
                  </a:cubicBezTo>
                  <a:cubicBezTo>
                    <a:pt x="0" y="5"/>
                    <a:pt x="2" y="3"/>
                    <a:pt x="4" y="3"/>
                  </a:cubicBezTo>
                  <a:lnTo>
                    <a:pt x="136" y="3"/>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4" name="Freeform 378"/>
            <p:cNvSpPr>
              <a:spLocks noChangeArrowheads="1"/>
            </p:cNvSpPr>
            <p:nvPr/>
          </p:nvSpPr>
          <p:spPr bwMode="auto">
            <a:xfrm>
              <a:off x="20013540" y="5146146"/>
              <a:ext cx="131199" cy="131193"/>
            </a:xfrm>
            <a:custGeom>
              <a:avLst/>
              <a:gdLst>
                <a:gd name="T0" fmla="*/ 136 w 142"/>
                <a:gd name="T1" fmla="*/ 0 h 140"/>
                <a:gd name="T2" fmla="*/ 136 w 142"/>
                <a:gd name="T3" fmla="*/ 0 h 140"/>
                <a:gd name="T4" fmla="*/ 141 w 142"/>
                <a:gd name="T5" fmla="*/ 5 h 140"/>
                <a:gd name="T6" fmla="*/ 141 w 142"/>
                <a:gd name="T7" fmla="*/ 134 h 140"/>
                <a:gd name="T8" fmla="*/ 136 w 142"/>
                <a:gd name="T9" fmla="*/ 139 h 140"/>
                <a:gd name="T10" fmla="*/ 4 w 142"/>
                <a:gd name="T11" fmla="*/ 139 h 140"/>
                <a:gd name="T12" fmla="*/ 2 w 142"/>
                <a:gd name="T13" fmla="*/ 134 h 140"/>
                <a:gd name="T14" fmla="*/ 0 w 142"/>
                <a:gd name="T15" fmla="*/ 5 h 140"/>
                <a:gd name="T16" fmla="*/ 4 w 142"/>
                <a:gd name="T17" fmla="*/ 0 h 140"/>
                <a:gd name="T18" fmla="*/ 136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6" y="0"/>
                  </a:moveTo>
                  <a:lnTo>
                    <a:pt x="136" y="0"/>
                  </a:lnTo>
                  <a:cubicBezTo>
                    <a:pt x="139" y="0"/>
                    <a:pt x="141" y="3"/>
                    <a:pt x="141" y="5"/>
                  </a:cubicBezTo>
                  <a:cubicBezTo>
                    <a:pt x="141" y="134"/>
                    <a:pt x="141" y="134"/>
                    <a:pt x="141" y="134"/>
                  </a:cubicBezTo>
                  <a:cubicBezTo>
                    <a:pt x="141" y="137"/>
                    <a:pt x="141" y="139"/>
                    <a:pt x="136" y="139"/>
                  </a:cubicBezTo>
                  <a:cubicBezTo>
                    <a:pt x="4" y="139"/>
                    <a:pt x="4" y="139"/>
                    <a:pt x="4" y="139"/>
                  </a:cubicBezTo>
                  <a:cubicBezTo>
                    <a:pt x="2" y="139"/>
                    <a:pt x="2" y="137"/>
                    <a:pt x="2" y="134"/>
                  </a:cubicBezTo>
                  <a:cubicBezTo>
                    <a:pt x="0" y="5"/>
                    <a:pt x="0" y="5"/>
                    <a:pt x="0" y="5"/>
                  </a:cubicBezTo>
                  <a:cubicBezTo>
                    <a:pt x="0" y="3"/>
                    <a:pt x="2" y="3"/>
                    <a:pt x="4" y="0"/>
                  </a:cubicBezTo>
                  <a:lnTo>
                    <a:pt x="136"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5" name="Freeform 379"/>
            <p:cNvSpPr>
              <a:spLocks noChangeArrowheads="1"/>
            </p:cNvSpPr>
            <p:nvPr/>
          </p:nvSpPr>
          <p:spPr bwMode="auto">
            <a:xfrm>
              <a:off x="20013540" y="5146146"/>
              <a:ext cx="131199" cy="131193"/>
            </a:xfrm>
            <a:custGeom>
              <a:avLst/>
              <a:gdLst>
                <a:gd name="T0" fmla="*/ 136 w 142"/>
                <a:gd name="T1" fmla="*/ 0 h 140"/>
                <a:gd name="T2" fmla="*/ 136 w 142"/>
                <a:gd name="T3" fmla="*/ 0 h 140"/>
                <a:gd name="T4" fmla="*/ 141 w 142"/>
                <a:gd name="T5" fmla="*/ 5 h 140"/>
                <a:gd name="T6" fmla="*/ 141 w 142"/>
                <a:gd name="T7" fmla="*/ 134 h 140"/>
                <a:gd name="T8" fmla="*/ 136 w 142"/>
                <a:gd name="T9" fmla="*/ 139 h 140"/>
                <a:gd name="T10" fmla="*/ 4 w 142"/>
                <a:gd name="T11" fmla="*/ 139 h 140"/>
                <a:gd name="T12" fmla="*/ 2 w 142"/>
                <a:gd name="T13" fmla="*/ 134 h 140"/>
                <a:gd name="T14" fmla="*/ 0 w 142"/>
                <a:gd name="T15" fmla="*/ 5 h 140"/>
                <a:gd name="T16" fmla="*/ 4 w 142"/>
                <a:gd name="T17" fmla="*/ 0 h 140"/>
                <a:gd name="T18" fmla="*/ 136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6" y="0"/>
                  </a:moveTo>
                  <a:lnTo>
                    <a:pt x="136" y="0"/>
                  </a:lnTo>
                  <a:cubicBezTo>
                    <a:pt x="139" y="0"/>
                    <a:pt x="141" y="3"/>
                    <a:pt x="141" y="5"/>
                  </a:cubicBezTo>
                  <a:cubicBezTo>
                    <a:pt x="141" y="134"/>
                    <a:pt x="141" y="134"/>
                    <a:pt x="141" y="134"/>
                  </a:cubicBezTo>
                  <a:cubicBezTo>
                    <a:pt x="141" y="137"/>
                    <a:pt x="141" y="139"/>
                    <a:pt x="136" y="139"/>
                  </a:cubicBezTo>
                  <a:cubicBezTo>
                    <a:pt x="4" y="139"/>
                    <a:pt x="4" y="139"/>
                    <a:pt x="4" y="139"/>
                  </a:cubicBezTo>
                  <a:cubicBezTo>
                    <a:pt x="2" y="139"/>
                    <a:pt x="2" y="137"/>
                    <a:pt x="2" y="134"/>
                  </a:cubicBezTo>
                  <a:cubicBezTo>
                    <a:pt x="0" y="5"/>
                    <a:pt x="0" y="5"/>
                    <a:pt x="0" y="5"/>
                  </a:cubicBezTo>
                  <a:cubicBezTo>
                    <a:pt x="0" y="3"/>
                    <a:pt x="2" y="3"/>
                    <a:pt x="4" y="0"/>
                  </a:cubicBezTo>
                  <a:lnTo>
                    <a:pt x="136"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6" name="Freeform 380"/>
            <p:cNvSpPr>
              <a:spLocks noChangeArrowheads="1"/>
            </p:cNvSpPr>
            <p:nvPr/>
          </p:nvSpPr>
          <p:spPr bwMode="auto">
            <a:xfrm>
              <a:off x="20017772" y="5315427"/>
              <a:ext cx="131199" cy="131193"/>
            </a:xfrm>
            <a:custGeom>
              <a:avLst/>
              <a:gdLst>
                <a:gd name="T0" fmla="*/ 137 w 143"/>
                <a:gd name="T1" fmla="*/ 0 h 143"/>
                <a:gd name="T2" fmla="*/ 137 w 143"/>
                <a:gd name="T3" fmla="*/ 0 h 143"/>
                <a:gd name="T4" fmla="*/ 142 w 143"/>
                <a:gd name="T5" fmla="*/ 5 h 143"/>
                <a:gd name="T6" fmla="*/ 142 w 143"/>
                <a:gd name="T7" fmla="*/ 134 h 143"/>
                <a:gd name="T8" fmla="*/ 137 w 143"/>
                <a:gd name="T9" fmla="*/ 139 h 143"/>
                <a:gd name="T10" fmla="*/ 5 w 143"/>
                <a:gd name="T11" fmla="*/ 142 h 143"/>
                <a:gd name="T12" fmla="*/ 0 w 143"/>
                <a:gd name="T13" fmla="*/ 137 h 143"/>
                <a:gd name="T14" fmla="*/ 0 w 143"/>
                <a:gd name="T15" fmla="*/ 8 h 143"/>
                <a:gd name="T16" fmla="*/ 5 w 143"/>
                <a:gd name="T17" fmla="*/ 3 h 143"/>
                <a:gd name="T18" fmla="*/ 137 w 143"/>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137" y="0"/>
                  </a:moveTo>
                  <a:lnTo>
                    <a:pt x="137" y="0"/>
                  </a:lnTo>
                  <a:cubicBezTo>
                    <a:pt x="139" y="0"/>
                    <a:pt x="142" y="3"/>
                    <a:pt x="142" y="5"/>
                  </a:cubicBezTo>
                  <a:cubicBezTo>
                    <a:pt x="142" y="134"/>
                    <a:pt x="142" y="134"/>
                    <a:pt x="142" y="134"/>
                  </a:cubicBezTo>
                  <a:cubicBezTo>
                    <a:pt x="142" y="137"/>
                    <a:pt x="139" y="139"/>
                    <a:pt x="137" y="139"/>
                  </a:cubicBezTo>
                  <a:cubicBezTo>
                    <a:pt x="5" y="142"/>
                    <a:pt x="5" y="142"/>
                    <a:pt x="5" y="142"/>
                  </a:cubicBezTo>
                  <a:cubicBezTo>
                    <a:pt x="2" y="142"/>
                    <a:pt x="0" y="139"/>
                    <a:pt x="0" y="137"/>
                  </a:cubicBezTo>
                  <a:cubicBezTo>
                    <a:pt x="0" y="8"/>
                    <a:pt x="0" y="8"/>
                    <a:pt x="0" y="8"/>
                  </a:cubicBezTo>
                  <a:cubicBezTo>
                    <a:pt x="0" y="5"/>
                    <a:pt x="2" y="3"/>
                    <a:pt x="5" y="3"/>
                  </a:cubicBezTo>
                  <a:lnTo>
                    <a:pt x="137"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7" name="Freeform 381"/>
            <p:cNvSpPr>
              <a:spLocks noChangeArrowheads="1"/>
            </p:cNvSpPr>
            <p:nvPr/>
          </p:nvSpPr>
          <p:spPr bwMode="auto">
            <a:xfrm>
              <a:off x="20017772" y="5315427"/>
              <a:ext cx="131199" cy="131193"/>
            </a:xfrm>
            <a:custGeom>
              <a:avLst/>
              <a:gdLst>
                <a:gd name="T0" fmla="*/ 137 w 143"/>
                <a:gd name="T1" fmla="*/ 0 h 143"/>
                <a:gd name="T2" fmla="*/ 137 w 143"/>
                <a:gd name="T3" fmla="*/ 0 h 143"/>
                <a:gd name="T4" fmla="*/ 142 w 143"/>
                <a:gd name="T5" fmla="*/ 5 h 143"/>
                <a:gd name="T6" fmla="*/ 142 w 143"/>
                <a:gd name="T7" fmla="*/ 134 h 143"/>
                <a:gd name="T8" fmla="*/ 137 w 143"/>
                <a:gd name="T9" fmla="*/ 139 h 143"/>
                <a:gd name="T10" fmla="*/ 5 w 143"/>
                <a:gd name="T11" fmla="*/ 142 h 143"/>
                <a:gd name="T12" fmla="*/ 0 w 143"/>
                <a:gd name="T13" fmla="*/ 137 h 143"/>
                <a:gd name="T14" fmla="*/ 0 w 143"/>
                <a:gd name="T15" fmla="*/ 8 h 143"/>
                <a:gd name="T16" fmla="*/ 5 w 143"/>
                <a:gd name="T17" fmla="*/ 3 h 143"/>
                <a:gd name="T18" fmla="*/ 137 w 143"/>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137" y="0"/>
                  </a:moveTo>
                  <a:lnTo>
                    <a:pt x="137" y="0"/>
                  </a:lnTo>
                  <a:cubicBezTo>
                    <a:pt x="139" y="0"/>
                    <a:pt x="142" y="3"/>
                    <a:pt x="142" y="5"/>
                  </a:cubicBezTo>
                  <a:cubicBezTo>
                    <a:pt x="142" y="134"/>
                    <a:pt x="142" y="134"/>
                    <a:pt x="142" y="134"/>
                  </a:cubicBezTo>
                  <a:cubicBezTo>
                    <a:pt x="142" y="137"/>
                    <a:pt x="139" y="139"/>
                    <a:pt x="137" y="139"/>
                  </a:cubicBezTo>
                  <a:cubicBezTo>
                    <a:pt x="5" y="142"/>
                    <a:pt x="5" y="142"/>
                    <a:pt x="5" y="142"/>
                  </a:cubicBezTo>
                  <a:cubicBezTo>
                    <a:pt x="2" y="142"/>
                    <a:pt x="0" y="139"/>
                    <a:pt x="0" y="137"/>
                  </a:cubicBezTo>
                  <a:cubicBezTo>
                    <a:pt x="0" y="8"/>
                    <a:pt x="0" y="8"/>
                    <a:pt x="0" y="8"/>
                  </a:cubicBezTo>
                  <a:cubicBezTo>
                    <a:pt x="0" y="5"/>
                    <a:pt x="2" y="3"/>
                    <a:pt x="5" y="3"/>
                  </a:cubicBezTo>
                  <a:lnTo>
                    <a:pt x="137"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8" name="Freeform 382"/>
            <p:cNvSpPr>
              <a:spLocks noChangeArrowheads="1"/>
            </p:cNvSpPr>
            <p:nvPr/>
          </p:nvSpPr>
          <p:spPr bwMode="auto">
            <a:xfrm>
              <a:off x="20017772" y="5488940"/>
              <a:ext cx="131199" cy="131193"/>
            </a:xfrm>
            <a:custGeom>
              <a:avLst/>
              <a:gdLst>
                <a:gd name="T0" fmla="*/ 137 w 143"/>
                <a:gd name="T1" fmla="*/ 0 h 140"/>
                <a:gd name="T2" fmla="*/ 137 w 143"/>
                <a:gd name="T3" fmla="*/ 0 h 140"/>
                <a:gd name="T4" fmla="*/ 140 w 143"/>
                <a:gd name="T5" fmla="*/ 4 h 140"/>
                <a:gd name="T6" fmla="*/ 142 w 143"/>
                <a:gd name="T7" fmla="*/ 134 h 140"/>
                <a:gd name="T8" fmla="*/ 137 w 143"/>
                <a:gd name="T9" fmla="*/ 139 h 140"/>
                <a:gd name="T10" fmla="*/ 5 w 143"/>
                <a:gd name="T11" fmla="*/ 139 h 140"/>
                <a:gd name="T12" fmla="*/ 0 w 143"/>
                <a:gd name="T13" fmla="*/ 134 h 140"/>
                <a:gd name="T14" fmla="*/ 0 w 143"/>
                <a:gd name="T15" fmla="*/ 4 h 140"/>
                <a:gd name="T16" fmla="*/ 3 w 143"/>
                <a:gd name="T17" fmla="*/ 0 h 140"/>
                <a:gd name="T18" fmla="*/ 137 w 143"/>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0">
                  <a:moveTo>
                    <a:pt x="137" y="0"/>
                  </a:moveTo>
                  <a:lnTo>
                    <a:pt x="137" y="0"/>
                  </a:lnTo>
                  <a:cubicBezTo>
                    <a:pt x="140" y="0"/>
                    <a:pt x="140" y="2"/>
                    <a:pt x="140" y="4"/>
                  </a:cubicBezTo>
                  <a:cubicBezTo>
                    <a:pt x="142" y="134"/>
                    <a:pt x="142" y="134"/>
                    <a:pt x="142" y="134"/>
                  </a:cubicBezTo>
                  <a:cubicBezTo>
                    <a:pt x="142" y="136"/>
                    <a:pt x="140" y="139"/>
                    <a:pt x="137" y="139"/>
                  </a:cubicBezTo>
                  <a:cubicBezTo>
                    <a:pt x="5" y="139"/>
                    <a:pt x="5" y="139"/>
                    <a:pt x="5" y="139"/>
                  </a:cubicBezTo>
                  <a:cubicBezTo>
                    <a:pt x="3" y="139"/>
                    <a:pt x="0" y="136"/>
                    <a:pt x="0" y="134"/>
                  </a:cubicBezTo>
                  <a:cubicBezTo>
                    <a:pt x="0" y="4"/>
                    <a:pt x="0" y="4"/>
                    <a:pt x="0" y="4"/>
                  </a:cubicBezTo>
                  <a:cubicBezTo>
                    <a:pt x="0" y="2"/>
                    <a:pt x="0" y="0"/>
                    <a:pt x="3" y="0"/>
                  </a:cubicBezTo>
                  <a:lnTo>
                    <a:pt x="137"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9" name="Freeform 383"/>
            <p:cNvSpPr>
              <a:spLocks noChangeArrowheads="1"/>
            </p:cNvSpPr>
            <p:nvPr/>
          </p:nvSpPr>
          <p:spPr bwMode="auto">
            <a:xfrm>
              <a:off x="20017772" y="5488940"/>
              <a:ext cx="131199" cy="131193"/>
            </a:xfrm>
            <a:custGeom>
              <a:avLst/>
              <a:gdLst>
                <a:gd name="T0" fmla="*/ 137 w 143"/>
                <a:gd name="T1" fmla="*/ 0 h 140"/>
                <a:gd name="T2" fmla="*/ 137 w 143"/>
                <a:gd name="T3" fmla="*/ 0 h 140"/>
                <a:gd name="T4" fmla="*/ 140 w 143"/>
                <a:gd name="T5" fmla="*/ 4 h 140"/>
                <a:gd name="T6" fmla="*/ 142 w 143"/>
                <a:gd name="T7" fmla="*/ 134 h 140"/>
                <a:gd name="T8" fmla="*/ 137 w 143"/>
                <a:gd name="T9" fmla="*/ 139 h 140"/>
                <a:gd name="T10" fmla="*/ 5 w 143"/>
                <a:gd name="T11" fmla="*/ 139 h 140"/>
                <a:gd name="T12" fmla="*/ 0 w 143"/>
                <a:gd name="T13" fmla="*/ 134 h 140"/>
                <a:gd name="T14" fmla="*/ 0 w 143"/>
                <a:gd name="T15" fmla="*/ 4 h 140"/>
                <a:gd name="T16" fmla="*/ 3 w 143"/>
                <a:gd name="T17" fmla="*/ 0 h 140"/>
                <a:gd name="T18" fmla="*/ 137 w 143"/>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0">
                  <a:moveTo>
                    <a:pt x="137" y="0"/>
                  </a:moveTo>
                  <a:lnTo>
                    <a:pt x="137" y="0"/>
                  </a:lnTo>
                  <a:cubicBezTo>
                    <a:pt x="140" y="0"/>
                    <a:pt x="140" y="2"/>
                    <a:pt x="140" y="4"/>
                  </a:cubicBezTo>
                  <a:cubicBezTo>
                    <a:pt x="142" y="134"/>
                    <a:pt x="142" y="134"/>
                    <a:pt x="142" y="134"/>
                  </a:cubicBezTo>
                  <a:cubicBezTo>
                    <a:pt x="142" y="136"/>
                    <a:pt x="140" y="139"/>
                    <a:pt x="137" y="139"/>
                  </a:cubicBezTo>
                  <a:cubicBezTo>
                    <a:pt x="5" y="139"/>
                    <a:pt x="5" y="139"/>
                    <a:pt x="5" y="139"/>
                  </a:cubicBezTo>
                  <a:cubicBezTo>
                    <a:pt x="3" y="139"/>
                    <a:pt x="0" y="136"/>
                    <a:pt x="0" y="134"/>
                  </a:cubicBezTo>
                  <a:cubicBezTo>
                    <a:pt x="0" y="4"/>
                    <a:pt x="0" y="4"/>
                    <a:pt x="0" y="4"/>
                  </a:cubicBezTo>
                  <a:cubicBezTo>
                    <a:pt x="0" y="2"/>
                    <a:pt x="0" y="0"/>
                    <a:pt x="3" y="0"/>
                  </a:cubicBezTo>
                  <a:lnTo>
                    <a:pt x="137"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0" name="Freeform 384"/>
            <p:cNvSpPr>
              <a:spLocks noChangeArrowheads="1"/>
            </p:cNvSpPr>
            <p:nvPr/>
          </p:nvSpPr>
          <p:spPr bwMode="auto">
            <a:xfrm>
              <a:off x="20017772" y="5662454"/>
              <a:ext cx="135431" cy="131193"/>
            </a:xfrm>
            <a:custGeom>
              <a:avLst/>
              <a:gdLst>
                <a:gd name="T0" fmla="*/ 137 w 145"/>
                <a:gd name="T1" fmla="*/ 0 h 143"/>
                <a:gd name="T2" fmla="*/ 137 w 145"/>
                <a:gd name="T3" fmla="*/ 0 h 143"/>
                <a:gd name="T4" fmla="*/ 142 w 145"/>
                <a:gd name="T5" fmla="*/ 5 h 143"/>
                <a:gd name="T6" fmla="*/ 144 w 145"/>
                <a:gd name="T7" fmla="*/ 135 h 143"/>
                <a:gd name="T8" fmla="*/ 140 w 145"/>
                <a:gd name="T9" fmla="*/ 139 h 143"/>
                <a:gd name="T10" fmla="*/ 8 w 145"/>
                <a:gd name="T11" fmla="*/ 142 h 143"/>
                <a:gd name="T12" fmla="*/ 3 w 145"/>
                <a:gd name="T13" fmla="*/ 137 h 143"/>
                <a:gd name="T14" fmla="*/ 0 w 145"/>
                <a:gd name="T15" fmla="*/ 8 h 143"/>
                <a:gd name="T16" fmla="*/ 5 w 145"/>
                <a:gd name="T17" fmla="*/ 3 h 143"/>
                <a:gd name="T18" fmla="*/ 137 w 145"/>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137" y="0"/>
                  </a:moveTo>
                  <a:lnTo>
                    <a:pt x="137" y="0"/>
                  </a:lnTo>
                  <a:cubicBezTo>
                    <a:pt x="140" y="0"/>
                    <a:pt x="142" y="3"/>
                    <a:pt x="142" y="5"/>
                  </a:cubicBezTo>
                  <a:cubicBezTo>
                    <a:pt x="144" y="135"/>
                    <a:pt x="144" y="135"/>
                    <a:pt x="144" y="135"/>
                  </a:cubicBezTo>
                  <a:cubicBezTo>
                    <a:pt x="144" y="137"/>
                    <a:pt x="142" y="139"/>
                    <a:pt x="140" y="139"/>
                  </a:cubicBezTo>
                  <a:cubicBezTo>
                    <a:pt x="8" y="142"/>
                    <a:pt x="8" y="142"/>
                    <a:pt x="8" y="142"/>
                  </a:cubicBezTo>
                  <a:cubicBezTo>
                    <a:pt x="5" y="142"/>
                    <a:pt x="3" y="139"/>
                    <a:pt x="3" y="137"/>
                  </a:cubicBezTo>
                  <a:cubicBezTo>
                    <a:pt x="0" y="8"/>
                    <a:pt x="0" y="8"/>
                    <a:pt x="0" y="8"/>
                  </a:cubicBezTo>
                  <a:cubicBezTo>
                    <a:pt x="0" y="5"/>
                    <a:pt x="3" y="3"/>
                    <a:pt x="5" y="3"/>
                  </a:cubicBezTo>
                  <a:lnTo>
                    <a:pt x="137"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1" name="Freeform 385"/>
            <p:cNvSpPr>
              <a:spLocks noChangeArrowheads="1"/>
            </p:cNvSpPr>
            <p:nvPr/>
          </p:nvSpPr>
          <p:spPr bwMode="auto">
            <a:xfrm>
              <a:off x="20017772" y="5662454"/>
              <a:ext cx="135431" cy="131193"/>
            </a:xfrm>
            <a:custGeom>
              <a:avLst/>
              <a:gdLst>
                <a:gd name="T0" fmla="*/ 137 w 145"/>
                <a:gd name="T1" fmla="*/ 0 h 143"/>
                <a:gd name="T2" fmla="*/ 137 w 145"/>
                <a:gd name="T3" fmla="*/ 0 h 143"/>
                <a:gd name="T4" fmla="*/ 142 w 145"/>
                <a:gd name="T5" fmla="*/ 5 h 143"/>
                <a:gd name="T6" fmla="*/ 144 w 145"/>
                <a:gd name="T7" fmla="*/ 135 h 143"/>
                <a:gd name="T8" fmla="*/ 140 w 145"/>
                <a:gd name="T9" fmla="*/ 139 h 143"/>
                <a:gd name="T10" fmla="*/ 8 w 145"/>
                <a:gd name="T11" fmla="*/ 142 h 143"/>
                <a:gd name="T12" fmla="*/ 3 w 145"/>
                <a:gd name="T13" fmla="*/ 137 h 143"/>
                <a:gd name="T14" fmla="*/ 0 w 145"/>
                <a:gd name="T15" fmla="*/ 8 h 143"/>
                <a:gd name="T16" fmla="*/ 5 w 145"/>
                <a:gd name="T17" fmla="*/ 3 h 143"/>
                <a:gd name="T18" fmla="*/ 137 w 145"/>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3">
                  <a:moveTo>
                    <a:pt x="137" y="0"/>
                  </a:moveTo>
                  <a:lnTo>
                    <a:pt x="137" y="0"/>
                  </a:lnTo>
                  <a:cubicBezTo>
                    <a:pt x="140" y="0"/>
                    <a:pt x="142" y="3"/>
                    <a:pt x="142" y="5"/>
                  </a:cubicBezTo>
                  <a:cubicBezTo>
                    <a:pt x="144" y="135"/>
                    <a:pt x="144" y="135"/>
                    <a:pt x="144" y="135"/>
                  </a:cubicBezTo>
                  <a:cubicBezTo>
                    <a:pt x="144" y="137"/>
                    <a:pt x="142" y="139"/>
                    <a:pt x="140" y="139"/>
                  </a:cubicBezTo>
                  <a:cubicBezTo>
                    <a:pt x="8" y="142"/>
                    <a:pt x="8" y="142"/>
                    <a:pt x="8" y="142"/>
                  </a:cubicBezTo>
                  <a:cubicBezTo>
                    <a:pt x="5" y="142"/>
                    <a:pt x="3" y="139"/>
                    <a:pt x="3" y="137"/>
                  </a:cubicBezTo>
                  <a:cubicBezTo>
                    <a:pt x="0" y="8"/>
                    <a:pt x="0" y="8"/>
                    <a:pt x="0" y="8"/>
                  </a:cubicBezTo>
                  <a:cubicBezTo>
                    <a:pt x="0" y="5"/>
                    <a:pt x="3" y="3"/>
                    <a:pt x="5" y="3"/>
                  </a:cubicBezTo>
                  <a:lnTo>
                    <a:pt x="137"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2" name="Freeform 386"/>
            <p:cNvSpPr>
              <a:spLocks noChangeArrowheads="1"/>
            </p:cNvSpPr>
            <p:nvPr/>
          </p:nvSpPr>
          <p:spPr bwMode="auto">
            <a:xfrm>
              <a:off x="20022004" y="5835967"/>
              <a:ext cx="135431" cy="131193"/>
            </a:xfrm>
            <a:custGeom>
              <a:avLst/>
              <a:gdLst>
                <a:gd name="T0" fmla="*/ 137 w 145"/>
                <a:gd name="T1" fmla="*/ 0 h 140"/>
                <a:gd name="T2" fmla="*/ 137 w 145"/>
                <a:gd name="T3" fmla="*/ 0 h 140"/>
                <a:gd name="T4" fmla="*/ 141 w 145"/>
                <a:gd name="T5" fmla="*/ 5 h 140"/>
                <a:gd name="T6" fmla="*/ 144 w 145"/>
                <a:gd name="T7" fmla="*/ 134 h 140"/>
                <a:gd name="T8" fmla="*/ 139 w 145"/>
                <a:gd name="T9" fmla="*/ 139 h 140"/>
                <a:gd name="T10" fmla="*/ 7 w 145"/>
                <a:gd name="T11" fmla="*/ 139 h 140"/>
                <a:gd name="T12" fmla="*/ 2 w 145"/>
                <a:gd name="T13" fmla="*/ 134 h 140"/>
                <a:gd name="T14" fmla="*/ 0 w 145"/>
                <a:gd name="T15" fmla="*/ 5 h 140"/>
                <a:gd name="T16" fmla="*/ 5 w 145"/>
                <a:gd name="T17" fmla="*/ 0 h 140"/>
                <a:gd name="T18" fmla="*/ 137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7" y="0"/>
                  </a:moveTo>
                  <a:lnTo>
                    <a:pt x="137" y="0"/>
                  </a:lnTo>
                  <a:cubicBezTo>
                    <a:pt x="139" y="0"/>
                    <a:pt x="141" y="2"/>
                    <a:pt x="141" y="5"/>
                  </a:cubicBezTo>
                  <a:cubicBezTo>
                    <a:pt x="144" y="134"/>
                    <a:pt x="144" y="134"/>
                    <a:pt x="144" y="134"/>
                  </a:cubicBezTo>
                  <a:cubicBezTo>
                    <a:pt x="144" y="136"/>
                    <a:pt x="141" y="139"/>
                    <a:pt x="139" y="139"/>
                  </a:cubicBezTo>
                  <a:cubicBezTo>
                    <a:pt x="7" y="139"/>
                    <a:pt x="7" y="139"/>
                    <a:pt x="7" y="139"/>
                  </a:cubicBezTo>
                  <a:cubicBezTo>
                    <a:pt x="5" y="139"/>
                    <a:pt x="2" y="136"/>
                    <a:pt x="2" y="134"/>
                  </a:cubicBezTo>
                  <a:cubicBezTo>
                    <a:pt x="0" y="5"/>
                    <a:pt x="0" y="5"/>
                    <a:pt x="0" y="5"/>
                  </a:cubicBezTo>
                  <a:cubicBezTo>
                    <a:pt x="0" y="2"/>
                    <a:pt x="2" y="0"/>
                    <a:pt x="5" y="0"/>
                  </a:cubicBezTo>
                  <a:lnTo>
                    <a:pt x="137"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3" name="Freeform 387"/>
            <p:cNvSpPr>
              <a:spLocks noChangeArrowheads="1"/>
            </p:cNvSpPr>
            <p:nvPr/>
          </p:nvSpPr>
          <p:spPr bwMode="auto">
            <a:xfrm>
              <a:off x="20022004" y="5835967"/>
              <a:ext cx="135431" cy="131193"/>
            </a:xfrm>
            <a:custGeom>
              <a:avLst/>
              <a:gdLst>
                <a:gd name="T0" fmla="*/ 137 w 145"/>
                <a:gd name="T1" fmla="*/ 0 h 140"/>
                <a:gd name="T2" fmla="*/ 137 w 145"/>
                <a:gd name="T3" fmla="*/ 0 h 140"/>
                <a:gd name="T4" fmla="*/ 141 w 145"/>
                <a:gd name="T5" fmla="*/ 5 h 140"/>
                <a:gd name="T6" fmla="*/ 144 w 145"/>
                <a:gd name="T7" fmla="*/ 134 h 140"/>
                <a:gd name="T8" fmla="*/ 139 w 145"/>
                <a:gd name="T9" fmla="*/ 139 h 140"/>
                <a:gd name="T10" fmla="*/ 7 w 145"/>
                <a:gd name="T11" fmla="*/ 139 h 140"/>
                <a:gd name="T12" fmla="*/ 2 w 145"/>
                <a:gd name="T13" fmla="*/ 134 h 140"/>
                <a:gd name="T14" fmla="*/ 0 w 145"/>
                <a:gd name="T15" fmla="*/ 5 h 140"/>
                <a:gd name="T16" fmla="*/ 5 w 145"/>
                <a:gd name="T17" fmla="*/ 0 h 140"/>
                <a:gd name="T18" fmla="*/ 137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7" y="0"/>
                  </a:moveTo>
                  <a:lnTo>
                    <a:pt x="137" y="0"/>
                  </a:lnTo>
                  <a:cubicBezTo>
                    <a:pt x="139" y="0"/>
                    <a:pt x="141" y="2"/>
                    <a:pt x="141" y="5"/>
                  </a:cubicBezTo>
                  <a:cubicBezTo>
                    <a:pt x="144" y="134"/>
                    <a:pt x="144" y="134"/>
                    <a:pt x="144" y="134"/>
                  </a:cubicBezTo>
                  <a:cubicBezTo>
                    <a:pt x="144" y="136"/>
                    <a:pt x="141" y="139"/>
                    <a:pt x="139" y="139"/>
                  </a:cubicBezTo>
                  <a:cubicBezTo>
                    <a:pt x="7" y="139"/>
                    <a:pt x="7" y="139"/>
                    <a:pt x="7" y="139"/>
                  </a:cubicBezTo>
                  <a:cubicBezTo>
                    <a:pt x="5" y="139"/>
                    <a:pt x="2" y="136"/>
                    <a:pt x="2" y="134"/>
                  </a:cubicBezTo>
                  <a:cubicBezTo>
                    <a:pt x="0" y="5"/>
                    <a:pt x="0" y="5"/>
                    <a:pt x="0" y="5"/>
                  </a:cubicBezTo>
                  <a:cubicBezTo>
                    <a:pt x="0" y="2"/>
                    <a:pt x="2" y="0"/>
                    <a:pt x="5" y="0"/>
                  </a:cubicBezTo>
                  <a:lnTo>
                    <a:pt x="137"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4" name="Freeform 388"/>
            <p:cNvSpPr>
              <a:spLocks noChangeArrowheads="1"/>
            </p:cNvSpPr>
            <p:nvPr/>
          </p:nvSpPr>
          <p:spPr bwMode="auto">
            <a:xfrm>
              <a:off x="20022004" y="6005248"/>
              <a:ext cx="135431" cy="131193"/>
            </a:xfrm>
            <a:custGeom>
              <a:avLst/>
              <a:gdLst>
                <a:gd name="T0" fmla="*/ 137 w 145"/>
                <a:gd name="T1" fmla="*/ 0 h 142"/>
                <a:gd name="T2" fmla="*/ 137 w 145"/>
                <a:gd name="T3" fmla="*/ 0 h 142"/>
                <a:gd name="T4" fmla="*/ 142 w 145"/>
                <a:gd name="T5" fmla="*/ 5 h 142"/>
                <a:gd name="T6" fmla="*/ 144 w 145"/>
                <a:gd name="T7" fmla="*/ 134 h 142"/>
                <a:gd name="T8" fmla="*/ 139 w 145"/>
                <a:gd name="T9" fmla="*/ 138 h 142"/>
                <a:gd name="T10" fmla="*/ 8 w 145"/>
                <a:gd name="T11" fmla="*/ 141 h 142"/>
                <a:gd name="T12" fmla="*/ 3 w 145"/>
                <a:gd name="T13" fmla="*/ 136 h 142"/>
                <a:gd name="T14" fmla="*/ 0 w 145"/>
                <a:gd name="T15" fmla="*/ 7 h 142"/>
                <a:gd name="T16" fmla="*/ 5 w 145"/>
                <a:gd name="T17" fmla="*/ 2 h 142"/>
                <a:gd name="T18" fmla="*/ 137 w 145"/>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137" y="0"/>
                  </a:moveTo>
                  <a:lnTo>
                    <a:pt x="137" y="0"/>
                  </a:lnTo>
                  <a:cubicBezTo>
                    <a:pt x="139" y="0"/>
                    <a:pt x="142" y="2"/>
                    <a:pt x="142" y="5"/>
                  </a:cubicBezTo>
                  <a:cubicBezTo>
                    <a:pt x="144" y="134"/>
                    <a:pt x="144" y="134"/>
                    <a:pt x="144" y="134"/>
                  </a:cubicBezTo>
                  <a:cubicBezTo>
                    <a:pt x="144" y="136"/>
                    <a:pt x="142" y="138"/>
                    <a:pt x="139" y="138"/>
                  </a:cubicBezTo>
                  <a:cubicBezTo>
                    <a:pt x="8" y="141"/>
                    <a:pt x="8" y="141"/>
                    <a:pt x="8" y="141"/>
                  </a:cubicBezTo>
                  <a:cubicBezTo>
                    <a:pt x="5" y="141"/>
                    <a:pt x="3" y="138"/>
                    <a:pt x="3" y="136"/>
                  </a:cubicBezTo>
                  <a:cubicBezTo>
                    <a:pt x="0" y="7"/>
                    <a:pt x="0" y="7"/>
                    <a:pt x="0" y="7"/>
                  </a:cubicBezTo>
                  <a:cubicBezTo>
                    <a:pt x="0" y="5"/>
                    <a:pt x="3" y="2"/>
                    <a:pt x="5" y="2"/>
                  </a:cubicBezTo>
                  <a:lnTo>
                    <a:pt x="137" y="0"/>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5" name="Freeform 389"/>
            <p:cNvSpPr>
              <a:spLocks noChangeArrowheads="1"/>
            </p:cNvSpPr>
            <p:nvPr/>
          </p:nvSpPr>
          <p:spPr bwMode="auto">
            <a:xfrm>
              <a:off x="20022004" y="6005248"/>
              <a:ext cx="135431" cy="131193"/>
            </a:xfrm>
            <a:custGeom>
              <a:avLst/>
              <a:gdLst>
                <a:gd name="T0" fmla="*/ 137 w 145"/>
                <a:gd name="T1" fmla="*/ 0 h 142"/>
                <a:gd name="T2" fmla="*/ 137 w 145"/>
                <a:gd name="T3" fmla="*/ 0 h 142"/>
                <a:gd name="T4" fmla="*/ 142 w 145"/>
                <a:gd name="T5" fmla="*/ 5 h 142"/>
                <a:gd name="T6" fmla="*/ 144 w 145"/>
                <a:gd name="T7" fmla="*/ 134 h 142"/>
                <a:gd name="T8" fmla="*/ 139 w 145"/>
                <a:gd name="T9" fmla="*/ 138 h 142"/>
                <a:gd name="T10" fmla="*/ 8 w 145"/>
                <a:gd name="T11" fmla="*/ 141 h 142"/>
                <a:gd name="T12" fmla="*/ 3 w 145"/>
                <a:gd name="T13" fmla="*/ 136 h 142"/>
                <a:gd name="T14" fmla="*/ 0 w 145"/>
                <a:gd name="T15" fmla="*/ 7 h 142"/>
                <a:gd name="T16" fmla="*/ 5 w 145"/>
                <a:gd name="T17" fmla="*/ 2 h 142"/>
                <a:gd name="T18" fmla="*/ 137 w 145"/>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137" y="0"/>
                  </a:moveTo>
                  <a:lnTo>
                    <a:pt x="137" y="0"/>
                  </a:lnTo>
                  <a:cubicBezTo>
                    <a:pt x="139" y="0"/>
                    <a:pt x="142" y="2"/>
                    <a:pt x="142" y="5"/>
                  </a:cubicBezTo>
                  <a:cubicBezTo>
                    <a:pt x="144" y="134"/>
                    <a:pt x="144" y="134"/>
                    <a:pt x="144" y="134"/>
                  </a:cubicBezTo>
                  <a:cubicBezTo>
                    <a:pt x="144" y="136"/>
                    <a:pt x="142" y="138"/>
                    <a:pt x="139" y="138"/>
                  </a:cubicBezTo>
                  <a:cubicBezTo>
                    <a:pt x="8" y="141"/>
                    <a:pt x="8" y="141"/>
                    <a:pt x="8" y="141"/>
                  </a:cubicBezTo>
                  <a:cubicBezTo>
                    <a:pt x="5" y="141"/>
                    <a:pt x="3" y="138"/>
                    <a:pt x="3" y="136"/>
                  </a:cubicBezTo>
                  <a:cubicBezTo>
                    <a:pt x="0" y="7"/>
                    <a:pt x="0" y="7"/>
                    <a:pt x="0" y="7"/>
                  </a:cubicBezTo>
                  <a:cubicBezTo>
                    <a:pt x="0" y="5"/>
                    <a:pt x="3" y="2"/>
                    <a:pt x="5" y="2"/>
                  </a:cubicBezTo>
                  <a:lnTo>
                    <a:pt x="137" y="0"/>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6" name="Freeform 390"/>
            <p:cNvSpPr>
              <a:spLocks noChangeArrowheads="1"/>
            </p:cNvSpPr>
            <p:nvPr/>
          </p:nvSpPr>
          <p:spPr bwMode="auto">
            <a:xfrm>
              <a:off x="20339422" y="5150378"/>
              <a:ext cx="131199" cy="131193"/>
            </a:xfrm>
            <a:custGeom>
              <a:avLst/>
              <a:gdLst>
                <a:gd name="T0" fmla="*/ 137 w 143"/>
                <a:gd name="T1" fmla="*/ 0 h 142"/>
                <a:gd name="T2" fmla="*/ 137 w 143"/>
                <a:gd name="T3" fmla="*/ 0 h 142"/>
                <a:gd name="T4" fmla="*/ 142 w 143"/>
                <a:gd name="T5" fmla="*/ 5 h 142"/>
                <a:gd name="T6" fmla="*/ 142 w 143"/>
                <a:gd name="T7" fmla="*/ 134 h 142"/>
                <a:gd name="T8" fmla="*/ 137 w 143"/>
                <a:gd name="T9" fmla="*/ 139 h 142"/>
                <a:gd name="T10" fmla="*/ 5 w 143"/>
                <a:gd name="T11" fmla="*/ 141 h 142"/>
                <a:gd name="T12" fmla="*/ 3 w 143"/>
                <a:gd name="T13" fmla="*/ 136 h 142"/>
                <a:gd name="T14" fmla="*/ 0 w 143"/>
                <a:gd name="T15" fmla="*/ 7 h 142"/>
                <a:gd name="T16" fmla="*/ 5 w 143"/>
                <a:gd name="T17" fmla="*/ 2 h 142"/>
                <a:gd name="T18" fmla="*/ 137 w 143"/>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2">
                  <a:moveTo>
                    <a:pt x="137" y="0"/>
                  </a:moveTo>
                  <a:lnTo>
                    <a:pt x="137" y="0"/>
                  </a:lnTo>
                  <a:cubicBezTo>
                    <a:pt x="139" y="0"/>
                    <a:pt x="142" y="2"/>
                    <a:pt x="142" y="5"/>
                  </a:cubicBezTo>
                  <a:cubicBezTo>
                    <a:pt x="142" y="134"/>
                    <a:pt x="142" y="134"/>
                    <a:pt x="142" y="134"/>
                  </a:cubicBezTo>
                  <a:cubicBezTo>
                    <a:pt x="142" y="136"/>
                    <a:pt x="142" y="139"/>
                    <a:pt x="137" y="139"/>
                  </a:cubicBezTo>
                  <a:cubicBezTo>
                    <a:pt x="5" y="141"/>
                    <a:pt x="5" y="141"/>
                    <a:pt x="5" y="141"/>
                  </a:cubicBezTo>
                  <a:cubicBezTo>
                    <a:pt x="3" y="141"/>
                    <a:pt x="3" y="139"/>
                    <a:pt x="3" y="136"/>
                  </a:cubicBezTo>
                  <a:cubicBezTo>
                    <a:pt x="0" y="7"/>
                    <a:pt x="0" y="7"/>
                    <a:pt x="0" y="7"/>
                  </a:cubicBezTo>
                  <a:cubicBezTo>
                    <a:pt x="0" y="5"/>
                    <a:pt x="3" y="2"/>
                    <a:pt x="5" y="2"/>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7" name="Freeform 391"/>
            <p:cNvSpPr>
              <a:spLocks noChangeArrowheads="1"/>
            </p:cNvSpPr>
            <p:nvPr/>
          </p:nvSpPr>
          <p:spPr bwMode="auto">
            <a:xfrm>
              <a:off x="20343654" y="5319659"/>
              <a:ext cx="131199" cy="131193"/>
            </a:xfrm>
            <a:custGeom>
              <a:avLst/>
              <a:gdLst>
                <a:gd name="T0" fmla="*/ 136 w 142"/>
                <a:gd name="T1" fmla="*/ 0 h 140"/>
                <a:gd name="T2" fmla="*/ 136 w 142"/>
                <a:gd name="T3" fmla="*/ 0 h 140"/>
                <a:gd name="T4" fmla="*/ 141 w 142"/>
                <a:gd name="T5" fmla="*/ 5 h 140"/>
                <a:gd name="T6" fmla="*/ 141 w 142"/>
                <a:gd name="T7" fmla="*/ 134 h 140"/>
                <a:gd name="T8" fmla="*/ 136 w 142"/>
                <a:gd name="T9" fmla="*/ 139 h 140"/>
                <a:gd name="T10" fmla="*/ 5 w 142"/>
                <a:gd name="T11" fmla="*/ 139 h 140"/>
                <a:gd name="T12" fmla="*/ 0 w 142"/>
                <a:gd name="T13" fmla="*/ 134 h 140"/>
                <a:gd name="T14" fmla="*/ 0 w 142"/>
                <a:gd name="T15" fmla="*/ 5 h 140"/>
                <a:gd name="T16" fmla="*/ 5 w 142"/>
                <a:gd name="T17" fmla="*/ 0 h 140"/>
                <a:gd name="T18" fmla="*/ 136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6" y="0"/>
                  </a:moveTo>
                  <a:lnTo>
                    <a:pt x="136" y="0"/>
                  </a:lnTo>
                  <a:cubicBezTo>
                    <a:pt x="139" y="0"/>
                    <a:pt x="141" y="3"/>
                    <a:pt x="141" y="5"/>
                  </a:cubicBezTo>
                  <a:cubicBezTo>
                    <a:pt x="141" y="134"/>
                    <a:pt x="141" y="134"/>
                    <a:pt x="141" y="134"/>
                  </a:cubicBezTo>
                  <a:cubicBezTo>
                    <a:pt x="141" y="137"/>
                    <a:pt x="139" y="139"/>
                    <a:pt x="136" y="139"/>
                  </a:cubicBezTo>
                  <a:cubicBezTo>
                    <a:pt x="5" y="139"/>
                    <a:pt x="5" y="139"/>
                    <a:pt x="5" y="139"/>
                  </a:cubicBezTo>
                  <a:cubicBezTo>
                    <a:pt x="2" y="139"/>
                    <a:pt x="0" y="137"/>
                    <a:pt x="0" y="134"/>
                  </a:cubicBezTo>
                  <a:cubicBezTo>
                    <a:pt x="0" y="5"/>
                    <a:pt x="0" y="5"/>
                    <a:pt x="0" y="5"/>
                  </a:cubicBezTo>
                  <a:cubicBezTo>
                    <a:pt x="0" y="3"/>
                    <a:pt x="2" y="3"/>
                    <a:pt x="5" y="0"/>
                  </a:cubicBezTo>
                  <a:lnTo>
                    <a:pt x="136"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8" name="Freeform 392"/>
            <p:cNvSpPr>
              <a:spLocks noChangeArrowheads="1"/>
            </p:cNvSpPr>
            <p:nvPr/>
          </p:nvSpPr>
          <p:spPr bwMode="auto">
            <a:xfrm>
              <a:off x="20343654" y="5493172"/>
              <a:ext cx="131199" cy="131193"/>
            </a:xfrm>
            <a:custGeom>
              <a:avLst/>
              <a:gdLst>
                <a:gd name="T0" fmla="*/ 134 w 143"/>
                <a:gd name="T1" fmla="*/ 0 h 143"/>
                <a:gd name="T2" fmla="*/ 134 w 143"/>
                <a:gd name="T3" fmla="*/ 0 h 143"/>
                <a:gd name="T4" fmla="*/ 139 w 143"/>
                <a:gd name="T5" fmla="*/ 5 h 143"/>
                <a:gd name="T6" fmla="*/ 142 w 143"/>
                <a:gd name="T7" fmla="*/ 134 h 143"/>
                <a:gd name="T8" fmla="*/ 137 w 143"/>
                <a:gd name="T9" fmla="*/ 139 h 143"/>
                <a:gd name="T10" fmla="*/ 5 w 143"/>
                <a:gd name="T11" fmla="*/ 142 h 143"/>
                <a:gd name="T12" fmla="*/ 0 w 143"/>
                <a:gd name="T13" fmla="*/ 137 h 143"/>
                <a:gd name="T14" fmla="*/ 0 w 143"/>
                <a:gd name="T15" fmla="*/ 7 h 143"/>
                <a:gd name="T16" fmla="*/ 5 w 143"/>
                <a:gd name="T17" fmla="*/ 2 h 143"/>
                <a:gd name="T18" fmla="*/ 134 w 143"/>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134" y="0"/>
                  </a:moveTo>
                  <a:lnTo>
                    <a:pt x="134" y="0"/>
                  </a:lnTo>
                  <a:cubicBezTo>
                    <a:pt x="139" y="0"/>
                    <a:pt x="139" y="2"/>
                    <a:pt x="139" y="5"/>
                  </a:cubicBezTo>
                  <a:cubicBezTo>
                    <a:pt x="142" y="134"/>
                    <a:pt x="142" y="134"/>
                    <a:pt x="142" y="134"/>
                  </a:cubicBezTo>
                  <a:cubicBezTo>
                    <a:pt x="142" y="137"/>
                    <a:pt x="139" y="139"/>
                    <a:pt x="137" y="139"/>
                  </a:cubicBezTo>
                  <a:cubicBezTo>
                    <a:pt x="5" y="142"/>
                    <a:pt x="5" y="142"/>
                    <a:pt x="5" y="142"/>
                  </a:cubicBezTo>
                  <a:cubicBezTo>
                    <a:pt x="3" y="142"/>
                    <a:pt x="0" y="139"/>
                    <a:pt x="0" y="137"/>
                  </a:cubicBezTo>
                  <a:cubicBezTo>
                    <a:pt x="0" y="7"/>
                    <a:pt x="0" y="7"/>
                    <a:pt x="0" y="7"/>
                  </a:cubicBezTo>
                  <a:cubicBezTo>
                    <a:pt x="0" y="5"/>
                    <a:pt x="0" y="2"/>
                    <a:pt x="5" y="2"/>
                  </a:cubicBezTo>
                  <a:lnTo>
                    <a:pt x="134"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9" name="Freeform 393"/>
            <p:cNvSpPr>
              <a:spLocks noChangeArrowheads="1"/>
            </p:cNvSpPr>
            <p:nvPr/>
          </p:nvSpPr>
          <p:spPr bwMode="auto">
            <a:xfrm>
              <a:off x="20343654" y="5666686"/>
              <a:ext cx="135431" cy="131193"/>
            </a:xfrm>
            <a:custGeom>
              <a:avLst/>
              <a:gdLst>
                <a:gd name="T0" fmla="*/ 137 w 145"/>
                <a:gd name="T1" fmla="*/ 0 h 140"/>
                <a:gd name="T2" fmla="*/ 137 w 145"/>
                <a:gd name="T3" fmla="*/ 0 h 140"/>
                <a:gd name="T4" fmla="*/ 142 w 145"/>
                <a:gd name="T5" fmla="*/ 5 h 140"/>
                <a:gd name="T6" fmla="*/ 144 w 145"/>
                <a:gd name="T7" fmla="*/ 134 h 140"/>
                <a:gd name="T8" fmla="*/ 139 w 145"/>
                <a:gd name="T9" fmla="*/ 139 h 140"/>
                <a:gd name="T10" fmla="*/ 8 w 145"/>
                <a:gd name="T11" fmla="*/ 139 h 140"/>
                <a:gd name="T12" fmla="*/ 3 w 145"/>
                <a:gd name="T13" fmla="*/ 134 h 140"/>
                <a:gd name="T14" fmla="*/ 0 w 145"/>
                <a:gd name="T15" fmla="*/ 5 h 140"/>
                <a:gd name="T16" fmla="*/ 5 w 145"/>
                <a:gd name="T17" fmla="*/ 0 h 140"/>
                <a:gd name="T18" fmla="*/ 137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7" y="0"/>
                  </a:moveTo>
                  <a:lnTo>
                    <a:pt x="137" y="0"/>
                  </a:lnTo>
                  <a:cubicBezTo>
                    <a:pt x="139" y="0"/>
                    <a:pt x="142" y="3"/>
                    <a:pt x="142" y="5"/>
                  </a:cubicBezTo>
                  <a:cubicBezTo>
                    <a:pt x="144" y="134"/>
                    <a:pt x="144" y="134"/>
                    <a:pt x="144" y="134"/>
                  </a:cubicBezTo>
                  <a:cubicBezTo>
                    <a:pt x="144" y="137"/>
                    <a:pt x="142" y="139"/>
                    <a:pt x="139" y="139"/>
                  </a:cubicBezTo>
                  <a:cubicBezTo>
                    <a:pt x="8" y="139"/>
                    <a:pt x="8" y="139"/>
                    <a:pt x="8" y="139"/>
                  </a:cubicBezTo>
                  <a:cubicBezTo>
                    <a:pt x="5" y="139"/>
                    <a:pt x="3" y="137"/>
                    <a:pt x="3" y="134"/>
                  </a:cubicBezTo>
                  <a:cubicBezTo>
                    <a:pt x="0" y="5"/>
                    <a:pt x="0" y="5"/>
                    <a:pt x="0" y="5"/>
                  </a:cubicBezTo>
                  <a:cubicBezTo>
                    <a:pt x="0" y="3"/>
                    <a:pt x="3" y="0"/>
                    <a:pt x="5" y="0"/>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0" name="Freeform 394"/>
            <p:cNvSpPr>
              <a:spLocks noChangeArrowheads="1"/>
            </p:cNvSpPr>
            <p:nvPr/>
          </p:nvSpPr>
          <p:spPr bwMode="auto">
            <a:xfrm>
              <a:off x="20347886" y="5835967"/>
              <a:ext cx="135431" cy="131193"/>
            </a:xfrm>
            <a:custGeom>
              <a:avLst/>
              <a:gdLst>
                <a:gd name="T0" fmla="*/ 136 w 144"/>
                <a:gd name="T1" fmla="*/ 0 h 142"/>
                <a:gd name="T2" fmla="*/ 136 w 144"/>
                <a:gd name="T3" fmla="*/ 0 h 142"/>
                <a:gd name="T4" fmla="*/ 141 w 144"/>
                <a:gd name="T5" fmla="*/ 5 h 142"/>
                <a:gd name="T6" fmla="*/ 143 w 144"/>
                <a:gd name="T7" fmla="*/ 134 h 142"/>
                <a:gd name="T8" fmla="*/ 139 w 144"/>
                <a:gd name="T9" fmla="*/ 139 h 142"/>
                <a:gd name="T10" fmla="*/ 7 w 144"/>
                <a:gd name="T11" fmla="*/ 141 h 142"/>
                <a:gd name="T12" fmla="*/ 2 w 144"/>
                <a:gd name="T13" fmla="*/ 137 h 142"/>
                <a:gd name="T14" fmla="*/ 0 w 144"/>
                <a:gd name="T15" fmla="*/ 8 h 142"/>
                <a:gd name="T16" fmla="*/ 5 w 144"/>
                <a:gd name="T17" fmla="*/ 3 h 142"/>
                <a:gd name="T18" fmla="*/ 136 w 144"/>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136" y="0"/>
                  </a:moveTo>
                  <a:lnTo>
                    <a:pt x="136" y="0"/>
                  </a:lnTo>
                  <a:cubicBezTo>
                    <a:pt x="139" y="0"/>
                    <a:pt x="141" y="3"/>
                    <a:pt x="141" y="5"/>
                  </a:cubicBezTo>
                  <a:cubicBezTo>
                    <a:pt x="143" y="134"/>
                    <a:pt x="143" y="134"/>
                    <a:pt x="143" y="134"/>
                  </a:cubicBezTo>
                  <a:cubicBezTo>
                    <a:pt x="143" y="137"/>
                    <a:pt x="141" y="139"/>
                    <a:pt x="139" y="139"/>
                  </a:cubicBezTo>
                  <a:cubicBezTo>
                    <a:pt x="7" y="141"/>
                    <a:pt x="7" y="141"/>
                    <a:pt x="7" y="141"/>
                  </a:cubicBezTo>
                  <a:cubicBezTo>
                    <a:pt x="5" y="141"/>
                    <a:pt x="2" y="139"/>
                    <a:pt x="2" y="137"/>
                  </a:cubicBezTo>
                  <a:cubicBezTo>
                    <a:pt x="0" y="8"/>
                    <a:pt x="0" y="8"/>
                    <a:pt x="0" y="8"/>
                  </a:cubicBezTo>
                  <a:cubicBezTo>
                    <a:pt x="0" y="5"/>
                    <a:pt x="2" y="3"/>
                    <a:pt x="5" y="3"/>
                  </a:cubicBezTo>
                  <a:lnTo>
                    <a:pt x="136"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1" name="Freeform 395"/>
            <p:cNvSpPr>
              <a:spLocks noChangeArrowheads="1"/>
            </p:cNvSpPr>
            <p:nvPr/>
          </p:nvSpPr>
          <p:spPr bwMode="auto">
            <a:xfrm>
              <a:off x="20347886" y="6009480"/>
              <a:ext cx="135431" cy="131193"/>
            </a:xfrm>
            <a:custGeom>
              <a:avLst/>
              <a:gdLst>
                <a:gd name="T0" fmla="*/ 137 w 145"/>
                <a:gd name="T1" fmla="*/ 0 h 139"/>
                <a:gd name="T2" fmla="*/ 137 w 145"/>
                <a:gd name="T3" fmla="*/ 0 h 139"/>
                <a:gd name="T4" fmla="*/ 141 w 145"/>
                <a:gd name="T5" fmla="*/ 5 h 139"/>
                <a:gd name="T6" fmla="*/ 144 w 145"/>
                <a:gd name="T7" fmla="*/ 133 h 139"/>
                <a:gd name="T8" fmla="*/ 139 w 145"/>
                <a:gd name="T9" fmla="*/ 138 h 139"/>
                <a:gd name="T10" fmla="*/ 8 w 145"/>
                <a:gd name="T11" fmla="*/ 138 h 139"/>
                <a:gd name="T12" fmla="*/ 3 w 145"/>
                <a:gd name="T13" fmla="*/ 133 h 139"/>
                <a:gd name="T14" fmla="*/ 0 w 145"/>
                <a:gd name="T15" fmla="*/ 5 h 139"/>
                <a:gd name="T16" fmla="*/ 5 w 145"/>
                <a:gd name="T17" fmla="*/ 0 h 139"/>
                <a:gd name="T18" fmla="*/ 137 w 145"/>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39">
                  <a:moveTo>
                    <a:pt x="137" y="0"/>
                  </a:moveTo>
                  <a:lnTo>
                    <a:pt x="137" y="0"/>
                  </a:lnTo>
                  <a:cubicBezTo>
                    <a:pt x="139" y="0"/>
                    <a:pt x="141" y="2"/>
                    <a:pt x="141" y="5"/>
                  </a:cubicBezTo>
                  <a:cubicBezTo>
                    <a:pt x="144" y="133"/>
                    <a:pt x="144" y="133"/>
                    <a:pt x="144" y="133"/>
                  </a:cubicBezTo>
                  <a:cubicBezTo>
                    <a:pt x="144" y="136"/>
                    <a:pt x="141" y="138"/>
                    <a:pt x="139" y="138"/>
                  </a:cubicBezTo>
                  <a:cubicBezTo>
                    <a:pt x="8" y="138"/>
                    <a:pt x="8" y="138"/>
                    <a:pt x="8" y="138"/>
                  </a:cubicBezTo>
                  <a:cubicBezTo>
                    <a:pt x="5" y="138"/>
                    <a:pt x="3" y="136"/>
                    <a:pt x="3" y="133"/>
                  </a:cubicBezTo>
                  <a:cubicBezTo>
                    <a:pt x="0" y="5"/>
                    <a:pt x="0" y="5"/>
                    <a:pt x="0" y="5"/>
                  </a:cubicBezTo>
                  <a:cubicBezTo>
                    <a:pt x="0" y="2"/>
                    <a:pt x="3" y="0"/>
                    <a:pt x="5" y="0"/>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2" name="Freeform 396"/>
            <p:cNvSpPr>
              <a:spLocks noChangeArrowheads="1"/>
            </p:cNvSpPr>
            <p:nvPr/>
          </p:nvSpPr>
          <p:spPr bwMode="auto">
            <a:xfrm>
              <a:off x="20174365" y="5150378"/>
              <a:ext cx="131199" cy="131193"/>
            </a:xfrm>
            <a:custGeom>
              <a:avLst/>
              <a:gdLst>
                <a:gd name="T0" fmla="*/ 137 w 143"/>
                <a:gd name="T1" fmla="*/ 0 h 142"/>
                <a:gd name="T2" fmla="*/ 137 w 143"/>
                <a:gd name="T3" fmla="*/ 0 h 142"/>
                <a:gd name="T4" fmla="*/ 142 w 143"/>
                <a:gd name="T5" fmla="*/ 5 h 142"/>
                <a:gd name="T6" fmla="*/ 142 w 143"/>
                <a:gd name="T7" fmla="*/ 134 h 142"/>
                <a:gd name="T8" fmla="*/ 137 w 143"/>
                <a:gd name="T9" fmla="*/ 139 h 142"/>
                <a:gd name="T10" fmla="*/ 5 w 143"/>
                <a:gd name="T11" fmla="*/ 141 h 142"/>
                <a:gd name="T12" fmla="*/ 0 w 143"/>
                <a:gd name="T13" fmla="*/ 137 h 142"/>
                <a:gd name="T14" fmla="*/ 0 w 143"/>
                <a:gd name="T15" fmla="*/ 8 h 142"/>
                <a:gd name="T16" fmla="*/ 5 w 143"/>
                <a:gd name="T17" fmla="*/ 3 h 142"/>
                <a:gd name="T18" fmla="*/ 137 w 143"/>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2">
                  <a:moveTo>
                    <a:pt x="137" y="0"/>
                  </a:moveTo>
                  <a:lnTo>
                    <a:pt x="137" y="0"/>
                  </a:lnTo>
                  <a:cubicBezTo>
                    <a:pt x="139" y="0"/>
                    <a:pt x="142" y="3"/>
                    <a:pt x="142" y="5"/>
                  </a:cubicBezTo>
                  <a:cubicBezTo>
                    <a:pt x="142" y="134"/>
                    <a:pt x="142" y="134"/>
                    <a:pt x="142" y="134"/>
                  </a:cubicBezTo>
                  <a:cubicBezTo>
                    <a:pt x="142" y="137"/>
                    <a:pt x="139" y="139"/>
                    <a:pt x="137" y="139"/>
                  </a:cubicBezTo>
                  <a:cubicBezTo>
                    <a:pt x="5" y="141"/>
                    <a:pt x="5" y="141"/>
                    <a:pt x="5" y="141"/>
                  </a:cubicBezTo>
                  <a:cubicBezTo>
                    <a:pt x="3" y="141"/>
                    <a:pt x="3" y="139"/>
                    <a:pt x="0" y="137"/>
                  </a:cubicBezTo>
                  <a:cubicBezTo>
                    <a:pt x="0" y="8"/>
                    <a:pt x="0" y="8"/>
                    <a:pt x="0" y="8"/>
                  </a:cubicBezTo>
                  <a:cubicBezTo>
                    <a:pt x="0" y="5"/>
                    <a:pt x="3" y="3"/>
                    <a:pt x="5" y="3"/>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3" name="Freeform 397"/>
            <p:cNvSpPr>
              <a:spLocks noChangeArrowheads="1"/>
            </p:cNvSpPr>
            <p:nvPr/>
          </p:nvSpPr>
          <p:spPr bwMode="auto">
            <a:xfrm>
              <a:off x="20174365" y="5323891"/>
              <a:ext cx="131199" cy="131193"/>
            </a:xfrm>
            <a:custGeom>
              <a:avLst/>
              <a:gdLst>
                <a:gd name="T0" fmla="*/ 136 w 142"/>
                <a:gd name="T1" fmla="*/ 0 h 140"/>
                <a:gd name="T2" fmla="*/ 136 w 142"/>
                <a:gd name="T3" fmla="*/ 0 h 140"/>
                <a:gd name="T4" fmla="*/ 141 w 142"/>
                <a:gd name="T5" fmla="*/ 5 h 140"/>
                <a:gd name="T6" fmla="*/ 141 w 142"/>
                <a:gd name="T7" fmla="*/ 134 h 140"/>
                <a:gd name="T8" fmla="*/ 136 w 142"/>
                <a:gd name="T9" fmla="*/ 136 h 140"/>
                <a:gd name="T10" fmla="*/ 5 w 142"/>
                <a:gd name="T11" fmla="*/ 139 h 140"/>
                <a:gd name="T12" fmla="*/ 0 w 142"/>
                <a:gd name="T13" fmla="*/ 134 h 140"/>
                <a:gd name="T14" fmla="*/ 0 w 142"/>
                <a:gd name="T15" fmla="*/ 5 h 140"/>
                <a:gd name="T16" fmla="*/ 5 w 142"/>
                <a:gd name="T17" fmla="*/ 0 h 140"/>
                <a:gd name="T18" fmla="*/ 136 w 14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0">
                  <a:moveTo>
                    <a:pt x="136" y="0"/>
                  </a:moveTo>
                  <a:lnTo>
                    <a:pt x="136" y="0"/>
                  </a:lnTo>
                  <a:cubicBezTo>
                    <a:pt x="139" y="0"/>
                    <a:pt x="141" y="0"/>
                    <a:pt x="141" y="5"/>
                  </a:cubicBezTo>
                  <a:cubicBezTo>
                    <a:pt x="141" y="134"/>
                    <a:pt x="141" y="134"/>
                    <a:pt x="141" y="134"/>
                  </a:cubicBezTo>
                  <a:cubicBezTo>
                    <a:pt x="141" y="136"/>
                    <a:pt x="139" y="136"/>
                    <a:pt x="136" y="136"/>
                  </a:cubicBezTo>
                  <a:cubicBezTo>
                    <a:pt x="5" y="139"/>
                    <a:pt x="5" y="139"/>
                    <a:pt x="5" y="139"/>
                  </a:cubicBezTo>
                  <a:cubicBezTo>
                    <a:pt x="2" y="139"/>
                    <a:pt x="0" y="136"/>
                    <a:pt x="0" y="134"/>
                  </a:cubicBezTo>
                  <a:cubicBezTo>
                    <a:pt x="0" y="5"/>
                    <a:pt x="0" y="5"/>
                    <a:pt x="0" y="5"/>
                  </a:cubicBezTo>
                  <a:cubicBezTo>
                    <a:pt x="0" y="2"/>
                    <a:pt x="2" y="0"/>
                    <a:pt x="5" y="0"/>
                  </a:cubicBezTo>
                  <a:lnTo>
                    <a:pt x="136"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4" name="Freeform 398"/>
            <p:cNvSpPr>
              <a:spLocks noChangeArrowheads="1"/>
            </p:cNvSpPr>
            <p:nvPr/>
          </p:nvSpPr>
          <p:spPr bwMode="auto">
            <a:xfrm>
              <a:off x="20178597" y="5493172"/>
              <a:ext cx="131199" cy="131193"/>
            </a:xfrm>
            <a:custGeom>
              <a:avLst/>
              <a:gdLst>
                <a:gd name="T0" fmla="*/ 134 w 143"/>
                <a:gd name="T1" fmla="*/ 0 h 143"/>
                <a:gd name="T2" fmla="*/ 134 w 143"/>
                <a:gd name="T3" fmla="*/ 0 h 143"/>
                <a:gd name="T4" fmla="*/ 139 w 143"/>
                <a:gd name="T5" fmla="*/ 5 h 143"/>
                <a:gd name="T6" fmla="*/ 142 w 143"/>
                <a:gd name="T7" fmla="*/ 135 h 143"/>
                <a:gd name="T8" fmla="*/ 137 w 143"/>
                <a:gd name="T9" fmla="*/ 140 h 143"/>
                <a:gd name="T10" fmla="*/ 5 w 143"/>
                <a:gd name="T11" fmla="*/ 142 h 143"/>
                <a:gd name="T12" fmla="*/ 0 w 143"/>
                <a:gd name="T13" fmla="*/ 137 h 143"/>
                <a:gd name="T14" fmla="*/ 0 w 143"/>
                <a:gd name="T15" fmla="*/ 8 h 143"/>
                <a:gd name="T16" fmla="*/ 3 w 143"/>
                <a:gd name="T17" fmla="*/ 3 h 143"/>
                <a:gd name="T18" fmla="*/ 134 w 143"/>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134" y="0"/>
                  </a:moveTo>
                  <a:lnTo>
                    <a:pt x="134" y="0"/>
                  </a:lnTo>
                  <a:cubicBezTo>
                    <a:pt x="139" y="0"/>
                    <a:pt x="139" y="3"/>
                    <a:pt x="139" y="5"/>
                  </a:cubicBezTo>
                  <a:cubicBezTo>
                    <a:pt x="142" y="135"/>
                    <a:pt x="142" y="135"/>
                    <a:pt x="142" y="135"/>
                  </a:cubicBezTo>
                  <a:cubicBezTo>
                    <a:pt x="142" y="137"/>
                    <a:pt x="139" y="140"/>
                    <a:pt x="137" y="140"/>
                  </a:cubicBezTo>
                  <a:cubicBezTo>
                    <a:pt x="5" y="142"/>
                    <a:pt x="5" y="142"/>
                    <a:pt x="5" y="142"/>
                  </a:cubicBezTo>
                  <a:cubicBezTo>
                    <a:pt x="3" y="142"/>
                    <a:pt x="0" y="140"/>
                    <a:pt x="0" y="137"/>
                  </a:cubicBezTo>
                  <a:cubicBezTo>
                    <a:pt x="0" y="8"/>
                    <a:pt x="0" y="8"/>
                    <a:pt x="0" y="8"/>
                  </a:cubicBezTo>
                  <a:cubicBezTo>
                    <a:pt x="0" y="5"/>
                    <a:pt x="0" y="3"/>
                    <a:pt x="3" y="3"/>
                  </a:cubicBezTo>
                  <a:lnTo>
                    <a:pt x="134"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5" name="Freeform 399"/>
            <p:cNvSpPr>
              <a:spLocks noChangeArrowheads="1"/>
            </p:cNvSpPr>
            <p:nvPr/>
          </p:nvSpPr>
          <p:spPr bwMode="auto">
            <a:xfrm>
              <a:off x="20178597" y="5666686"/>
              <a:ext cx="135431" cy="131193"/>
            </a:xfrm>
            <a:custGeom>
              <a:avLst/>
              <a:gdLst>
                <a:gd name="T0" fmla="*/ 137 w 145"/>
                <a:gd name="T1" fmla="*/ 0 h 140"/>
                <a:gd name="T2" fmla="*/ 137 w 145"/>
                <a:gd name="T3" fmla="*/ 0 h 140"/>
                <a:gd name="T4" fmla="*/ 142 w 145"/>
                <a:gd name="T5" fmla="*/ 5 h 140"/>
                <a:gd name="T6" fmla="*/ 144 w 145"/>
                <a:gd name="T7" fmla="*/ 131 h 140"/>
                <a:gd name="T8" fmla="*/ 139 w 145"/>
                <a:gd name="T9" fmla="*/ 136 h 140"/>
                <a:gd name="T10" fmla="*/ 8 w 145"/>
                <a:gd name="T11" fmla="*/ 139 h 140"/>
                <a:gd name="T12" fmla="*/ 3 w 145"/>
                <a:gd name="T13" fmla="*/ 134 h 140"/>
                <a:gd name="T14" fmla="*/ 0 w 145"/>
                <a:gd name="T15" fmla="*/ 5 h 140"/>
                <a:gd name="T16" fmla="*/ 5 w 145"/>
                <a:gd name="T17" fmla="*/ 0 h 140"/>
                <a:gd name="T18" fmla="*/ 137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7" y="0"/>
                  </a:moveTo>
                  <a:lnTo>
                    <a:pt x="137" y="0"/>
                  </a:lnTo>
                  <a:cubicBezTo>
                    <a:pt x="139" y="0"/>
                    <a:pt x="142" y="0"/>
                    <a:pt x="142" y="5"/>
                  </a:cubicBezTo>
                  <a:cubicBezTo>
                    <a:pt x="144" y="131"/>
                    <a:pt x="144" y="131"/>
                    <a:pt x="144" y="131"/>
                  </a:cubicBezTo>
                  <a:cubicBezTo>
                    <a:pt x="144" y="136"/>
                    <a:pt x="142" y="136"/>
                    <a:pt x="139" y="136"/>
                  </a:cubicBezTo>
                  <a:cubicBezTo>
                    <a:pt x="8" y="139"/>
                    <a:pt x="8" y="139"/>
                    <a:pt x="8" y="139"/>
                  </a:cubicBezTo>
                  <a:cubicBezTo>
                    <a:pt x="5" y="139"/>
                    <a:pt x="3" y="136"/>
                    <a:pt x="3" y="134"/>
                  </a:cubicBezTo>
                  <a:cubicBezTo>
                    <a:pt x="0" y="5"/>
                    <a:pt x="0" y="5"/>
                    <a:pt x="0" y="5"/>
                  </a:cubicBezTo>
                  <a:cubicBezTo>
                    <a:pt x="0" y="2"/>
                    <a:pt x="3" y="0"/>
                    <a:pt x="5" y="0"/>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6" name="Freeform 400"/>
            <p:cNvSpPr>
              <a:spLocks noChangeArrowheads="1"/>
            </p:cNvSpPr>
            <p:nvPr/>
          </p:nvSpPr>
          <p:spPr bwMode="auto">
            <a:xfrm>
              <a:off x="20182829" y="5840199"/>
              <a:ext cx="135431" cy="131193"/>
            </a:xfrm>
            <a:custGeom>
              <a:avLst/>
              <a:gdLst>
                <a:gd name="T0" fmla="*/ 136 w 144"/>
                <a:gd name="T1" fmla="*/ 0 h 142"/>
                <a:gd name="T2" fmla="*/ 136 w 144"/>
                <a:gd name="T3" fmla="*/ 0 h 142"/>
                <a:gd name="T4" fmla="*/ 141 w 144"/>
                <a:gd name="T5" fmla="*/ 5 h 142"/>
                <a:gd name="T6" fmla="*/ 143 w 144"/>
                <a:gd name="T7" fmla="*/ 134 h 142"/>
                <a:gd name="T8" fmla="*/ 139 w 144"/>
                <a:gd name="T9" fmla="*/ 138 h 142"/>
                <a:gd name="T10" fmla="*/ 7 w 144"/>
                <a:gd name="T11" fmla="*/ 141 h 142"/>
                <a:gd name="T12" fmla="*/ 2 w 144"/>
                <a:gd name="T13" fmla="*/ 136 h 142"/>
                <a:gd name="T14" fmla="*/ 0 w 144"/>
                <a:gd name="T15" fmla="*/ 7 h 142"/>
                <a:gd name="T16" fmla="*/ 5 w 144"/>
                <a:gd name="T17" fmla="*/ 2 h 142"/>
                <a:gd name="T18" fmla="*/ 136 w 144"/>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136" y="0"/>
                  </a:moveTo>
                  <a:lnTo>
                    <a:pt x="136" y="0"/>
                  </a:lnTo>
                  <a:cubicBezTo>
                    <a:pt x="139" y="0"/>
                    <a:pt x="141" y="2"/>
                    <a:pt x="141" y="5"/>
                  </a:cubicBezTo>
                  <a:cubicBezTo>
                    <a:pt x="143" y="134"/>
                    <a:pt x="143" y="134"/>
                    <a:pt x="143" y="134"/>
                  </a:cubicBezTo>
                  <a:cubicBezTo>
                    <a:pt x="143" y="136"/>
                    <a:pt x="141" y="138"/>
                    <a:pt x="139" y="138"/>
                  </a:cubicBezTo>
                  <a:cubicBezTo>
                    <a:pt x="7" y="141"/>
                    <a:pt x="7" y="141"/>
                    <a:pt x="7" y="141"/>
                  </a:cubicBezTo>
                  <a:cubicBezTo>
                    <a:pt x="5" y="141"/>
                    <a:pt x="2" y="138"/>
                    <a:pt x="2" y="136"/>
                  </a:cubicBezTo>
                  <a:cubicBezTo>
                    <a:pt x="0" y="7"/>
                    <a:pt x="0" y="7"/>
                    <a:pt x="0" y="7"/>
                  </a:cubicBezTo>
                  <a:cubicBezTo>
                    <a:pt x="0" y="5"/>
                    <a:pt x="2" y="2"/>
                    <a:pt x="5" y="2"/>
                  </a:cubicBezTo>
                  <a:lnTo>
                    <a:pt x="136"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7" name="Freeform 401"/>
            <p:cNvSpPr>
              <a:spLocks noChangeArrowheads="1"/>
            </p:cNvSpPr>
            <p:nvPr/>
          </p:nvSpPr>
          <p:spPr bwMode="auto">
            <a:xfrm>
              <a:off x="20182829" y="6013712"/>
              <a:ext cx="135431" cy="131193"/>
            </a:xfrm>
            <a:custGeom>
              <a:avLst/>
              <a:gdLst>
                <a:gd name="T0" fmla="*/ 137 w 145"/>
                <a:gd name="T1" fmla="*/ 0 h 140"/>
                <a:gd name="T2" fmla="*/ 137 w 145"/>
                <a:gd name="T3" fmla="*/ 0 h 140"/>
                <a:gd name="T4" fmla="*/ 141 w 145"/>
                <a:gd name="T5" fmla="*/ 3 h 140"/>
                <a:gd name="T6" fmla="*/ 144 w 145"/>
                <a:gd name="T7" fmla="*/ 131 h 140"/>
                <a:gd name="T8" fmla="*/ 139 w 145"/>
                <a:gd name="T9" fmla="*/ 136 h 140"/>
                <a:gd name="T10" fmla="*/ 8 w 145"/>
                <a:gd name="T11" fmla="*/ 139 h 140"/>
                <a:gd name="T12" fmla="*/ 3 w 145"/>
                <a:gd name="T13" fmla="*/ 134 h 140"/>
                <a:gd name="T14" fmla="*/ 0 w 145"/>
                <a:gd name="T15" fmla="*/ 5 h 140"/>
                <a:gd name="T16" fmla="*/ 5 w 145"/>
                <a:gd name="T17" fmla="*/ 0 h 140"/>
                <a:gd name="T18" fmla="*/ 137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7" y="0"/>
                  </a:moveTo>
                  <a:lnTo>
                    <a:pt x="137" y="0"/>
                  </a:lnTo>
                  <a:cubicBezTo>
                    <a:pt x="139" y="0"/>
                    <a:pt x="141" y="0"/>
                    <a:pt x="141" y="3"/>
                  </a:cubicBezTo>
                  <a:cubicBezTo>
                    <a:pt x="144" y="131"/>
                    <a:pt x="144" y="131"/>
                    <a:pt x="144" y="131"/>
                  </a:cubicBezTo>
                  <a:cubicBezTo>
                    <a:pt x="144" y="136"/>
                    <a:pt x="141" y="136"/>
                    <a:pt x="139" y="136"/>
                  </a:cubicBezTo>
                  <a:cubicBezTo>
                    <a:pt x="8" y="139"/>
                    <a:pt x="8" y="139"/>
                    <a:pt x="8" y="139"/>
                  </a:cubicBezTo>
                  <a:cubicBezTo>
                    <a:pt x="5" y="139"/>
                    <a:pt x="3" y="136"/>
                    <a:pt x="3" y="134"/>
                  </a:cubicBezTo>
                  <a:cubicBezTo>
                    <a:pt x="0" y="5"/>
                    <a:pt x="0" y="5"/>
                    <a:pt x="0" y="5"/>
                  </a:cubicBezTo>
                  <a:cubicBezTo>
                    <a:pt x="0" y="3"/>
                    <a:pt x="3" y="0"/>
                    <a:pt x="5" y="0"/>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8" name="Freeform 402"/>
            <p:cNvSpPr>
              <a:spLocks noChangeArrowheads="1"/>
            </p:cNvSpPr>
            <p:nvPr/>
          </p:nvSpPr>
          <p:spPr bwMode="auto">
            <a:xfrm>
              <a:off x="20009308" y="5154610"/>
              <a:ext cx="131199" cy="131193"/>
            </a:xfrm>
            <a:custGeom>
              <a:avLst/>
              <a:gdLst>
                <a:gd name="T0" fmla="*/ 137 w 143"/>
                <a:gd name="T1" fmla="*/ 0 h 139"/>
                <a:gd name="T2" fmla="*/ 137 w 143"/>
                <a:gd name="T3" fmla="*/ 0 h 139"/>
                <a:gd name="T4" fmla="*/ 142 w 143"/>
                <a:gd name="T5" fmla="*/ 5 h 139"/>
                <a:gd name="T6" fmla="*/ 142 w 143"/>
                <a:gd name="T7" fmla="*/ 134 h 139"/>
                <a:gd name="T8" fmla="*/ 137 w 143"/>
                <a:gd name="T9" fmla="*/ 138 h 139"/>
                <a:gd name="T10" fmla="*/ 5 w 143"/>
                <a:gd name="T11" fmla="*/ 138 h 139"/>
                <a:gd name="T12" fmla="*/ 0 w 143"/>
                <a:gd name="T13" fmla="*/ 136 h 139"/>
                <a:gd name="T14" fmla="*/ 0 w 143"/>
                <a:gd name="T15" fmla="*/ 7 h 139"/>
                <a:gd name="T16" fmla="*/ 5 w 143"/>
                <a:gd name="T17" fmla="*/ 2 h 139"/>
                <a:gd name="T18" fmla="*/ 137 w 143"/>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39">
                  <a:moveTo>
                    <a:pt x="137" y="0"/>
                  </a:moveTo>
                  <a:lnTo>
                    <a:pt x="137" y="0"/>
                  </a:lnTo>
                  <a:cubicBezTo>
                    <a:pt x="140" y="0"/>
                    <a:pt x="142" y="2"/>
                    <a:pt x="142" y="5"/>
                  </a:cubicBezTo>
                  <a:cubicBezTo>
                    <a:pt x="142" y="134"/>
                    <a:pt x="142" y="134"/>
                    <a:pt x="142" y="134"/>
                  </a:cubicBezTo>
                  <a:cubicBezTo>
                    <a:pt x="142" y="136"/>
                    <a:pt x="140" y="138"/>
                    <a:pt x="137" y="138"/>
                  </a:cubicBezTo>
                  <a:cubicBezTo>
                    <a:pt x="5" y="138"/>
                    <a:pt x="5" y="138"/>
                    <a:pt x="5" y="138"/>
                  </a:cubicBezTo>
                  <a:cubicBezTo>
                    <a:pt x="3" y="138"/>
                    <a:pt x="0" y="138"/>
                    <a:pt x="0" y="136"/>
                  </a:cubicBezTo>
                  <a:cubicBezTo>
                    <a:pt x="0" y="7"/>
                    <a:pt x="0" y="7"/>
                    <a:pt x="0" y="7"/>
                  </a:cubicBezTo>
                  <a:cubicBezTo>
                    <a:pt x="0" y="2"/>
                    <a:pt x="3" y="2"/>
                    <a:pt x="5" y="2"/>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9" name="Freeform 403"/>
            <p:cNvSpPr>
              <a:spLocks noChangeArrowheads="1"/>
            </p:cNvSpPr>
            <p:nvPr/>
          </p:nvSpPr>
          <p:spPr bwMode="auto">
            <a:xfrm>
              <a:off x="20009308" y="5323891"/>
              <a:ext cx="131199" cy="131193"/>
            </a:xfrm>
            <a:custGeom>
              <a:avLst/>
              <a:gdLst>
                <a:gd name="T0" fmla="*/ 137 w 142"/>
                <a:gd name="T1" fmla="*/ 0 h 142"/>
                <a:gd name="T2" fmla="*/ 137 w 142"/>
                <a:gd name="T3" fmla="*/ 0 h 142"/>
                <a:gd name="T4" fmla="*/ 141 w 142"/>
                <a:gd name="T5" fmla="*/ 5 h 142"/>
                <a:gd name="T6" fmla="*/ 141 w 142"/>
                <a:gd name="T7" fmla="*/ 134 h 142"/>
                <a:gd name="T8" fmla="*/ 137 w 142"/>
                <a:gd name="T9" fmla="*/ 139 h 142"/>
                <a:gd name="T10" fmla="*/ 5 w 142"/>
                <a:gd name="T11" fmla="*/ 141 h 142"/>
                <a:gd name="T12" fmla="*/ 0 w 142"/>
                <a:gd name="T13" fmla="*/ 136 h 142"/>
                <a:gd name="T14" fmla="*/ 0 w 142"/>
                <a:gd name="T15" fmla="*/ 7 h 142"/>
                <a:gd name="T16" fmla="*/ 5 w 142"/>
                <a:gd name="T17" fmla="*/ 2 h 142"/>
                <a:gd name="T18" fmla="*/ 137 w 142"/>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37" y="0"/>
                  </a:moveTo>
                  <a:lnTo>
                    <a:pt x="137" y="0"/>
                  </a:lnTo>
                  <a:cubicBezTo>
                    <a:pt x="139" y="0"/>
                    <a:pt x="139" y="2"/>
                    <a:pt x="141" y="5"/>
                  </a:cubicBezTo>
                  <a:cubicBezTo>
                    <a:pt x="141" y="134"/>
                    <a:pt x="141" y="134"/>
                    <a:pt x="141" y="134"/>
                  </a:cubicBezTo>
                  <a:cubicBezTo>
                    <a:pt x="141" y="136"/>
                    <a:pt x="139" y="139"/>
                    <a:pt x="137" y="139"/>
                  </a:cubicBezTo>
                  <a:cubicBezTo>
                    <a:pt x="5" y="141"/>
                    <a:pt x="5" y="141"/>
                    <a:pt x="5" y="141"/>
                  </a:cubicBezTo>
                  <a:cubicBezTo>
                    <a:pt x="2" y="141"/>
                    <a:pt x="0" y="139"/>
                    <a:pt x="0" y="136"/>
                  </a:cubicBezTo>
                  <a:cubicBezTo>
                    <a:pt x="0" y="7"/>
                    <a:pt x="0" y="7"/>
                    <a:pt x="0" y="7"/>
                  </a:cubicBezTo>
                  <a:cubicBezTo>
                    <a:pt x="0" y="5"/>
                    <a:pt x="0" y="2"/>
                    <a:pt x="5" y="2"/>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0" name="Freeform 404"/>
            <p:cNvSpPr>
              <a:spLocks noChangeArrowheads="1"/>
            </p:cNvSpPr>
            <p:nvPr/>
          </p:nvSpPr>
          <p:spPr bwMode="auto">
            <a:xfrm>
              <a:off x="20009308" y="5497404"/>
              <a:ext cx="135431" cy="131193"/>
            </a:xfrm>
            <a:custGeom>
              <a:avLst/>
              <a:gdLst>
                <a:gd name="T0" fmla="*/ 137 w 145"/>
                <a:gd name="T1" fmla="*/ 0 h 140"/>
                <a:gd name="T2" fmla="*/ 137 w 145"/>
                <a:gd name="T3" fmla="*/ 0 h 140"/>
                <a:gd name="T4" fmla="*/ 141 w 145"/>
                <a:gd name="T5" fmla="*/ 5 h 140"/>
                <a:gd name="T6" fmla="*/ 144 w 145"/>
                <a:gd name="T7" fmla="*/ 134 h 140"/>
                <a:gd name="T8" fmla="*/ 139 w 145"/>
                <a:gd name="T9" fmla="*/ 139 h 140"/>
                <a:gd name="T10" fmla="*/ 7 w 145"/>
                <a:gd name="T11" fmla="*/ 139 h 140"/>
                <a:gd name="T12" fmla="*/ 2 w 145"/>
                <a:gd name="T13" fmla="*/ 134 h 140"/>
                <a:gd name="T14" fmla="*/ 0 w 145"/>
                <a:gd name="T15" fmla="*/ 5 h 140"/>
                <a:gd name="T16" fmla="*/ 5 w 145"/>
                <a:gd name="T17" fmla="*/ 2 h 140"/>
                <a:gd name="T18" fmla="*/ 137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7" y="0"/>
                  </a:moveTo>
                  <a:lnTo>
                    <a:pt x="137" y="0"/>
                  </a:lnTo>
                  <a:cubicBezTo>
                    <a:pt x="139" y="0"/>
                    <a:pt x="141" y="2"/>
                    <a:pt x="141" y="5"/>
                  </a:cubicBezTo>
                  <a:cubicBezTo>
                    <a:pt x="144" y="134"/>
                    <a:pt x="144" y="134"/>
                    <a:pt x="144" y="134"/>
                  </a:cubicBezTo>
                  <a:cubicBezTo>
                    <a:pt x="144" y="137"/>
                    <a:pt x="141" y="139"/>
                    <a:pt x="139" y="139"/>
                  </a:cubicBezTo>
                  <a:cubicBezTo>
                    <a:pt x="7" y="139"/>
                    <a:pt x="7" y="139"/>
                    <a:pt x="7" y="139"/>
                  </a:cubicBezTo>
                  <a:cubicBezTo>
                    <a:pt x="5" y="139"/>
                    <a:pt x="2" y="139"/>
                    <a:pt x="2" y="134"/>
                  </a:cubicBezTo>
                  <a:cubicBezTo>
                    <a:pt x="0" y="5"/>
                    <a:pt x="0" y="5"/>
                    <a:pt x="0" y="5"/>
                  </a:cubicBezTo>
                  <a:cubicBezTo>
                    <a:pt x="0" y="2"/>
                    <a:pt x="2" y="2"/>
                    <a:pt x="5" y="2"/>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1" name="Freeform 405"/>
            <p:cNvSpPr>
              <a:spLocks noChangeArrowheads="1"/>
            </p:cNvSpPr>
            <p:nvPr/>
          </p:nvSpPr>
          <p:spPr bwMode="auto">
            <a:xfrm>
              <a:off x="20013540" y="5666686"/>
              <a:ext cx="135431" cy="131193"/>
            </a:xfrm>
            <a:custGeom>
              <a:avLst/>
              <a:gdLst>
                <a:gd name="T0" fmla="*/ 137 w 145"/>
                <a:gd name="T1" fmla="*/ 0 h 142"/>
                <a:gd name="T2" fmla="*/ 137 w 145"/>
                <a:gd name="T3" fmla="*/ 0 h 142"/>
                <a:gd name="T4" fmla="*/ 142 w 145"/>
                <a:gd name="T5" fmla="*/ 5 h 142"/>
                <a:gd name="T6" fmla="*/ 144 w 145"/>
                <a:gd name="T7" fmla="*/ 134 h 142"/>
                <a:gd name="T8" fmla="*/ 139 w 145"/>
                <a:gd name="T9" fmla="*/ 139 h 142"/>
                <a:gd name="T10" fmla="*/ 7 w 145"/>
                <a:gd name="T11" fmla="*/ 141 h 142"/>
                <a:gd name="T12" fmla="*/ 3 w 145"/>
                <a:gd name="T13" fmla="*/ 136 h 142"/>
                <a:gd name="T14" fmla="*/ 0 w 145"/>
                <a:gd name="T15" fmla="*/ 7 h 142"/>
                <a:gd name="T16" fmla="*/ 5 w 145"/>
                <a:gd name="T17" fmla="*/ 2 h 142"/>
                <a:gd name="T18" fmla="*/ 137 w 145"/>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137" y="0"/>
                  </a:moveTo>
                  <a:lnTo>
                    <a:pt x="137" y="0"/>
                  </a:lnTo>
                  <a:cubicBezTo>
                    <a:pt x="139" y="0"/>
                    <a:pt x="142" y="2"/>
                    <a:pt x="142" y="5"/>
                  </a:cubicBezTo>
                  <a:cubicBezTo>
                    <a:pt x="144" y="134"/>
                    <a:pt x="144" y="134"/>
                    <a:pt x="144" y="134"/>
                  </a:cubicBezTo>
                  <a:cubicBezTo>
                    <a:pt x="144" y="136"/>
                    <a:pt x="142" y="139"/>
                    <a:pt x="139" y="139"/>
                  </a:cubicBezTo>
                  <a:cubicBezTo>
                    <a:pt x="7" y="141"/>
                    <a:pt x="7" y="141"/>
                    <a:pt x="7" y="141"/>
                  </a:cubicBezTo>
                  <a:cubicBezTo>
                    <a:pt x="5" y="141"/>
                    <a:pt x="3" y="139"/>
                    <a:pt x="3" y="136"/>
                  </a:cubicBezTo>
                  <a:cubicBezTo>
                    <a:pt x="0" y="7"/>
                    <a:pt x="0" y="7"/>
                    <a:pt x="0" y="7"/>
                  </a:cubicBezTo>
                  <a:cubicBezTo>
                    <a:pt x="0" y="5"/>
                    <a:pt x="3" y="2"/>
                    <a:pt x="5" y="2"/>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2" name="Freeform 406"/>
            <p:cNvSpPr>
              <a:spLocks noChangeArrowheads="1"/>
            </p:cNvSpPr>
            <p:nvPr/>
          </p:nvSpPr>
          <p:spPr bwMode="auto">
            <a:xfrm>
              <a:off x="20013540" y="5840199"/>
              <a:ext cx="135431" cy="131193"/>
            </a:xfrm>
            <a:custGeom>
              <a:avLst/>
              <a:gdLst>
                <a:gd name="T0" fmla="*/ 136 w 145"/>
                <a:gd name="T1" fmla="*/ 0 h 140"/>
                <a:gd name="T2" fmla="*/ 136 w 145"/>
                <a:gd name="T3" fmla="*/ 0 h 140"/>
                <a:gd name="T4" fmla="*/ 141 w 145"/>
                <a:gd name="T5" fmla="*/ 5 h 140"/>
                <a:gd name="T6" fmla="*/ 144 w 145"/>
                <a:gd name="T7" fmla="*/ 134 h 140"/>
                <a:gd name="T8" fmla="*/ 139 w 145"/>
                <a:gd name="T9" fmla="*/ 139 h 140"/>
                <a:gd name="T10" fmla="*/ 7 w 145"/>
                <a:gd name="T11" fmla="*/ 139 h 140"/>
                <a:gd name="T12" fmla="*/ 2 w 145"/>
                <a:gd name="T13" fmla="*/ 134 h 140"/>
                <a:gd name="T14" fmla="*/ 0 w 145"/>
                <a:gd name="T15" fmla="*/ 5 h 140"/>
                <a:gd name="T16" fmla="*/ 4 w 145"/>
                <a:gd name="T17" fmla="*/ 3 h 140"/>
                <a:gd name="T18" fmla="*/ 136 w 145"/>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0">
                  <a:moveTo>
                    <a:pt x="136" y="0"/>
                  </a:moveTo>
                  <a:lnTo>
                    <a:pt x="136" y="0"/>
                  </a:lnTo>
                  <a:cubicBezTo>
                    <a:pt x="139" y="0"/>
                    <a:pt x="141" y="3"/>
                    <a:pt x="141" y="5"/>
                  </a:cubicBezTo>
                  <a:cubicBezTo>
                    <a:pt x="144" y="134"/>
                    <a:pt x="144" y="134"/>
                    <a:pt x="144" y="134"/>
                  </a:cubicBezTo>
                  <a:cubicBezTo>
                    <a:pt x="144" y="136"/>
                    <a:pt x="141" y="139"/>
                    <a:pt x="139" y="139"/>
                  </a:cubicBezTo>
                  <a:cubicBezTo>
                    <a:pt x="7" y="139"/>
                    <a:pt x="7" y="139"/>
                    <a:pt x="7" y="139"/>
                  </a:cubicBezTo>
                  <a:cubicBezTo>
                    <a:pt x="4" y="139"/>
                    <a:pt x="2" y="136"/>
                    <a:pt x="2" y="134"/>
                  </a:cubicBezTo>
                  <a:cubicBezTo>
                    <a:pt x="0" y="5"/>
                    <a:pt x="0" y="5"/>
                    <a:pt x="0" y="5"/>
                  </a:cubicBezTo>
                  <a:cubicBezTo>
                    <a:pt x="0" y="3"/>
                    <a:pt x="2" y="3"/>
                    <a:pt x="4" y="3"/>
                  </a:cubicBezTo>
                  <a:lnTo>
                    <a:pt x="136"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3" name="Freeform 407"/>
            <p:cNvSpPr>
              <a:spLocks noChangeArrowheads="1"/>
            </p:cNvSpPr>
            <p:nvPr/>
          </p:nvSpPr>
          <p:spPr bwMode="auto">
            <a:xfrm>
              <a:off x="20017772" y="6013712"/>
              <a:ext cx="131199" cy="131193"/>
            </a:xfrm>
            <a:custGeom>
              <a:avLst/>
              <a:gdLst>
                <a:gd name="T0" fmla="*/ 137 w 143"/>
                <a:gd name="T1" fmla="*/ 0 h 142"/>
                <a:gd name="T2" fmla="*/ 137 w 143"/>
                <a:gd name="T3" fmla="*/ 0 h 142"/>
                <a:gd name="T4" fmla="*/ 142 w 143"/>
                <a:gd name="T5" fmla="*/ 5 h 142"/>
                <a:gd name="T6" fmla="*/ 142 w 143"/>
                <a:gd name="T7" fmla="*/ 134 h 142"/>
                <a:gd name="T8" fmla="*/ 139 w 143"/>
                <a:gd name="T9" fmla="*/ 139 h 142"/>
                <a:gd name="T10" fmla="*/ 7 w 143"/>
                <a:gd name="T11" fmla="*/ 141 h 142"/>
                <a:gd name="T12" fmla="*/ 2 w 143"/>
                <a:gd name="T13" fmla="*/ 136 h 142"/>
                <a:gd name="T14" fmla="*/ 0 w 143"/>
                <a:gd name="T15" fmla="*/ 8 h 142"/>
                <a:gd name="T16" fmla="*/ 5 w 143"/>
                <a:gd name="T17" fmla="*/ 3 h 142"/>
                <a:gd name="T18" fmla="*/ 137 w 143"/>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2">
                  <a:moveTo>
                    <a:pt x="137" y="0"/>
                  </a:moveTo>
                  <a:lnTo>
                    <a:pt x="137" y="0"/>
                  </a:lnTo>
                  <a:cubicBezTo>
                    <a:pt x="139" y="0"/>
                    <a:pt x="142" y="3"/>
                    <a:pt x="142" y="5"/>
                  </a:cubicBezTo>
                  <a:cubicBezTo>
                    <a:pt x="142" y="134"/>
                    <a:pt x="142" y="134"/>
                    <a:pt x="142" y="134"/>
                  </a:cubicBezTo>
                  <a:cubicBezTo>
                    <a:pt x="142" y="136"/>
                    <a:pt x="142" y="139"/>
                    <a:pt x="139" y="139"/>
                  </a:cubicBezTo>
                  <a:cubicBezTo>
                    <a:pt x="7" y="141"/>
                    <a:pt x="7" y="141"/>
                    <a:pt x="7" y="141"/>
                  </a:cubicBezTo>
                  <a:cubicBezTo>
                    <a:pt x="2" y="141"/>
                    <a:pt x="2" y="139"/>
                    <a:pt x="2" y="136"/>
                  </a:cubicBezTo>
                  <a:cubicBezTo>
                    <a:pt x="0" y="8"/>
                    <a:pt x="0" y="8"/>
                    <a:pt x="0" y="8"/>
                  </a:cubicBezTo>
                  <a:cubicBezTo>
                    <a:pt x="0" y="5"/>
                    <a:pt x="2" y="3"/>
                    <a:pt x="5" y="3"/>
                  </a:cubicBezTo>
                  <a:lnTo>
                    <a:pt x="137" y="0"/>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4" name="Freeform 408"/>
            <p:cNvSpPr>
              <a:spLocks noChangeArrowheads="1"/>
            </p:cNvSpPr>
            <p:nvPr/>
          </p:nvSpPr>
          <p:spPr bwMode="auto">
            <a:xfrm>
              <a:off x="22036546" y="5184234"/>
              <a:ext cx="338578" cy="859102"/>
            </a:xfrm>
            <a:custGeom>
              <a:avLst/>
              <a:gdLst>
                <a:gd name="T0" fmla="*/ 3 w 357"/>
                <a:gd name="T1" fmla="*/ 0 h 900"/>
                <a:gd name="T2" fmla="*/ 3 w 357"/>
                <a:gd name="T3" fmla="*/ 0 h 900"/>
                <a:gd name="T4" fmla="*/ 0 w 357"/>
                <a:gd name="T5" fmla="*/ 899 h 900"/>
                <a:gd name="T6" fmla="*/ 3 w 357"/>
                <a:gd name="T7" fmla="*/ 0 h 900"/>
              </a:gdLst>
              <a:ahLst/>
              <a:cxnLst>
                <a:cxn ang="0">
                  <a:pos x="T0" y="T1"/>
                </a:cxn>
                <a:cxn ang="0">
                  <a:pos x="T2" y="T3"/>
                </a:cxn>
                <a:cxn ang="0">
                  <a:pos x="T4" y="T5"/>
                </a:cxn>
                <a:cxn ang="0">
                  <a:pos x="T6" y="T7"/>
                </a:cxn>
              </a:cxnLst>
              <a:rect l="0" t="0" r="r" b="b"/>
              <a:pathLst>
                <a:path w="357" h="900">
                  <a:moveTo>
                    <a:pt x="3" y="0"/>
                  </a:moveTo>
                  <a:lnTo>
                    <a:pt x="3" y="0"/>
                  </a:lnTo>
                  <a:cubicBezTo>
                    <a:pt x="3" y="0"/>
                    <a:pt x="356" y="359"/>
                    <a:pt x="0" y="899"/>
                  </a:cubicBezTo>
                  <a:lnTo>
                    <a:pt x="3" y="0"/>
                  </a:lnTo>
                </a:path>
              </a:pathLst>
            </a:custGeom>
            <a:solidFill>
              <a:srgbClr val="E9632C"/>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5" name="Freeform 409"/>
            <p:cNvSpPr>
              <a:spLocks noChangeArrowheads="1"/>
            </p:cNvSpPr>
            <p:nvPr/>
          </p:nvSpPr>
          <p:spPr bwMode="auto">
            <a:xfrm>
              <a:off x="20440995" y="5687846"/>
              <a:ext cx="482474" cy="211601"/>
            </a:xfrm>
            <a:custGeom>
              <a:avLst/>
              <a:gdLst>
                <a:gd name="T0" fmla="*/ 164 w 506"/>
                <a:gd name="T1" fmla="*/ 221 h 227"/>
                <a:gd name="T2" fmla="*/ 164 w 506"/>
                <a:gd name="T3" fmla="*/ 221 h 227"/>
                <a:gd name="T4" fmla="*/ 127 w 506"/>
                <a:gd name="T5" fmla="*/ 216 h 227"/>
                <a:gd name="T6" fmla="*/ 108 w 506"/>
                <a:gd name="T7" fmla="*/ 192 h 227"/>
                <a:gd name="T8" fmla="*/ 122 w 506"/>
                <a:gd name="T9" fmla="*/ 170 h 227"/>
                <a:gd name="T10" fmla="*/ 166 w 506"/>
                <a:gd name="T11" fmla="*/ 163 h 227"/>
                <a:gd name="T12" fmla="*/ 190 w 506"/>
                <a:gd name="T13" fmla="*/ 153 h 227"/>
                <a:gd name="T14" fmla="*/ 164 w 506"/>
                <a:gd name="T15" fmla="*/ 146 h 227"/>
                <a:gd name="T16" fmla="*/ 127 w 506"/>
                <a:gd name="T17" fmla="*/ 143 h 227"/>
                <a:gd name="T18" fmla="*/ 51 w 506"/>
                <a:gd name="T19" fmla="*/ 143 h 227"/>
                <a:gd name="T20" fmla="*/ 34 w 506"/>
                <a:gd name="T21" fmla="*/ 143 h 227"/>
                <a:gd name="T22" fmla="*/ 0 w 506"/>
                <a:gd name="T23" fmla="*/ 114 h 227"/>
                <a:gd name="T24" fmla="*/ 34 w 506"/>
                <a:gd name="T25" fmla="*/ 85 h 227"/>
                <a:gd name="T26" fmla="*/ 212 w 506"/>
                <a:gd name="T27" fmla="*/ 88 h 227"/>
                <a:gd name="T28" fmla="*/ 266 w 506"/>
                <a:gd name="T29" fmla="*/ 88 h 227"/>
                <a:gd name="T30" fmla="*/ 346 w 506"/>
                <a:gd name="T31" fmla="*/ 88 h 227"/>
                <a:gd name="T32" fmla="*/ 325 w 506"/>
                <a:gd name="T33" fmla="*/ 70 h 227"/>
                <a:gd name="T34" fmla="*/ 320 w 506"/>
                <a:gd name="T35" fmla="*/ 65 h 227"/>
                <a:gd name="T36" fmla="*/ 293 w 506"/>
                <a:gd name="T37" fmla="*/ 63 h 227"/>
                <a:gd name="T38" fmla="*/ 215 w 506"/>
                <a:gd name="T39" fmla="*/ 53 h 227"/>
                <a:gd name="T40" fmla="*/ 176 w 506"/>
                <a:gd name="T41" fmla="*/ 31 h 227"/>
                <a:gd name="T42" fmla="*/ 193 w 506"/>
                <a:gd name="T43" fmla="*/ 0 h 227"/>
                <a:gd name="T44" fmla="*/ 346 w 506"/>
                <a:gd name="T45" fmla="*/ 0 h 227"/>
                <a:gd name="T46" fmla="*/ 346 w 506"/>
                <a:gd name="T47" fmla="*/ 0 h 227"/>
                <a:gd name="T48" fmla="*/ 371 w 506"/>
                <a:gd name="T49" fmla="*/ 7 h 227"/>
                <a:gd name="T50" fmla="*/ 412 w 506"/>
                <a:gd name="T51" fmla="*/ 39 h 227"/>
                <a:gd name="T52" fmla="*/ 485 w 506"/>
                <a:gd name="T53" fmla="*/ 90 h 227"/>
                <a:gd name="T54" fmla="*/ 502 w 506"/>
                <a:gd name="T55" fmla="*/ 124 h 227"/>
                <a:gd name="T56" fmla="*/ 505 w 506"/>
                <a:gd name="T57" fmla="*/ 185 h 227"/>
                <a:gd name="T58" fmla="*/ 505 w 506"/>
                <a:gd name="T59" fmla="*/ 224 h 227"/>
                <a:gd name="T60" fmla="*/ 505 w 506"/>
                <a:gd name="T61" fmla="*/ 226 h 227"/>
                <a:gd name="T62" fmla="*/ 186 w 506"/>
                <a:gd name="T63" fmla="*/ 226 h 227"/>
                <a:gd name="T64" fmla="*/ 164 w 506"/>
                <a:gd name="T6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6" h="227">
                  <a:moveTo>
                    <a:pt x="164" y="221"/>
                  </a:moveTo>
                  <a:lnTo>
                    <a:pt x="164" y="221"/>
                  </a:lnTo>
                  <a:cubicBezTo>
                    <a:pt x="151" y="221"/>
                    <a:pt x="139" y="221"/>
                    <a:pt x="127" y="216"/>
                  </a:cubicBezTo>
                  <a:cubicBezTo>
                    <a:pt x="117" y="212"/>
                    <a:pt x="108" y="204"/>
                    <a:pt x="108" y="192"/>
                  </a:cubicBezTo>
                  <a:cubicBezTo>
                    <a:pt x="108" y="183"/>
                    <a:pt x="115" y="175"/>
                    <a:pt x="122" y="170"/>
                  </a:cubicBezTo>
                  <a:cubicBezTo>
                    <a:pt x="134" y="161"/>
                    <a:pt x="151" y="163"/>
                    <a:pt x="166" y="163"/>
                  </a:cubicBezTo>
                  <a:cubicBezTo>
                    <a:pt x="174" y="163"/>
                    <a:pt x="193" y="166"/>
                    <a:pt x="190" y="153"/>
                  </a:cubicBezTo>
                  <a:cubicBezTo>
                    <a:pt x="190" y="141"/>
                    <a:pt x="174" y="146"/>
                    <a:pt x="164" y="146"/>
                  </a:cubicBezTo>
                  <a:cubicBezTo>
                    <a:pt x="151" y="143"/>
                    <a:pt x="139" y="143"/>
                    <a:pt x="127" y="143"/>
                  </a:cubicBezTo>
                  <a:cubicBezTo>
                    <a:pt x="103" y="146"/>
                    <a:pt x="78" y="146"/>
                    <a:pt x="51" y="143"/>
                  </a:cubicBezTo>
                  <a:cubicBezTo>
                    <a:pt x="46" y="143"/>
                    <a:pt x="42" y="143"/>
                    <a:pt x="34" y="143"/>
                  </a:cubicBezTo>
                  <a:cubicBezTo>
                    <a:pt x="15" y="143"/>
                    <a:pt x="0" y="131"/>
                    <a:pt x="0" y="114"/>
                  </a:cubicBezTo>
                  <a:cubicBezTo>
                    <a:pt x="0" y="100"/>
                    <a:pt x="15" y="85"/>
                    <a:pt x="34" y="85"/>
                  </a:cubicBezTo>
                  <a:cubicBezTo>
                    <a:pt x="212" y="88"/>
                    <a:pt x="212" y="88"/>
                    <a:pt x="212" y="88"/>
                  </a:cubicBezTo>
                  <a:cubicBezTo>
                    <a:pt x="224" y="85"/>
                    <a:pt x="242" y="85"/>
                    <a:pt x="266" y="88"/>
                  </a:cubicBezTo>
                  <a:cubicBezTo>
                    <a:pt x="346" y="88"/>
                    <a:pt x="346" y="88"/>
                    <a:pt x="346" y="88"/>
                  </a:cubicBezTo>
                  <a:cubicBezTo>
                    <a:pt x="325" y="70"/>
                    <a:pt x="325" y="70"/>
                    <a:pt x="325" y="70"/>
                  </a:cubicBezTo>
                  <a:cubicBezTo>
                    <a:pt x="322" y="68"/>
                    <a:pt x="322" y="68"/>
                    <a:pt x="320" y="65"/>
                  </a:cubicBezTo>
                  <a:cubicBezTo>
                    <a:pt x="310" y="65"/>
                    <a:pt x="302" y="63"/>
                    <a:pt x="293" y="63"/>
                  </a:cubicBezTo>
                  <a:cubicBezTo>
                    <a:pt x="266" y="60"/>
                    <a:pt x="242" y="58"/>
                    <a:pt x="215" y="53"/>
                  </a:cubicBezTo>
                  <a:cubicBezTo>
                    <a:pt x="200" y="51"/>
                    <a:pt x="183" y="46"/>
                    <a:pt x="176" y="31"/>
                  </a:cubicBezTo>
                  <a:cubicBezTo>
                    <a:pt x="171" y="19"/>
                    <a:pt x="176" y="0"/>
                    <a:pt x="193" y="0"/>
                  </a:cubicBezTo>
                  <a:cubicBezTo>
                    <a:pt x="346" y="0"/>
                    <a:pt x="346" y="0"/>
                    <a:pt x="346" y="0"/>
                  </a:cubicBezTo>
                  <a:lnTo>
                    <a:pt x="346" y="0"/>
                  </a:lnTo>
                  <a:cubicBezTo>
                    <a:pt x="356" y="0"/>
                    <a:pt x="363" y="2"/>
                    <a:pt x="371" y="7"/>
                  </a:cubicBezTo>
                  <a:cubicBezTo>
                    <a:pt x="385" y="17"/>
                    <a:pt x="400" y="27"/>
                    <a:pt x="412" y="39"/>
                  </a:cubicBezTo>
                  <a:cubicBezTo>
                    <a:pt x="437" y="56"/>
                    <a:pt x="461" y="73"/>
                    <a:pt x="485" y="90"/>
                  </a:cubicBezTo>
                  <a:cubicBezTo>
                    <a:pt x="498" y="100"/>
                    <a:pt x="502" y="109"/>
                    <a:pt x="502" y="124"/>
                  </a:cubicBezTo>
                  <a:cubicBezTo>
                    <a:pt x="505" y="143"/>
                    <a:pt x="505" y="163"/>
                    <a:pt x="505" y="185"/>
                  </a:cubicBezTo>
                  <a:cubicBezTo>
                    <a:pt x="505" y="197"/>
                    <a:pt x="505" y="212"/>
                    <a:pt x="505" y="224"/>
                  </a:cubicBezTo>
                  <a:lnTo>
                    <a:pt x="505" y="226"/>
                  </a:lnTo>
                  <a:cubicBezTo>
                    <a:pt x="186" y="226"/>
                    <a:pt x="186" y="226"/>
                    <a:pt x="186" y="226"/>
                  </a:cubicBezTo>
                  <a:cubicBezTo>
                    <a:pt x="181" y="221"/>
                    <a:pt x="169" y="221"/>
                    <a:pt x="164" y="221"/>
                  </a:cubicBez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7" name="Freeform 410"/>
            <p:cNvSpPr>
              <a:spLocks noChangeArrowheads="1"/>
            </p:cNvSpPr>
            <p:nvPr/>
          </p:nvSpPr>
          <p:spPr bwMode="auto">
            <a:xfrm>
              <a:off x="20563730" y="5907911"/>
              <a:ext cx="355507" cy="139657"/>
            </a:xfrm>
            <a:custGeom>
              <a:avLst/>
              <a:gdLst>
                <a:gd name="T0" fmla="*/ 376 w 377"/>
                <a:gd name="T1" fmla="*/ 88 h 150"/>
                <a:gd name="T2" fmla="*/ 376 w 377"/>
                <a:gd name="T3" fmla="*/ 88 h 150"/>
                <a:gd name="T4" fmla="*/ 300 w 377"/>
                <a:gd name="T5" fmla="*/ 149 h 150"/>
                <a:gd name="T6" fmla="*/ 193 w 377"/>
                <a:gd name="T7" fmla="*/ 149 h 150"/>
                <a:gd name="T8" fmla="*/ 144 w 377"/>
                <a:gd name="T9" fmla="*/ 149 h 150"/>
                <a:gd name="T10" fmla="*/ 95 w 377"/>
                <a:gd name="T11" fmla="*/ 149 h 150"/>
                <a:gd name="T12" fmla="*/ 61 w 377"/>
                <a:gd name="T13" fmla="*/ 149 h 150"/>
                <a:gd name="T14" fmla="*/ 47 w 377"/>
                <a:gd name="T15" fmla="*/ 149 h 150"/>
                <a:gd name="T16" fmla="*/ 35 w 377"/>
                <a:gd name="T17" fmla="*/ 144 h 150"/>
                <a:gd name="T18" fmla="*/ 22 w 377"/>
                <a:gd name="T19" fmla="*/ 120 h 150"/>
                <a:gd name="T20" fmla="*/ 32 w 377"/>
                <a:gd name="T21" fmla="*/ 98 h 150"/>
                <a:gd name="T22" fmla="*/ 59 w 377"/>
                <a:gd name="T23" fmla="*/ 86 h 150"/>
                <a:gd name="T24" fmla="*/ 49 w 377"/>
                <a:gd name="T25" fmla="*/ 71 h 150"/>
                <a:gd name="T26" fmla="*/ 17 w 377"/>
                <a:gd name="T27" fmla="*/ 66 h 150"/>
                <a:gd name="T28" fmla="*/ 0 w 377"/>
                <a:gd name="T29" fmla="*/ 42 h 150"/>
                <a:gd name="T30" fmla="*/ 15 w 377"/>
                <a:gd name="T31" fmla="*/ 20 h 150"/>
                <a:gd name="T32" fmla="*/ 35 w 377"/>
                <a:gd name="T33" fmla="*/ 15 h 150"/>
                <a:gd name="T34" fmla="*/ 54 w 377"/>
                <a:gd name="T35" fmla="*/ 8 h 150"/>
                <a:gd name="T36" fmla="*/ 57 w 377"/>
                <a:gd name="T37" fmla="*/ 0 h 150"/>
                <a:gd name="T38" fmla="*/ 376 w 377"/>
                <a:gd name="T39" fmla="*/ 0 h 150"/>
                <a:gd name="T40" fmla="*/ 376 w 377"/>
                <a:gd name="T41" fmla="*/ 73 h 150"/>
                <a:gd name="T42" fmla="*/ 376 w 377"/>
                <a:gd name="T43"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7" h="150">
                  <a:moveTo>
                    <a:pt x="376" y="88"/>
                  </a:moveTo>
                  <a:lnTo>
                    <a:pt x="376" y="88"/>
                  </a:lnTo>
                  <a:cubicBezTo>
                    <a:pt x="376" y="122"/>
                    <a:pt x="342" y="149"/>
                    <a:pt x="300" y="149"/>
                  </a:cubicBezTo>
                  <a:cubicBezTo>
                    <a:pt x="264" y="149"/>
                    <a:pt x="230" y="149"/>
                    <a:pt x="193" y="149"/>
                  </a:cubicBezTo>
                  <a:cubicBezTo>
                    <a:pt x="176" y="149"/>
                    <a:pt x="159" y="149"/>
                    <a:pt x="144" y="149"/>
                  </a:cubicBezTo>
                  <a:cubicBezTo>
                    <a:pt x="127" y="149"/>
                    <a:pt x="110" y="149"/>
                    <a:pt x="95" y="149"/>
                  </a:cubicBezTo>
                  <a:cubicBezTo>
                    <a:pt x="83" y="149"/>
                    <a:pt x="73" y="149"/>
                    <a:pt x="61" y="149"/>
                  </a:cubicBezTo>
                  <a:cubicBezTo>
                    <a:pt x="57" y="149"/>
                    <a:pt x="52" y="149"/>
                    <a:pt x="47" y="149"/>
                  </a:cubicBezTo>
                  <a:cubicBezTo>
                    <a:pt x="42" y="149"/>
                    <a:pt x="37" y="146"/>
                    <a:pt x="35" y="144"/>
                  </a:cubicBezTo>
                  <a:cubicBezTo>
                    <a:pt x="27" y="139"/>
                    <a:pt x="22" y="130"/>
                    <a:pt x="22" y="120"/>
                  </a:cubicBezTo>
                  <a:cubicBezTo>
                    <a:pt x="22" y="110"/>
                    <a:pt x="25" y="103"/>
                    <a:pt x="32" y="98"/>
                  </a:cubicBezTo>
                  <a:cubicBezTo>
                    <a:pt x="40" y="93"/>
                    <a:pt x="54" y="93"/>
                    <a:pt x="59" y="86"/>
                  </a:cubicBezTo>
                  <a:cubicBezTo>
                    <a:pt x="64" y="76"/>
                    <a:pt x="57" y="73"/>
                    <a:pt x="49" y="71"/>
                  </a:cubicBezTo>
                  <a:cubicBezTo>
                    <a:pt x="37" y="71"/>
                    <a:pt x="27" y="73"/>
                    <a:pt x="17" y="66"/>
                  </a:cubicBezTo>
                  <a:cubicBezTo>
                    <a:pt x="10" y="61"/>
                    <a:pt x="0" y="52"/>
                    <a:pt x="0" y="42"/>
                  </a:cubicBezTo>
                  <a:cubicBezTo>
                    <a:pt x="0" y="32"/>
                    <a:pt x="8" y="25"/>
                    <a:pt x="15" y="20"/>
                  </a:cubicBezTo>
                  <a:cubicBezTo>
                    <a:pt x="22" y="15"/>
                    <a:pt x="27" y="15"/>
                    <a:pt x="35" y="15"/>
                  </a:cubicBezTo>
                  <a:cubicBezTo>
                    <a:pt x="42" y="13"/>
                    <a:pt x="49" y="13"/>
                    <a:pt x="54" y="8"/>
                  </a:cubicBezTo>
                  <a:cubicBezTo>
                    <a:pt x="59" y="5"/>
                    <a:pt x="59" y="3"/>
                    <a:pt x="57" y="0"/>
                  </a:cubicBezTo>
                  <a:cubicBezTo>
                    <a:pt x="376" y="0"/>
                    <a:pt x="376" y="0"/>
                    <a:pt x="376" y="0"/>
                  </a:cubicBezTo>
                  <a:cubicBezTo>
                    <a:pt x="376" y="25"/>
                    <a:pt x="376" y="49"/>
                    <a:pt x="376" y="73"/>
                  </a:cubicBezTo>
                  <a:lnTo>
                    <a:pt x="376" y="88"/>
                  </a:lnTo>
                </a:path>
              </a:pathLst>
            </a:custGeom>
            <a:solidFill>
              <a:srgbClr val="FFFFFF"/>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9" name="Freeform 411"/>
            <p:cNvSpPr>
              <a:spLocks noChangeArrowheads="1"/>
            </p:cNvSpPr>
            <p:nvPr/>
          </p:nvSpPr>
          <p:spPr bwMode="auto">
            <a:xfrm>
              <a:off x="20288635" y="5180002"/>
              <a:ext cx="495171" cy="148121"/>
            </a:xfrm>
            <a:custGeom>
              <a:avLst/>
              <a:gdLst>
                <a:gd name="T0" fmla="*/ 202 w 520"/>
                <a:gd name="T1" fmla="*/ 149 h 157"/>
                <a:gd name="T2" fmla="*/ 202 w 520"/>
                <a:gd name="T3" fmla="*/ 149 h 157"/>
                <a:gd name="T4" fmla="*/ 202 w 520"/>
                <a:gd name="T5" fmla="*/ 144 h 157"/>
                <a:gd name="T6" fmla="*/ 197 w 520"/>
                <a:gd name="T7" fmla="*/ 137 h 157"/>
                <a:gd name="T8" fmla="*/ 36 w 520"/>
                <a:gd name="T9" fmla="*/ 137 h 157"/>
                <a:gd name="T10" fmla="*/ 0 w 520"/>
                <a:gd name="T11" fmla="*/ 107 h 157"/>
                <a:gd name="T12" fmla="*/ 36 w 520"/>
                <a:gd name="T13" fmla="*/ 78 h 157"/>
                <a:gd name="T14" fmla="*/ 195 w 520"/>
                <a:gd name="T15" fmla="*/ 78 h 157"/>
                <a:gd name="T16" fmla="*/ 195 w 520"/>
                <a:gd name="T17" fmla="*/ 59 h 157"/>
                <a:gd name="T18" fmla="*/ 83 w 520"/>
                <a:gd name="T19" fmla="*/ 59 h 157"/>
                <a:gd name="T20" fmla="*/ 53 w 520"/>
                <a:gd name="T21" fmla="*/ 29 h 157"/>
                <a:gd name="T22" fmla="*/ 83 w 520"/>
                <a:gd name="T23" fmla="*/ 0 h 157"/>
                <a:gd name="T24" fmla="*/ 256 w 520"/>
                <a:gd name="T25" fmla="*/ 0 h 157"/>
                <a:gd name="T26" fmla="*/ 441 w 520"/>
                <a:gd name="T27" fmla="*/ 2 h 157"/>
                <a:gd name="T28" fmla="*/ 517 w 520"/>
                <a:gd name="T29" fmla="*/ 63 h 157"/>
                <a:gd name="T30" fmla="*/ 519 w 520"/>
                <a:gd name="T31" fmla="*/ 156 h 157"/>
                <a:gd name="T32" fmla="*/ 197 w 520"/>
                <a:gd name="T33" fmla="*/ 154 h 157"/>
                <a:gd name="T34" fmla="*/ 202 w 520"/>
                <a:gd name="T35" fmla="*/ 14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0" h="157">
                  <a:moveTo>
                    <a:pt x="202" y="149"/>
                  </a:moveTo>
                  <a:lnTo>
                    <a:pt x="202" y="149"/>
                  </a:lnTo>
                  <a:cubicBezTo>
                    <a:pt x="202" y="144"/>
                    <a:pt x="202" y="144"/>
                    <a:pt x="202" y="144"/>
                  </a:cubicBezTo>
                  <a:cubicBezTo>
                    <a:pt x="200" y="139"/>
                    <a:pt x="197" y="137"/>
                    <a:pt x="197" y="137"/>
                  </a:cubicBezTo>
                  <a:cubicBezTo>
                    <a:pt x="36" y="137"/>
                    <a:pt x="36" y="137"/>
                    <a:pt x="36" y="137"/>
                  </a:cubicBezTo>
                  <a:cubicBezTo>
                    <a:pt x="17" y="137"/>
                    <a:pt x="0" y="124"/>
                    <a:pt x="0" y="107"/>
                  </a:cubicBezTo>
                  <a:cubicBezTo>
                    <a:pt x="0" y="92"/>
                    <a:pt x="17" y="78"/>
                    <a:pt x="36" y="78"/>
                  </a:cubicBezTo>
                  <a:cubicBezTo>
                    <a:pt x="195" y="78"/>
                    <a:pt x="195" y="78"/>
                    <a:pt x="195" y="78"/>
                  </a:cubicBezTo>
                  <a:cubicBezTo>
                    <a:pt x="207" y="71"/>
                    <a:pt x="195" y="59"/>
                    <a:pt x="195" y="59"/>
                  </a:cubicBezTo>
                  <a:cubicBezTo>
                    <a:pt x="83" y="59"/>
                    <a:pt x="83" y="59"/>
                    <a:pt x="83" y="59"/>
                  </a:cubicBezTo>
                  <a:cubicBezTo>
                    <a:pt x="68" y="59"/>
                    <a:pt x="53" y="46"/>
                    <a:pt x="53" y="29"/>
                  </a:cubicBezTo>
                  <a:cubicBezTo>
                    <a:pt x="53" y="14"/>
                    <a:pt x="68" y="0"/>
                    <a:pt x="83" y="0"/>
                  </a:cubicBezTo>
                  <a:cubicBezTo>
                    <a:pt x="256" y="0"/>
                    <a:pt x="256" y="0"/>
                    <a:pt x="256" y="0"/>
                  </a:cubicBezTo>
                  <a:cubicBezTo>
                    <a:pt x="258" y="0"/>
                    <a:pt x="441" y="2"/>
                    <a:pt x="441" y="2"/>
                  </a:cubicBezTo>
                  <a:cubicBezTo>
                    <a:pt x="483" y="2"/>
                    <a:pt x="514" y="29"/>
                    <a:pt x="517" y="63"/>
                  </a:cubicBezTo>
                  <a:cubicBezTo>
                    <a:pt x="519" y="107"/>
                    <a:pt x="519" y="129"/>
                    <a:pt x="519" y="156"/>
                  </a:cubicBezTo>
                  <a:cubicBezTo>
                    <a:pt x="197" y="154"/>
                    <a:pt x="197" y="154"/>
                    <a:pt x="197" y="154"/>
                  </a:cubicBezTo>
                  <a:cubicBezTo>
                    <a:pt x="200" y="154"/>
                    <a:pt x="202" y="151"/>
                    <a:pt x="202" y="149"/>
                  </a:cubicBezTo>
                </a:path>
              </a:pathLst>
            </a:custGeom>
            <a:solidFill>
              <a:srgbClr val="FFFFFF"/>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0" name="Freeform 412"/>
            <p:cNvSpPr>
              <a:spLocks noChangeArrowheads="1"/>
            </p:cNvSpPr>
            <p:nvPr/>
          </p:nvSpPr>
          <p:spPr bwMode="auto">
            <a:xfrm>
              <a:off x="20237848" y="5328123"/>
              <a:ext cx="545958" cy="211601"/>
            </a:xfrm>
            <a:custGeom>
              <a:avLst/>
              <a:gdLst>
                <a:gd name="T0" fmla="*/ 253 w 573"/>
                <a:gd name="T1" fmla="*/ 224 h 225"/>
                <a:gd name="T2" fmla="*/ 253 w 573"/>
                <a:gd name="T3" fmla="*/ 224 h 225"/>
                <a:gd name="T4" fmla="*/ 239 w 573"/>
                <a:gd name="T5" fmla="*/ 192 h 225"/>
                <a:gd name="T6" fmla="*/ 278 w 573"/>
                <a:gd name="T7" fmla="*/ 170 h 225"/>
                <a:gd name="T8" fmla="*/ 353 w 573"/>
                <a:gd name="T9" fmla="*/ 160 h 225"/>
                <a:gd name="T10" fmla="*/ 378 w 573"/>
                <a:gd name="T11" fmla="*/ 156 h 225"/>
                <a:gd name="T12" fmla="*/ 387 w 573"/>
                <a:gd name="T13" fmla="*/ 153 h 225"/>
                <a:gd name="T14" fmla="*/ 409 w 573"/>
                <a:gd name="T15" fmla="*/ 136 h 225"/>
                <a:gd name="T16" fmla="*/ 329 w 573"/>
                <a:gd name="T17" fmla="*/ 136 h 225"/>
                <a:gd name="T18" fmla="*/ 273 w 573"/>
                <a:gd name="T19" fmla="*/ 136 h 225"/>
                <a:gd name="T20" fmla="*/ 97 w 573"/>
                <a:gd name="T21" fmla="*/ 136 h 225"/>
                <a:gd name="T22" fmla="*/ 61 w 573"/>
                <a:gd name="T23" fmla="*/ 107 h 225"/>
                <a:gd name="T24" fmla="*/ 97 w 573"/>
                <a:gd name="T25" fmla="*/ 78 h 225"/>
                <a:gd name="T26" fmla="*/ 248 w 573"/>
                <a:gd name="T27" fmla="*/ 78 h 225"/>
                <a:gd name="T28" fmla="*/ 253 w 573"/>
                <a:gd name="T29" fmla="*/ 70 h 225"/>
                <a:gd name="T30" fmla="*/ 253 w 573"/>
                <a:gd name="T31" fmla="*/ 65 h 225"/>
                <a:gd name="T32" fmla="*/ 248 w 573"/>
                <a:gd name="T33" fmla="*/ 61 h 225"/>
                <a:gd name="T34" fmla="*/ 41 w 573"/>
                <a:gd name="T35" fmla="*/ 61 h 225"/>
                <a:gd name="T36" fmla="*/ 0 w 573"/>
                <a:gd name="T37" fmla="*/ 31 h 225"/>
                <a:gd name="T38" fmla="*/ 41 w 573"/>
                <a:gd name="T39" fmla="*/ 2 h 225"/>
                <a:gd name="T40" fmla="*/ 248 w 573"/>
                <a:gd name="T41" fmla="*/ 2 h 225"/>
                <a:gd name="T42" fmla="*/ 248 w 573"/>
                <a:gd name="T43" fmla="*/ 0 h 225"/>
                <a:gd name="T44" fmla="*/ 570 w 573"/>
                <a:gd name="T45" fmla="*/ 2 h 225"/>
                <a:gd name="T46" fmla="*/ 570 w 573"/>
                <a:gd name="T47" fmla="*/ 29 h 225"/>
                <a:gd name="T48" fmla="*/ 558 w 573"/>
                <a:gd name="T49" fmla="*/ 116 h 225"/>
                <a:gd name="T50" fmla="*/ 492 w 573"/>
                <a:gd name="T51" fmla="*/ 172 h 225"/>
                <a:gd name="T52" fmla="*/ 443 w 573"/>
                <a:gd name="T53" fmla="*/ 209 h 225"/>
                <a:gd name="T54" fmla="*/ 433 w 573"/>
                <a:gd name="T55" fmla="*/ 216 h 225"/>
                <a:gd name="T56" fmla="*/ 407 w 573"/>
                <a:gd name="T57" fmla="*/ 224 h 225"/>
                <a:gd name="T58" fmla="*/ 407 w 573"/>
                <a:gd name="T59" fmla="*/ 224 h 225"/>
                <a:gd name="T60" fmla="*/ 253 w 573"/>
                <a:gd name="T61" fmla="*/ 22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 h="225">
                  <a:moveTo>
                    <a:pt x="253" y="224"/>
                  </a:moveTo>
                  <a:lnTo>
                    <a:pt x="253" y="224"/>
                  </a:lnTo>
                  <a:cubicBezTo>
                    <a:pt x="236" y="224"/>
                    <a:pt x="234" y="204"/>
                    <a:pt x="239" y="192"/>
                  </a:cubicBezTo>
                  <a:cubicBezTo>
                    <a:pt x="246" y="177"/>
                    <a:pt x="263" y="172"/>
                    <a:pt x="278" y="170"/>
                  </a:cubicBezTo>
                  <a:cubicBezTo>
                    <a:pt x="302" y="165"/>
                    <a:pt x="329" y="163"/>
                    <a:pt x="353" y="160"/>
                  </a:cubicBezTo>
                  <a:cubicBezTo>
                    <a:pt x="363" y="158"/>
                    <a:pt x="368" y="158"/>
                    <a:pt x="378" y="156"/>
                  </a:cubicBezTo>
                  <a:cubicBezTo>
                    <a:pt x="380" y="156"/>
                    <a:pt x="385" y="153"/>
                    <a:pt x="387" y="153"/>
                  </a:cubicBezTo>
                  <a:cubicBezTo>
                    <a:pt x="409" y="136"/>
                    <a:pt x="409" y="136"/>
                    <a:pt x="409" y="136"/>
                  </a:cubicBezTo>
                  <a:cubicBezTo>
                    <a:pt x="329" y="136"/>
                    <a:pt x="329" y="136"/>
                    <a:pt x="329" y="136"/>
                  </a:cubicBezTo>
                  <a:cubicBezTo>
                    <a:pt x="305" y="138"/>
                    <a:pt x="287" y="138"/>
                    <a:pt x="273" y="136"/>
                  </a:cubicBezTo>
                  <a:cubicBezTo>
                    <a:pt x="97" y="136"/>
                    <a:pt x="97" y="136"/>
                    <a:pt x="97" y="136"/>
                  </a:cubicBezTo>
                  <a:cubicBezTo>
                    <a:pt x="78" y="136"/>
                    <a:pt x="61" y="124"/>
                    <a:pt x="61" y="107"/>
                  </a:cubicBezTo>
                  <a:cubicBezTo>
                    <a:pt x="61" y="90"/>
                    <a:pt x="78" y="78"/>
                    <a:pt x="97" y="78"/>
                  </a:cubicBezTo>
                  <a:cubicBezTo>
                    <a:pt x="248" y="78"/>
                    <a:pt x="248" y="78"/>
                    <a:pt x="248" y="78"/>
                  </a:cubicBezTo>
                  <a:cubicBezTo>
                    <a:pt x="251" y="75"/>
                    <a:pt x="253" y="73"/>
                    <a:pt x="253" y="70"/>
                  </a:cubicBezTo>
                  <a:cubicBezTo>
                    <a:pt x="253" y="65"/>
                    <a:pt x="253" y="65"/>
                    <a:pt x="253" y="65"/>
                  </a:cubicBezTo>
                  <a:cubicBezTo>
                    <a:pt x="251" y="63"/>
                    <a:pt x="248" y="61"/>
                    <a:pt x="248" y="61"/>
                  </a:cubicBezTo>
                  <a:cubicBezTo>
                    <a:pt x="41" y="61"/>
                    <a:pt x="41" y="61"/>
                    <a:pt x="41" y="61"/>
                  </a:cubicBezTo>
                  <a:cubicBezTo>
                    <a:pt x="19" y="61"/>
                    <a:pt x="0" y="46"/>
                    <a:pt x="0" y="31"/>
                  </a:cubicBezTo>
                  <a:cubicBezTo>
                    <a:pt x="0" y="14"/>
                    <a:pt x="19" y="2"/>
                    <a:pt x="41" y="2"/>
                  </a:cubicBezTo>
                  <a:cubicBezTo>
                    <a:pt x="248" y="2"/>
                    <a:pt x="248" y="2"/>
                    <a:pt x="248" y="2"/>
                  </a:cubicBezTo>
                  <a:cubicBezTo>
                    <a:pt x="248" y="2"/>
                    <a:pt x="248" y="2"/>
                    <a:pt x="248" y="0"/>
                  </a:cubicBezTo>
                  <a:cubicBezTo>
                    <a:pt x="570" y="2"/>
                    <a:pt x="570" y="2"/>
                    <a:pt x="570" y="2"/>
                  </a:cubicBezTo>
                  <a:cubicBezTo>
                    <a:pt x="570" y="9"/>
                    <a:pt x="570" y="19"/>
                    <a:pt x="570" y="29"/>
                  </a:cubicBezTo>
                  <a:cubicBezTo>
                    <a:pt x="570" y="56"/>
                    <a:pt x="572" y="90"/>
                    <a:pt x="558" y="116"/>
                  </a:cubicBezTo>
                  <a:cubicBezTo>
                    <a:pt x="546" y="143"/>
                    <a:pt x="514" y="156"/>
                    <a:pt x="492" y="172"/>
                  </a:cubicBezTo>
                  <a:cubicBezTo>
                    <a:pt x="475" y="185"/>
                    <a:pt x="461" y="197"/>
                    <a:pt x="443" y="209"/>
                  </a:cubicBezTo>
                  <a:cubicBezTo>
                    <a:pt x="441" y="211"/>
                    <a:pt x="436" y="214"/>
                    <a:pt x="433" y="216"/>
                  </a:cubicBezTo>
                  <a:cubicBezTo>
                    <a:pt x="426" y="221"/>
                    <a:pt x="416" y="224"/>
                    <a:pt x="407" y="224"/>
                  </a:cubicBezTo>
                  <a:lnTo>
                    <a:pt x="407" y="224"/>
                  </a:lnTo>
                  <a:lnTo>
                    <a:pt x="253" y="224"/>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3" name="Freeform 413"/>
            <p:cNvSpPr>
              <a:spLocks noChangeArrowheads="1"/>
            </p:cNvSpPr>
            <p:nvPr/>
          </p:nvSpPr>
          <p:spPr bwMode="auto">
            <a:xfrm>
              <a:off x="20851522" y="5180002"/>
              <a:ext cx="1185025" cy="135425"/>
            </a:xfrm>
            <a:custGeom>
              <a:avLst/>
              <a:gdLst>
                <a:gd name="T0" fmla="*/ 1233 w 1237"/>
                <a:gd name="T1" fmla="*/ 146 h 147"/>
                <a:gd name="T2" fmla="*/ 1233 w 1237"/>
                <a:gd name="T3" fmla="*/ 146 h 147"/>
                <a:gd name="T4" fmla="*/ 0 w 1237"/>
                <a:gd name="T5" fmla="*/ 144 h 147"/>
                <a:gd name="T6" fmla="*/ 0 w 1237"/>
                <a:gd name="T7" fmla="*/ 10 h 147"/>
                <a:gd name="T8" fmla="*/ 8 w 1237"/>
                <a:gd name="T9" fmla="*/ 0 h 147"/>
                <a:gd name="T10" fmla="*/ 1236 w 1237"/>
                <a:gd name="T11" fmla="*/ 2 h 147"/>
                <a:gd name="T12" fmla="*/ 1233 w 1237"/>
                <a:gd name="T13" fmla="*/ 146 h 147"/>
              </a:gdLst>
              <a:ahLst/>
              <a:cxnLst>
                <a:cxn ang="0">
                  <a:pos x="T0" y="T1"/>
                </a:cxn>
                <a:cxn ang="0">
                  <a:pos x="T2" y="T3"/>
                </a:cxn>
                <a:cxn ang="0">
                  <a:pos x="T4" y="T5"/>
                </a:cxn>
                <a:cxn ang="0">
                  <a:pos x="T6" y="T7"/>
                </a:cxn>
                <a:cxn ang="0">
                  <a:pos x="T8" y="T9"/>
                </a:cxn>
                <a:cxn ang="0">
                  <a:pos x="T10" y="T11"/>
                </a:cxn>
                <a:cxn ang="0">
                  <a:pos x="T12" y="T13"/>
                </a:cxn>
              </a:cxnLst>
              <a:rect l="0" t="0" r="r" b="b"/>
              <a:pathLst>
                <a:path w="1237" h="147">
                  <a:moveTo>
                    <a:pt x="1233" y="146"/>
                  </a:moveTo>
                  <a:lnTo>
                    <a:pt x="1233" y="146"/>
                  </a:lnTo>
                  <a:cubicBezTo>
                    <a:pt x="0" y="144"/>
                    <a:pt x="0" y="144"/>
                    <a:pt x="0" y="144"/>
                  </a:cubicBezTo>
                  <a:cubicBezTo>
                    <a:pt x="0" y="10"/>
                    <a:pt x="0" y="10"/>
                    <a:pt x="0" y="10"/>
                  </a:cubicBezTo>
                  <a:cubicBezTo>
                    <a:pt x="0" y="5"/>
                    <a:pt x="3" y="0"/>
                    <a:pt x="8" y="0"/>
                  </a:cubicBezTo>
                  <a:cubicBezTo>
                    <a:pt x="1236" y="2"/>
                    <a:pt x="1236" y="2"/>
                    <a:pt x="1236" y="2"/>
                  </a:cubicBezTo>
                  <a:lnTo>
                    <a:pt x="1233" y="146"/>
                  </a:lnTo>
                </a:path>
              </a:pathLst>
            </a:custGeom>
            <a:solidFill>
              <a:srgbClr val="E9632C"/>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4" name="Freeform 414"/>
            <p:cNvSpPr>
              <a:spLocks noChangeArrowheads="1"/>
            </p:cNvSpPr>
            <p:nvPr/>
          </p:nvSpPr>
          <p:spPr bwMode="auto">
            <a:xfrm>
              <a:off x="20851522" y="5319659"/>
              <a:ext cx="1180792" cy="135425"/>
            </a:xfrm>
            <a:custGeom>
              <a:avLst/>
              <a:gdLst>
                <a:gd name="T0" fmla="*/ 1233 w 1234"/>
                <a:gd name="T1" fmla="*/ 146 h 147"/>
                <a:gd name="T2" fmla="*/ 1233 w 1234"/>
                <a:gd name="T3" fmla="*/ 146 h 147"/>
                <a:gd name="T4" fmla="*/ 8 w 1234"/>
                <a:gd name="T5" fmla="*/ 144 h 147"/>
                <a:gd name="T6" fmla="*/ 0 w 1234"/>
                <a:gd name="T7" fmla="*/ 134 h 147"/>
                <a:gd name="T8" fmla="*/ 0 w 1234"/>
                <a:gd name="T9" fmla="*/ 0 h 147"/>
                <a:gd name="T10" fmla="*/ 1233 w 1234"/>
                <a:gd name="T11" fmla="*/ 2 h 147"/>
                <a:gd name="T12" fmla="*/ 1233 w 1234"/>
                <a:gd name="T13" fmla="*/ 146 h 147"/>
              </a:gdLst>
              <a:ahLst/>
              <a:cxnLst>
                <a:cxn ang="0">
                  <a:pos x="T0" y="T1"/>
                </a:cxn>
                <a:cxn ang="0">
                  <a:pos x="T2" y="T3"/>
                </a:cxn>
                <a:cxn ang="0">
                  <a:pos x="T4" y="T5"/>
                </a:cxn>
                <a:cxn ang="0">
                  <a:pos x="T6" y="T7"/>
                </a:cxn>
                <a:cxn ang="0">
                  <a:pos x="T8" y="T9"/>
                </a:cxn>
                <a:cxn ang="0">
                  <a:pos x="T10" y="T11"/>
                </a:cxn>
                <a:cxn ang="0">
                  <a:pos x="T12" y="T13"/>
                </a:cxn>
              </a:cxnLst>
              <a:rect l="0" t="0" r="r" b="b"/>
              <a:pathLst>
                <a:path w="1234" h="147">
                  <a:moveTo>
                    <a:pt x="1233" y="146"/>
                  </a:moveTo>
                  <a:lnTo>
                    <a:pt x="1233" y="146"/>
                  </a:lnTo>
                  <a:cubicBezTo>
                    <a:pt x="8" y="144"/>
                    <a:pt x="8" y="144"/>
                    <a:pt x="8" y="144"/>
                  </a:cubicBezTo>
                  <a:cubicBezTo>
                    <a:pt x="3" y="144"/>
                    <a:pt x="0" y="139"/>
                    <a:pt x="0" y="134"/>
                  </a:cubicBezTo>
                  <a:cubicBezTo>
                    <a:pt x="0" y="0"/>
                    <a:pt x="0" y="0"/>
                    <a:pt x="0" y="0"/>
                  </a:cubicBezTo>
                  <a:cubicBezTo>
                    <a:pt x="1233" y="2"/>
                    <a:pt x="1233" y="2"/>
                    <a:pt x="1233" y="2"/>
                  </a:cubicBezTo>
                  <a:lnTo>
                    <a:pt x="1233" y="146"/>
                  </a:lnTo>
                </a:path>
              </a:pathLst>
            </a:custGeom>
            <a:solidFill>
              <a:srgbClr val="D94A26"/>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5" name="Freeform 415"/>
            <p:cNvSpPr>
              <a:spLocks noChangeArrowheads="1"/>
            </p:cNvSpPr>
            <p:nvPr/>
          </p:nvSpPr>
          <p:spPr bwMode="auto">
            <a:xfrm>
              <a:off x="20986953" y="5768254"/>
              <a:ext cx="1045361" cy="135425"/>
            </a:xfrm>
            <a:custGeom>
              <a:avLst/>
              <a:gdLst>
                <a:gd name="T0" fmla="*/ 1091 w 1092"/>
                <a:gd name="T1" fmla="*/ 146 h 147"/>
                <a:gd name="T2" fmla="*/ 1091 w 1092"/>
                <a:gd name="T3" fmla="*/ 146 h 147"/>
                <a:gd name="T4" fmla="*/ 0 w 1092"/>
                <a:gd name="T5" fmla="*/ 143 h 147"/>
                <a:gd name="T6" fmla="*/ 0 w 1092"/>
                <a:gd name="T7" fmla="*/ 9 h 147"/>
                <a:gd name="T8" fmla="*/ 9 w 1092"/>
                <a:gd name="T9" fmla="*/ 0 h 147"/>
                <a:gd name="T10" fmla="*/ 1091 w 1092"/>
                <a:gd name="T11" fmla="*/ 2 h 147"/>
                <a:gd name="T12" fmla="*/ 1091 w 1092"/>
                <a:gd name="T13" fmla="*/ 146 h 147"/>
              </a:gdLst>
              <a:ahLst/>
              <a:cxnLst>
                <a:cxn ang="0">
                  <a:pos x="T0" y="T1"/>
                </a:cxn>
                <a:cxn ang="0">
                  <a:pos x="T2" y="T3"/>
                </a:cxn>
                <a:cxn ang="0">
                  <a:pos x="T4" y="T5"/>
                </a:cxn>
                <a:cxn ang="0">
                  <a:pos x="T6" y="T7"/>
                </a:cxn>
                <a:cxn ang="0">
                  <a:pos x="T8" y="T9"/>
                </a:cxn>
                <a:cxn ang="0">
                  <a:pos x="T10" y="T11"/>
                </a:cxn>
                <a:cxn ang="0">
                  <a:pos x="T12" y="T13"/>
                </a:cxn>
              </a:cxnLst>
              <a:rect l="0" t="0" r="r" b="b"/>
              <a:pathLst>
                <a:path w="1092" h="147">
                  <a:moveTo>
                    <a:pt x="1091" y="146"/>
                  </a:moveTo>
                  <a:lnTo>
                    <a:pt x="1091" y="146"/>
                  </a:lnTo>
                  <a:cubicBezTo>
                    <a:pt x="0" y="143"/>
                    <a:pt x="0" y="143"/>
                    <a:pt x="0" y="143"/>
                  </a:cubicBezTo>
                  <a:cubicBezTo>
                    <a:pt x="0" y="9"/>
                    <a:pt x="0" y="9"/>
                    <a:pt x="0" y="9"/>
                  </a:cubicBezTo>
                  <a:cubicBezTo>
                    <a:pt x="0" y="5"/>
                    <a:pt x="5" y="0"/>
                    <a:pt x="9" y="0"/>
                  </a:cubicBezTo>
                  <a:cubicBezTo>
                    <a:pt x="1091" y="2"/>
                    <a:pt x="1091" y="2"/>
                    <a:pt x="1091" y="2"/>
                  </a:cubicBezTo>
                  <a:lnTo>
                    <a:pt x="1091" y="146"/>
                  </a:lnTo>
                </a:path>
              </a:pathLst>
            </a:custGeom>
            <a:solidFill>
              <a:srgbClr val="D94A26"/>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6" name="Freeform 416"/>
            <p:cNvSpPr>
              <a:spLocks noChangeArrowheads="1"/>
            </p:cNvSpPr>
            <p:nvPr/>
          </p:nvSpPr>
          <p:spPr bwMode="auto">
            <a:xfrm>
              <a:off x="20986953" y="5907911"/>
              <a:ext cx="1045361" cy="135425"/>
            </a:xfrm>
            <a:custGeom>
              <a:avLst/>
              <a:gdLst>
                <a:gd name="T0" fmla="*/ 1091 w 1092"/>
                <a:gd name="T1" fmla="*/ 146 h 147"/>
                <a:gd name="T2" fmla="*/ 1091 w 1092"/>
                <a:gd name="T3" fmla="*/ 146 h 147"/>
                <a:gd name="T4" fmla="*/ 9 w 1092"/>
                <a:gd name="T5" fmla="*/ 144 h 147"/>
                <a:gd name="T6" fmla="*/ 0 w 1092"/>
                <a:gd name="T7" fmla="*/ 134 h 147"/>
                <a:gd name="T8" fmla="*/ 0 w 1092"/>
                <a:gd name="T9" fmla="*/ 0 h 147"/>
                <a:gd name="T10" fmla="*/ 1091 w 1092"/>
                <a:gd name="T11" fmla="*/ 3 h 147"/>
                <a:gd name="T12" fmla="*/ 1091 w 1092"/>
                <a:gd name="T13" fmla="*/ 146 h 147"/>
              </a:gdLst>
              <a:ahLst/>
              <a:cxnLst>
                <a:cxn ang="0">
                  <a:pos x="T0" y="T1"/>
                </a:cxn>
                <a:cxn ang="0">
                  <a:pos x="T2" y="T3"/>
                </a:cxn>
                <a:cxn ang="0">
                  <a:pos x="T4" y="T5"/>
                </a:cxn>
                <a:cxn ang="0">
                  <a:pos x="T6" y="T7"/>
                </a:cxn>
                <a:cxn ang="0">
                  <a:pos x="T8" y="T9"/>
                </a:cxn>
                <a:cxn ang="0">
                  <a:pos x="T10" y="T11"/>
                </a:cxn>
                <a:cxn ang="0">
                  <a:pos x="T12" y="T13"/>
                </a:cxn>
              </a:cxnLst>
              <a:rect l="0" t="0" r="r" b="b"/>
              <a:pathLst>
                <a:path w="1092" h="147">
                  <a:moveTo>
                    <a:pt x="1091" y="146"/>
                  </a:moveTo>
                  <a:lnTo>
                    <a:pt x="1091" y="146"/>
                  </a:lnTo>
                  <a:cubicBezTo>
                    <a:pt x="9" y="144"/>
                    <a:pt x="9" y="144"/>
                    <a:pt x="9" y="144"/>
                  </a:cubicBezTo>
                  <a:cubicBezTo>
                    <a:pt x="5" y="144"/>
                    <a:pt x="0" y="139"/>
                    <a:pt x="0" y="134"/>
                  </a:cubicBezTo>
                  <a:cubicBezTo>
                    <a:pt x="0" y="0"/>
                    <a:pt x="0" y="0"/>
                    <a:pt x="0" y="0"/>
                  </a:cubicBezTo>
                  <a:cubicBezTo>
                    <a:pt x="1091" y="3"/>
                    <a:pt x="1091" y="3"/>
                    <a:pt x="1091" y="3"/>
                  </a:cubicBezTo>
                  <a:lnTo>
                    <a:pt x="1091" y="146"/>
                  </a:lnTo>
                </a:path>
              </a:pathLst>
            </a:custGeom>
            <a:solidFill>
              <a:srgbClr val="E9632C"/>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7" name="Freeform 417"/>
            <p:cNvSpPr>
              <a:spLocks noChangeArrowheads="1"/>
            </p:cNvSpPr>
            <p:nvPr/>
          </p:nvSpPr>
          <p:spPr bwMode="auto">
            <a:xfrm>
              <a:off x="21537143" y="5387372"/>
              <a:ext cx="313185" cy="423203"/>
            </a:xfrm>
            <a:custGeom>
              <a:avLst/>
              <a:gdLst>
                <a:gd name="T0" fmla="*/ 117 w 330"/>
                <a:gd name="T1" fmla="*/ 38 h 444"/>
                <a:gd name="T2" fmla="*/ 117 w 330"/>
                <a:gd name="T3" fmla="*/ 38 h 444"/>
                <a:gd name="T4" fmla="*/ 97 w 330"/>
                <a:gd name="T5" fmla="*/ 443 h 444"/>
                <a:gd name="T6" fmla="*/ 329 w 330"/>
                <a:gd name="T7" fmla="*/ 411 h 444"/>
                <a:gd name="T8" fmla="*/ 326 w 330"/>
                <a:gd name="T9" fmla="*/ 0 h 444"/>
                <a:gd name="T10" fmla="*/ 117 w 330"/>
                <a:gd name="T11" fmla="*/ 38 h 444"/>
              </a:gdLst>
              <a:ahLst/>
              <a:cxnLst>
                <a:cxn ang="0">
                  <a:pos x="T0" y="T1"/>
                </a:cxn>
                <a:cxn ang="0">
                  <a:pos x="T2" y="T3"/>
                </a:cxn>
                <a:cxn ang="0">
                  <a:pos x="T4" y="T5"/>
                </a:cxn>
                <a:cxn ang="0">
                  <a:pos x="T6" y="T7"/>
                </a:cxn>
                <a:cxn ang="0">
                  <a:pos x="T8" y="T9"/>
                </a:cxn>
                <a:cxn ang="0">
                  <a:pos x="T10" y="T11"/>
                </a:cxn>
              </a:cxnLst>
              <a:rect l="0" t="0" r="r" b="b"/>
              <a:pathLst>
                <a:path w="330" h="444">
                  <a:moveTo>
                    <a:pt x="117" y="38"/>
                  </a:moveTo>
                  <a:lnTo>
                    <a:pt x="117" y="38"/>
                  </a:lnTo>
                  <a:cubicBezTo>
                    <a:pt x="117" y="38"/>
                    <a:pt x="0" y="148"/>
                    <a:pt x="97" y="443"/>
                  </a:cubicBezTo>
                  <a:cubicBezTo>
                    <a:pt x="329" y="411"/>
                    <a:pt x="329" y="411"/>
                    <a:pt x="329" y="411"/>
                  </a:cubicBezTo>
                  <a:cubicBezTo>
                    <a:pt x="326" y="0"/>
                    <a:pt x="326" y="0"/>
                    <a:pt x="326" y="0"/>
                  </a:cubicBezTo>
                  <a:lnTo>
                    <a:pt x="117" y="38"/>
                  </a:lnTo>
                </a:path>
              </a:pathLst>
            </a:custGeom>
            <a:solidFill>
              <a:srgbClr val="DB4226"/>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8" name="Freeform 418"/>
            <p:cNvSpPr>
              <a:spLocks noChangeArrowheads="1"/>
            </p:cNvSpPr>
            <p:nvPr/>
          </p:nvSpPr>
          <p:spPr bwMode="auto">
            <a:xfrm>
              <a:off x="21427105" y="5306963"/>
              <a:ext cx="431688" cy="575556"/>
            </a:xfrm>
            <a:custGeom>
              <a:avLst/>
              <a:gdLst>
                <a:gd name="T0" fmla="*/ 406 w 452"/>
                <a:gd name="T1" fmla="*/ 604 h 605"/>
                <a:gd name="T2" fmla="*/ 406 w 452"/>
                <a:gd name="T3" fmla="*/ 604 h 605"/>
                <a:gd name="T4" fmla="*/ 451 w 452"/>
                <a:gd name="T5" fmla="*/ 0 h 605"/>
                <a:gd name="T6" fmla="*/ 406 w 452"/>
                <a:gd name="T7" fmla="*/ 604 h 605"/>
              </a:gdLst>
              <a:ahLst/>
              <a:cxnLst>
                <a:cxn ang="0">
                  <a:pos x="T0" y="T1"/>
                </a:cxn>
                <a:cxn ang="0">
                  <a:pos x="T2" y="T3"/>
                </a:cxn>
                <a:cxn ang="0">
                  <a:pos x="T4" y="T5"/>
                </a:cxn>
                <a:cxn ang="0">
                  <a:pos x="T6" y="T7"/>
                </a:cxn>
              </a:cxnLst>
              <a:rect l="0" t="0" r="r" b="b"/>
              <a:pathLst>
                <a:path w="452" h="605">
                  <a:moveTo>
                    <a:pt x="406" y="604"/>
                  </a:moveTo>
                  <a:lnTo>
                    <a:pt x="406" y="604"/>
                  </a:lnTo>
                  <a:cubicBezTo>
                    <a:pt x="406" y="604"/>
                    <a:pt x="0" y="341"/>
                    <a:pt x="451" y="0"/>
                  </a:cubicBezTo>
                  <a:lnTo>
                    <a:pt x="406" y="604"/>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9" name="Freeform 419"/>
            <p:cNvSpPr>
              <a:spLocks noChangeArrowheads="1"/>
            </p:cNvSpPr>
            <p:nvPr/>
          </p:nvSpPr>
          <p:spPr bwMode="auto">
            <a:xfrm>
              <a:off x="21638717" y="5497404"/>
              <a:ext cx="42322" cy="101569"/>
            </a:xfrm>
            <a:custGeom>
              <a:avLst/>
              <a:gdLst>
                <a:gd name="T0" fmla="*/ 17 w 50"/>
                <a:gd name="T1" fmla="*/ 108 h 109"/>
                <a:gd name="T2" fmla="*/ 17 w 50"/>
                <a:gd name="T3" fmla="*/ 108 h 109"/>
                <a:gd name="T4" fmla="*/ 5 w 50"/>
                <a:gd name="T5" fmla="*/ 49 h 109"/>
                <a:gd name="T6" fmla="*/ 49 w 50"/>
                <a:gd name="T7" fmla="*/ 0 h 109"/>
                <a:gd name="T8" fmla="*/ 17 w 50"/>
                <a:gd name="T9" fmla="*/ 108 h 109"/>
              </a:gdLst>
              <a:ahLst/>
              <a:cxnLst>
                <a:cxn ang="0">
                  <a:pos x="T0" y="T1"/>
                </a:cxn>
                <a:cxn ang="0">
                  <a:pos x="T2" y="T3"/>
                </a:cxn>
                <a:cxn ang="0">
                  <a:pos x="T4" y="T5"/>
                </a:cxn>
                <a:cxn ang="0">
                  <a:pos x="T6" y="T7"/>
                </a:cxn>
                <a:cxn ang="0">
                  <a:pos x="T8" y="T9"/>
                </a:cxn>
              </a:cxnLst>
              <a:rect l="0" t="0" r="r" b="b"/>
              <a:pathLst>
                <a:path w="50" h="109">
                  <a:moveTo>
                    <a:pt x="17" y="108"/>
                  </a:moveTo>
                  <a:lnTo>
                    <a:pt x="17" y="108"/>
                  </a:lnTo>
                  <a:cubicBezTo>
                    <a:pt x="17" y="108"/>
                    <a:pt x="0" y="69"/>
                    <a:pt x="5" y="49"/>
                  </a:cubicBezTo>
                  <a:cubicBezTo>
                    <a:pt x="5" y="49"/>
                    <a:pt x="3" y="39"/>
                    <a:pt x="49" y="0"/>
                  </a:cubicBezTo>
                  <a:lnTo>
                    <a:pt x="17" y="108"/>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0" name="Freeform 420"/>
            <p:cNvSpPr>
              <a:spLocks noChangeArrowheads="1"/>
            </p:cNvSpPr>
            <p:nvPr/>
          </p:nvSpPr>
          <p:spPr bwMode="auto">
            <a:xfrm>
              <a:off x="21642949" y="5188466"/>
              <a:ext cx="774498" cy="765997"/>
            </a:xfrm>
            <a:custGeom>
              <a:avLst/>
              <a:gdLst>
                <a:gd name="T0" fmla="*/ 9 w 812"/>
                <a:gd name="T1" fmla="*/ 556 h 803"/>
                <a:gd name="T2" fmla="*/ 9 w 812"/>
                <a:gd name="T3" fmla="*/ 556 h 803"/>
                <a:gd name="T4" fmla="*/ 49 w 812"/>
                <a:gd name="T5" fmla="*/ 505 h 803"/>
                <a:gd name="T6" fmla="*/ 56 w 812"/>
                <a:gd name="T7" fmla="*/ 507 h 803"/>
                <a:gd name="T8" fmla="*/ 182 w 812"/>
                <a:gd name="T9" fmla="*/ 729 h 803"/>
                <a:gd name="T10" fmla="*/ 529 w 812"/>
                <a:gd name="T11" fmla="*/ 743 h 803"/>
                <a:gd name="T12" fmla="*/ 729 w 812"/>
                <a:gd name="T13" fmla="*/ 575 h 803"/>
                <a:gd name="T14" fmla="*/ 687 w 812"/>
                <a:gd name="T15" fmla="*/ 605 h 803"/>
                <a:gd name="T16" fmla="*/ 719 w 812"/>
                <a:gd name="T17" fmla="*/ 553 h 803"/>
                <a:gd name="T18" fmla="*/ 811 w 812"/>
                <a:gd name="T19" fmla="*/ 432 h 803"/>
                <a:gd name="T20" fmla="*/ 760 w 812"/>
                <a:gd name="T21" fmla="*/ 358 h 803"/>
                <a:gd name="T22" fmla="*/ 736 w 812"/>
                <a:gd name="T23" fmla="*/ 241 h 803"/>
                <a:gd name="T24" fmla="*/ 736 w 812"/>
                <a:gd name="T25" fmla="*/ 241 h 803"/>
                <a:gd name="T26" fmla="*/ 631 w 812"/>
                <a:gd name="T27" fmla="*/ 107 h 803"/>
                <a:gd name="T28" fmla="*/ 139 w 812"/>
                <a:gd name="T29" fmla="*/ 210 h 803"/>
                <a:gd name="T30" fmla="*/ 9 w 812"/>
                <a:gd name="T31" fmla="*/ 556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2" h="803">
                  <a:moveTo>
                    <a:pt x="9" y="556"/>
                  </a:moveTo>
                  <a:lnTo>
                    <a:pt x="9" y="556"/>
                  </a:lnTo>
                  <a:cubicBezTo>
                    <a:pt x="49" y="505"/>
                    <a:pt x="49" y="505"/>
                    <a:pt x="49" y="505"/>
                  </a:cubicBezTo>
                  <a:cubicBezTo>
                    <a:pt x="56" y="507"/>
                    <a:pt x="56" y="507"/>
                    <a:pt x="56" y="507"/>
                  </a:cubicBezTo>
                  <a:cubicBezTo>
                    <a:pt x="66" y="595"/>
                    <a:pt x="109" y="675"/>
                    <a:pt x="182" y="729"/>
                  </a:cubicBezTo>
                  <a:cubicBezTo>
                    <a:pt x="283" y="800"/>
                    <a:pt x="416" y="802"/>
                    <a:pt x="529" y="743"/>
                  </a:cubicBezTo>
                  <a:cubicBezTo>
                    <a:pt x="687" y="705"/>
                    <a:pt x="729" y="575"/>
                    <a:pt x="729" y="575"/>
                  </a:cubicBezTo>
                  <a:cubicBezTo>
                    <a:pt x="721" y="585"/>
                    <a:pt x="704" y="597"/>
                    <a:pt x="687" y="605"/>
                  </a:cubicBezTo>
                  <a:cubicBezTo>
                    <a:pt x="699" y="587"/>
                    <a:pt x="709" y="570"/>
                    <a:pt x="719" y="553"/>
                  </a:cubicBezTo>
                  <a:cubicBezTo>
                    <a:pt x="790" y="553"/>
                    <a:pt x="811" y="432"/>
                    <a:pt x="811" y="432"/>
                  </a:cubicBezTo>
                  <a:cubicBezTo>
                    <a:pt x="792" y="446"/>
                    <a:pt x="772" y="405"/>
                    <a:pt x="760" y="358"/>
                  </a:cubicBezTo>
                  <a:cubicBezTo>
                    <a:pt x="758" y="319"/>
                    <a:pt x="750" y="278"/>
                    <a:pt x="736" y="241"/>
                  </a:cubicBezTo>
                  <a:lnTo>
                    <a:pt x="736" y="241"/>
                  </a:lnTo>
                  <a:cubicBezTo>
                    <a:pt x="714" y="188"/>
                    <a:pt x="680" y="142"/>
                    <a:pt x="631" y="107"/>
                  </a:cubicBezTo>
                  <a:cubicBezTo>
                    <a:pt x="482" y="0"/>
                    <a:pt x="265" y="47"/>
                    <a:pt x="139" y="210"/>
                  </a:cubicBezTo>
                  <a:cubicBezTo>
                    <a:pt x="0" y="356"/>
                    <a:pt x="9" y="556"/>
                    <a:pt x="9" y="556"/>
                  </a:cubicBezTo>
                </a:path>
              </a:pathLst>
            </a:custGeom>
            <a:solidFill>
              <a:srgbClr val="8B613B"/>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1" name="Freeform 421"/>
            <p:cNvSpPr>
              <a:spLocks noChangeArrowheads="1"/>
            </p:cNvSpPr>
            <p:nvPr/>
          </p:nvSpPr>
          <p:spPr bwMode="auto">
            <a:xfrm>
              <a:off x="20919237" y="5768254"/>
              <a:ext cx="67716" cy="139657"/>
            </a:xfrm>
            <a:custGeom>
              <a:avLst/>
              <a:gdLst>
                <a:gd name="T0" fmla="*/ 0 w 77"/>
                <a:gd name="T1" fmla="*/ 22 h 149"/>
                <a:gd name="T2" fmla="*/ 0 w 77"/>
                <a:gd name="T3" fmla="*/ 22 h 149"/>
                <a:gd name="T4" fmla="*/ 12 w 77"/>
                <a:gd name="T5" fmla="*/ 0 h 149"/>
                <a:gd name="T6" fmla="*/ 63 w 77"/>
                <a:gd name="T7" fmla="*/ 0 h 149"/>
                <a:gd name="T8" fmla="*/ 76 w 77"/>
                <a:gd name="T9" fmla="*/ 22 h 149"/>
                <a:gd name="T10" fmla="*/ 76 w 77"/>
                <a:gd name="T11" fmla="*/ 148 h 149"/>
                <a:gd name="T12" fmla="*/ 0 w 77"/>
                <a:gd name="T13" fmla="*/ 148 h 149"/>
                <a:gd name="T14" fmla="*/ 0 w 77"/>
                <a:gd name="T15" fmla="*/ 22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49">
                  <a:moveTo>
                    <a:pt x="0" y="22"/>
                  </a:moveTo>
                  <a:lnTo>
                    <a:pt x="0" y="22"/>
                  </a:lnTo>
                  <a:cubicBezTo>
                    <a:pt x="0" y="9"/>
                    <a:pt x="5" y="0"/>
                    <a:pt x="12" y="0"/>
                  </a:cubicBezTo>
                  <a:cubicBezTo>
                    <a:pt x="63" y="0"/>
                    <a:pt x="63" y="0"/>
                    <a:pt x="63" y="0"/>
                  </a:cubicBezTo>
                  <a:cubicBezTo>
                    <a:pt x="71" y="0"/>
                    <a:pt x="76" y="9"/>
                    <a:pt x="76" y="22"/>
                  </a:cubicBezTo>
                  <a:cubicBezTo>
                    <a:pt x="76" y="148"/>
                    <a:pt x="76" y="148"/>
                    <a:pt x="76" y="148"/>
                  </a:cubicBezTo>
                  <a:cubicBezTo>
                    <a:pt x="0" y="148"/>
                    <a:pt x="0" y="148"/>
                    <a:pt x="0" y="148"/>
                  </a:cubicBezTo>
                  <a:lnTo>
                    <a:pt x="0" y="22"/>
                  </a:lnTo>
                </a:path>
              </a:pathLst>
            </a:custGeom>
            <a:solidFill>
              <a:srgbClr val="F5AE3E"/>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2" name="Freeform 422"/>
            <p:cNvSpPr>
              <a:spLocks noChangeArrowheads="1"/>
            </p:cNvSpPr>
            <p:nvPr/>
          </p:nvSpPr>
          <p:spPr bwMode="auto">
            <a:xfrm>
              <a:off x="20919237" y="5912143"/>
              <a:ext cx="67716" cy="139657"/>
            </a:xfrm>
            <a:custGeom>
              <a:avLst/>
              <a:gdLst>
                <a:gd name="T0" fmla="*/ 0 w 77"/>
                <a:gd name="T1" fmla="*/ 127 h 152"/>
                <a:gd name="T2" fmla="*/ 0 w 77"/>
                <a:gd name="T3" fmla="*/ 127 h 152"/>
                <a:gd name="T4" fmla="*/ 0 w 77"/>
                <a:gd name="T5" fmla="*/ 0 h 152"/>
                <a:gd name="T6" fmla="*/ 76 w 77"/>
                <a:gd name="T7" fmla="*/ 0 h 152"/>
                <a:gd name="T8" fmla="*/ 76 w 77"/>
                <a:gd name="T9" fmla="*/ 127 h 152"/>
                <a:gd name="T10" fmla="*/ 63 w 77"/>
                <a:gd name="T11" fmla="*/ 151 h 152"/>
                <a:gd name="T12" fmla="*/ 12 w 77"/>
                <a:gd name="T13" fmla="*/ 151 h 152"/>
                <a:gd name="T14" fmla="*/ 0 w 77"/>
                <a:gd name="T15" fmla="*/ 127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2">
                  <a:moveTo>
                    <a:pt x="0" y="127"/>
                  </a:moveTo>
                  <a:lnTo>
                    <a:pt x="0" y="127"/>
                  </a:lnTo>
                  <a:cubicBezTo>
                    <a:pt x="0" y="0"/>
                    <a:pt x="0" y="0"/>
                    <a:pt x="0" y="0"/>
                  </a:cubicBezTo>
                  <a:cubicBezTo>
                    <a:pt x="76" y="0"/>
                    <a:pt x="76" y="0"/>
                    <a:pt x="76" y="0"/>
                  </a:cubicBezTo>
                  <a:cubicBezTo>
                    <a:pt x="76" y="127"/>
                    <a:pt x="76" y="127"/>
                    <a:pt x="76" y="127"/>
                  </a:cubicBezTo>
                  <a:cubicBezTo>
                    <a:pt x="76" y="139"/>
                    <a:pt x="71" y="151"/>
                    <a:pt x="63" y="151"/>
                  </a:cubicBezTo>
                  <a:cubicBezTo>
                    <a:pt x="12" y="151"/>
                    <a:pt x="12" y="151"/>
                    <a:pt x="12" y="151"/>
                  </a:cubicBezTo>
                  <a:cubicBezTo>
                    <a:pt x="5" y="151"/>
                    <a:pt x="0" y="139"/>
                    <a:pt x="0" y="127"/>
                  </a:cubicBezTo>
                </a:path>
              </a:pathLst>
            </a:custGeom>
            <a:solidFill>
              <a:srgbClr val="FBC71A"/>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3" name="Freeform 423"/>
            <p:cNvSpPr>
              <a:spLocks noChangeArrowheads="1"/>
            </p:cNvSpPr>
            <p:nvPr/>
          </p:nvSpPr>
          <p:spPr bwMode="auto">
            <a:xfrm>
              <a:off x="20783806" y="5323891"/>
              <a:ext cx="67716" cy="139657"/>
            </a:xfrm>
            <a:custGeom>
              <a:avLst/>
              <a:gdLst>
                <a:gd name="T0" fmla="*/ 75 w 76"/>
                <a:gd name="T1" fmla="*/ 126 h 152"/>
                <a:gd name="T2" fmla="*/ 75 w 76"/>
                <a:gd name="T3" fmla="*/ 126 h 152"/>
                <a:gd name="T4" fmla="*/ 63 w 76"/>
                <a:gd name="T5" fmla="*/ 151 h 152"/>
                <a:gd name="T6" fmla="*/ 12 w 76"/>
                <a:gd name="T7" fmla="*/ 148 h 152"/>
                <a:gd name="T8" fmla="*/ 0 w 76"/>
                <a:gd name="T9" fmla="*/ 126 h 152"/>
                <a:gd name="T10" fmla="*/ 0 w 76"/>
                <a:gd name="T11" fmla="*/ 0 h 152"/>
                <a:gd name="T12" fmla="*/ 75 w 76"/>
                <a:gd name="T13" fmla="*/ 0 h 152"/>
                <a:gd name="T14" fmla="*/ 75 w 76"/>
                <a:gd name="T15" fmla="*/ 126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2">
                  <a:moveTo>
                    <a:pt x="75" y="126"/>
                  </a:moveTo>
                  <a:lnTo>
                    <a:pt x="75" y="126"/>
                  </a:lnTo>
                  <a:cubicBezTo>
                    <a:pt x="75" y="139"/>
                    <a:pt x="70" y="151"/>
                    <a:pt x="63" y="151"/>
                  </a:cubicBezTo>
                  <a:cubicBezTo>
                    <a:pt x="12" y="148"/>
                    <a:pt x="12" y="148"/>
                    <a:pt x="12" y="148"/>
                  </a:cubicBezTo>
                  <a:cubicBezTo>
                    <a:pt x="4" y="148"/>
                    <a:pt x="0" y="139"/>
                    <a:pt x="0" y="126"/>
                  </a:cubicBezTo>
                  <a:cubicBezTo>
                    <a:pt x="0" y="0"/>
                    <a:pt x="0" y="0"/>
                    <a:pt x="0" y="0"/>
                  </a:cubicBezTo>
                  <a:cubicBezTo>
                    <a:pt x="75" y="0"/>
                    <a:pt x="75" y="0"/>
                    <a:pt x="75" y="0"/>
                  </a:cubicBezTo>
                  <a:lnTo>
                    <a:pt x="75" y="126"/>
                  </a:lnTo>
                </a:path>
              </a:pathLst>
            </a:custGeom>
            <a:solidFill>
              <a:srgbClr val="F5AE3E"/>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4" name="Freeform 424"/>
            <p:cNvSpPr>
              <a:spLocks noChangeArrowheads="1"/>
            </p:cNvSpPr>
            <p:nvPr/>
          </p:nvSpPr>
          <p:spPr bwMode="auto">
            <a:xfrm>
              <a:off x="20783806" y="5180002"/>
              <a:ext cx="67716" cy="139657"/>
            </a:xfrm>
            <a:custGeom>
              <a:avLst/>
              <a:gdLst>
                <a:gd name="T0" fmla="*/ 12 w 76"/>
                <a:gd name="T1" fmla="*/ 0 h 152"/>
                <a:gd name="T2" fmla="*/ 12 w 76"/>
                <a:gd name="T3" fmla="*/ 0 h 152"/>
                <a:gd name="T4" fmla="*/ 63 w 76"/>
                <a:gd name="T5" fmla="*/ 0 h 152"/>
                <a:gd name="T6" fmla="*/ 75 w 76"/>
                <a:gd name="T7" fmla="*/ 24 h 152"/>
                <a:gd name="T8" fmla="*/ 75 w 76"/>
                <a:gd name="T9" fmla="*/ 151 h 152"/>
                <a:gd name="T10" fmla="*/ 0 w 76"/>
                <a:gd name="T11" fmla="*/ 151 h 152"/>
                <a:gd name="T12" fmla="*/ 0 w 76"/>
                <a:gd name="T13" fmla="*/ 24 h 152"/>
                <a:gd name="T14" fmla="*/ 12 w 76"/>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2">
                  <a:moveTo>
                    <a:pt x="12" y="0"/>
                  </a:moveTo>
                  <a:lnTo>
                    <a:pt x="12" y="0"/>
                  </a:lnTo>
                  <a:cubicBezTo>
                    <a:pt x="63" y="0"/>
                    <a:pt x="63" y="0"/>
                    <a:pt x="63" y="0"/>
                  </a:cubicBezTo>
                  <a:cubicBezTo>
                    <a:pt x="70" y="0"/>
                    <a:pt x="75" y="12"/>
                    <a:pt x="75" y="24"/>
                  </a:cubicBezTo>
                  <a:cubicBezTo>
                    <a:pt x="75" y="151"/>
                    <a:pt x="75" y="151"/>
                    <a:pt x="75" y="151"/>
                  </a:cubicBezTo>
                  <a:cubicBezTo>
                    <a:pt x="0" y="151"/>
                    <a:pt x="0" y="151"/>
                    <a:pt x="0" y="151"/>
                  </a:cubicBezTo>
                  <a:cubicBezTo>
                    <a:pt x="0" y="24"/>
                    <a:pt x="0" y="24"/>
                    <a:pt x="0" y="24"/>
                  </a:cubicBezTo>
                  <a:cubicBezTo>
                    <a:pt x="0" y="12"/>
                    <a:pt x="4" y="0"/>
                    <a:pt x="12" y="0"/>
                  </a:cubicBezTo>
                </a:path>
              </a:pathLst>
            </a:custGeom>
            <a:solidFill>
              <a:srgbClr val="FBC71A"/>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5" name="Freeform 425"/>
            <p:cNvSpPr>
              <a:spLocks noChangeArrowheads="1"/>
            </p:cNvSpPr>
            <p:nvPr/>
          </p:nvSpPr>
          <p:spPr bwMode="auto">
            <a:xfrm>
              <a:off x="18337577" y="6301490"/>
              <a:ext cx="105806" cy="88873"/>
            </a:xfrm>
            <a:custGeom>
              <a:avLst/>
              <a:gdLst>
                <a:gd name="T0" fmla="*/ 114 w 115"/>
                <a:gd name="T1" fmla="*/ 46 h 96"/>
                <a:gd name="T2" fmla="*/ 114 w 115"/>
                <a:gd name="T3" fmla="*/ 46 h 96"/>
                <a:gd name="T4" fmla="*/ 71 w 115"/>
                <a:gd name="T5" fmla="*/ 95 h 96"/>
                <a:gd name="T6" fmla="*/ 44 w 115"/>
                <a:gd name="T7" fmla="*/ 95 h 96"/>
                <a:gd name="T8" fmla="*/ 3 w 115"/>
                <a:gd name="T9" fmla="*/ 48 h 96"/>
                <a:gd name="T10" fmla="*/ 44 w 115"/>
                <a:gd name="T11" fmla="*/ 0 h 96"/>
                <a:gd name="T12" fmla="*/ 71 w 115"/>
                <a:gd name="T13" fmla="*/ 0 h 96"/>
                <a:gd name="T14" fmla="*/ 114 w 115"/>
                <a:gd name="T15" fmla="*/ 4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96">
                  <a:moveTo>
                    <a:pt x="114" y="46"/>
                  </a:moveTo>
                  <a:lnTo>
                    <a:pt x="114" y="46"/>
                  </a:lnTo>
                  <a:cubicBezTo>
                    <a:pt x="114" y="73"/>
                    <a:pt x="95" y="95"/>
                    <a:pt x="71" y="95"/>
                  </a:cubicBezTo>
                  <a:cubicBezTo>
                    <a:pt x="44" y="95"/>
                    <a:pt x="44" y="95"/>
                    <a:pt x="44" y="95"/>
                  </a:cubicBezTo>
                  <a:cubicBezTo>
                    <a:pt x="22" y="95"/>
                    <a:pt x="3" y="73"/>
                    <a:pt x="3" y="48"/>
                  </a:cubicBezTo>
                  <a:cubicBezTo>
                    <a:pt x="0" y="22"/>
                    <a:pt x="20" y="0"/>
                    <a:pt x="44" y="0"/>
                  </a:cubicBezTo>
                  <a:cubicBezTo>
                    <a:pt x="71" y="0"/>
                    <a:pt x="71" y="0"/>
                    <a:pt x="71" y="0"/>
                  </a:cubicBezTo>
                  <a:cubicBezTo>
                    <a:pt x="95" y="0"/>
                    <a:pt x="114" y="22"/>
                    <a:pt x="114" y="46"/>
                  </a:cubicBezTo>
                </a:path>
              </a:pathLst>
            </a:custGeom>
            <a:solidFill>
              <a:srgbClr val="013348"/>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6" name="Freeform 426"/>
            <p:cNvSpPr>
              <a:spLocks noChangeArrowheads="1"/>
            </p:cNvSpPr>
            <p:nvPr/>
          </p:nvSpPr>
          <p:spPr bwMode="auto">
            <a:xfrm>
              <a:off x="18206378" y="6360738"/>
              <a:ext cx="1286598" cy="973366"/>
            </a:xfrm>
            <a:custGeom>
              <a:avLst/>
              <a:gdLst>
                <a:gd name="T0" fmla="*/ 1340 w 1343"/>
                <a:gd name="T1" fmla="*/ 902 h 1020"/>
                <a:gd name="T2" fmla="*/ 1340 w 1343"/>
                <a:gd name="T3" fmla="*/ 902 h 1020"/>
                <a:gd name="T4" fmla="*/ 1252 w 1343"/>
                <a:gd name="T5" fmla="*/ 1004 h 1020"/>
                <a:gd name="T6" fmla="*/ 102 w 1343"/>
                <a:gd name="T7" fmla="*/ 1019 h 1020"/>
                <a:gd name="T8" fmla="*/ 12 w 1343"/>
                <a:gd name="T9" fmla="*/ 916 h 1020"/>
                <a:gd name="T10" fmla="*/ 2 w 1343"/>
                <a:gd name="T11" fmla="*/ 120 h 1020"/>
                <a:gd name="T12" fmla="*/ 90 w 1343"/>
                <a:gd name="T13" fmla="*/ 15 h 1020"/>
                <a:gd name="T14" fmla="*/ 1240 w 1343"/>
                <a:gd name="T15" fmla="*/ 0 h 1020"/>
                <a:gd name="T16" fmla="*/ 1330 w 1343"/>
                <a:gd name="T17" fmla="*/ 102 h 1020"/>
                <a:gd name="T18" fmla="*/ 1340 w 1343"/>
                <a:gd name="T19" fmla="*/ 902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3" h="1020">
                  <a:moveTo>
                    <a:pt x="1340" y="902"/>
                  </a:moveTo>
                  <a:lnTo>
                    <a:pt x="1340" y="902"/>
                  </a:lnTo>
                  <a:cubicBezTo>
                    <a:pt x="1342" y="958"/>
                    <a:pt x="1301" y="1004"/>
                    <a:pt x="1252" y="1004"/>
                  </a:cubicBezTo>
                  <a:cubicBezTo>
                    <a:pt x="102" y="1019"/>
                    <a:pt x="102" y="1019"/>
                    <a:pt x="102" y="1019"/>
                  </a:cubicBezTo>
                  <a:cubicBezTo>
                    <a:pt x="53" y="1019"/>
                    <a:pt x="12" y="975"/>
                    <a:pt x="12" y="916"/>
                  </a:cubicBezTo>
                  <a:cubicBezTo>
                    <a:pt x="2" y="120"/>
                    <a:pt x="2" y="120"/>
                    <a:pt x="2" y="120"/>
                  </a:cubicBezTo>
                  <a:cubicBezTo>
                    <a:pt x="0" y="61"/>
                    <a:pt x="41" y="15"/>
                    <a:pt x="90" y="15"/>
                  </a:cubicBezTo>
                  <a:cubicBezTo>
                    <a:pt x="1240" y="0"/>
                    <a:pt x="1240" y="0"/>
                    <a:pt x="1240" y="0"/>
                  </a:cubicBezTo>
                  <a:cubicBezTo>
                    <a:pt x="1289" y="0"/>
                    <a:pt x="1330" y="47"/>
                    <a:pt x="1330" y="102"/>
                  </a:cubicBezTo>
                  <a:lnTo>
                    <a:pt x="1340" y="902"/>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7" name="Freeform 427"/>
            <p:cNvSpPr>
              <a:spLocks noChangeArrowheads="1"/>
            </p:cNvSpPr>
            <p:nvPr/>
          </p:nvSpPr>
          <p:spPr bwMode="auto">
            <a:xfrm>
              <a:off x="18295254" y="6436915"/>
              <a:ext cx="1125773" cy="567092"/>
            </a:xfrm>
            <a:custGeom>
              <a:avLst/>
              <a:gdLst>
                <a:gd name="T0" fmla="*/ 1175 w 1176"/>
                <a:gd name="T1" fmla="*/ 522 h 596"/>
                <a:gd name="T2" fmla="*/ 1175 w 1176"/>
                <a:gd name="T3" fmla="*/ 522 h 596"/>
                <a:gd name="T4" fmla="*/ 1097 w 1176"/>
                <a:gd name="T5" fmla="*/ 583 h 596"/>
                <a:gd name="T6" fmla="*/ 85 w 1176"/>
                <a:gd name="T7" fmla="*/ 595 h 596"/>
                <a:gd name="T8" fmla="*/ 7 w 1176"/>
                <a:gd name="T9" fmla="*/ 537 h 596"/>
                <a:gd name="T10" fmla="*/ 0 w 1176"/>
                <a:gd name="T11" fmla="*/ 74 h 596"/>
                <a:gd name="T12" fmla="*/ 78 w 1176"/>
                <a:gd name="T13" fmla="*/ 13 h 596"/>
                <a:gd name="T14" fmla="*/ 1092 w 1176"/>
                <a:gd name="T15" fmla="*/ 0 h 596"/>
                <a:gd name="T16" fmla="*/ 1170 w 1176"/>
                <a:gd name="T17" fmla="*/ 59 h 596"/>
                <a:gd name="T18" fmla="*/ 1175 w 1176"/>
                <a:gd name="T19" fmla="*/ 52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6" h="596">
                  <a:moveTo>
                    <a:pt x="1175" y="522"/>
                  </a:moveTo>
                  <a:lnTo>
                    <a:pt x="1175" y="522"/>
                  </a:lnTo>
                  <a:cubicBezTo>
                    <a:pt x="1175" y="554"/>
                    <a:pt x="1140" y="583"/>
                    <a:pt x="1097" y="583"/>
                  </a:cubicBezTo>
                  <a:cubicBezTo>
                    <a:pt x="85" y="595"/>
                    <a:pt x="85" y="595"/>
                    <a:pt x="85" y="595"/>
                  </a:cubicBezTo>
                  <a:cubicBezTo>
                    <a:pt x="42" y="595"/>
                    <a:pt x="7" y="568"/>
                    <a:pt x="7" y="537"/>
                  </a:cubicBezTo>
                  <a:cubicBezTo>
                    <a:pt x="0" y="74"/>
                    <a:pt x="0" y="74"/>
                    <a:pt x="0" y="74"/>
                  </a:cubicBezTo>
                  <a:cubicBezTo>
                    <a:pt x="0" y="40"/>
                    <a:pt x="34" y="13"/>
                    <a:pt x="78" y="13"/>
                  </a:cubicBezTo>
                  <a:cubicBezTo>
                    <a:pt x="1092" y="0"/>
                    <a:pt x="1092" y="0"/>
                    <a:pt x="1092" y="0"/>
                  </a:cubicBezTo>
                  <a:cubicBezTo>
                    <a:pt x="1133" y="0"/>
                    <a:pt x="1170" y="25"/>
                    <a:pt x="1170" y="59"/>
                  </a:cubicBezTo>
                  <a:lnTo>
                    <a:pt x="1175" y="522"/>
                  </a:lnTo>
                </a:path>
              </a:pathLst>
            </a:custGeom>
            <a:solidFill>
              <a:srgbClr val="013348"/>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8" name="Freeform 428"/>
            <p:cNvSpPr>
              <a:spLocks noChangeArrowheads="1"/>
            </p:cNvSpPr>
            <p:nvPr/>
          </p:nvSpPr>
          <p:spPr bwMode="auto">
            <a:xfrm>
              <a:off x="18710013" y="7042095"/>
              <a:ext cx="266631" cy="253922"/>
            </a:xfrm>
            <a:custGeom>
              <a:avLst/>
              <a:gdLst>
                <a:gd name="T0" fmla="*/ 283 w 284"/>
                <a:gd name="T1" fmla="*/ 237 h 269"/>
                <a:gd name="T2" fmla="*/ 283 w 284"/>
                <a:gd name="T3" fmla="*/ 237 h 269"/>
                <a:gd name="T4" fmla="*/ 264 w 284"/>
                <a:gd name="T5" fmla="*/ 263 h 269"/>
                <a:gd name="T6" fmla="*/ 22 w 284"/>
                <a:gd name="T7" fmla="*/ 268 h 269"/>
                <a:gd name="T8" fmla="*/ 3 w 284"/>
                <a:gd name="T9" fmla="*/ 242 h 269"/>
                <a:gd name="T10" fmla="*/ 0 w 284"/>
                <a:gd name="T11" fmla="*/ 32 h 269"/>
                <a:gd name="T12" fmla="*/ 18 w 284"/>
                <a:gd name="T13" fmla="*/ 5 h 269"/>
                <a:gd name="T14" fmla="*/ 261 w 284"/>
                <a:gd name="T15" fmla="*/ 0 h 269"/>
                <a:gd name="T16" fmla="*/ 278 w 284"/>
                <a:gd name="T17" fmla="*/ 27 h 269"/>
                <a:gd name="T18" fmla="*/ 283 w 284"/>
                <a:gd name="T19" fmla="*/ 23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69">
                  <a:moveTo>
                    <a:pt x="283" y="237"/>
                  </a:moveTo>
                  <a:lnTo>
                    <a:pt x="283" y="237"/>
                  </a:lnTo>
                  <a:cubicBezTo>
                    <a:pt x="283" y="251"/>
                    <a:pt x="273" y="263"/>
                    <a:pt x="264" y="263"/>
                  </a:cubicBezTo>
                  <a:cubicBezTo>
                    <a:pt x="22" y="268"/>
                    <a:pt x="22" y="268"/>
                    <a:pt x="22" y="268"/>
                  </a:cubicBezTo>
                  <a:cubicBezTo>
                    <a:pt x="10" y="268"/>
                    <a:pt x="3" y="256"/>
                    <a:pt x="3" y="242"/>
                  </a:cubicBezTo>
                  <a:cubicBezTo>
                    <a:pt x="0" y="32"/>
                    <a:pt x="0" y="32"/>
                    <a:pt x="0" y="32"/>
                  </a:cubicBezTo>
                  <a:cubicBezTo>
                    <a:pt x="0" y="17"/>
                    <a:pt x="8" y="5"/>
                    <a:pt x="18" y="5"/>
                  </a:cubicBezTo>
                  <a:cubicBezTo>
                    <a:pt x="261" y="0"/>
                    <a:pt x="261" y="0"/>
                    <a:pt x="261" y="0"/>
                  </a:cubicBezTo>
                  <a:cubicBezTo>
                    <a:pt x="271" y="0"/>
                    <a:pt x="278" y="12"/>
                    <a:pt x="278" y="27"/>
                  </a:cubicBezTo>
                  <a:lnTo>
                    <a:pt x="283" y="237"/>
                  </a:lnTo>
                </a:path>
              </a:pathLst>
            </a:custGeom>
            <a:solidFill>
              <a:srgbClr val="5E8193"/>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9" name="Freeform 429"/>
            <p:cNvSpPr>
              <a:spLocks noChangeArrowheads="1"/>
            </p:cNvSpPr>
            <p:nvPr/>
          </p:nvSpPr>
          <p:spPr bwMode="auto">
            <a:xfrm>
              <a:off x="19213648" y="6826261"/>
              <a:ext cx="131199" cy="135425"/>
            </a:xfrm>
            <a:custGeom>
              <a:avLst/>
              <a:gdLst>
                <a:gd name="T0" fmla="*/ 141 w 142"/>
                <a:gd name="T1" fmla="*/ 137 h 145"/>
                <a:gd name="T2" fmla="*/ 141 w 142"/>
                <a:gd name="T3" fmla="*/ 137 h 145"/>
                <a:gd name="T4" fmla="*/ 137 w 142"/>
                <a:gd name="T5" fmla="*/ 142 h 145"/>
                <a:gd name="T6" fmla="*/ 7 w 142"/>
                <a:gd name="T7" fmla="*/ 144 h 145"/>
                <a:gd name="T8" fmla="*/ 2 w 142"/>
                <a:gd name="T9" fmla="*/ 139 h 145"/>
                <a:gd name="T10" fmla="*/ 0 w 142"/>
                <a:gd name="T11" fmla="*/ 7 h 145"/>
                <a:gd name="T12" fmla="*/ 5 w 142"/>
                <a:gd name="T13" fmla="*/ 2 h 145"/>
                <a:gd name="T14" fmla="*/ 134 w 142"/>
                <a:gd name="T15" fmla="*/ 0 h 145"/>
                <a:gd name="T16" fmla="*/ 139 w 142"/>
                <a:gd name="T17" fmla="*/ 5 h 145"/>
                <a:gd name="T18" fmla="*/ 141 w 142"/>
                <a:gd name="T19" fmla="*/ 1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5">
                  <a:moveTo>
                    <a:pt x="141" y="137"/>
                  </a:moveTo>
                  <a:lnTo>
                    <a:pt x="141" y="137"/>
                  </a:lnTo>
                  <a:cubicBezTo>
                    <a:pt x="141" y="139"/>
                    <a:pt x="139" y="142"/>
                    <a:pt x="137" y="142"/>
                  </a:cubicBezTo>
                  <a:cubicBezTo>
                    <a:pt x="7" y="144"/>
                    <a:pt x="7" y="144"/>
                    <a:pt x="7" y="144"/>
                  </a:cubicBezTo>
                  <a:cubicBezTo>
                    <a:pt x="5" y="144"/>
                    <a:pt x="2" y="142"/>
                    <a:pt x="2" y="139"/>
                  </a:cubicBezTo>
                  <a:cubicBezTo>
                    <a:pt x="0" y="7"/>
                    <a:pt x="0" y="7"/>
                    <a:pt x="0" y="7"/>
                  </a:cubicBezTo>
                  <a:cubicBezTo>
                    <a:pt x="0" y="5"/>
                    <a:pt x="2" y="2"/>
                    <a:pt x="5" y="2"/>
                  </a:cubicBezTo>
                  <a:cubicBezTo>
                    <a:pt x="134" y="0"/>
                    <a:pt x="134" y="0"/>
                    <a:pt x="134" y="0"/>
                  </a:cubicBezTo>
                  <a:cubicBezTo>
                    <a:pt x="137" y="0"/>
                    <a:pt x="139" y="2"/>
                    <a:pt x="139" y="5"/>
                  </a:cubicBezTo>
                  <a:lnTo>
                    <a:pt x="141"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0" name="Freeform 430"/>
            <p:cNvSpPr>
              <a:spLocks noChangeArrowheads="1"/>
            </p:cNvSpPr>
            <p:nvPr/>
          </p:nvSpPr>
          <p:spPr bwMode="auto">
            <a:xfrm>
              <a:off x="19040127" y="6826261"/>
              <a:ext cx="131199" cy="131193"/>
            </a:xfrm>
            <a:custGeom>
              <a:avLst/>
              <a:gdLst>
                <a:gd name="T0" fmla="*/ 139 w 140"/>
                <a:gd name="T1" fmla="*/ 137 h 143"/>
                <a:gd name="T2" fmla="*/ 139 w 140"/>
                <a:gd name="T3" fmla="*/ 137 h 143"/>
                <a:gd name="T4" fmla="*/ 134 w 140"/>
                <a:gd name="T5" fmla="*/ 142 h 143"/>
                <a:gd name="T6" fmla="*/ 5 w 140"/>
                <a:gd name="T7" fmla="*/ 142 h 143"/>
                <a:gd name="T8" fmla="*/ 3 w 140"/>
                <a:gd name="T9" fmla="*/ 140 h 143"/>
                <a:gd name="T10" fmla="*/ 0 w 140"/>
                <a:gd name="T11" fmla="*/ 8 h 143"/>
                <a:gd name="T12" fmla="*/ 5 w 140"/>
                <a:gd name="T13" fmla="*/ 3 h 143"/>
                <a:gd name="T14" fmla="*/ 134 w 140"/>
                <a:gd name="T15" fmla="*/ 0 h 143"/>
                <a:gd name="T16" fmla="*/ 139 w 140"/>
                <a:gd name="T17" fmla="*/ 5 h 143"/>
                <a:gd name="T18" fmla="*/ 139 w 140"/>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7"/>
                  </a:moveTo>
                  <a:lnTo>
                    <a:pt x="139" y="137"/>
                  </a:lnTo>
                  <a:cubicBezTo>
                    <a:pt x="139" y="140"/>
                    <a:pt x="139" y="142"/>
                    <a:pt x="134" y="142"/>
                  </a:cubicBezTo>
                  <a:cubicBezTo>
                    <a:pt x="5" y="142"/>
                    <a:pt x="5" y="142"/>
                    <a:pt x="5" y="142"/>
                  </a:cubicBezTo>
                  <a:cubicBezTo>
                    <a:pt x="3" y="142"/>
                    <a:pt x="3" y="142"/>
                    <a:pt x="3" y="140"/>
                  </a:cubicBezTo>
                  <a:cubicBezTo>
                    <a:pt x="0" y="8"/>
                    <a:pt x="0" y="8"/>
                    <a:pt x="0" y="8"/>
                  </a:cubicBezTo>
                  <a:cubicBezTo>
                    <a:pt x="0" y="5"/>
                    <a:pt x="3" y="3"/>
                    <a:pt x="5" y="3"/>
                  </a:cubicBezTo>
                  <a:cubicBezTo>
                    <a:pt x="134" y="0"/>
                    <a:pt x="134" y="0"/>
                    <a:pt x="134" y="0"/>
                  </a:cubicBezTo>
                  <a:cubicBezTo>
                    <a:pt x="136" y="0"/>
                    <a:pt x="139" y="3"/>
                    <a:pt x="139" y="5"/>
                  </a:cubicBezTo>
                  <a:lnTo>
                    <a:pt x="139"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1" name="Freeform 431"/>
            <p:cNvSpPr>
              <a:spLocks noChangeArrowheads="1"/>
            </p:cNvSpPr>
            <p:nvPr/>
          </p:nvSpPr>
          <p:spPr bwMode="auto">
            <a:xfrm>
              <a:off x="18870838" y="6830493"/>
              <a:ext cx="131199" cy="131193"/>
            </a:xfrm>
            <a:custGeom>
              <a:avLst/>
              <a:gdLst>
                <a:gd name="T0" fmla="*/ 141 w 142"/>
                <a:gd name="T1" fmla="*/ 137 h 142"/>
                <a:gd name="T2" fmla="*/ 141 w 142"/>
                <a:gd name="T3" fmla="*/ 137 h 142"/>
                <a:gd name="T4" fmla="*/ 136 w 142"/>
                <a:gd name="T5" fmla="*/ 141 h 142"/>
                <a:gd name="T6" fmla="*/ 7 w 142"/>
                <a:gd name="T7" fmla="*/ 141 h 142"/>
                <a:gd name="T8" fmla="*/ 2 w 142"/>
                <a:gd name="T9" fmla="*/ 137 h 142"/>
                <a:gd name="T10" fmla="*/ 0 w 142"/>
                <a:gd name="T11" fmla="*/ 5 h 142"/>
                <a:gd name="T12" fmla="*/ 5 w 142"/>
                <a:gd name="T13" fmla="*/ 2 h 142"/>
                <a:gd name="T14" fmla="*/ 134 w 142"/>
                <a:gd name="T15" fmla="*/ 0 h 142"/>
                <a:gd name="T16" fmla="*/ 138 w 142"/>
                <a:gd name="T17" fmla="*/ 5 h 142"/>
                <a:gd name="T18" fmla="*/ 141 w 142"/>
                <a:gd name="T19" fmla="*/ 1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1" y="137"/>
                  </a:moveTo>
                  <a:lnTo>
                    <a:pt x="141" y="137"/>
                  </a:lnTo>
                  <a:cubicBezTo>
                    <a:pt x="141" y="139"/>
                    <a:pt x="138" y="141"/>
                    <a:pt x="136" y="141"/>
                  </a:cubicBezTo>
                  <a:cubicBezTo>
                    <a:pt x="7" y="141"/>
                    <a:pt x="7" y="141"/>
                    <a:pt x="7" y="141"/>
                  </a:cubicBezTo>
                  <a:cubicBezTo>
                    <a:pt x="5" y="141"/>
                    <a:pt x="2" y="141"/>
                    <a:pt x="2" y="137"/>
                  </a:cubicBezTo>
                  <a:cubicBezTo>
                    <a:pt x="0" y="5"/>
                    <a:pt x="0" y="5"/>
                    <a:pt x="0" y="5"/>
                  </a:cubicBezTo>
                  <a:cubicBezTo>
                    <a:pt x="0" y="2"/>
                    <a:pt x="2" y="2"/>
                    <a:pt x="5" y="2"/>
                  </a:cubicBezTo>
                  <a:cubicBezTo>
                    <a:pt x="134" y="0"/>
                    <a:pt x="134" y="0"/>
                    <a:pt x="134" y="0"/>
                  </a:cubicBezTo>
                  <a:cubicBezTo>
                    <a:pt x="136" y="0"/>
                    <a:pt x="138" y="2"/>
                    <a:pt x="138" y="5"/>
                  </a:cubicBezTo>
                  <a:lnTo>
                    <a:pt x="141"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2" name="Freeform 432"/>
            <p:cNvSpPr>
              <a:spLocks noChangeArrowheads="1"/>
            </p:cNvSpPr>
            <p:nvPr/>
          </p:nvSpPr>
          <p:spPr bwMode="auto">
            <a:xfrm>
              <a:off x="18697316" y="6830493"/>
              <a:ext cx="131199" cy="131193"/>
            </a:xfrm>
            <a:custGeom>
              <a:avLst/>
              <a:gdLst>
                <a:gd name="T0" fmla="*/ 139 w 140"/>
                <a:gd name="T1" fmla="*/ 137 h 143"/>
                <a:gd name="T2" fmla="*/ 139 w 140"/>
                <a:gd name="T3" fmla="*/ 137 h 143"/>
                <a:gd name="T4" fmla="*/ 136 w 140"/>
                <a:gd name="T5" fmla="*/ 142 h 143"/>
                <a:gd name="T6" fmla="*/ 7 w 140"/>
                <a:gd name="T7" fmla="*/ 142 h 143"/>
                <a:gd name="T8" fmla="*/ 2 w 140"/>
                <a:gd name="T9" fmla="*/ 137 h 143"/>
                <a:gd name="T10" fmla="*/ 0 w 140"/>
                <a:gd name="T11" fmla="*/ 5 h 143"/>
                <a:gd name="T12" fmla="*/ 5 w 140"/>
                <a:gd name="T13" fmla="*/ 0 h 143"/>
                <a:gd name="T14" fmla="*/ 134 w 140"/>
                <a:gd name="T15" fmla="*/ 0 h 143"/>
                <a:gd name="T16" fmla="*/ 139 w 140"/>
                <a:gd name="T17" fmla="*/ 5 h 143"/>
                <a:gd name="T18" fmla="*/ 139 w 140"/>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7"/>
                  </a:moveTo>
                  <a:lnTo>
                    <a:pt x="139" y="137"/>
                  </a:lnTo>
                  <a:cubicBezTo>
                    <a:pt x="139" y="139"/>
                    <a:pt x="139" y="142"/>
                    <a:pt x="136" y="142"/>
                  </a:cubicBezTo>
                  <a:cubicBezTo>
                    <a:pt x="7" y="142"/>
                    <a:pt x="7" y="142"/>
                    <a:pt x="7" y="142"/>
                  </a:cubicBezTo>
                  <a:cubicBezTo>
                    <a:pt x="2" y="142"/>
                    <a:pt x="2" y="139"/>
                    <a:pt x="2" y="137"/>
                  </a:cubicBezTo>
                  <a:cubicBezTo>
                    <a:pt x="0" y="5"/>
                    <a:pt x="0" y="5"/>
                    <a:pt x="0" y="5"/>
                  </a:cubicBezTo>
                  <a:cubicBezTo>
                    <a:pt x="0" y="3"/>
                    <a:pt x="2" y="0"/>
                    <a:pt x="5" y="0"/>
                  </a:cubicBezTo>
                  <a:cubicBezTo>
                    <a:pt x="134" y="0"/>
                    <a:pt x="134" y="0"/>
                    <a:pt x="134" y="0"/>
                  </a:cubicBezTo>
                  <a:cubicBezTo>
                    <a:pt x="136" y="0"/>
                    <a:pt x="139" y="3"/>
                    <a:pt x="139" y="5"/>
                  </a:cubicBezTo>
                  <a:lnTo>
                    <a:pt x="139"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3" name="Freeform 433"/>
            <p:cNvSpPr>
              <a:spLocks noChangeArrowheads="1"/>
            </p:cNvSpPr>
            <p:nvPr/>
          </p:nvSpPr>
          <p:spPr bwMode="auto">
            <a:xfrm>
              <a:off x="18523795" y="6834725"/>
              <a:ext cx="131199" cy="131193"/>
            </a:xfrm>
            <a:custGeom>
              <a:avLst/>
              <a:gdLst>
                <a:gd name="T0" fmla="*/ 142 w 143"/>
                <a:gd name="T1" fmla="*/ 136 h 142"/>
                <a:gd name="T2" fmla="*/ 142 w 143"/>
                <a:gd name="T3" fmla="*/ 136 h 142"/>
                <a:gd name="T4" fmla="*/ 137 w 143"/>
                <a:gd name="T5" fmla="*/ 141 h 142"/>
                <a:gd name="T6" fmla="*/ 8 w 143"/>
                <a:gd name="T7" fmla="*/ 141 h 142"/>
                <a:gd name="T8" fmla="*/ 3 w 143"/>
                <a:gd name="T9" fmla="*/ 136 h 142"/>
                <a:gd name="T10" fmla="*/ 3 w 143"/>
                <a:gd name="T11" fmla="*/ 4 h 142"/>
                <a:gd name="T12" fmla="*/ 5 w 143"/>
                <a:gd name="T13" fmla="*/ 0 h 142"/>
                <a:gd name="T14" fmla="*/ 135 w 143"/>
                <a:gd name="T15" fmla="*/ 0 h 142"/>
                <a:gd name="T16" fmla="*/ 139 w 143"/>
                <a:gd name="T17" fmla="*/ 4 h 142"/>
                <a:gd name="T18" fmla="*/ 142 w 143"/>
                <a:gd name="T1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2">
                  <a:moveTo>
                    <a:pt x="142" y="136"/>
                  </a:moveTo>
                  <a:lnTo>
                    <a:pt x="142" y="136"/>
                  </a:lnTo>
                  <a:cubicBezTo>
                    <a:pt x="142" y="139"/>
                    <a:pt x="139" y="141"/>
                    <a:pt x="137" y="141"/>
                  </a:cubicBezTo>
                  <a:cubicBezTo>
                    <a:pt x="8" y="141"/>
                    <a:pt x="8" y="141"/>
                    <a:pt x="8" y="141"/>
                  </a:cubicBezTo>
                  <a:cubicBezTo>
                    <a:pt x="5" y="141"/>
                    <a:pt x="3" y="139"/>
                    <a:pt x="3" y="136"/>
                  </a:cubicBezTo>
                  <a:cubicBezTo>
                    <a:pt x="3" y="4"/>
                    <a:pt x="3" y="4"/>
                    <a:pt x="3" y="4"/>
                  </a:cubicBezTo>
                  <a:cubicBezTo>
                    <a:pt x="0" y="2"/>
                    <a:pt x="3" y="0"/>
                    <a:pt x="5" y="0"/>
                  </a:cubicBezTo>
                  <a:cubicBezTo>
                    <a:pt x="135" y="0"/>
                    <a:pt x="135" y="0"/>
                    <a:pt x="135" y="0"/>
                  </a:cubicBezTo>
                  <a:cubicBezTo>
                    <a:pt x="137" y="0"/>
                    <a:pt x="139" y="2"/>
                    <a:pt x="139" y="4"/>
                  </a:cubicBezTo>
                  <a:lnTo>
                    <a:pt x="142" y="136"/>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4" name="Freeform 434"/>
            <p:cNvSpPr>
              <a:spLocks noChangeArrowheads="1"/>
            </p:cNvSpPr>
            <p:nvPr/>
          </p:nvSpPr>
          <p:spPr bwMode="auto">
            <a:xfrm>
              <a:off x="18354506" y="6838957"/>
              <a:ext cx="131199" cy="131193"/>
            </a:xfrm>
            <a:custGeom>
              <a:avLst/>
              <a:gdLst>
                <a:gd name="T0" fmla="*/ 139 w 140"/>
                <a:gd name="T1" fmla="*/ 134 h 143"/>
                <a:gd name="T2" fmla="*/ 139 w 140"/>
                <a:gd name="T3" fmla="*/ 134 h 143"/>
                <a:gd name="T4" fmla="*/ 136 w 140"/>
                <a:gd name="T5" fmla="*/ 139 h 143"/>
                <a:gd name="T6" fmla="*/ 7 w 140"/>
                <a:gd name="T7" fmla="*/ 142 h 143"/>
                <a:gd name="T8" fmla="*/ 2 w 140"/>
                <a:gd name="T9" fmla="*/ 137 h 143"/>
                <a:gd name="T10" fmla="*/ 0 w 140"/>
                <a:gd name="T11" fmla="*/ 5 h 143"/>
                <a:gd name="T12" fmla="*/ 4 w 140"/>
                <a:gd name="T13" fmla="*/ 0 h 143"/>
                <a:gd name="T14" fmla="*/ 134 w 140"/>
                <a:gd name="T15" fmla="*/ 0 h 143"/>
                <a:gd name="T16" fmla="*/ 139 w 140"/>
                <a:gd name="T17" fmla="*/ 2 h 143"/>
                <a:gd name="T18" fmla="*/ 139 w 140"/>
                <a:gd name="T19"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4"/>
                  </a:moveTo>
                  <a:lnTo>
                    <a:pt x="139" y="134"/>
                  </a:lnTo>
                  <a:cubicBezTo>
                    <a:pt x="139" y="139"/>
                    <a:pt x="139" y="139"/>
                    <a:pt x="136" y="139"/>
                  </a:cubicBezTo>
                  <a:cubicBezTo>
                    <a:pt x="7" y="142"/>
                    <a:pt x="7" y="142"/>
                    <a:pt x="7" y="142"/>
                  </a:cubicBezTo>
                  <a:cubicBezTo>
                    <a:pt x="4" y="142"/>
                    <a:pt x="2" y="139"/>
                    <a:pt x="2" y="137"/>
                  </a:cubicBezTo>
                  <a:cubicBezTo>
                    <a:pt x="0" y="5"/>
                    <a:pt x="0" y="5"/>
                    <a:pt x="0" y="5"/>
                  </a:cubicBezTo>
                  <a:cubicBezTo>
                    <a:pt x="0" y="2"/>
                    <a:pt x="2" y="0"/>
                    <a:pt x="4" y="0"/>
                  </a:cubicBezTo>
                  <a:cubicBezTo>
                    <a:pt x="134" y="0"/>
                    <a:pt x="134" y="0"/>
                    <a:pt x="134" y="0"/>
                  </a:cubicBezTo>
                  <a:cubicBezTo>
                    <a:pt x="136" y="0"/>
                    <a:pt x="139" y="0"/>
                    <a:pt x="139" y="2"/>
                  </a:cubicBezTo>
                  <a:lnTo>
                    <a:pt x="139" y="134"/>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5" name="Freeform 435"/>
            <p:cNvSpPr>
              <a:spLocks noChangeArrowheads="1"/>
            </p:cNvSpPr>
            <p:nvPr/>
          </p:nvSpPr>
          <p:spPr bwMode="auto">
            <a:xfrm>
              <a:off x="19213648" y="6661212"/>
              <a:ext cx="131199" cy="135425"/>
            </a:xfrm>
            <a:custGeom>
              <a:avLst/>
              <a:gdLst>
                <a:gd name="T0" fmla="*/ 139 w 140"/>
                <a:gd name="T1" fmla="*/ 137 h 145"/>
                <a:gd name="T2" fmla="*/ 139 w 140"/>
                <a:gd name="T3" fmla="*/ 137 h 145"/>
                <a:gd name="T4" fmla="*/ 134 w 140"/>
                <a:gd name="T5" fmla="*/ 142 h 145"/>
                <a:gd name="T6" fmla="*/ 5 w 140"/>
                <a:gd name="T7" fmla="*/ 144 h 145"/>
                <a:gd name="T8" fmla="*/ 0 w 140"/>
                <a:gd name="T9" fmla="*/ 139 h 145"/>
                <a:gd name="T10" fmla="*/ 0 w 140"/>
                <a:gd name="T11" fmla="*/ 7 h 145"/>
                <a:gd name="T12" fmla="*/ 2 w 140"/>
                <a:gd name="T13" fmla="*/ 2 h 145"/>
                <a:gd name="T14" fmla="*/ 132 w 140"/>
                <a:gd name="T15" fmla="*/ 0 h 145"/>
                <a:gd name="T16" fmla="*/ 137 w 140"/>
                <a:gd name="T17" fmla="*/ 5 h 145"/>
                <a:gd name="T18" fmla="*/ 139 w 140"/>
                <a:gd name="T19" fmla="*/ 1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5">
                  <a:moveTo>
                    <a:pt x="139" y="137"/>
                  </a:moveTo>
                  <a:lnTo>
                    <a:pt x="139" y="137"/>
                  </a:lnTo>
                  <a:cubicBezTo>
                    <a:pt x="139" y="139"/>
                    <a:pt x="137" y="142"/>
                    <a:pt x="134" y="142"/>
                  </a:cubicBezTo>
                  <a:cubicBezTo>
                    <a:pt x="5" y="144"/>
                    <a:pt x="5" y="144"/>
                    <a:pt x="5" y="144"/>
                  </a:cubicBezTo>
                  <a:cubicBezTo>
                    <a:pt x="2" y="144"/>
                    <a:pt x="0" y="142"/>
                    <a:pt x="0" y="139"/>
                  </a:cubicBezTo>
                  <a:cubicBezTo>
                    <a:pt x="0" y="7"/>
                    <a:pt x="0" y="7"/>
                    <a:pt x="0" y="7"/>
                  </a:cubicBezTo>
                  <a:cubicBezTo>
                    <a:pt x="0" y="5"/>
                    <a:pt x="0" y="2"/>
                    <a:pt x="2" y="2"/>
                  </a:cubicBezTo>
                  <a:cubicBezTo>
                    <a:pt x="132" y="0"/>
                    <a:pt x="132" y="0"/>
                    <a:pt x="132" y="0"/>
                  </a:cubicBezTo>
                  <a:cubicBezTo>
                    <a:pt x="134" y="0"/>
                    <a:pt x="137" y="2"/>
                    <a:pt x="137" y="5"/>
                  </a:cubicBezTo>
                  <a:lnTo>
                    <a:pt x="139"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6" name="Freeform 436"/>
            <p:cNvSpPr>
              <a:spLocks noChangeArrowheads="1"/>
            </p:cNvSpPr>
            <p:nvPr/>
          </p:nvSpPr>
          <p:spPr bwMode="auto">
            <a:xfrm>
              <a:off x="19040127" y="6661212"/>
              <a:ext cx="131199" cy="131193"/>
            </a:xfrm>
            <a:custGeom>
              <a:avLst/>
              <a:gdLst>
                <a:gd name="T0" fmla="*/ 138 w 142"/>
                <a:gd name="T1" fmla="*/ 137 h 143"/>
                <a:gd name="T2" fmla="*/ 138 w 142"/>
                <a:gd name="T3" fmla="*/ 137 h 143"/>
                <a:gd name="T4" fmla="*/ 136 w 142"/>
                <a:gd name="T5" fmla="*/ 142 h 143"/>
                <a:gd name="T6" fmla="*/ 7 w 142"/>
                <a:gd name="T7" fmla="*/ 142 h 143"/>
                <a:gd name="T8" fmla="*/ 2 w 142"/>
                <a:gd name="T9" fmla="*/ 140 h 143"/>
                <a:gd name="T10" fmla="*/ 0 w 142"/>
                <a:gd name="T11" fmla="*/ 8 h 143"/>
                <a:gd name="T12" fmla="*/ 5 w 142"/>
                <a:gd name="T13" fmla="*/ 3 h 143"/>
                <a:gd name="T14" fmla="*/ 134 w 142"/>
                <a:gd name="T15" fmla="*/ 0 h 143"/>
                <a:gd name="T16" fmla="*/ 138 w 142"/>
                <a:gd name="T17" fmla="*/ 5 h 143"/>
                <a:gd name="T18" fmla="*/ 138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38" y="137"/>
                  </a:moveTo>
                  <a:lnTo>
                    <a:pt x="138" y="137"/>
                  </a:lnTo>
                  <a:cubicBezTo>
                    <a:pt x="141" y="140"/>
                    <a:pt x="138" y="142"/>
                    <a:pt x="136" y="142"/>
                  </a:cubicBezTo>
                  <a:cubicBezTo>
                    <a:pt x="7" y="142"/>
                    <a:pt x="7" y="142"/>
                    <a:pt x="7" y="142"/>
                  </a:cubicBezTo>
                  <a:cubicBezTo>
                    <a:pt x="5" y="142"/>
                    <a:pt x="2" y="142"/>
                    <a:pt x="2" y="140"/>
                  </a:cubicBezTo>
                  <a:cubicBezTo>
                    <a:pt x="0" y="8"/>
                    <a:pt x="0" y="8"/>
                    <a:pt x="0" y="8"/>
                  </a:cubicBezTo>
                  <a:cubicBezTo>
                    <a:pt x="0" y="5"/>
                    <a:pt x="2" y="3"/>
                    <a:pt x="5" y="3"/>
                  </a:cubicBezTo>
                  <a:cubicBezTo>
                    <a:pt x="134" y="0"/>
                    <a:pt x="134" y="0"/>
                    <a:pt x="134" y="0"/>
                  </a:cubicBezTo>
                  <a:cubicBezTo>
                    <a:pt x="136" y="0"/>
                    <a:pt x="138" y="3"/>
                    <a:pt x="138" y="5"/>
                  </a:cubicBezTo>
                  <a:lnTo>
                    <a:pt x="138"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7" name="Freeform 437"/>
            <p:cNvSpPr>
              <a:spLocks noChangeArrowheads="1"/>
            </p:cNvSpPr>
            <p:nvPr/>
          </p:nvSpPr>
          <p:spPr bwMode="auto">
            <a:xfrm>
              <a:off x="18870838" y="6665444"/>
              <a:ext cx="131199" cy="131193"/>
            </a:xfrm>
            <a:custGeom>
              <a:avLst/>
              <a:gdLst>
                <a:gd name="T0" fmla="*/ 138 w 139"/>
                <a:gd name="T1" fmla="*/ 137 h 142"/>
                <a:gd name="T2" fmla="*/ 138 w 139"/>
                <a:gd name="T3" fmla="*/ 137 h 142"/>
                <a:gd name="T4" fmla="*/ 134 w 139"/>
                <a:gd name="T5" fmla="*/ 141 h 142"/>
                <a:gd name="T6" fmla="*/ 5 w 139"/>
                <a:gd name="T7" fmla="*/ 141 h 142"/>
                <a:gd name="T8" fmla="*/ 0 w 139"/>
                <a:gd name="T9" fmla="*/ 137 h 142"/>
                <a:gd name="T10" fmla="*/ 0 w 139"/>
                <a:gd name="T11" fmla="*/ 5 h 142"/>
                <a:gd name="T12" fmla="*/ 2 w 139"/>
                <a:gd name="T13" fmla="*/ 2 h 142"/>
                <a:gd name="T14" fmla="*/ 131 w 139"/>
                <a:gd name="T15" fmla="*/ 0 h 142"/>
                <a:gd name="T16" fmla="*/ 136 w 139"/>
                <a:gd name="T17" fmla="*/ 5 h 142"/>
                <a:gd name="T18" fmla="*/ 138 w 139"/>
                <a:gd name="T19" fmla="*/ 1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2">
                  <a:moveTo>
                    <a:pt x="138" y="137"/>
                  </a:moveTo>
                  <a:lnTo>
                    <a:pt x="138" y="137"/>
                  </a:lnTo>
                  <a:cubicBezTo>
                    <a:pt x="138" y="139"/>
                    <a:pt x="136" y="141"/>
                    <a:pt x="134" y="141"/>
                  </a:cubicBezTo>
                  <a:cubicBezTo>
                    <a:pt x="5" y="141"/>
                    <a:pt x="5" y="141"/>
                    <a:pt x="5" y="141"/>
                  </a:cubicBezTo>
                  <a:cubicBezTo>
                    <a:pt x="2" y="141"/>
                    <a:pt x="0" y="139"/>
                    <a:pt x="0" y="137"/>
                  </a:cubicBezTo>
                  <a:cubicBezTo>
                    <a:pt x="0" y="5"/>
                    <a:pt x="0" y="5"/>
                    <a:pt x="0" y="5"/>
                  </a:cubicBezTo>
                  <a:cubicBezTo>
                    <a:pt x="0" y="2"/>
                    <a:pt x="0" y="2"/>
                    <a:pt x="2" y="2"/>
                  </a:cubicBezTo>
                  <a:cubicBezTo>
                    <a:pt x="131" y="0"/>
                    <a:pt x="131" y="0"/>
                    <a:pt x="131" y="0"/>
                  </a:cubicBezTo>
                  <a:cubicBezTo>
                    <a:pt x="134" y="0"/>
                    <a:pt x="136" y="2"/>
                    <a:pt x="136" y="5"/>
                  </a:cubicBezTo>
                  <a:lnTo>
                    <a:pt x="138"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8" name="Freeform 438"/>
            <p:cNvSpPr>
              <a:spLocks noChangeArrowheads="1"/>
            </p:cNvSpPr>
            <p:nvPr/>
          </p:nvSpPr>
          <p:spPr bwMode="auto">
            <a:xfrm>
              <a:off x="18697316" y="6665444"/>
              <a:ext cx="131199" cy="131193"/>
            </a:xfrm>
            <a:custGeom>
              <a:avLst/>
              <a:gdLst>
                <a:gd name="T0" fmla="*/ 142 w 143"/>
                <a:gd name="T1" fmla="*/ 137 h 143"/>
                <a:gd name="T2" fmla="*/ 142 w 143"/>
                <a:gd name="T3" fmla="*/ 137 h 143"/>
                <a:gd name="T4" fmla="*/ 137 w 143"/>
                <a:gd name="T5" fmla="*/ 142 h 143"/>
                <a:gd name="T6" fmla="*/ 8 w 143"/>
                <a:gd name="T7" fmla="*/ 142 h 143"/>
                <a:gd name="T8" fmla="*/ 3 w 143"/>
                <a:gd name="T9" fmla="*/ 137 h 143"/>
                <a:gd name="T10" fmla="*/ 0 w 143"/>
                <a:gd name="T11" fmla="*/ 5 h 143"/>
                <a:gd name="T12" fmla="*/ 5 w 143"/>
                <a:gd name="T13" fmla="*/ 0 h 143"/>
                <a:gd name="T14" fmla="*/ 134 w 143"/>
                <a:gd name="T15" fmla="*/ 0 h 143"/>
                <a:gd name="T16" fmla="*/ 139 w 143"/>
                <a:gd name="T17" fmla="*/ 5 h 143"/>
                <a:gd name="T18" fmla="*/ 142 w 143"/>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142" y="137"/>
                  </a:moveTo>
                  <a:lnTo>
                    <a:pt x="142" y="137"/>
                  </a:lnTo>
                  <a:cubicBezTo>
                    <a:pt x="142" y="139"/>
                    <a:pt x="139" y="142"/>
                    <a:pt x="137" y="142"/>
                  </a:cubicBezTo>
                  <a:cubicBezTo>
                    <a:pt x="8" y="142"/>
                    <a:pt x="8" y="142"/>
                    <a:pt x="8" y="142"/>
                  </a:cubicBezTo>
                  <a:cubicBezTo>
                    <a:pt x="5" y="142"/>
                    <a:pt x="3" y="139"/>
                    <a:pt x="3" y="137"/>
                  </a:cubicBezTo>
                  <a:cubicBezTo>
                    <a:pt x="0" y="5"/>
                    <a:pt x="0" y="5"/>
                    <a:pt x="0" y="5"/>
                  </a:cubicBezTo>
                  <a:cubicBezTo>
                    <a:pt x="0" y="3"/>
                    <a:pt x="3" y="0"/>
                    <a:pt x="5" y="0"/>
                  </a:cubicBezTo>
                  <a:cubicBezTo>
                    <a:pt x="134" y="0"/>
                    <a:pt x="134" y="0"/>
                    <a:pt x="134" y="0"/>
                  </a:cubicBezTo>
                  <a:cubicBezTo>
                    <a:pt x="137" y="0"/>
                    <a:pt x="139" y="3"/>
                    <a:pt x="139" y="5"/>
                  </a:cubicBezTo>
                  <a:lnTo>
                    <a:pt x="142"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9" name="Freeform 439"/>
            <p:cNvSpPr>
              <a:spLocks noChangeArrowheads="1"/>
            </p:cNvSpPr>
            <p:nvPr/>
          </p:nvSpPr>
          <p:spPr bwMode="auto">
            <a:xfrm>
              <a:off x="18523795" y="6669676"/>
              <a:ext cx="131199" cy="131193"/>
            </a:xfrm>
            <a:custGeom>
              <a:avLst/>
              <a:gdLst>
                <a:gd name="T0" fmla="*/ 139 w 140"/>
                <a:gd name="T1" fmla="*/ 136 h 142"/>
                <a:gd name="T2" fmla="*/ 139 w 140"/>
                <a:gd name="T3" fmla="*/ 136 h 142"/>
                <a:gd name="T4" fmla="*/ 135 w 140"/>
                <a:gd name="T5" fmla="*/ 139 h 142"/>
                <a:gd name="T6" fmla="*/ 5 w 140"/>
                <a:gd name="T7" fmla="*/ 141 h 142"/>
                <a:gd name="T8" fmla="*/ 0 w 140"/>
                <a:gd name="T9" fmla="*/ 136 h 142"/>
                <a:gd name="T10" fmla="*/ 0 w 140"/>
                <a:gd name="T11" fmla="*/ 4 h 142"/>
                <a:gd name="T12" fmla="*/ 3 w 140"/>
                <a:gd name="T13" fmla="*/ 0 h 142"/>
                <a:gd name="T14" fmla="*/ 132 w 140"/>
                <a:gd name="T15" fmla="*/ 0 h 142"/>
                <a:gd name="T16" fmla="*/ 137 w 140"/>
                <a:gd name="T17" fmla="*/ 4 h 142"/>
                <a:gd name="T18" fmla="*/ 139 w 140"/>
                <a:gd name="T1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6"/>
                  </a:moveTo>
                  <a:lnTo>
                    <a:pt x="139" y="136"/>
                  </a:lnTo>
                  <a:cubicBezTo>
                    <a:pt x="139" y="139"/>
                    <a:pt x="137" y="139"/>
                    <a:pt x="135" y="139"/>
                  </a:cubicBezTo>
                  <a:cubicBezTo>
                    <a:pt x="5" y="141"/>
                    <a:pt x="5" y="141"/>
                    <a:pt x="5" y="141"/>
                  </a:cubicBezTo>
                  <a:cubicBezTo>
                    <a:pt x="3" y="141"/>
                    <a:pt x="0" y="139"/>
                    <a:pt x="0" y="136"/>
                  </a:cubicBezTo>
                  <a:cubicBezTo>
                    <a:pt x="0" y="4"/>
                    <a:pt x="0" y="4"/>
                    <a:pt x="0" y="4"/>
                  </a:cubicBezTo>
                  <a:cubicBezTo>
                    <a:pt x="0" y="2"/>
                    <a:pt x="0" y="0"/>
                    <a:pt x="3" y="0"/>
                  </a:cubicBezTo>
                  <a:cubicBezTo>
                    <a:pt x="132" y="0"/>
                    <a:pt x="132" y="0"/>
                    <a:pt x="132" y="0"/>
                  </a:cubicBezTo>
                  <a:cubicBezTo>
                    <a:pt x="135" y="0"/>
                    <a:pt x="137" y="0"/>
                    <a:pt x="137" y="4"/>
                  </a:cubicBezTo>
                  <a:lnTo>
                    <a:pt x="139" y="136"/>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0" name="Freeform 440"/>
            <p:cNvSpPr>
              <a:spLocks noChangeArrowheads="1"/>
            </p:cNvSpPr>
            <p:nvPr/>
          </p:nvSpPr>
          <p:spPr bwMode="auto">
            <a:xfrm>
              <a:off x="18350273" y="6669676"/>
              <a:ext cx="131199" cy="135425"/>
            </a:xfrm>
            <a:custGeom>
              <a:avLst/>
              <a:gdLst>
                <a:gd name="T0" fmla="*/ 142 w 143"/>
                <a:gd name="T1" fmla="*/ 136 h 145"/>
                <a:gd name="T2" fmla="*/ 142 w 143"/>
                <a:gd name="T3" fmla="*/ 136 h 145"/>
                <a:gd name="T4" fmla="*/ 137 w 143"/>
                <a:gd name="T5" fmla="*/ 141 h 145"/>
                <a:gd name="T6" fmla="*/ 7 w 143"/>
                <a:gd name="T7" fmla="*/ 144 h 145"/>
                <a:gd name="T8" fmla="*/ 3 w 143"/>
                <a:gd name="T9" fmla="*/ 139 h 145"/>
                <a:gd name="T10" fmla="*/ 0 w 143"/>
                <a:gd name="T11" fmla="*/ 7 h 145"/>
                <a:gd name="T12" fmla="*/ 5 w 143"/>
                <a:gd name="T13" fmla="*/ 2 h 145"/>
                <a:gd name="T14" fmla="*/ 134 w 143"/>
                <a:gd name="T15" fmla="*/ 2 h 145"/>
                <a:gd name="T16" fmla="*/ 139 w 143"/>
                <a:gd name="T17" fmla="*/ 4 h 145"/>
                <a:gd name="T18" fmla="*/ 142 w 143"/>
                <a:gd name="T19" fmla="*/ 1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5">
                  <a:moveTo>
                    <a:pt x="142" y="136"/>
                  </a:moveTo>
                  <a:lnTo>
                    <a:pt x="142" y="136"/>
                  </a:lnTo>
                  <a:cubicBezTo>
                    <a:pt x="142" y="139"/>
                    <a:pt x="139" y="141"/>
                    <a:pt x="137" y="141"/>
                  </a:cubicBezTo>
                  <a:cubicBezTo>
                    <a:pt x="7" y="144"/>
                    <a:pt x="7" y="144"/>
                    <a:pt x="7" y="144"/>
                  </a:cubicBezTo>
                  <a:cubicBezTo>
                    <a:pt x="5" y="144"/>
                    <a:pt x="3" y="141"/>
                    <a:pt x="3" y="139"/>
                  </a:cubicBezTo>
                  <a:cubicBezTo>
                    <a:pt x="0" y="7"/>
                    <a:pt x="0" y="7"/>
                    <a:pt x="0" y="7"/>
                  </a:cubicBezTo>
                  <a:cubicBezTo>
                    <a:pt x="0" y="4"/>
                    <a:pt x="3" y="2"/>
                    <a:pt x="5" y="2"/>
                  </a:cubicBezTo>
                  <a:cubicBezTo>
                    <a:pt x="134" y="2"/>
                    <a:pt x="134" y="2"/>
                    <a:pt x="134" y="2"/>
                  </a:cubicBezTo>
                  <a:cubicBezTo>
                    <a:pt x="137" y="0"/>
                    <a:pt x="139" y="2"/>
                    <a:pt x="139" y="4"/>
                  </a:cubicBezTo>
                  <a:lnTo>
                    <a:pt x="142" y="136"/>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1" name="Freeform 441"/>
            <p:cNvSpPr>
              <a:spLocks noChangeArrowheads="1"/>
            </p:cNvSpPr>
            <p:nvPr/>
          </p:nvSpPr>
          <p:spPr bwMode="auto">
            <a:xfrm>
              <a:off x="19209416" y="6491931"/>
              <a:ext cx="131199" cy="131193"/>
            </a:xfrm>
            <a:custGeom>
              <a:avLst/>
              <a:gdLst>
                <a:gd name="T0" fmla="*/ 140 w 141"/>
                <a:gd name="T1" fmla="*/ 137 h 142"/>
                <a:gd name="T2" fmla="*/ 140 w 141"/>
                <a:gd name="T3" fmla="*/ 137 h 142"/>
                <a:gd name="T4" fmla="*/ 135 w 141"/>
                <a:gd name="T5" fmla="*/ 141 h 142"/>
                <a:gd name="T6" fmla="*/ 5 w 141"/>
                <a:gd name="T7" fmla="*/ 141 h 142"/>
                <a:gd name="T8" fmla="*/ 0 w 141"/>
                <a:gd name="T9" fmla="*/ 139 h 142"/>
                <a:gd name="T10" fmla="*/ 0 w 141"/>
                <a:gd name="T11" fmla="*/ 7 h 142"/>
                <a:gd name="T12" fmla="*/ 5 w 141"/>
                <a:gd name="T13" fmla="*/ 3 h 142"/>
                <a:gd name="T14" fmla="*/ 135 w 141"/>
                <a:gd name="T15" fmla="*/ 0 h 142"/>
                <a:gd name="T16" fmla="*/ 137 w 141"/>
                <a:gd name="T17" fmla="*/ 5 h 142"/>
                <a:gd name="T18" fmla="*/ 140 w 141"/>
                <a:gd name="T19" fmla="*/ 1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2">
                  <a:moveTo>
                    <a:pt x="140" y="137"/>
                  </a:moveTo>
                  <a:lnTo>
                    <a:pt x="140" y="137"/>
                  </a:lnTo>
                  <a:cubicBezTo>
                    <a:pt x="140" y="139"/>
                    <a:pt x="137" y="141"/>
                    <a:pt x="135" y="141"/>
                  </a:cubicBezTo>
                  <a:cubicBezTo>
                    <a:pt x="5" y="141"/>
                    <a:pt x="5" y="141"/>
                    <a:pt x="5" y="141"/>
                  </a:cubicBezTo>
                  <a:cubicBezTo>
                    <a:pt x="3" y="141"/>
                    <a:pt x="0" y="141"/>
                    <a:pt x="0" y="139"/>
                  </a:cubicBezTo>
                  <a:cubicBezTo>
                    <a:pt x="0" y="7"/>
                    <a:pt x="0" y="7"/>
                    <a:pt x="0" y="7"/>
                  </a:cubicBezTo>
                  <a:cubicBezTo>
                    <a:pt x="0" y="5"/>
                    <a:pt x="3" y="3"/>
                    <a:pt x="5" y="3"/>
                  </a:cubicBezTo>
                  <a:cubicBezTo>
                    <a:pt x="135" y="0"/>
                    <a:pt x="135" y="0"/>
                    <a:pt x="135" y="0"/>
                  </a:cubicBezTo>
                  <a:cubicBezTo>
                    <a:pt x="137" y="0"/>
                    <a:pt x="137" y="3"/>
                    <a:pt x="137" y="5"/>
                  </a:cubicBezTo>
                  <a:lnTo>
                    <a:pt x="140"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2" name="Freeform 442"/>
            <p:cNvSpPr>
              <a:spLocks noChangeArrowheads="1"/>
            </p:cNvSpPr>
            <p:nvPr/>
          </p:nvSpPr>
          <p:spPr bwMode="auto">
            <a:xfrm>
              <a:off x="19035895" y="6496163"/>
              <a:ext cx="131199" cy="131193"/>
            </a:xfrm>
            <a:custGeom>
              <a:avLst/>
              <a:gdLst>
                <a:gd name="T0" fmla="*/ 141 w 142"/>
                <a:gd name="T1" fmla="*/ 136 h 142"/>
                <a:gd name="T2" fmla="*/ 141 w 142"/>
                <a:gd name="T3" fmla="*/ 136 h 142"/>
                <a:gd name="T4" fmla="*/ 137 w 142"/>
                <a:gd name="T5" fmla="*/ 141 h 142"/>
                <a:gd name="T6" fmla="*/ 8 w 142"/>
                <a:gd name="T7" fmla="*/ 141 h 142"/>
                <a:gd name="T8" fmla="*/ 3 w 142"/>
                <a:gd name="T9" fmla="*/ 136 h 142"/>
                <a:gd name="T10" fmla="*/ 0 w 142"/>
                <a:gd name="T11" fmla="*/ 4 h 142"/>
                <a:gd name="T12" fmla="*/ 5 w 142"/>
                <a:gd name="T13" fmla="*/ 2 h 142"/>
                <a:gd name="T14" fmla="*/ 134 w 142"/>
                <a:gd name="T15" fmla="*/ 0 h 142"/>
                <a:gd name="T16" fmla="*/ 139 w 142"/>
                <a:gd name="T17" fmla="*/ 4 h 142"/>
                <a:gd name="T18" fmla="*/ 141 w 142"/>
                <a:gd name="T1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1" y="136"/>
                  </a:moveTo>
                  <a:lnTo>
                    <a:pt x="141" y="136"/>
                  </a:lnTo>
                  <a:cubicBezTo>
                    <a:pt x="141" y="138"/>
                    <a:pt x="139" y="141"/>
                    <a:pt x="137" y="141"/>
                  </a:cubicBezTo>
                  <a:cubicBezTo>
                    <a:pt x="8" y="141"/>
                    <a:pt x="8" y="141"/>
                    <a:pt x="8" y="141"/>
                  </a:cubicBezTo>
                  <a:cubicBezTo>
                    <a:pt x="5" y="141"/>
                    <a:pt x="3" y="141"/>
                    <a:pt x="3" y="136"/>
                  </a:cubicBezTo>
                  <a:cubicBezTo>
                    <a:pt x="0" y="4"/>
                    <a:pt x="0" y="4"/>
                    <a:pt x="0" y="4"/>
                  </a:cubicBezTo>
                  <a:cubicBezTo>
                    <a:pt x="0" y="2"/>
                    <a:pt x="3" y="2"/>
                    <a:pt x="5" y="2"/>
                  </a:cubicBezTo>
                  <a:cubicBezTo>
                    <a:pt x="134" y="0"/>
                    <a:pt x="134" y="0"/>
                    <a:pt x="134" y="0"/>
                  </a:cubicBezTo>
                  <a:cubicBezTo>
                    <a:pt x="137" y="0"/>
                    <a:pt x="139" y="2"/>
                    <a:pt x="139" y="4"/>
                  </a:cubicBezTo>
                  <a:lnTo>
                    <a:pt x="141" y="136"/>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3" name="Freeform 443"/>
            <p:cNvSpPr>
              <a:spLocks noChangeArrowheads="1"/>
            </p:cNvSpPr>
            <p:nvPr/>
          </p:nvSpPr>
          <p:spPr bwMode="auto">
            <a:xfrm>
              <a:off x="18866605" y="6500395"/>
              <a:ext cx="131199" cy="131193"/>
            </a:xfrm>
            <a:custGeom>
              <a:avLst/>
              <a:gdLst>
                <a:gd name="T0" fmla="*/ 139 w 140"/>
                <a:gd name="T1" fmla="*/ 136 h 142"/>
                <a:gd name="T2" fmla="*/ 139 w 140"/>
                <a:gd name="T3" fmla="*/ 136 h 142"/>
                <a:gd name="T4" fmla="*/ 134 w 140"/>
                <a:gd name="T5" fmla="*/ 141 h 142"/>
                <a:gd name="T6" fmla="*/ 5 w 140"/>
                <a:gd name="T7" fmla="*/ 141 h 142"/>
                <a:gd name="T8" fmla="*/ 0 w 140"/>
                <a:gd name="T9" fmla="*/ 136 h 142"/>
                <a:gd name="T10" fmla="*/ 0 w 140"/>
                <a:gd name="T11" fmla="*/ 5 h 142"/>
                <a:gd name="T12" fmla="*/ 5 w 140"/>
                <a:gd name="T13" fmla="*/ 0 h 142"/>
                <a:gd name="T14" fmla="*/ 134 w 140"/>
                <a:gd name="T15" fmla="*/ 0 h 142"/>
                <a:gd name="T16" fmla="*/ 139 w 140"/>
                <a:gd name="T17" fmla="*/ 5 h 142"/>
                <a:gd name="T18" fmla="*/ 139 w 140"/>
                <a:gd name="T1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6"/>
                  </a:moveTo>
                  <a:lnTo>
                    <a:pt x="139" y="136"/>
                  </a:lnTo>
                  <a:cubicBezTo>
                    <a:pt x="139" y="139"/>
                    <a:pt x="137" y="141"/>
                    <a:pt x="134" y="141"/>
                  </a:cubicBezTo>
                  <a:cubicBezTo>
                    <a:pt x="5" y="141"/>
                    <a:pt x="5" y="141"/>
                    <a:pt x="5" y="141"/>
                  </a:cubicBezTo>
                  <a:cubicBezTo>
                    <a:pt x="3" y="141"/>
                    <a:pt x="0" y="139"/>
                    <a:pt x="0" y="136"/>
                  </a:cubicBezTo>
                  <a:cubicBezTo>
                    <a:pt x="0" y="5"/>
                    <a:pt x="0" y="5"/>
                    <a:pt x="0" y="5"/>
                  </a:cubicBezTo>
                  <a:cubicBezTo>
                    <a:pt x="0" y="2"/>
                    <a:pt x="3" y="0"/>
                    <a:pt x="5" y="0"/>
                  </a:cubicBezTo>
                  <a:cubicBezTo>
                    <a:pt x="134" y="0"/>
                    <a:pt x="134" y="0"/>
                    <a:pt x="134" y="0"/>
                  </a:cubicBezTo>
                  <a:cubicBezTo>
                    <a:pt x="137" y="0"/>
                    <a:pt x="137" y="2"/>
                    <a:pt x="139" y="5"/>
                  </a:cubicBezTo>
                  <a:lnTo>
                    <a:pt x="139" y="136"/>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4" name="Freeform 444"/>
            <p:cNvSpPr>
              <a:spLocks noChangeArrowheads="1"/>
            </p:cNvSpPr>
            <p:nvPr/>
          </p:nvSpPr>
          <p:spPr bwMode="auto">
            <a:xfrm>
              <a:off x="18693084" y="6500395"/>
              <a:ext cx="131199" cy="131193"/>
            </a:xfrm>
            <a:custGeom>
              <a:avLst/>
              <a:gdLst>
                <a:gd name="T0" fmla="*/ 141 w 142"/>
                <a:gd name="T1" fmla="*/ 137 h 143"/>
                <a:gd name="T2" fmla="*/ 141 w 142"/>
                <a:gd name="T3" fmla="*/ 137 h 143"/>
                <a:gd name="T4" fmla="*/ 136 w 142"/>
                <a:gd name="T5" fmla="*/ 142 h 143"/>
                <a:gd name="T6" fmla="*/ 7 w 142"/>
                <a:gd name="T7" fmla="*/ 142 h 143"/>
                <a:gd name="T8" fmla="*/ 2 w 142"/>
                <a:gd name="T9" fmla="*/ 137 h 143"/>
                <a:gd name="T10" fmla="*/ 0 w 142"/>
                <a:gd name="T11" fmla="*/ 5 h 143"/>
                <a:gd name="T12" fmla="*/ 5 w 142"/>
                <a:gd name="T13" fmla="*/ 0 h 143"/>
                <a:gd name="T14" fmla="*/ 134 w 142"/>
                <a:gd name="T15" fmla="*/ 0 h 143"/>
                <a:gd name="T16" fmla="*/ 139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39"/>
                    <a:pt x="139" y="139"/>
                    <a:pt x="136" y="142"/>
                  </a:cubicBezTo>
                  <a:cubicBezTo>
                    <a:pt x="7" y="142"/>
                    <a:pt x="7" y="142"/>
                    <a:pt x="7" y="142"/>
                  </a:cubicBezTo>
                  <a:cubicBezTo>
                    <a:pt x="5" y="142"/>
                    <a:pt x="2" y="139"/>
                    <a:pt x="2" y="137"/>
                  </a:cubicBezTo>
                  <a:cubicBezTo>
                    <a:pt x="0" y="5"/>
                    <a:pt x="0" y="5"/>
                    <a:pt x="0" y="5"/>
                  </a:cubicBezTo>
                  <a:cubicBezTo>
                    <a:pt x="0" y="3"/>
                    <a:pt x="2" y="0"/>
                    <a:pt x="5" y="0"/>
                  </a:cubicBezTo>
                  <a:cubicBezTo>
                    <a:pt x="134" y="0"/>
                    <a:pt x="134" y="0"/>
                    <a:pt x="134" y="0"/>
                  </a:cubicBezTo>
                  <a:cubicBezTo>
                    <a:pt x="136" y="0"/>
                    <a:pt x="139" y="3"/>
                    <a:pt x="139" y="5"/>
                  </a:cubicBezTo>
                  <a:lnTo>
                    <a:pt x="141"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5" name="Freeform 445"/>
            <p:cNvSpPr>
              <a:spLocks noChangeArrowheads="1"/>
            </p:cNvSpPr>
            <p:nvPr/>
          </p:nvSpPr>
          <p:spPr bwMode="auto">
            <a:xfrm>
              <a:off x="18523795" y="6504627"/>
              <a:ext cx="131199" cy="131193"/>
            </a:xfrm>
            <a:custGeom>
              <a:avLst/>
              <a:gdLst>
                <a:gd name="T0" fmla="*/ 139 w 140"/>
                <a:gd name="T1" fmla="*/ 134 h 142"/>
                <a:gd name="T2" fmla="*/ 139 w 140"/>
                <a:gd name="T3" fmla="*/ 134 h 142"/>
                <a:gd name="T4" fmla="*/ 134 w 140"/>
                <a:gd name="T5" fmla="*/ 139 h 142"/>
                <a:gd name="T6" fmla="*/ 5 w 140"/>
                <a:gd name="T7" fmla="*/ 141 h 142"/>
                <a:gd name="T8" fmla="*/ 0 w 140"/>
                <a:gd name="T9" fmla="*/ 136 h 142"/>
                <a:gd name="T10" fmla="*/ 0 w 140"/>
                <a:gd name="T11" fmla="*/ 5 h 142"/>
                <a:gd name="T12" fmla="*/ 5 w 140"/>
                <a:gd name="T13" fmla="*/ 0 h 142"/>
                <a:gd name="T14" fmla="*/ 134 w 140"/>
                <a:gd name="T15" fmla="*/ 0 h 142"/>
                <a:gd name="T16" fmla="*/ 139 w 140"/>
                <a:gd name="T17" fmla="*/ 2 h 142"/>
                <a:gd name="T18" fmla="*/ 139 w 140"/>
                <a:gd name="T19" fmla="*/ 13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4"/>
                  </a:moveTo>
                  <a:lnTo>
                    <a:pt x="139" y="134"/>
                  </a:lnTo>
                  <a:cubicBezTo>
                    <a:pt x="139" y="139"/>
                    <a:pt x="137" y="139"/>
                    <a:pt x="134" y="139"/>
                  </a:cubicBezTo>
                  <a:cubicBezTo>
                    <a:pt x="5" y="141"/>
                    <a:pt x="5" y="141"/>
                    <a:pt x="5" y="141"/>
                  </a:cubicBezTo>
                  <a:cubicBezTo>
                    <a:pt x="2" y="141"/>
                    <a:pt x="0" y="139"/>
                    <a:pt x="0" y="136"/>
                  </a:cubicBezTo>
                  <a:cubicBezTo>
                    <a:pt x="0" y="5"/>
                    <a:pt x="0" y="5"/>
                    <a:pt x="0" y="5"/>
                  </a:cubicBezTo>
                  <a:cubicBezTo>
                    <a:pt x="0" y="2"/>
                    <a:pt x="2" y="0"/>
                    <a:pt x="5" y="0"/>
                  </a:cubicBezTo>
                  <a:cubicBezTo>
                    <a:pt x="134" y="0"/>
                    <a:pt x="134" y="0"/>
                    <a:pt x="134" y="0"/>
                  </a:cubicBezTo>
                  <a:cubicBezTo>
                    <a:pt x="137" y="0"/>
                    <a:pt x="137" y="0"/>
                    <a:pt x="139" y="2"/>
                  </a:cubicBezTo>
                  <a:lnTo>
                    <a:pt x="139" y="134"/>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6" name="Freeform 446"/>
            <p:cNvSpPr>
              <a:spLocks noChangeArrowheads="1"/>
            </p:cNvSpPr>
            <p:nvPr/>
          </p:nvSpPr>
          <p:spPr bwMode="auto">
            <a:xfrm>
              <a:off x="18350273" y="6504627"/>
              <a:ext cx="131199" cy="135425"/>
            </a:xfrm>
            <a:custGeom>
              <a:avLst/>
              <a:gdLst>
                <a:gd name="T0" fmla="*/ 141 w 142"/>
                <a:gd name="T1" fmla="*/ 136 h 145"/>
                <a:gd name="T2" fmla="*/ 141 w 142"/>
                <a:gd name="T3" fmla="*/ 136 h 145"/>
                <a:gd name="T4" fmla="*/ 136 w 142"/>
                <a:gd name="T5" fmla="*/ 141 h 145"/>
                <a:gd name="T6" fmla="*/ 7 w 142"/>
                <a:gd name="T7" fmla="*/ 144 h 145"/>
                <a:gd name="T8" fmla="*/ 2 w 142"/>
                <a:gd name="T9" fmla="*/ 139 h 145"/>
                <a:gd name="T10" fmla="*/ 0 w 142"/>
                <a:gd name="T11" fmla="*/ 7 h 145"/>
                <a:gd name="T12" fmla="*/ 5 w 142"/>
                <a:gd name="T13" fmla="*/ 2 h 145"/>
                <a:gd name="T14" fmla="*/ 134 w 142"/>
                <a:gd name="T15" fmla="*/ 0 h 145"/>
                <a:gd name="T16" fmla="*/ 139 w 142"/>
                <a:gd name="T17" fmla="*/ 5 h 145"/>
                <a:gd name="T18" fmla="*/ 141 w 142"/>
                <a:gd name="T19" fmla="*/ 1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5">
                  <a:moveTo>
                    <a:pt x="141" y="136"/>
                  </a:moveTo>
                  <a:lnTo>
                    <a:pt x="141" y="136"/>
                  </a:lnTo>
                  <a:cubicBezTo>
                    <a:pt x="141" y="139"/>
                    <a:pt x="139" y="141"/>
                    <a:pt x="136" y="141"/>
                  </a:cubicBezTo>
                  <a:cubicBezTo>
                    <a:pt x="7" y="144"/>
                    <a:pt x="7" y="144"/>
                    <a:pt x="7" y="144"/>
                  </a:cubicBezTo>
                  <a:cubicBezTo>
                    <a:pt x="5" y="144"/>
                    <a:pt x="2" y="141"/>
                    <a:pt x="2" y="139"/>
                  </a:cubicBezTo>
                  <a:cubicBezTo>
                    <a:pt x="0" y="7"/>
                    <a:pt x="0" y="7"/>
                    <a:pt x="0" y="7"/>
                  </a:cubicBezTo>
                  <a:cubicBezTo>
                    <a:pt x="0" y="5"/>
                    <a:pt x="2" y="2"/>
                    <a:pt x="5" y="2"/>
                  </a:cubicBezTo>
                  <a:cubicBezTo>
                    <a:pt x="134" y="0"/>
                    <a:pt x="134" y="0"/>
                    <a:pt x="134" y="0"/>
                  </a:cubicBezTo>
                  <a:cubicBezTo>
                    <a:pt x="136" y="0"/>
                    <a:pt x="139" y="2"/>
                    <a:pt x="139" y="5"/>
                  </a:cubicBezTo>
                  <a:lnTo>
                    <a:pt x="141" y="136"/>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7" name="Freeform 447"/>
            <p:cNvSpPr>
              <a:spLocks noChangeArrowheads="1"/>
            </p:cNvSpPr>
            <p:nvPr/>
          </p:nvSpPr>
          <p:spPr bwMode="auto">
            <a:xfrm>
              <a:off x="18341809" y="6309954"/>
              <a:ext cx="105806" cy="88873"/>
            </a:xfrm>
            <a:custGeom>
              <a:avLst/>
              <a:gdLst>
                <a:gd name="T0" fmla="*/ 112 w 113"/>
                <a:gd name="T1" fmla="*/ 47 h 97"/>
                <a:gd name="T2" fmla="*/ 112 w 113"/>
                <a:gd name="T3" fmla="*/ 47 h 97"/>
                <a:gd name="T4" fmla="*/ 71 w 113"/>
                <a:gd name="T5" fmla="*/ 96 h 97"/>
                <a:gd name="T6" fmla="*/ 44 w 113"/>
                <a:gd name="T7" fmla="*/ 96 h 97"/>
                <a:gd name="T8" fmla="*/ 0 w 113"/>
                <a:gd name="T9" fmla="*/ 49 h 97"/>
                <a:gd name="T10" fmla="*/ 41 w 113"/>
                <a:gd name="T11" fmla="*/ 0 h 97"/>
                <a:gd name="T12" fmla="*/ 68 w 113"/>
                <a:gd name="T13" fmla="*/ 0 h 97"/>
                <a:gd name="T14" fmla="*/ 112 w 113"/>
                <a:gd name="T15" fmla="*/ 4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97">
                  <a:moveTo>
                    <a:pt x="112" y="47"/>
                  </a:moveTo>
                  <a:lnTo>
                    <a:pt x="112" y="47"/>
                  </a:lnTo>
                  <a:cubicBezTo>
                    <a:pt x="112" y="74"/>
                    <a:pt x="93" y="93"/>
                    <a:pt x="71" y="96"/>
                  </a:cubicBezTo>
                  <a:cubicBezTo>
                    <a:pt x="44" y="96"/>
                    <a:pt x="44" y="96"/>
                    <a:pt x="44" y="96"/>
                  </a:cubicBezTo>
                  <a:cubicBezTo>
                    <a:pt x="19" y="96"/>
                    <a:pt x="0" y="74"/>
                    <a:pt x="0" y="49"/>
                  </a:cubicBezTo>
                  <a:cubicBezTo>
                    <a:pt x="0" y="23"/>
                    <a:pt x="17" y="0"/>
                    <a:pt x="41" y="0"/>
                  </a:cubicBezTo>
                  <a:cubicBezTo>
                    <a:pt x="68" y="0"/>
                    <a:pt x="68" y="0"/>
                    <a:pt x="68" y="0"/>
                  </a:cubicBezTo>
                  <a:cubicBezTo>
                    <a:pt x="93" y="0"/>
                    <a:pt x="112" y="20"/>
                    <a:pt x="112" y="47"/>
                  </a:cubicBezTo>
                </a:path>
              </a:pathLst>
            </a:custGeom>
            <a:solidFill>
              <a:srgbClr val="013348"/>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8" name="Freeform 448"/>
            <p:cNvSpPr>
              <a:spLocks noChangeArrowheads="1"/>
            </p:cNvSpPr>
            <p:nvPr/>
          </p:nvSpPr>
          <p:spPr bwMode="auto">
            <a:xfrm>
              <a:off x="19222113" y="6301490"/>
              <a:ext cx="105806" cy="88873"/>
            </a:xfrm>
            <a:custGeom>
              <a:avLst/>
              <a:gdLst>
                <a:gd name="T0" fmla="*/ 114 w 115"/>
                <a:gd name="T1" fmla="*/ 46 h 96"/>
                <a:gd name="T2" fmla="*/ 114 w 115"/>
                <a:gd name="T3" fmla="*/ 46 h 96"/>
                <a:gd name="T4" fmla="*/ 70 w 115"/>
                <a:gd name="T5" fmla="*/ 95 h 96"/>
                <a:gd name="T6" fmla="*/ 44 w 115"/>
                <a:gd name="T7" fmla="*/ 95 h 96"/>
                <a:gd name="T8" fmla="*/ 0 w 115"/>
                <a:gd name="T9" fmla="*/ 49 h 96"/>
                <a:gd name="T10" fmla="*/ 44 w 115"/>
                <a:gd name="T11" fmla="*/ 0 h 96"/>
                <a:gd name="T12" fmla="*/ 70 w 115"/>
                <a:gd name="T13" fmla="*/ 0 h 96"/>
                <a:gd name="T14" fmla="*/ 114 w 115"/>
                <a:gd name="T15" fmla="*/ 4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96">
                  <a:moveTo>
                    <a:pt x="114" y="46"/>
                  </a:moveTo>
                  <a:lnTo>
                    <a:pt x="114" y="46"/>
                  </a:lnTo>
                  <a:cubicBezTo>
                    <a:pt x="114" y="73"/>
                    <a:pt x="95" y="93"/>
                    <a:pt x="70" y="95"/>
                  </a:cubicBezTo>
                  <a:cubicBezTo>
                    <a:pt x="44" y="95"/>
                    <a:pt x="44" y="95"/>
                    <a:pt x="44" y="95"/>
                  </a:cubicBezTo>
                  <a:cubicBezTo>
                    <a:pt x="21" y="95"/>
                    <a:pt x="2" y="73"/>
                    <a:pt x="0" y="49"/>
                  </a:cubicBezTo>
                  <a:cubicBezTo>
                    <a:pt x="0" y="22"/>
                    <a:pt x="19" y="0"/>
                    <a:pt x="44" y="0"/>
                  </a:cubicBezTo>
                  <a:cubicBezTo>
                    <a:pt x="70" y="0"/>
                    <a:pt x="70" y="0"/>
                    <a:pt x="70" y="0"/>
                  </a:cubicBezTo>
                  <a:cubicBezTo>
                    <a:pt x="95" y="0"/>
                    <a:pt x="112" y="20"/>
                    <a:pt x="114" y="46"/>
                  </a:cubicBezTo>
                </a:path>
              </a:pathLst>
            </a:custGeom>
            <a:solidFill>
              <a:srgbClr val="013348"/>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9" name="Freeform 449"/>
            <p:cNvSpPr>
              <a:spLocks noChangeArrowheads="1"/>
            </p:cNvSpPr>
            <p:nvPr/>
          </p:nvSpPr>
          <p:spPr bwMode="auto">
            <a:xfrm>
              <a:off x="18172520" y="6064496"/>
              <a:ext cx="1328920" cy="275082"/>
            </a:xfrm>
            <a:custGeom>
              <a:avLst/>
              <a:gdLst>
                <a:gd name="T0" fmla="*/ 1349 w 1390"/>
                <a:gd name="T1" fmla="*/ 246 h 291"/>
                <a:gd name="T2" fmla="*/ 1349 w 1390"/>
                <a:gd name="T3" fmla="*/ 246 h 291"/>
                <a:gd name="T4" fmla="*/ 1271 w 1390"/>
                <a:gd name="T5" fmla="*/ 276 h 291"/>
                <a:gd name="T6" fmla="*/ 119 w 1390"/>
                <a:gd name="T7" fmla="*/ 290 h 291"/>
                <a:gd name="T8" fmla="*/ 38 w 1390"/>
                <a:gd name="T9" fmla="*/ 263 h 291"/>
                <a:gd name="T10" fmla="*/ 22 w 1390"/>
                <a:gd name="T11" fmla="*/ 166 h 291"/>
                <a:gd name="T12" fmla="*/ 2 w 1390"/>
                <a:gd name="T13" fmla="*/ 73 h 291"/>
                <a:gd name="T14" fmla="*/ 87 w 1390"/>
                <a:gd name="T15" fmla="*/ 15 h 291"/>
                <a:gd name="T16" fmla="*/ 1296 w 1390"/>
                <a:gd name="T17" fmla="*/ 0 h 291"/>
                <a:gd name="T18" fmla="*/ 1354 w 1390"/>
                <a:gd name="T19" fmla="*/ 12 h 291"/>
                <a:gd name="T20" fmla="*/ 1376 w 1390"/>
                <a:gd name="T21" fmla="*/ 98 h 291"/>
                <a:gd name="T22" fmla="*/ 1354 w 1390"/>
                <a:gd name="T23" fmla="*/ 231 h 291"/>
                <a:gd name="T24" fmla="*/ 1349 w 1390"/>
                <a:gd name="T25" fmla="*/ 2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0" h="291">
                  <a:moveTo>
                    <a:pt x="1349" y="246"/>
                  </a:moveTo>
                  <a:lnTo>
                    <a:pt x="1349" y="246"/>
                  </a:lnTo>
                  <a:cubicBezTo>
                    <a:pt x="1349" y="263"/>
                    <a:pt x="1320" y="276"/>
                    <a:pt x="1271" y="276"/>
                  </a:cubicBezTo>
                  <a:cubicBezTo>
                    <a:pt x="119" y="290"/>
                    <a:pt x="119" y="290"/>
                    <a:pt x="119" y="290"/>
                  </a:cubicBezTo>
                  <a:cubicBezTo>
                    <a:pt x="70" y="290"/>
                    <a:pt x="41" y="278"/>
                    <a:pt x="38" y="263"/>
                  </a:cubicBezTo>
                  <a:cubicBezTo>
                    <a:pt x="34" y="231"/>
                    <a:pt x="26" y="198"/>
                    <a:pt x="22" y="166"/>
                  </a:cubicBezTo>
                  <a:cubicBezTo>
                    <a:pt x="14" y="136"/>
                    <a:pt x="5" y="105"/>
                    <a:pt x="2" y="73"/>
                  </a:cubicBezTo>
                  <a:cubicBezTo>
                    <a:pt x="0" y="29"/>
                    <a:pt x="55" y="15"/>
                    <a:pt x="87" y="15"/>
                  </a:cubicBezTo>
                  <a:cubicBezTo>
                    <a:pt x="90" y="15"/>
                    <a:pt x="1296" y="0"/>
                    <a:pt x="1296" y="0"/>
                  </a:cubicBezTo>
                  <a:cubicBezTo>
                    <a:pt x="1313" y="0"/>
                    <a:pt x="1337" y="5"/>
                    <a:pt x="1354" y="12"/>
                  </a:cubicBezTo>
                  <a:cubicBezTo>
                    <a:pt x="1389" y="32"/>
                    <a:pt x="1384" y="66"/>
                    <a:pt x="1376" y="98"/>
                  </a:cubicBezTo>
                  <a:cubicBezTo>
                    <a:pt x="1367" y="141"/>
                    <a:pt x="1362" y="185"/>
                    <a:pt x="1354" y="231"/>
                  </a:cubicBezTo>
                  <a:cubicBezTo>
                    <a:pt x="1352" y="236"/>
                    <a:pt x="1352" y="241"/>
                    <a:pt x="1349" y="246"/>
                  </a:cubicBezTo>
                </a:path>
              </a:pathLst>
            </a:custGeom>
            <a:solidFill>
              <a:srgbClr val="15507A"/>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0" name="Freeform 450"/>
            <p:cNvSpPr>
              <a:spLocks noChangeArrowheads="1"/>
            </p:cNvSpPr>
            <p:nvPr/>
          </p:nvSpPr>
          <p:spPr bwMode="auto">
            <a:xfrm>
              <a:off x="18244468" y="6111048"/>
              <a:ext cx="1185025" cy="207369"/>
            </a:xfrm>
            <a:custGeom>
              <a:avLst/>
              <a:gdLst>
                <a:gd name="T0" fmla="*/ 1206 w 1241"/>
                <a:gd name="T1" fmla="*/ 185 h 220"/>
                <a:gd name="T2" fmla="*/ 1206 w 1241"/>
                <a:gd name="T3" fmla="*/ 185 h 220"/>
                <a:gd name="T4" fmla="*/ 1128 w 1241"/>
                <a:gd name="T5" fmla="*/ 207 h 220"/>
                <a:gd name="T6" fmla="*/ 107 w 1241"/>
                <a:gd name="T7" fmla="*/ 219 h 220"/>
                <a:gd name="T8" fmla="*/ 29 w 1241"/>
                <a:gd name="T9" fmla="*/ 200 h 220"/>
                <a:gd name="T10" fmla="*/ 17 w 1241"/>
                <a:gd name="T11" fmla="*/ 131 h 220"/>
                <a:gd name="T12" fmla="*/ 5 w 1241"/>
                <a:gd name="T13" fmla="*/ 68 h 220"/>
                <a:gd name="T14" fmla="*/ 0 w 1241"/>
                <a:gd name="T15" fmla="*/ 44 h 220"/>
                <a:gd name="T16" fmla="*/ 80 w 1241"/>
                <a:gd name="T17" fmla="*/ 19 h 220"/>
                <a:gd name="T18" fmla="*/ 1150 w 1241"/>
                <a:gd name="T19" fmla="*/ 7 h 220"/>
                <a:gd name="T20" fmla="*/ 1223 w 1241"/>
                <a:gd name="T21" fmla="*/ 19 h 220"/>
                <a:gd name="T22" fmla="*/ 1228 w 1241"/>
                <a:gd name="T23" fmla="*/ 87 h 220"/>
                <a:gd name="T24" fmla="*/ 1206 w 1241"/>
                <a:gd name="T25" fmla="*/ 18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220">
                  <a:moveTo>
                    <a:pt x="1206" y="185"/>
                  </a:moveTo>
                  <a:lnTo>
                    <a:pt x="1206" y="185"/>
                  </a:lnTo>
                  <a:cubicBezTo>
                    <a:pt x="1206" y="195"/>
                    <a:pt x="1172" y="204"/>
                    <a:pt x="1128" y="207"/>
                  </a:cubicBezTo>
                  <a:cubicBezTo>
                    <a:pt x="107" y="219"/>
                    <a:pt x="107" y="219"/>
                    <a:pt x="107" y="219"/>
                  </a:cubicBezTo>
                  <a:cubicBezTo>
                    <a:pt x="63" y="219"/>
                    <a:pt x="29" y="209"/>
                    <a:pt x="29" y="200"/>
                  </a:cubicBezTo>
                  <a:cubicBezTo>
                    <a:pt x="29" y="178"/>
                    <a:pt x="19" y="153"/>
                    <a:pt x="17" y="131"/>
                  </a:cubicBezTo>
                  <a:cubicBezTo>
                    <a:pt x="12" y="109"/>
                    <a:pt x="10" y="87"/>
                    <a:pt x="5" y="68"/>
                  </a:cubicBezTo>
                  <a:cubicBezTo>
                    <a:pt x="2" y="61"/>
                    <a:pt x="0" y="51"/>
                    <a:pt x="0" y="44"/>
                  </a:cubicBezTo>
                  <a:cubicBezTo>
                    <a:pt x="5" y="19"/>
                    <a:pt x="63" y="19"/>
                    <a:pt x="80" y="19"/>
                  </a:cubicBezTo>
                  <a:lnTo>
                    <a:pt x="1150" y="7"/>
                  </a:lnTo>
                  <a:cubicBezTo>
                    <a:pt x="1172" y="7"/>
                    <a:pt x="1208" y="0"/>
                    <a:pt x="1223" y="19"/>
                  </a:cubicBezTo>
                  <a:cubicBezTo>
                    <a:pt x="1240" y="36"/>
                    <a:pt x="1233" y="66"/>
                    <a:pt x="1228" y="87"/>
                  </a:cubicBezTo>
                  <a:cubicBezTo>
                    <a:pt x="1221" y="117"/>
                    <a:pt x="1216" y="127"/>
                    <a:pt x="1206" y="185"/>
                  </a:cubicBez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1" name="Freeform 451"/>
            <p:cNvSpPr>
              <a:spLocks noChangeArrowheads="1"/>
            </p:cNvSpPr>
            <p:nvPr/>
          </p:nvSpPr>
          <p:spPr bwMode="auto">
            <a:xfrm>
              <a:off x="18210610" y="6390362"/>
              <a:ext cx="1282366" cy="973366"/>
            </a:xfrm>
            <a:custGeom>
              <a:avLst/>
              <a:gdLst>
                <a:gd name="T0" fmla="*/ 1341 w 1342"/>
                <a:gd name="T1" fmla="*/ 899 h 1019"/>
                <a:gd name="T2" fmla="*/ 1341 w 1342"/>
                <a:gd name="T3" fmla="*/ 899 h 1019"/>
                <a:gd name="T4" fmla="*/ 1253 w 1342"/>
                <a:gd name="T5" fmla="*/ 1004 h 1019"/>
                <a:gd name="T6" fmla="*/ 100 w 1342"/>
                <a:gd name="T7" fmla="*/ 1016 h 1019"/>
                <a:gd name="T8" fmla="*/ 10 w 1342"/>
                <a:gd name="T9" fmla="*/ 916 h 1019"/>
                <a:gd name="T10" fmla="*/ 0 w 1342"/>
                <a:gd name="T11" fmla="*/ 117 h 1019"/>
                <a:gd name="T12" fmla="*/ 88 w 1342"/>
                <a:gd name="T13" fmla="*/ 15 h 1019"/>
                <a:gd name="T14" fmla="*/ 1241 w 1342"/>
                <a:gd name="T15" fmla="*/ 0 h 1019"/>
                <a:gd name="T16" fmla="*/ 1331 w 1342"/>
                <a:gd name="T17" fmla="*/ 100 h 1019"/>
                <a:gd name="T18" fmla="*/ 1341 w 1342"/>
                <a:gd name="T19" fmla="*/ 899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2" h="1019">
                  <a:moveTo>
                    <a:pt x="1341" y="899"/>
                  </a:moveTo>
                  <a:lnTo>
                    <a:pt x="1341" y="899"/>
                  </a:lnTo>
                  <a:cubicBezTo>
                    <a:pt x="1341" y="955"/>
                    <a:pt x="1302" y="1004"/>
                    <a:pt x="1253" y="1004"/>
                  </a:cubicBezTo>
                  <a:cubicBezTo>
                    <a:pt x="100" y="1016"/>
                    <a:pt x="100" y="1016"/>
                    <a:pt x="100" y="1016"/>
                  </a:cubicBezTo>
                  <a:cubicBezTo>
                    <a:pt x="52" y="1018"/>
                    <a:pt x="10" y="972"/>
                    <a:pt x="10" y="916"/>
                  </a:cubicBezTo>
                  <a:cubicBezTo>
                    <a:pt x="0" y="117"/>
                    <a:pt x="0" y="117"/>
                    <a:pt x="0" y="117"/>
                  </a:cubicBezTo>
                  <a:cubicBezTo>
                    <a:pt x="0" y="61"/>
                    <a:pt x="40" y="15"/>
                    <a:pt x="88" y="15"/>
                  </a:cubicBezTo>
                  <a:cubicBezTo>
                    <a:pt x="1241" y="0"/>
                    <a:pt x="1241" y="0"/>
                    <a:pt x="1241" y="0"/>
                  </a:cubicBezTo>
                  <a:cubicBezTo>
                    <a:pt x="1290" y="0"/>
                    <a:pt x="1329" y="44"/>
                    <a:pt x="1331" y="100"/>
                  </a:cubicBezTo>
                  <a:lnTo>
                    <a:pt x="1341" y="899"/>
                  </a:lnTo>
                </a:path>
              </a:pathLst>
            </a:custGeom>
            <a:solidFill>
              <a:srgbClr val="013348"/>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2" name="Freeform 452"/>
            <p:cNvSpPr>
              <a:spLocks noChangeArrowheads="1"/>
            </p:cNvSpPr>
            <p:nvPr/>
          </p:nvSpPr>
          <p:spPr bwMode="auto">
            <a:xfrm>
              <a:off x="18210610" y="6360738"/>
              <a:ext cx="1282366" cy="973366"/>
            </a:xfrm>
            <a:custGeom>
              <a:avLst/>
              <a:gdLst>
                <a:gd name="T0" fmla="*/ 1341 w 1342"/>
                <a:gd name="T1" fmla="*/ 902 h 1020"/>
                <a:gd name="T2" fmla="*/ 1341 w 1342"/>
                <a:gd name="T3" fmla="*/ 902 h 1020"/>
                <a:gd name="T4" fmla="*/ 1253 w 1342"/>
                <a:gd name="T5" fmla="*/ 1004 h 1020"/>
                <a:gd name="T6" fmla="*/ 100 w 1342"/>
                <a:gd name="T7" fmla="*/ 1019 h 1020"/>
                <a:gd name="T8" fmla="*/ 10 w 1342"/>
                <a:gd name="T9" fmla="*/ 916 h 1020"/>
                <a:gd name="T10" fmla="*/ 0 w 1342"/>
                <a:gd name="T11" fmla="*/ 120 h 1020"/>
                <a:gd name="T12" fmla="*/ 88 w 1342"/>
                <a:gd name="T13" fmla="*/ 15 h 1020"/>
                <a:gd name="T14" fmla="*/ 1241 w 1342"/>
                <a:gd name="T15" fmla="*/ 0 h 1020"/>
                <a:gd name="T16" fmla="*/ 1331 w 1342"/>
                <a:gd name="T17" fmla="*/ 102 h 1020"/>
                <a:gd name="T18" fmla="*/ 1341 w 1342"/>
                <a:gd name="T19" fmla="*/ 902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2" h="1020">
                  <a:moveTo>
                    <a:pt x="1341" y="902"/>
                  </a:moveTo>
                  <a:lnTo>
                    <a:pt x="1341" y="902"/>
                  </a:lnTo>
                  <a:cubicBezTo>
                    <a:pt x="1341" y="958"/>
                    <a:pt x="1302" y="1004"/>
                    <a:pt x="1253" y="1004"/>
                  </a:cubicBezTo>
                  <a:cubicBezTo>
                    <a:pt x="100" y="1019"/>
                    <a:pt x="100" y="1019"/>
                    <a:pt x="100" y="1019"/>
                  </a:cubicBezTo>
                  <a:cubicBezTo>
                    <a:pt x="52" y="1019"/>
                    <a:pt x="10" y="975"/>
                    <a:pt x="10" y="916"/>
                  </a:cubicBezTo>
                  <a:cubicBezTo>
                    <a:pt x="0" y="120"/>
                    <a:pt x="0" y="120"/>
                    <a:pt x="0" y="120"/>
                  </a:cubicBezTo>
                  <a:cubicBezTo>
                    <a:pt x="0" y="61"/>
                    <a:pt x="40" y="15"/>
                    <a:pt x="88" y="15"/>
                  </a:cubicBezTo>
                  <a:cubicBezTo>
                    <a:pt x="1241" y="0"/>
                    <a:pt x="1241" y="0"/>
                    <a:pt x="1241" y="0"/>
                  </a:cubicBezTo>
                  <a:cubicBezTo>
                    <a:pt x="1290" y="0"/>
                    <a:pt x="1329" y="47"/>
                    <a:pt x="1331" y="102"/>
                  </a:cubicBezTo>
                  <a:lnTo>
                    <a:pt x="1341" y="902"/>
                  </a:lnTo>
                </a:path>
              </a:pathLst>
            </a:custGeom>
            <a:solidFill>
              <a:srgbClr val="15507A"/>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3" name="Freeform 453"/>
            <p:cNvSpPr>
              <a:spLocks noChangeArrowheads="1"/>
            </p:cNvSpPr>
            <p:nvPr/>
          </p:nvSpPr>
          <p:spPr bwMode="auto">
            <a:xfrm>
              <a:off x="18299487" y="6436915"/>
              <a:ext cx="1125773" cy="567092"/>
            </a:xfrm>
            <a:custGeom>
              <a:avLst/>
              <a:gdLst>
                <a:gd name="T0" fmla="*/ 1172 w 1176"/>
                <a:gd name="T1" fmla="*/ 522 h 596"/>
                <a:gd name="T2" fmla="*/ 1172 w 1176"/>
                <a:gd name="T3" fmla="*/ 522 h 596"/>
                <a:gd name="T4" fmla="*/ 1097 w 1176"/>
                <a:gd name="T5" fmla="*/ 583 h 596"/>
                <a:gd name="T6" fmla="*/ 83 w 1176"/>
                <a:gd name="T7" fmla="*/ 595 h 596"/>
                <a:gd name="T8" fmla="*/ 5 w 1176"/>
                <a:gd name="T9" fmla="*/ 537 h 596"/>
                <a:gd name="T10" fmla="*/ 0 w 1176"/>
                <a:gd name="T11" fmla="*/ 74 h 596"/>
                <a:gd name="T12" fmla="*/ 75 w 1176"/>
                <a:gd name="T13" fmla="*/ 13 h 596"/>
                <a:gd name="T14" fmla="*/ 1090 w 1176"/>
                <a:gd name="T15" fmla="*/ 0 h 596"/>
                <a:gd name="T16" fmla="*/ 1167 w 1176"/>
                <a:gd name="T17" fmla="*/ 59 h 596"/>
                <a:gd name="T18" fmla="*/ 1172 w 1176"/>
                <a:gd name="T19" fmla="*/ 52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6" h="596">
                  <a:moveTo>
                    <a:pt x="1172" y="522"/>
                  </a:moveTo>
                  <a:lnTo>
                    <a:pt x="1172" y="522"/>
                  </a:lnTo>
                  <a:cubicBezTo>
                    <a:pt x="1175" y="554"/>
                    <a:pt x="1138" y="583"/>
                    <a:pt x="1097" y="583"/>
                  </a:cubicBezTo>
                  <a:cubicBezTo>
                    <a:pt x="83" y="595"/>
                    <a:pt x="83" y="595"/>
                    <a:pt x="83" y="595"/>
                  </a:cubicBezTo>
                  <a:cubicBezTo>
                    <a:pt x="42" y="595"/>
                    <a:pt x="5" y="568"/>
                    <a:pt x="5" y="537"/>
                  </a:cubicBezTo>
                  <a:cubicBezTo>
                    <a:pt x="0" y="74"/>
                    <a:pt x="0" y="74"/>
                    <a:pt x="0" y="74"/>
                  </a:cubicBezTo>
                  <a:cubicBezTo>
                    <a:pt x="0" y="40"/>
                    <a:pt x="34" y="13"/>
                    <a:pt x="75" y="13"/>
                  </a:cubicBezTo>
                  <a:cubicBezTo>
                    <a:pt x="1090" y="0"/>
                    <a:pt x="1090" y="0"/>
                    <a:pt x="1090" y="0"/>
                  </a:cubicBezTo>
                  <a:cubicBezTo>
                    <a:pt x="1131" y="0"/>
                    <a:pt x="1167" y="25"/>
                    <a:pt x="1167" y="59"/>
                  </a:cubicBezTo>
                  <a:lnTo>
                    <a:pt x="1172" y="522"/>
                  </a:lnTo>
                </a:path>
              </a:pathLst>
            </a:custGeom>
            <a:solidFill>
              <a:srgbClr val="013348"/>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4" name="Freeform 454"/>
            <p:cNvSpPr>
              <a:spLocks noChangeArrowheads="1"/>
            </p:cNvSpPr>
            <p:nvPr/>
          </p:nvSpPr>
          <p:spPr bwMode="auto">
            <a:xfrm>
              <a:off x="18735406" y="7046327"/>
              <a:ext cx="241237" cy="224297"/>
            </a:xfrm>
            <a:custGeom>
              <a:avLst/>
              <a:gdLst>
                <a:gd name="T0" fmla="*/ 253 w 254"/>
                <a:gd name="T1" fmla="*/ 212 h 240"/>
                <a:gd name="T2" fmla="*/ 253 w 254"/>
                <a:gd name="T3" fmla="*/ 212 h 240"/>
                <a:gd name="T4" fmla="*/ 236 w 254"/>
                <a:gd name="T5" fmla="*/ 236 h 240"/>
                <a:gd name="T6" fmla="*/ 19 w 254"/>
                <a:gd name="T7" fmla="*/ 239 h 240"/>
                <a:gd name="T8" fmla="*/ 2 w 254"/>
                <a:gd name="T9" fmla="*/ 214 h 240"/>
                <a:gd name="T10" fmla="*/ 0 w 254"/>
                <a:gd name="T11" fmla="*/ 26 h 240"/>
                <a:gd name="T12" fmla="*/ 17 w 254"/>
                <a:gd name="T13" fmla="*/ 4 h 240"/>
                <a:gd name="T14" fmla="*/ 234 w 254"/>
                <a:gd name="T15" fmla="*/ 0 h 240"/>
                <a:gd name="T16" fmla="*/ 251 w 254"/>
                <a:gd name="T17" fmla="*/ 24 h 240"/>
                <a:gd name="T18" fmla="*/ 253 w 254"/>
                <a:gd name="T19" fmla="*/ 2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40">
                  <a:moveTo>
                    <a:pt x="253" y="212"/>
                  </a:moveTo>
                  <a:lnTo>
                    <a:pt x="253" y="212"/>
                  </a:lnTo>
                  <a:cubicBezTo>
                    <a:pt x="253" y="224"/>
                    <a:pt x="246" y="236"/>
                    <a:pt x="236" y="236"/>
                  </a:cubicBezTo>
                  <a:cubicBezTo>
                    <a:pt x="19" y="239"/>
                    <a:pt x="19" y="239"/>
                    <a:pt x="19" y="239"/>
                  </a:cubicBezTo>
                  <a:cubicBezTo>
                    <a:pt x="10" y="239"/>
                    <a:pt x="2" y="229"/>
                    <a:pt x="2" y="214"/>
                  </a:cubicBezTo>
                  <a:cubicBezTo>
                    <a:pt x="0" y="26"/>
                    <a:pt x="0" y="26"/>
                    <a:pt x="0" y="26"/>
                  </a:cubicBezTo>
                  <a:cubicBezTo>
                    <a:pt x="0" y="14"/>
                    <a:pt x="7" y="4"/>
                    <a:pt x="17" y="4"/>
                  </a:cubicBezTo>
                  <a:cubicBezTo>
                    <a:pt x="234" y="0"/>
                    <a:pt x="234" y="0"/>
                    <a:pt x="234" y="0"/>
                  </a:cubicBezTo>
                  <a:cubicBezTo>
                    <a:pt x="241" y="0"/>
                    <a:pt x="251" y="12"/>
                    <a:pt x="251" y="24"/>
                  </a:cubicBezTo>
                  <a:lnTo>
                    <a:pt x="253" y="212"/>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5" name="Freeform 455"/>
            <p:cNvSpPr>
              <a:spLocks noChangeArrowheads="1"/>
            </p:cNvSpPr>
            <p:nvPr/>
          </p:nvSpPr>
          <p:spPr bwMode="auto">
            <a:xfrm>
              <a:off x="18735406" y="7046327"/>
              <a:ext cx="241237" cy="224297"/>
            </a:xfrm>
            <a:custGeom>
              <a:avLst/>
              <a:gdLst>
                <a:gd name="T0" fmla="*/ 253 w 254"/>
                <a:gd name="T1" fmla="*/ 212 h 240"/>
                <a:gd name="T2" fmla="*/ 253 w 254"/>
                <a:gd name="T3" fmla="*/ 212 h 240"/>
                <a:gd name="T4" fmla="*/ 236 w 254"/>
                <a:gd name="T5" fmla="*/ 236 h 240"/>
                <a:gd name="T6" fmla="*/ 19 w 254"/>
                <a:gd name="T7" fmla="*/ 239 h 240"/>
                <a:gd name="T8" fmla="*/ 2 w 254"/>
                <a:gd name="T9" fmla="*/ 214 h 240"/>
                <a:gd name="T10" fmla="*/ 0 w 254"/>
                <a:gd name="T11" fmla="*/ 26 h 240"/>
                <a:gd name="T12" fmla="*/ 17 w 254"/>
                <a:gd name="T13" fmla="*/ 4 h 240"/>
                <a:gd name="T14" fmla="*/ 234 w 254"/>
                <a:gd name="T15" fmla="*/ 0 h 240"/>
                <a:gd name="T16" fmla="*/ 251 w 254"/>
                <a:gd name="T17" fmla="*/ 24 h 240"/>
                <a:gd name="T18" fmla="*/ 253 w 254"/>
                <a:gd name="T19" fmla="*/ 2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40">
                  <a:moveTo>
                    <a:pt x="253" y="212"/>
                  </a:moveTo>
                  <a:lnTo>
                    <a:pt x="253" y="212"/>
                  </a:lnTo>
                  <a:cubicBezTo>
                    <a:pt x="253" y="224"/>
                    <a:pt x="246" y="236"/>
                    <a:pt x="236" y="236"/>
                  </a:cubicBezTo>
                  <a:cubicBezTo>
                    <a:pt x="19" y="239"/>
                    <a:pt x="19" y="239"/>
                    <a:pt x="19" y="239"/>
                  </a:cubicBezTo>
                  <a:cubicBezTo>
                    <a:pt x="10" y="239"/>
                    <a:pt x="2" y="229"/>
                    <a:pt x="2" y="214"/>
                  </a:cubicBezTo>
                  <a:cubicBezTo>
                    <a:pt x="0" y="26"/>
                    <a:pt x="0" y="26"/>
                    <a:pt x="0" y="26"/>
                  </a:cubicBezTo>
                  <a:cubicBezTo>
                    <a:pt x="0" y="14"/>
                    <a:pt x="7" y="4"/>
                    <a:pt x="17" y="4"/>
                  </a:cubicBezTo>
                  <a:cubicBezTo>
                    <a:pt x="234" y="0"/>
                    <a:pt x="234" y="0"/>
                    <a:pt x="234" y="0"/>
                  </a:cubicBezTo>
                  <a:cubicBezTo>
                    <a:pt x="241" y="0"/>
                    <a:pt x="251" y="12"/>
                    <a:pt x="251" y="24"/>
                  </a:cubicBezTo>
                  <a:lnTo>
                    <a:pt x="253" y="212"/>
                  </a:lnTo>
                </a:path>
              </a:pathLst>
            </a:custGeom>
            <a:noFill/>
            <a:ln w="5760" cap="flat">
              <a:solidFill>
                <a:srgbClr val="326798"/>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6" name="Freeform 456"/>
            <p:cNvSpPr>
              <a:spLocks noChangeArrowheads="1"/>
            </p:cNvSpPr>
            <p:nvPr/>
          </p:nvSpPr>
          <p:spPr bwMode="auto">
            <a:xfrm>
              <a:off x="18726942" y="7042095"/>
              <a:ext cx="241237" cy="224297"/>
            </a:xfrm>
            <a:custGeom>
              <a:avLst/>
              <a:gdLst>
                <a:gd name="T0" fmla="*/ 251 w 254"/>
                <a:gd name="T1" fmla="*/ 212 h 240"/>
                <a:gd name="T2" fmla="*/ 251 w 254"/>
                <a:gd name="T3" fmla="*/ 212 h 240"/>
                <a:gd name="T4" fmla="*/ 236 w 254"/>
                <a:gd name="T5" fmla="*/ 237 h 240"/>
                <a:gd name="T6" fmla="*/ 19 w 254"/>
                <a:gd name="T7" fmla="*/ 239 h 240"/>
                <a:gd name="T8" fmla="*/ 2 w 254"/>
                <a:gd name="T9" fmla="*/ 215 h 240"/>
                <a:gd name="T10" fmla="*/ 0 w 254"/>
                <a:gd name="T11" fmla="*/ 27 h 240"/>
                <a:gd name="T12" fmla="*/ 17 w 254"/>
                <a:gd name="T13" fmla="*/ 3 h 240"/>
                <a:gd name="T14" fmla="*/ 234 w 254"/>
                <a:gd name="T15" fmla="*/ 0 h 240"/>
                <a:gd name="T16" fmla="*/ 248 w 254"/>
                <a:gd name="T17" fmla="*/ 24 h 240"/>
                <a:gd name="T18" fmla="*/ 251 w 254"/>
                <a:gd name="T19" fmla="*/ 2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40">
                  <a:moveTo>
                    <a:pt x="251" y="212"/>
                  </a:moveTo>
                  <a:lnTo>
                    <a:pt x="251" y="212"/>
                  </a:lnTo>
                  <a:cubicBezTo>
                    <a:pt x="253" y="225"/>
                    <a:pt x="246" y="237"/>
                    <a:pt x="236" y="237"/>
                  </a:cubicBezTo>
                  <a:cubicBezTo>
                    <a:pt x="19" y="239"/>
                    <a:pt x="19" y="239"/>
                    <a:pt x="19" y="239"/>
                  </a:cubicBezTo>
                  <a:cubicBezTo>
                    <a:pt x="9" y="239"/>
                    <a:pt x="2" y="227"/>
                    <a:pt x="2" y="215"/>
                  </a:cubicBezTo>
                  <a:cubicBezTo>
                    <a:pt x="0" y="27"/>
                    <a:pt x="0" y="27"/>
                    <a:pt x="0" y="27"/>
                  </a:cubicBezTo>
                  <a:cubicBezTo>
                    <a:pt x="0" y="15"/>
                    <a:pt x="7" y="3"/>
                    <a:pt x="17" y="3"/>
                  </a:cubicBezTo>
                  <a:cubicBezTo>
                    <a:pt x="234" y="0"/>
                    <a:pt x="234" y="0"/>
                    <a:pt x="234" y="0"/>
                  </a:cubicBezTo>
                  <a:cubicBezTo>
                    <a:pt x="241" y="0"/>
                    <a:pt x="248" y="12"/>
                    <a:pt x="248" y="24"/>
                  </a:cubicBezTo>
                  <a:lnTo>
                    <a:pt x="251" y="212"/>
                  </a:lnTo>
                </a:path>
              </a:pathLst>
            </a:custGeom>
            <a:solidFill>
              <a:srgbClr val="013348"/>
            </a:solidFill>
            <a:ln>
              <a:noFill/>
            </a:ln>
            <a:effectLst/>
            <a:extLst>
              <a:ext uri="{91240B29-F687-4f45-9708-019B960494DF}">
                <a14:hiddenLine xmlns="" xmlns:a14="http://schemas.microsoft.com/office/drawing/2010/main" w="9525" cap="flat">
                  <a:solidFill>
                    <a:srgbClr val="326798"/>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7" name="Freeform 457"/>
            <p:cNvSpPr>
              <a:spLocks noChangeArrowheads="1"/>
            </p:cNvSpPr>
            <p:nvPr/>
          </p:nvSpPr>
          <p:spPr bwMode="auto">
            <a:xfrm>
              <a:off x="19226345" y="6830493"/>
              <a:ext cx="131199" cy="135425"/>
            </a:xfrm>
            <a:custGeom>
              <a:avLst/>
              <a:gdLst>
                <a:gd name="T0" fmla="*/ 139 w 140"/>
                <a:gd name="T1" fmla="*/ 137 h 145"/>
                <a:gd name="T2" fmla="*/ 139 w 140"/>
                <a:gd name="T3" fmla="*/ 137 h 145"/>
                <a:gd name="T4" fmla="*/ 134 w 140"/>
                <a:gd name="T5" fmla="*/ 142 h 145"/>
                <a:gd name="T6" fmla="*/ 5 w 140"/>
                <a:gd name="T7" fmla="*/ 144 h 145"/>
                <a:gd name="T8" fmla="*/ 0 w 140"/>
                <a:gd name="T9" fmla="*/ 139 h 145"/>
                <a:gd name="T10" fmla="*/ 0 w 140"/>
                <a:gd name="T11" fmla="*/ 7 h 145"/>
                <a:gd name="T12" fmla="*/ 5 w 140"/>
                <a:gd name="T13" fmla="*/ 3 h 145"/>
                <a:gd name="T14" fmla="*/ 134 w 140"/>
                <a:gd name="T15" fmla="*/ 0 h 145"/>
                <a:gd name="T16" fmla="*/ 139 w 140"/>
                <a:gd name="T17" fmla="*/ 5 h 145"/>
                <a:gd name="T18" fmla="*/ 139 w 140"/>
                <a:gd name="T19" fmla="*/ 1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5">
                  <a:moveTo>
                    <a:pt x="139" y="137"/>
                  </a:moveTo>
                  <a:lnTo>
                    <a:pt x="139" y="137"/>
                  </a:lnTo>
                  <a:cubicBezTo>
                    <a:pt x="139" y="139"/>
                    <a:pt x="137" y="142"/>
                    <a:pt x="134" y="142"/>
                  </a:cubicBezTo>
                  <a:cubicBezTo>
                    <a:pt x="5" y="144"/>
                    <a:pt x="5" y="144"/>
                    <a:pt x="5" y="144"/>
                  </a:cubicBezTo>
                  <a:cubicBezTo>
                    <a:pt x="2" y="144"/>
                    <a:pt x="0" y="142"/>
                    <a:pt x="0" y="139"/>
                  </a:cubicBezTo>
                  <a:cubicBezTo>
                    <a:pt x="0" y="7"/>
                    <a:pt x="0" y="7"/>
                    <a:pt x="0" y="7"/>
                  </a:cubicBezTo>
                  <a:cubicBezTo>
                    <a:pt x="0" y="5"/>
                    <a:pt x="2" y="3"/>
                    <a:pt x="5" y="3"/>
                  </a:cubicBezTo>
                  <a:cubicBezTo>
                    <a:pt x="134" y="0"/>
                    <a:pt x="134" y="0"/>
                    <a:pt x="134" y="0"/>
                  </a:cubicBezTo>
                  <a:cubicBezTo>
                    <a:pt x="137" y="0"/>
                    <a:pt x="139" y="3"/>
                    <a:pt x="139" y="5"/>
                  </a:cubicBezTo>
                  <a:lnTo>
                    <a:pt x="139" y="137"/>
                  </a:lnTo>
                </a:path>
              </a:pathLst>
            </a:custGeom>
            <a:solidFill>
              <a:srgbClr val="5B93B1"/>
            </a:solidFill>
            <a:ln>
              <a:noFill/>
            </a:ln>
            <a:effectLst/>
            <a:extLst>
              <a:ext uri="{91240B29-F687-4f45-9708-019B960494DF}">
                <a14:hiddenLine xmlns="" xmlns:a14="http://schemas.microsoft.com/office/drawing/2010/main" w="9525" cap="flat">
                  <a:solidFill>
                    <a:srgbClr val="326798"/>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8" name="Freeform 458"/>
            <p:cNvSpPr>
              <a:spLocks noChangeArrowheads="1"/>
            </p:cNvSpPr>
            <p:nvPr/>
          </p:nvSpPr>
          <p:spPr bwMode="auto">
            <a:xfrm>
              <a:off x="19226345" y="6830493"/>
              <a:ext cx="131199" cy="135425"/>
            </a:xfrm>
            <a:custGeom>
              <a:avLst/>
              <a:gdLst>
                <a:gd name="T0" fmla="*/ 139 w 140"/>
                <a:gd name="T1" fmla="*/ 137 h 145"/>
                <a:gd name="T2" fmla="*/ 139 w 140"/>
                <a:gd name="T3" fmla="*/ 137 h 145"/>
                <a:gd name="T4" fmla="*/ 134 w 140"/>
                <a:gd name="T5" fmla="*/ 142 h 145"/>
                <a:gd name="T6" fmla="*/ 5 w 140"/>
                <a:gd name="T7" fmla="*/ 144 h 145"/>
                <a:gd name="T8" fmla="*/ 0 w 140"/>
                <a:gd name="T9" fmla="*/ 139 h 145"/>
                <a:gd name="T10" fmla="*/ 0 w 140"/>
                <a:gd name="T11" fmla="*/ 7 h 145"/>
                <a:gd name="T12" fmla="*/ 5 w 140"/>
                <a:gd name="T13" fmla="*/ 3 h 145"/>
                <a:gd name="T14" fmla="*/ 134 w 140"/>
                <a:gd name="T15" fmla="*/ 0 h 145"/>
                <a:gd name="T16" fmla="*/ 139 w 140"/>
                <a:gd name="T17" fmla="*/ 5 h 145"/>
                <a:gd name="T18" fmla="*/ 139 w 140"/>
                <a:gd name="T19" fmla="*/ 1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5">
                  <a:moveTo>
                    <a:pt x="139" y="137"/>
                  </a:moveTo>
                  <a:lnTo>
                    <a:pt x="139" y="137"/>
                  </a:lnTo>
                  <a:cubicBezTo>
                    <a:pt x="139" y="139"/>
                    <a:pt x="137" y="142"/>
                    <a:pt x="134" y="142"/>
                  </a:cubicBezTo>
                  <a:cubicBezTo>
                    <a:pt x="5" y="144"/>
                    <a:pt x="5" y="144"/>
                    <a:pt x="5" y="144"/>
                  </a:cubicBezTo>
                  <a:cubicBezTo>
                    <a:pt x="2" y="144"/>
                    <a:pt x="0" y="142"/>
                    <a:pt x="0" y="139"/>
                  </a:cubicBezTo>
                  <a:cubicBezTo>
                    <a:pt x="0" y="7"/>
                    <a:pt x="0" y="7"/>
                    <a:pt x="0" y="7"/>
                  </a:cubicBezTo>
                  <a:cubicBezTo>
                    <a:pt x="0" y="5"/>
                    <a:pt x="2" y="3"/>
                    <a:pt x="5" y="3"/>
                  </a:cubicBezTo>
                  <a:cubicBezTo>
                    <a:pt x="134" y="0"/>
                    <a:pt x="134" y="0"/>
                    <a:pt x="134" y="0"/>
                  </a:cubicBezTo>
                  <a:cubicBezTo>
                    <a:pt x="137" y="0"/>
                    <a:pt x="139" y="3"/>
                    <a:pt x="139" y="5"/>
                  </a:cubicBezTo>
                  <a:lnTo>
                    <a:pt x="139"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9" name="Freeform 459"/>
            <p:cNvSpPr>
              <a:spLocks noChangeArrowheads="1"/>
            </p:cNvSpPr>
            <p:nvPr/>
          </p:nvSpPr>
          <p:spPr bwMode="auto">
            <a:xfrm>
              <a:off x="19052824" y="6834725"/>
              <a:ext cx="131199" cy="135425"/>
            </a:xfrm>
            <a:custGeom>
              <a:avLst/>
              <a:gdLst>
                <a:gd name="T0" fmla="*/ 141 w 142"/>
                <a:gd name="T1" fmla="*/ 136 h 145"/>
                <a:gd name="T2" fmla="*/ 141 w 142"/>
                <a:gd name="T3" fmla="*/ 136 h 145"/>
                <a:gd name="T4" fmla="*/ 136 w 142"/>
                <a:gd name="T5" fmla="*/ 141 h 145"/>
                <a:gd name="T6" fmla="*/ 7 w 142"/>
                <a:gd name="T7" fmla="*/ 144 h 145"/>
                <a:gd name="T8" fmla="*/ 2 w 142"/>
                <a:gd name="T9" fmla="*/ 139 h 145"/>
                <a:gd name="T10" fmla="*/ 0 w 142"/>
                <a:gd name="T11" fmla="*/ 7 h 145"/>
                <a:gd name="T12" fmla="*/ 5 w 142"/>
                <a:gd name="T13" fmla="*/ 2 h 145"/>
                <a:gd name="T14" fmla="*/ 134 w 142"/>
                <a:gd name="T15" fmla="*/ 0 h 145"/>
                <a:gd name="T16" fmla="*/ 139 w 142"/>
                <a:gd name="T17" fmla="*/ 4 h 145"/>
                <a:gd name="T18" fmla="*/ 141 w 142"/>
                <a:gd name="T19" fmla="*/ 1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5">
                  <a:moveTo>
                    <a:pt x="141" y="136"/>
                  </a:moveTo>
                  <a:lnTo>
                    <a:pt x="141" y="136"/>
                  </a:lnTo>
                  <a:cubicBezTo>
                    <a:pt x="141" y="139"/>
                    <a:pt x="139" y="141"/>
                    <a:pt x="136" y="141"/>
                  </a:cubicBezTo>
                  <a:cubicBezTo>
                    <a:pt x="7" y="144"/>
                    <a:pt x="7" y="144"/>
                    <a:pt x="7" y="144"/>
                  </a:cubicBezTo>
                  <a:cubicBezTo>
                    <a:pt x="5" y="144"/>
                    <a:pt x="2" y="141"/>
                    <a:pt x="2" y="139"/>
                  </a:cubicBezTo>
                  <a:cubicBezTo>
                    <a:pt x="0" y="7"/>
                    <a:pt x="0" y="7"/>
                    <a:pt x="0" y="7"/>
                  </a:cubicBezTo>
                  <a:cubicBezTo>
                    <a:pt x="0" y="4"/>
                    <a:pt x="2" y="2"/>
                    <a:pt x="5" y="2"/>
                  </a:cubicBezTo>
                  <a:cubicBezTo>
                    <a:pt x="134" y="0"/>
                    <a:pt x="134" y="0"/>
                    <a:pt x="134" y="0"/>
                  </a:cubicBezTo>
                  <a:cubicBezTo>
                    <a:pt x="136" y="0"/>
                    <a:pt x="139" y="2"/>
                    <a:pt x="139" y="4"/>
                  </a:cubicBezTo>
                  <a:lnTo>
                    <a:pt x="141" y="136"/>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0" name="Freeform 460"/>
            <p:cNvSpPr>
              <a:spLocks noChangeArrowheads="1"/>
            </p:cNvSpPr>
            <p:nvPr/>
          </p:nvSpPr>
          <p:spPr bwMode="auto">
            <a:xfrm>
              <a:off x="19052824" y="6834725"/>
              <a:ext cx="131199" cy="135425"/>
            </a:xfrm>
            <a:custGeom>
              <a:avLst/>
              <a:gdLst>
                <a:gd name="T0" fmla="*/ 141 w 142"/>
                <a:gd name="T1" fmla="*/ 136 h 145"/>
                <a:gd name="T2" fmla="*/ 141 w 142"/>
                <a:gd name="T3" fmla="*/ 136 h 145"/>
                <a:gd name="T4" fmla="*/ 136 w 142"/>
                <a:gd name="T5" fmla="*/ 141 h 145"/>
                <a:gd name="T6" fmla="*/ 7 w 142"/>
                <a:gd name="T7" fmla="*/ 144 h 145"/>
                <a:gd name="T8" fmla="*/ 2 w 142"/>
                <a:gd name="T9" fmla="*/ 139 h 145"/>
                <a:gd name="T10" fmla="*/ 0 w 142"/>
                <a:gd name="T11" fmla="*/ 7 h 145"/>
                <a:gd name="T12" fmla="*/ 5 w 142"/>
                <a:gd name="T13" fmla="*/ 2 h 145"/>
                <a:gd name="T14" fmla="*/ 134 w 142"/>
                <a:gd name="T15" fmla="*/ 0 h 145"/>
                <a:gd name="T16" fmla="*/ 139 w 142"/>
                <a:gd name="T17" fmla="*/ 4 h 145"/>
                <a:gd name="T18" fmla="*/ 141 w 142"/>
                <a:gd name="T19" fmla="*/ 1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5">
                  <a:moveTo>
                    <a:pt x="141" y="136"/>
                  </a:moveTo>
                  <a:lnTo>
                    <a:pt x="141" y="136"/>
                  </a:lnTo>
                  <a:cubicBezTo>
                    <a:pt x="141" y="139"/>
                    <a:pt x="139" y="141"/>
                    <a:pt x="136" y="141"/>
                  </a:cubicBezTo>
                  <a:cubicBezTo>
                    <a:pt x="7" y="144"/>
                    <a:pt x="7" y="144"/>
                    <a:pt x="7" y="144"/>
                  </a:cubicBezTo>
                  <a:cubicBezTo>
                    <a:pt x="5" y="144"/>
                    <a:pt x="2" y="141"/>
                    <a:pt x="2" y="139"/>
                  </a:cubicBezTo>
                  <a:cubicBezTo>
                    <a:pt x="0" y="7"/>
                    <a:pt x="0" y="7"/>
                    <a:pt x="0" y="7"/>
                  </a:cubicBezTo>
                  <a:cubicBezTo>
                    <a:pt x="0" y="4"/>
                    <a:pt x="2" y="2"/>
                    <a:pt x="5" y="2"/>
                  </a:cubicBezTo>
                  <a:cubicBezTo>
                    <a:pt x="134" y="0"/>
                    <a:pt x="134" y="0"/>
                    <a:pt x="134" y="0"/>
                  </a:cubicBezTo>
                  <a:cubicBezTo>
                    <a:pt x="136" y="0"/>
                    <a:pt x="139" y="2"/>
                    <a:pt x="139" y="4"/>
                  </a:cubicBezTo>
                  <a:lnTo>
                    <a:pt x="141" y="136"/>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1" name="Freeform 461"/>
            <p:cNvSpPr>
              <a:spLocks noChangeArrowheads="1"/>
            </p:cNvSpPr>
            <p:nvPr/>
          </p:nvSpPr>
          <p:spPr bwMode="auto">
            <a:xfrm>
              <a:off x="18879302" y="6838957"/>
              <a:ext cx="131199" cy="131193"/>
            </a:xfrm>
            <a:custGeom>
              <a:avLst/>
              <a:gdLst>
                <a:gd name="T0" fmla="*/ 139 w 140"/>
                <a:gd name="T1" fmla="*/ 137 h 143"/>
                <a:gd name="T2" fmla="*/ 139 w 140"/>
                <a:gd name="T3" fmla="*/ 137 h 143"/>
                <a:gd name="T4" fmla="*/ 134 w 140"/>
                <a:gd name="T5" fmla="*/ 142 h 143"/>
                <a:gd name="T6" fmla="*/ 5 w 140"/>
                <a:gd name="T7" fmla="*/ 142 h 143"/>
                <a:gd name="T8" fmla="*/ 0 w 140"/>
                <a:gd name="T9" fmla="*/ 139 h 143"/>
                <a:gd name="T10" fmla="*/ 0 w 140"/>
                <a:gd name="T11" fmla="*/ 7 h 143"/>
                <a:gd name="T12" fmla="*/ 5 w 140"/>
                <a:gd name="T13" fmla="*/ 2 h 143"/>
                <a:gd name="T14" fmla="*/ 134 w 140"/>
                <a:gd name="T15" fmla="*/ 0 h 143"/>
                <a:gd name="T16" fmla="*/ 139 w 140"/>
                <a:gd name="T17" fmla="*/ 5 h 143"/>
                <a:gd name="T18" fmla="*/ 139 w 140"/>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7"/>
                  </a:moveTo>
                  <a:lnTo>
                    <a:pt x="139" y="137"/>
                  </a:lnTo>
                  <a:cubicBezTo>
                    <a:pt x="139" y="139"/>
                    <a:pt x="136" y="142"/>
                    <a:pt x="134" y="142"/>
                  </a:cubicBezTo>
                  <a:cubicBezTo>
                    <a:pt x="5" y="142"/>
                    <a:pt x="5" y="142"/>
                    <a:pt x="5" y="142"/>
                  </a:cubicBezTo>
                  <a:cubicBezTo>
                    <a:pt x="2" y="142"/>
                    <a:pt x="2" y="142"/>
                    <a:pt x="0" y="139"/>
                  </a:cubicBezTo>
                  <a:cubicBezTo>
                    <a:pt x="0" y="7"/>
                    <a:pt x="0" y="7"/>
                    <a:pt x="0" y="7"/>
                  </a:cubicBezTo>
                  <a:cubicBezTo>
                    <a:pt x="0" y="5"/>
                    <a:pt x="2" y="2"/>
                    <a:pt x="5" y="2"/>
                  </a:cubicBezTo>
                  <a:cubicBezTo>
                    <a:pt x="134" y="0"/>
                    <a:pt x="134" y="0"/>
                    <a:pt x="134" y="0"/>
                  </a:cubicBezTo>
                  <a:cubicBezTo>
                    <a:pt x="136" y="0"/>
                    <a:pt x="139" y="2"/>
                    <a:pt x="139" y="5"/>
                  </a:cubicBezTo>
                  <a:lnTo>
                    <a:pt x="139"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2" name="Freeform 462"/>
            <p:cNvSpPr>
              <a:spLocks noChangeArrowheads="1"/>
            </p:cNvSpPr>
            <p:nvPr/>
          </p:nvSpPr>
          <p:spPr bwMode="auto">
            <a:xfrm>
              <a:off x="18879302" y="6838957"/>
              <a:ext cx="131199" cy="131193"/>
            </a:xfrm>
            <a:custGeom>
              <a:avLst/>
              <a:gdLst>
                <a:gd name="T0" fmla="*/ 139 w 140"/>
                <a:gd name="T1" fmla="*/ 137 h 143"/>
                <a:gd name="T2" fmla="*/ 139 w 140"/>
                <a:gd name="T3" fmla="*/ 137 h 143"/>
                <a:gd name="T4" fmla="*/ 134 w 140"/>
                <a:gd name="T5" fmla="*/ 142 h 143"/>
                <a:gd name="T6" fmla="*/ 5 w 140"/>
                <a:gd name="T7" fmla="*/ 142 h 143"/>
                <a:gd name="T8" fmla="*/ 0 w 140"/>
                <a:gd name="T9" fmla="*/ 139 h 143"/>
                <a:gd name="T10" fmla="*/ 0 w 140"/>
                <a:gd name="T11" fmla="*/ 7 h 143"/>
                <a:gd name="T12" fmla="*/ 5 w 140"/>
                <a:gd name="T13" fmla="*/ 2 h 143"/>
                <a:gd name="T14" fmla="*/ 134 w 140"/>
                <a:gd name="T15" fmla="*/ 0 h 143"/>
                <a:gd name="T16" fmla="*/ 139 w 140"/>
                <a:gd name="T17" fmla="*/ 5 h 143"/>
                <a:gd name="T18" fmla="*/ 139 w 140"/>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7"/>
                  </a:moveTo>
                  <a:lnTo>
                    <a:pt x="139" y="137"/>
                  </a:lnTo>
                  <a:cubicBezTo>
                    <a:pt x="139" y="139"/>
                    <a:pt x="136" y="142"/>
                    <a:pt x="134" y="142"/>
                  </a:cubicBezTo>
                  <a:cubicBezTo>
                    <a:pt x="5" y="142"/>
                    <a:pt x="5" y="142"/>
                    <a:pt x="5" y="142"/>
                  </a:cubicBezTo>
                  <a:cubicBezTo>
                    <a:pt x="2" y="142"/>
                    <a:pt x="2" y="142"/>
                    <a:pt x="0" y="139"/>
                  </a:cubicBezTo>
                  <a:cubicBezTo>
                    <a:pt x="0" y="7"/>
                    <a:pt x="0" y="7"/>
                    <a:pt x="0" y="7"/>
                  </a:cubicBezTo>
                  <a:cubicBezTo>
                    <a:pt x="0" y="5"/>
                    <a:pt x="2" y="2"/>
                    <a:pt x="5" y="2"/>
                  </a:cubicBezTo>
                  <a:cubicBezTo>
                    <a:pt x="134" y="0"/>
                    <a:pt x="134" y="0"/>
                    <a:pt x="134" y="0"/>
                  </a:cubicBezTo>
                  <a:cubicBezTo>
                    <a:pt x="136" y="0"/>
                    <a:pt x="139" y="2"/>
                    <a:pt x="139" y="5"/>
                  </a:cubicBezTo>
                  <a:lnTo>
                    <a:pt x="139"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3" name="Freeform 463"/>
            <p:cNvSpPr>
              <a:spLocks noChangeArrowheads="1"/>
            </p:cNvSpPr>
            <p:nvPr/>
          </p:nvSpPr>
          <p:spPr bwMode="auto">
            <a:xfrm>
              <a:off x="18710013" y="6838957"/>
              <a:ext cx="131199" cy="131193"/>
            </a:xfrm>
            <a:custGeom>
              <a:avLst/>
              <a:gdLst>
                <a:gd name="T0" fmla="*/ 141 w 142"/>
                <a:gd name="T1" fmla="*/ 137 h 143"/>
                <a:gd name="T2" fmla="*/ 141 w 142"/>
                <a:gd name="T3" fmla="*/ 137 h 143"/>
                <a:gd name="T4" fmla="*/ 136 w 142"/>
                <a:gd name="T5" fmla="*/ 142 h 143"/>
                <a:gd name="T6" fmla="*/ 7 w 142"/>
                <a:gd name="T7" fmla="*/ 142 h 143"/>
                <a:gd name="T8" fmla="*/ 2 w 142"/>
                <a:gd name="T9" fmla="*/ 137 h 143"/>
                <a:gd name="T10" fmla="*/ 0 w 142"/>
                <a:gd name="T11" fmla="*/ 5 h 143"/>
                <a:gd name="T12" fmla="*/ 4 w 142"/>
                <a:gd name="T13" fmla="*/ 3 h 143"/>
                <a:gd name="T14" fmla="*/ 133 w 142"/>
                <a:gd name="T15" fmla="*/ 0 h 143"/>
                <a:gd name="T16" fmla="*/ 138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40"/>
                    <a:pt x="138" y="142"/>
                    <a:pt x="136" y="142"/>
                  </a:cubicBezTo>
                  <a:cubicBezTo>
                    <a:pt x="7" y="142"/>
                    <a:pt x="7" y="142"/>
                    <a:pt x="7" y="142"/>
                  </a:cubicBezTo>
                  <a:cubicBezTo>
                    <a:pt x="4" y="142"/>
                    <a:pt x="2" y="142"/>
                    <a:pt x="2" y="137"/>
                  </a:cubicBezTo>
                  <a:cubicBezTo>
                    <a:pt x="0" y="5"/>
                    <a:pt x="0" y="5"/>
                    <a:pt x="0" y="5"/>
                  </a:cubicBezTo>
                  <a:cubicBezTo>
                    <a:pt x="0" y="3"/>
                    <a:pt x="2" y="3"/>
                    <a:pt x="4" y="3"/>
                  </a:cubicBezTo>
                  <a:cubicBezTo>
                    <a:pt x="133" y="0"/>
                    <a:pt x="133" y="0"/>
                    <a:pt x="133" y="0"/>
                  </a:cubicBezTo>
                  <a:cubicBezTo>
                    <a:pt x="136" y="0"/>
                    <a:pt x="138" y="3"/>
                    <a:pt x="138" y="5"/>
                  </a:cubicBezTo>
                  <a:lnTo>
                    <a:pt x="141"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4" name="Freeform 464"/>
            <p:cNvSpPr>
              <a:spLocks noChangeArrowheads="1"/>
            </p:cNvSpPr>
            <p:nvPr/>
          </p:nvSpPr>
          <p:spPr bwMode="auto">
            <a:xfrm>
              <a:off x="18710013" y="6838957"/>
              <a:ext cx="131199" cy="131193"/>
            </a:xfrm>
            <a:custGeom>
              <a:avLst/>
              <a:gdLst>
                <a:gd name="T0" fmla="*/ 141 w 142"/>
                <a:gd name="T1" fmla="*/ 137 h 143"/>
                <a:gd name="T2" fmla="*/ 141 w 142"/>
                <a:gd name="T3" fmla="*/ 137 h 143"/>
                <a:gd name="T4" fmla="*/ 136 w 142"/>
                <a:gd name="T5" fmla="*/ 142 h 143"/>
                <a:gd name="T6" fmla="*/ 7 w 142"/>
                <a:gd name="T7" fmla="*/ 142 h 143"/>
                <a:gd name="T8" fmla="*/ 2 w 142"/>
                <a:gd name="T9" fmla="*/ 137 h 143"/>
                <a:gd name="T10" fmla="*/ 0 w 142"/>
                <a:gd name="T11" fmla="*/ 5 h 143"/>
                <a:gd name="T12" fmla="*/ 4 w 142"/>
                <a:gd name="T13" fmla="*/ 3 h 143"/>
                <a:gd name="T14" fmla="*/ 133 w 142"/>
                <a:gd name="T15" fmla="*/ 0 h 143"/>
                <a:gd name="T16" fmla="*/ 138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40"/>
                    <a:pt x="138" y="142"/>
                    <a:pt x="136" y="142"/>
                  </a:cubicBezTo>
                  <a:cubicBezTo>
                    <a:pt x="7" y="142"/>
                    <a:pt x="7" y="142"/>
                    <a:pt x="7" y="142"/>
                  </a:cubicBezTo>
                  <a:cubicBezTo>
                    <a:pt x="4" y="142"/>
                    <a:pt x="2" y="142"/>
                    <a:pt x="2" y="137"/>
                  </a:cubicBezTo>
                  <a:cubicBezTo>
                    <a:pt x="0" y="5"/>
                    <a:pt x="0" y="5"/>
                    <a:pt x="0" y="5"/>
                  </a:cubicBezTo>
                  <a:cubicBezTo>
                    <a:pt x="0" y="3"/>
                    <a:pt x="2" y="3"/>
                    <a:pt x="4" y="3"/>
                  </a:cubicBezTo>
                  <a:cubicBezTo>
                    <a:pt x="133" y="0"/>
                    <a:pt x="133" y="0"/>
                    <a:pt x="133" y="0"/>
                  </a:cubicBezTo>
                  <a:cubicBezTo>
                    <a:pt x="136" y="0"/>
                    <a:pt x="138" y="3"/>
                    <a:pt x="138" y="5"/>
                  </a:cubicBezTo>
                  <a:lnTo>
                    <a:pt x="141"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5" name="Freeform 465"/>
            <p:cNvSpPr>
              <a:spLocks noChangeArrowheads="1"/>
            </p:cNvSpPr>
            <p:nvPr/>
          </p:nvSpPr>
          <p:spPr bwMode="auto">
            <a:xfrm>
              <a:off x="18536492" y="6843189"/>
              <a:ext cx="131199" cy="131193"/>
            </a:xfrm>
            <a:custGeom>
              <a:avLst/>
              <a:gdLst>
                <a:gd name="T0" fmla="*/ 138 w 139"/>
                <a:gd name="T1" fmla="*/ 137 h 142"/>
                <a:gd name="T2" fmla="*/ 138 w 139"/>
                <a:gd name="T3" fmla="*/ 137 h 142"/>
                <a:gd name="T4" fmla="*/ 134 w 139"/>
                <a:gd name="T5" fmla="*/ 141 h 142"/>
                <a:gd name="T6" fmla="*/ 4 w 139"/>
                <a:gd name="T7" fmla="*/ 141 h 142"/>
                <a:gd name="T8" fmla="*/ 2 w 139"/>
                <a:gd name="T9" fmla="*/ 137 h 142"/>
                <a:gd name="T10" fmla="*/ 0 w 139"/>
                <a:gd name="T11" fmla="*/ 5 h 142"/>
                <a:gd name="T12" fmla="*/ 4 w 139"/>
                <a:gd name="T13" fmla="*/ 0 h 142"/>
                <a:gd name="T14" fmla="*/ 134 w 139"/>
                <a:gd name="T15" fmla="*/ 0 h 142"/>
                <a:gd name="T16" fmla="*/ 138 w 139"/>
                <a:gd name="T17" fmla="*/ 5 h 142"/>
                <a:gd name="T18" fmla="*/ 138 w 139"/>
                <a:gd name="T19" fmla="*/ 1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2">
                  <a:moveTo>
                    <a:pt x="138" y="137"/>
                  </a:moveTo>
                  <a:lnTo>
                    <a:pt x="138" y="137"/>
                  </a:lnTo>
                  <a:cubicBezTo>
                    <a:pt x="138" y="139"/>
                    <a:pt x="136" y="141"/>
                    <a:pt x="134" y="141"/>
                  </a:cubicBezTo>
                  <a:cubicBezTo>
                    <a:pt x="4" y="141"/>
                    <a:pt x="4" y="141"/>
                    <a:pt x="4" y="141"/>
                  </a:cubicBezTo>
                  <a:cubicBezTo>
                    <a:pt x="2" y="141"/>
                    <a:pt x="2" y="139"/>
                    <a:pt x="2" y="137"/>
                  </a:cubicBezTo>
                  <a:cubicBezTo>
                    <a:pt x="0" y="5"/>
                    <a:pt x="0" y="5"/>
                    <a:pt x="0" y="5"/>
                  </a:cubicBezTo>
                  <a:cubicBezTo>
                    <a:pt x="0" y="2"/>
                    <a:pt x="2" y="0"/>
                    <a:pt x="4" y="0"/>
                  </a:cubicBezTo>
                  <a:cubicBezTo>
                    <a:pt x="134" y="0"/>
                    <a:pt x="134" y="0"/>
                    <a:pt x="134" y="0"/>
                  </a:cubicBezTo>
                  <a:cubicBezTo>
                    <a:pt x="136" y="0"/>
                    <a:pt x="138" y="2"/>
                    <a:pt x="138" y="5"/>
                  </a:cubicBezTo>
                  <a:lnTo>
                    <a:pt x="138"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6" name="Freeform 466"/>
            <p:cNvSpPr>
              <a:spLocks noChangeArrowheads="1"/>
            </p:cNvSpPr>
            <p:nvPr/>
          </p:nvSpPr>
          <p:spPr bwMode="auto">
            <a:xfrm>
              <a:off x="18536492" y="6843189"/>
              <a:ext cx="131199" cy="131193"/>
            </a:xfrm>
            <a:custGeom>
              <a:avLst/>
              <a:gdLst>
                <a:gd name="T0" fmla="*/ 138 w 139"/>
                <a:gd name="T1" fmla="*/ 137 h 142"/>
                <a:gd name="T2" fmla="*/ 138 w 139"/>
                <a:gd name="T3" fmla="*/ 137 h 142"/>
                <a:gd name="T4" fmla="*/ 134 w 139"/>
                <a:gd name="T5" fmla="*/ 141 h 142"/>
                <a:gd name="T6" fmla="*/ 4 w 139"/>
                <a:gd name="T7" fmla="*/ 141 h 142"/>
                <a:gd name="T8" fmla="*/ 2 w 139"/>
                <a:gd name="T9" fmla="*/ 137 h 142"/>
                <a:gd name="T10" fmla="*/ 0 w 139"/>
                <a:gd name="T11" fmla="*/ 5 h 142"/>
                <a:gd name="T12" fmla="*/ 4 w 139"/>
                <a:gd name="T13" fmla="*/ 0 h 142"/>
                <a:gd name="T14" fmla="*/ 134 w 139"/>
                <a:gd name="T15" fmla="*/ 0 h 142"/>
                <a:gd name="T16" fmla="*/ 138 w 139"/>
                <a:gd name="T17" fmla="*/ 5 h 142"/>
                <a:gd name="T18" fmla="*/ 138 w 139"/>
                <a:gd name="T19" fmla="*/ 1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2">
                  <a:moveTo>
                    <a:pt x="138" y="137"/>
                  </a:moveTo>
                  <a:lnTo>
                    <a:pt x="138" y="137"/>
                  </a:lnTo>
                  <a:cubicBezTo>
                    <a:pt x="138" y="139"/>
                    <a:pt x="136" y="141"/>
                    <a:pt x="134" y="141"/>
                  </a:cubicBezTo>
                  <a:cubicBezTo>
                    <a:pt x="4" y="141"/>
                    <a:pt x="4" y="141"/>
                    <a:pt x="4" y="141"/>
                  </a:cubicBezTo>
                  <a:cubicBezTo>
                    <a:pt x="2" y="141"/>
                    <a:pt x="2" y="139"/>
                    <a:pt x="2" y="137"/>
                  </a:cubicBezTo>
                  <a:cubicBezTo>
                    <a:pt x="0" y="5"/>
                    <a:pt x="0" y="5"/>
                    <a:pt x="0" y="5"/>
                  </a:cubicBezTo>
                  <a:cubicBezTo>
                    <a:pt x="0" y="2"/>
                    <a:pt x="2" y="0"/>
                    <a:pt x="4" y="0"/>
                  </a:cubicBezTo>
                  <a:cubicBezTo>
                    <a:pt x="134" y="0"/>
                    <a:pt x="134" y="0"/>
                    <a:pt x="134" y="0"/>
                  </a:cubicBezTo>
                  <a:cubicBezTo>
                    <a:pt x="136" y="0"/>
                    <a:pt x="138" y="2"/>
                    <a:pt x="138" y="5"/>
                  </a:cubicBezTo>
                  <a:lnTo>
                    <a:pt x="138"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7" name="Freeform 467"/>
            <p:cNvSpPr>
              <a:spLocks noChangeArrowheads="1"/>
            </p:cNvSpPr>
            <p:nvPr/>
          </p:nvSpPr>
          <p:spPr bwMode="auto">
            <a:xfrm>
              <a:off x="18362970" y="6843189"/>
              <a:ext cx="131199" cy="131193"/>
            </a:xfrm>
            <a:custGeom>
              <a:avLst/>
              <a:gdLst>
                <a:gd name="T0" fmla="*/ 142 w 143"/>
                <a:gd name="T1" fmla="*/ 137 h 143"/>
                <a:gd name="T2" fmla="*/ 142 w 143"/>
                <a:gd name="T3" fmla="*/ 137 h 143"/>
                <a:gd name="T4" fmla="*/ 137 w 143"/>
                <a:gd name="T5" fmla="*/ 139 h 143"/>
                <a:gd name="T6" fmla="*/ 7 w 143"/>
                <a:gd name="T7" fmla="*/ 142 h 143"/>
                <a:gd name="T8" fmla="*/ 3 w 143"/>
                <a:gd name="T9" fmla="*/ 137 h 143"/>
                <a:gd name="T10" fmla="*/ 0 w 143"/>
                <a:gd name="T11" fmla="*/ 5 h 143"/>
                <a:gd name="T12" fmla="*/ 5 w 143"/>
                <a:gd name="T13" fmla="*/ 0 h 143"/>
                <a:gd name="T14" fmla="*/ 135 w 143"/>
                <a:gd name="T15" fmla="*/ 0 h 143"/>
                <a:gd name="T16" fmla="*/ 139 w 143"/>
                <a:gd name="T17" fmla="*/ 5 h 143"/>
                <a:gd name="T18" fmla="*/ 142 w 143"/>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142" y="137"/>
                  </a:moveTo>
                  <a:lnTo>
                    <a:pt x="142" y="137"/>
                  </a:lnTo>
                  <a:cubicBezTo>
                    <a:pt x="142" y="139"/>
                    <a:pt x="139" y="139"/>
                    <a:pt x="137" y="139"/>
                  </a:cubicBezTo>
                  <a:cubicBezTo>
                    <a:pt x="7" y="142"/>
                    <a:pt x="7" y="142"/>
                    <a:pt x="7" y="142"/>
                  </a:cubicBezTo>
                  <a:cubicBezTo>
                    <a:pt x="5" y="142"/>
                    <a:pt x="3" y="139"/>
                    <a:pt x="3" y="137"/>
                  </a:cubicBezTo>
                  <a:cubicBezTo>
                    <a:pt x="0" y="5"/>
                    <a:pt x="0" y="5"/>
                    <a:pt x="0" y="5"/>
                  </a:cubicBezTo>
                  <a:cubicBezTo>
                    <a:pt x="0" y="3"/>
                    <a:pt x="3" y="0"/>
                    <a:pt x="5" y="0"/>
                  </a:cubicBezTo>
                  <a:cubicBezTo>
                    <a:pt x="135" y="0"/>
                    <a:pt x="135" y="0"/>
                    <a:pt x="135" y="0"/>
                  </a:cubicBezTo>
                  <a:cubicBezTo>
                    <a:pt x="137" y="0"/>
                    <a:pt x="139" y="3"/>
                    <a:pt x="139" y="5"/>
                  </a:cubicBezTo>
                  <a:lnTo>
                    <a:pt x="142"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8" name="Freeform 468"/>
            <p:cNvSpPr>
              <a:spLocks noChangeArrowheads="1"/>
            </p:cNvSpPr>
            <p:nvPr/>
          </p:nvSpPr>
          <p:spPr bwMode="auto">
            <a:xfrm>
              <a:off x="18362970" y="6843189"/>
              <a:ext cx="131199" cy="131193"/>
            </a:xfrm>
            <a:custGeom>
              <a:avLst/>
              <a:gdLst>
                <a:gd name="T0" fmla="*/ 142 w 143"/>
                <a:gd name="T1" fmla="*/ 137 h 143"/>
                <a:gd name="T2" fmla="*/ 142 w 143"/>
                <a:gd name="T3" fmla="*/ 137 h 143"/>
                <a:gd name="T4" fmla="*/ 137 w 143"/>
                <a:gd name="T5" fmla="*/ 139 h 143"/>
                <a:gd name="T6" fmla="*/ 7 w 143"/>
                <a:gd name="T7" fmla="*/ 142 h 143"/>
                <a:gd name="T8" fmla="*/ 3 w 143"/>
                <a:gd name="T9" fmla="*/ 137 h 143"/>
                <a:gd name="T10" fmla="*/ 0 w 143"/>
                <a:gd name="T11" fmla="*/ 5 h 143"/>
                <a:gd name="T12" fmla="*/ 5 w 143"/>
                <a:gd name="T13" fmla="*/ 0 h 143"/>
                <a:gd name="T14" fmla="*/ 135 w 143"/>
                <a:gd name="T15" fmla="*/ 0 h 143"/>
                <a:gd name="T16" fmla="*/ 139 w 143"/>
                <a:gd name="T17" fmla="*/ 5 h 143"/>
                <a:gd name="T18" fmla="*/ 142 w 143"/>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142" y="137"/>
                  </a:moveTo>
                  <a:lnTo>
                    <a:pt x="142" y="137"/>
                  </a:lnTo>
                  <a:cubicBezTo>
                    <a:pt x="142" y="139"/>
                    <a:pt x="139" y="139"/>
                    <a:pt x="137" y="139"/>
                  </a:cubicBezTo>
                  <a:cubicBezTo>
                    <a:pt x="7" y="142"/>
                    <a:pt x="7" y="142"/>
                    <a:pt x="7" y="142"/>
                  </a:cubicBezTo>
                  <a:cubicBezTo>
                    <a:pt x="5" y="142"/>
                    <a:pt x="3" y="139"/>
                    <a:pt x="3" y="137"/>
                  </a:cubicBezTo>
                  <a:cubicBezTo>
                    <a:pt x="0" y="5"/>
                    <a:pt x="0" y="5"/>
                    <a:pt x="0" y="5"/>
                  </a:cubicBezTo>
                  <a:cubicBezTo>
                    <a:pt x="0" y="3"/>
                    <a:pt x="3" y="0"/>
                    <a:pt x="5" y="0"/>
                  </a:cubicBezTo>
                  <a:cubicBezTo>
                    <a:pt x="135" y="0"/>
                    <a:pt x="135" y="0"/>
                    <a:pt x="135" y="0"/>
                  </a:cubicBezTo>
                  <a:cubicBezTo>
                    <a:pt x="137" y="0"/>
                    <a:pt x="139" y="3"/>
                    <a:pt x="139" y="5"/>
                  </a:cubicBezTo>
                  <a:lnTo>
                    <a:pt x="142"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9" name="Freeform 469"/>
            <p:cNvSpPr>
              <a:spLocks noChangeArrowheads="1"/>
            </p:cNvSpPr>
            <p:nvPr/>
          </p:nvSpPr>
          <p:spPr bwMode="auto">
            <a:xfrm>
              <a:off x="19222113" y="6665444"/>
              <a:ext cx="131199" cy="135425"/>
            </a:xfrm>
            <a:custGeom>
              <a:avLst/>
              <a:gdLst>
                <a:gd name="T0" fmla="*/ 139 w 140"/>
                <a:gd name="T1" fmla="*/ 137 h 145"/>
                <a:gd name="T2" fmla="*/ 139 w 140"/>
                <a:gd name="T3" fmla="*/ 137 h 145"/>
                <a:gd name="T4" fmla="*/ 136 w 140"/>
                <a:gd name="T5" fmla="*/ 142 h 145"/>
                <a:gd name="T6" fmla="*/ 7 w 140"/>
                <a:gd name="T7" fmla="*/ 144 h 145"/>
                <a:gd name="T8" fmla="*/ 2 w 140"/>
                <a:gd name="T9" fmla="*/ 139 h 145"/>
                <a:gd name="T10" fmla="*/ 0 w 140"/>
                <a:gd name="T11" fmla="*/ 7 h 145"/>
                <a:gd name="T12" fmla="*/ 4 w 140"/>
                <a:gd name="T13" fmla="*/ 3 h 145"/>
                <a:gd name="T14" fmla="*/ 134 w 140"/>
                <a:gd name="T15" fmla="*/ 0 h 145"/>
                <a:gd name="T16" fmla="*/ 139 w 140"/>
                <a:gd name="T17" fmla="*/ 5 h 145"/>
                <a:gd name="T18" fmla="*/ 139 w 140"/>
                <a:gd name="T19" fmla="*/ 1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5">
                  <a:moveTo>
                    <a:pt x="139" y="137"/>
                  </a:moveTo>
                  <a:lnTo>
                    <a:pt x="139" y="137"/>
                  </a:lnTo>
                  <a:cubicBezTo>
                    <a:pt x="139" y="139"/>
                    <a:pt x="139" y="142"/>
                    <a:pt x="136" y="142"/>
                  </a:cubicBezTo>
                  <a:cubicBezTo>
                    <a:pt x="7" y="144"/>
                    <a:pt x="7" y="144"/>
                    <a:pt x="7" y="144"/>
                  </a:cubicBezTo>
                  <a:cubicBezTo>
                    <a:pt x="2" y="144"/>
                    <a:pt x="2" y="142"/>
                    <a:pt x="2" y="139"/>
                  </a:cubicBezTo>
                  <a:cubicBezTo>
                    <a:pt x="0" y="7"/>
                    <a:pt x="0" y="7"/>
                    <a:pt x="0" y="7"/>
                  </a:cubicBezTo>
                  <a:cubicBezTo>
                    <a:pt x="0" y="5"/>
                    <a:pt x="2" y="3"/>
                    <a:pt x="4" y="3"/>
                  </a:cubicBezTo>
                  <a:cubicBezTo>
                    <a:pt x="134" y="0"/>
                    <a:pt x="134" y="0"/>
                    <a:pt x="134" y="0"/>
                  </a:cubicBezTo>
                  <a:cubicBezTo>
                    <a:pt x="136" y="0"/>
                    <a:pt x="139" y="3"/>
                    <a:pt x="139" y="5"/>
                  </a:cubicBezTo>
                  <a:lnTo>
                    <a:pt x="139"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0" name="Freeform 470"/>
            <p:cNvSpPr>
              <a:spLocks noChangeArrowheads="1"/>
            </p:cNvSpPr>
            <p:nvPr/>
          </p:nvSpPr>
          <p:spPr bwMode="auto">
            <a:xfrm>
              <a:off x="19222113" y="6665444"/>
              <a:ext cx="131199" cy="135425"/>
            </a:xfrm>
            <a:custGeom>
              <a:avLst/>
              <a:gdLst>
                <a:gd name="T0" fmla="*/ 139 w 140"/>
                <a:gd name="T1" fmla="*/ 137 h 145"/>
                <a:gd name="T2" fmla="*/ 139 w 140"/>
                <a:gd name="T3" fmla="*/ 137 h 145"/>
                <a:gd name="T4" fmla="*/ 136 w 140"/>
                <a:gd name="T5" fmla="*/ 142 h 145"/>
                <a:gd name="T6" fmla="*/ 7 w 140"/>
                <a:gd name="T7" fmla="*/ 144 h 145"/>
                <a:gd name="T8" fmla="*/ 2 w 140"/>
                <a:gd name="T9" fmla="*/ 139 h 145"/>
                <a:gd name="T10" fmla="*/ 0 w 140"/>
                <a:gd name="T11" fmla="*/ 7 h 145"/>
                <a:gd name="T12" fmla="*/ 4 w 140"/>
                <a:gd name="T13" fmla="*/ 3 h 145"/>
                <a:gd name="T14" fmla="*/ 134 w 140"/>
                <a:gd name="T15" fmla="*/ 0 h 145"/>
                <a:gd name="T16" fmla="*/ 139 w 140"/>
                <a:gd name="T17" fmla="*/ 5 h 145"/>
                <a:gd name="T18" fmla="*/ 139 w 140"/>
                <a:gd name="T19" fmla="*/ 1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5">
                  <a:moveTo>
                    <a:pt x="139" y="137"/>
                  </a:moveTo>
                  <a:lnTo>
                    <a:pt x="139" y="137"/>
                  </a:lnTo>
                  <a:cubicBezTo>
                    <a:pt x="139" y="139"/>
                    <a:pt x="139" y="142"/>
                    <a:pt x="136" y="142"/>
                  </a:cubicBezTo>
                  <a:cubicBezTo>
                    <a:pt x="7" y="144"/>
                    <a:pt x="7" y="144"/>
                    <a:pt x="7" y="144"/>
                  </a:cubicBezTo>
                  <a:cubicBezTo>
                    <a:pt x="2" y="144"/>
                    <a:pt x="2" y="142"/>
                    <a:pt x="2" y="139"/>
                  </a:cubicBezTo>
                  <a:cubicBezTo>
                    <a:pt x="0" y="7"/>
                    <a:pt x="0" y="7"/>
                    <a:pt x="0" y="7"/>
                  </a:cubicBezTo>
                  <a:cubicBezTo>
                    <a:pt x="0" y="5"/>
                    <a:pt x="2" y="3"/>
                    <a:pt x="4" y="3"/>
                  </a:cubicBezTo>
                  <a:cubicBezTo>
                    <a:pt x="134" y="0"/>
                    <a:pt x="134" y="0"/>
                    <a:pt x="134" y="0"/>
                  </a:cubicBezTo>
                  <a:cubicBezTo>
                    <a:pt x="136" y="0"/>
                    <a:pt x="139" y="3"/>
                    <a:pt x="139" y="5"/>
                  </a:cubicBezTo>
                  <a:lnTo>
                    <a:pt x="139"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1" name="Freeform 471"/>
            <p:cNvSpPr>
              <a:spLocks noChangeArrowheads="1"/>
            </p:cNvSpPr>
            <p:nvPr/>
          </p:nvSpPr>
          <p:spPr bwMode="auto">
            <a:xfrm>
              <a:off x="19048591" y="6669676"/>
              <a:ext cx="131199" cy="135425"/>
            </a:xfrm>
            <a:custGeom>
              <a:avLst/>
              <a:gdLst>
                <a:gd name="T0" fmla="*/ 142 w 143"/>
                <a:gd name="T1" fmla="*/ 136 h 145"/>
                <a:gd name="T2" fmla="*/ 142 w 143"/>
                <a:gd name="T3" fmla="*/ 136 h 145"/>
                <a:gd name="T4" fmla="*/ 137 w 143"/>
                <a:gd name="T5" fmla="*/ 141 h 145"/>
                <a:gd name="T6" fmla="*/ 8 w 143"/>
                <a:gd name="T7" fmla="*/ 144 h 145"/>
                <a:gd name="T8" fmla="*/ 3 w 143"/>
                <a:gd name="T9" fmla="*/ 139 h 145"/>
                <a:gd name="T10" fmla="*/ 0 w 143"/>
                <a:gd name="T11" fmla="*/ 7 h 145"/>
                <a:gd name="T12" fmla="*/ 5 w 143"/>
                <a:gd name="T13" fmla="*/ 2 h 145"/>
                <a:gd name="T14" fmla="*/ 134 w 143"/>
                <a:gd name="T15" fmla="*/ 0 h 145"/>
                <a:gd name="T16" fmla="*/ 139 w 143"/>
                <a:gd name="T17" fmla="*/ 4 h 145"/>
                <a:gd name="T18" fmla="*/ 142 w 143"/>
                <a:gd name="T19" fmla="*/ 1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5">
                  <a:moveTo>
                    <a:pt x="142" y="136"/>
                  </a:moveTo>
                  <a:lnTo>
                    <a:pt x="142" y="136"/>
                  </a:lnTo>
                  <a:cubicBezTo>
                    <a:pt x="142" y="139"/>
                    <a:pt x="139" y="141"/>
                    <a:pt x="137" y="141"/>
                  </a:cubicBezTo>
                  <a:cubicBezTo>
                    <a:pt x="8" y="144"/>
                    <a:pt x="8" y="144"/>
                    <a:pt x="8" y="144"/>
                  </a:cubicBezTo>
                  <a:cubicBezTo>
                    <a:pt x="5" y="144"/>
                    <a:pt x="3" y="141"/>
                    <a:pt x="3" y="139"/>
                  </a:cubicBezTo>
                  <a:cubicBezTo>
                    <a:pt x="0" y="7"/>
                    <a:pt x="0" y="7"/>
                    <a:pt x="0" y="7"/>
                  </a:cubicBezTo>
                  <a:cubicBezTo>
                    <a:pt x="0" y="4"/>
                    <a:pt x="3" y="2"/>
                    <a:pt x="5" y="2"/>
                  </a:cubicBezTo>
                  <a:cubicBezTo>
                    <a:pt x="134" y="0"/>
                    <a:pt x="134" y="0"/>
                    <a:pt x="134" y="0"/>
                  </a:cubicBezTo>
                  <a:cubicBezTo>
                    <a:pt x="137" y="0"/>
                    <a:pt x="139" y="2"/>
                    <a:pt x="139" y="4"/>
                  </a:cubicBezTo>
                  <a:lnTo>
                    <a:pt x="142" y="136"/>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2" name="Freeform 472"/>
            <p:cNvSpPr>
              <a:spLocks noChangeArrowheads="1"/>
            </p:cNvSpPr>
            <p:nvPr/>
          </p:nvSpPr>
          <p:spPr bwMode="auto">
            <a:xfrm>
              <a:off x="19048591" y="6669676"/>
              <a:ext cx="131199" cy="135425"/>
            </a:xfrm>
            <a:custGeom>
              <a:avLst/>
              <a:gdLst>
                <a:gd name="T0" fmla="*/ 142 w 143"/>
                <a:gd name="T1" fmla="*/ 136 h 145"/>
                <a:gd name="T2" fmla="*/ 142 w 143"/>
                <a:gd name="T3" fmla="*/ 136 h 145"/>
                <a:gd name="T4" fmla="*/ 137 w 143"/>
                <a:gd name="T5" fmla="*/ 141 h 145"/>
                <a:gd name="T6" fmla="*/ 8 w 143"/>
                <a:gd name="T7" fmla="*/ 144 h 145"/>
                <a:gd name="T8" fmla="*/ 3 w 143"/>
                <a:gd name="T9" fmla="*/ 139 h 145"/>
                <a:gd name="T10" fmla="*/ 0 w 143"/>
                <a:gd name="T11" fmla="*/ 7 h 145"/>
                <a:gd name="T12" fmla="*/ 5 w 143"/>
                <a:gd name="T13" fmla="*/ 2 h 145"/>
                <a:gd name="T14" fmla="*/ 134 w 143"/>
                <a:gd name="T15" fmla="*/ 0 h 145"/>
                <a:gd name="T16" fmla="*/ 139 w 143"/>
                <a:gd name="T17" fmla="*/ 4 h 145"/>
                <a:gd name="T18" fmla="*/ 142 w 143"/>
                <a:gd name="T19" fmla="*/ 1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5">
                  <a:moveTo>
                    <a:pt x="142" y="136"/>
                  </a:moveTo>
                  <a:lnTo>
                    <a:pt x="142" y="136"/>
                  </a:lnTo>
                  <a:cubicBezTo>
                    <a:pt x="142" y="139"/>
                    <a:pt x="139" y="141"/>
                    <a:pt x="137" y="141"/>
                  </a:cubicBezTo>
                  <a:cubicBezTo>
                    <a:pt x="8" y="144"/>
                    <a:pt x="8" y="144"/>
                    <a:pt x="8" y="144"/>
                  </a:cubicBezTo>
                  <a:cubicBezTo>
                    <a:pt x="5" y="144"/>
                    <a:pt x="3" y="141"/>
                    <a:pt x="3" y="139"/>
                  </a:cubicBezTo>
                  <a:cubicBezTo>
                    <a:pt x="0" y="7"/>
                    <a:pt x="0" y="7"/>
                    <a:pt x="0" y="7"/>
                  </a:cubicBezTo>
                  <a:cubicBezTo>
                    <a:pt x="0" y="4"/>
                    <a:pt x="3" y="2"/>
                    <a:pt x="5" y="2"/>
                  </a:cubicBezTo>
                  <a:cubicBezTo>
                    <a:pt x="134" y="0"/>
                    <a:pt x="134" y="0"/>
                    <a:pt x="134" y="0"/>
                  </a:cubicBezTo>
                  <a:cubicBezTo>
                    <a:pt x="137" y="0"/>
                    <a:pt x="139" y="2"/>
                    <a:pt x="139" y="4"/>
                  </a:cubicBezTo>
                  <a:lnTo>
                    <a:pt x="142" y="136"/>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3" name="Freeform 473"/>
            <p:cNvSpPr>
              <a:spLocks noChangeArrowheads="1"/>
            </p:cNvSpPr>
            <p:nvPr/>
          </p:nvSpPr>
          <p:spPr bwMode="auto">
            <a:xfrm>
              <a:off x="18879302" y="6669676"/>
              <a:ext cx="131199" cy="131193"/>
            </a:xfrm>
            <a:custGeom>
              <a:avLst/>
              <a:gdLst>
                <a:gd name="T0" fmla="*/ 138 w 139"/>
                <a:gd name="T1" fmla="*/ 137 h 143"/>
                <a:gd name="T2" fmla="*/ 138 w 139"/>
                <a:gd name="T3" fmla="*/ 137 h 143"/>
                <a:gd name="T4" fmla="*/ 136 w 139"/>
                <a:gd name="T5" fmla="*/ 142 h 143"/>
                <a:gd name="T6" fmla="*/ 7 w 139"/>
                <a:gd name="T7" fmla="*/ 142 h 143"/>
                <a:gd name="T8" fmla="*/ 2 w 139"/>
                <a:gd name="T9" fmla="*/ 139 h 143"/>
                <a:gd name="T10" fmla="*/ 0 w 139"/>
                <a:gd name="T11" fmla="*/ 7 h 143"/>
                <a:gd name="T12" fmla="*/ 4 w 139"/>
                <a:gd name="T13" fmla="*/ 2 h 143"/>
                <a:gd name="T14" fmla="*/ 133 w 139"/>
                <a:gd name="T15" fmla="*/ 0 h 143"/>
                <a:gd name="T16" fmla="*/ 138 w 139"/>
                <a:gd name="T17" fmla="*/ 5 h 143"/>
                <a:gd name="T18" fmla="*/ 138 w 139"/>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3">
                  <a:moveTo>
                    <a:pt x="138" y="137"/>
                  </a:moveTo>
                  <a:lnTo>
                    <a:pt x="138" y="137"/>
                  </a:lnTo>
                  <a:cubicBezTo>
                    <a:pt x="138" y="139"/>
                    <a:pt x="138" y="142"/>
                    <a:pt x="136" y="142"/>
                  </a:cubicBezTo>
                  <a:cubicBezTo>
                    <a:pt x="7" y="142"/>
                    <a:pt x="7" y="142"/>
                    <a:pt x="7" y="142"/>
                  </a:cubicBezTo>
                  <a:cubicBezTo>
                    <a:pt x="2" y="142"/>
                    <a:pt x="2" y="142"/>
                    <a:pt x="2" y="139"/>
                  </a:cubicBezTo>
                  <a:cubicBezTo>
                    <a:pt x="0" y="7"/>
                    <a:pt x="0" y="7"/>
                    <a:pt x="0" y="7"/>
                  </a:cubicBezTo>
                  <a:cubicBezTo>
                    <a:pt x="0" y="2"/>
                    <a:pt x="2" y="2"/>
                    <a:pt x="4" y="2"/>
                  </a:cubicBezTo>
                  <a:cubicBezTo>
                    <a:pt x="133" y="0"/>
                    <a:pt x="133" y="0"/>
                    <a:pt x="133" y="0"/>
                  </a:cubicBezTo>
                  <a:cubicBezTo>
                    <a:pt x="136" y="0"/>
                    <a:pt x="138" y="2"/>
                    <a:pt x="138" y="5"/>
                  </a:cubicBezTo>
                  <a:lnTo>
                    <a:pt x="138"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4" name="Freeform 474"/>
            <p:cNvSpPr>
              <a:spLocks noChangeArrowheads="1"/>
            </p:cNvSpPr>
            <p:nvPr/>
          </p:nvSpPr>
          <p:spPr bwMode="auto">
            <a:xfrm>
              <a:off x="18879302" y="6669676"/>
              <a:ext cx="131199" cy="131193"/>
            </a:xfrm>
            <a:custGeom>
              <a:avLst/>
              <a:gdLst>
                <a:gd name="T0" fmla="*/ 138 w 139"/>
                <a:gd name="T1" fmla="*/ 137 h 143"/>
                <a:gd name="T2" fmla="*/ 138 w 139"/>
                <a:gd name="T3" fmla="*/ 137 h 143"/>
                <a:gd name="T4" fmla="*/ 136 w 139"/>
                <a:gd name="T5" fmla="*/ 142 h 143"/>
                <a:gd name="T6" fmla="*/ 7 w 139"/>
                <a:gd name="T7" fmla="*/ 142 h 143"/>
                <a:gd name="T8" fmla="*/ 2 w 139"/>
                <a:gd name="T9" fmla="*/ 139 h 143"/>
                <a:gd name="T10" fmla="*/ 0 w 139"/>
                <a:gd name="T11" fmla="*/ 7 h 143"/>
                <a:gd name="T12" fmla="*/ 4 w 139"/>
                <a:gd name="T13" fmla="*/ 2 h 143"/>
                <a:gd name="T14" fmla="*/ 133 w 139"/>
                <a:gd name="T15" fmla="*/ 0 h 143"/>
                <a:gd name="T16" fmla="*/ 138 w 139"/>
                <a:gd name="T17" fmla="*/ 5 h 143"/>
                <a:gd name="T18" fmla="*/ 138 w 139"/>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3">
                  <a:moveTo>
                    <a:pt x="138" y="137"/>
                  </a:moveTo>
                  <a:lnTo>
                    <a:pt x="138" y="137"/>
                  </a:lnTo>
                  <a:cubicBezTo>
                    <a:pt x="138" y="139"/>
                    <a:pt x="138" y="142"/>
                    <a:pt x="136" y="142"/>
                  </a:cubicBezTo>
                  <a:cubicBezTo>
                    <a:pt x="7" y="142"/>
                    <a:pt x="7" y="142"/>
                    <a:pt x="7" y="142"/>
                  </a:cubicBezTo>
                  <a:cubicBezTo>
                    <a:pt x="2" y="142"/>
                    <a:pt x="2" y="142"/>
                    <a:pt x="2" y="139"/>
                  </a:cubicBezTo>
                  <a:cubicBezTo>
                    <a:pt x="0" y="7"/>
                    <a:pt x="0" y="7"/>
                    <a:pt x="0" y="7"/>
                  </a:cubicBezTo>
                  <a:cubicBezTo>
                    <a:pt x="0" y="2"/>
                    <a:pt x="2" y="2"/>
                    <a:pt x="4" y="2"/>
                  </a:cubicBezTo>
                  <a:cubicBezTo>
                    <a:pt x="133" y="0"/>
                    <a:pt x="133" y="0"/>
                    <a:pt x="133" y="0"/>
                  </a:cubicBezTo>
                  <a:cubicBezTo>
                    <a:pt x="136" y="0"/>
                    <a:pt x="138" y="2"/>
                    <a:pt x="138" y="5"/>
                  </a:cubicBezTo>
                  <a:lnTo>
                    <a:pt x="138"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5" name="Freeform 475"/>
            <p:cNvSpPr>
              <a:spLocks noChangeArrowheads="1"/>
            </p:cNvSpPr>
            <p:nvPr/>
          </p:nvSpPr>
          <p:spPr bwMode="auto">
            <a:xfrm>
              <a:off x="18705781" y="6673908"/>
              <a:ext cx="131199" cy="131193"/>
            </a:xfrm>
            <a:custGeom>
              <a:avLst/>
              <a:gdLst>
                <a:gd name="T0" fmla="*/ 141 w 142"/>
                <a:gd name="T1" fmla="*/ 137 h 143"/>
                <a:gd name="T2" fmla="*/ 141 w 142"/>
                <a:gd name="T3" fmla="*/ 137 h 143"/>
                <a:gd name="T4" fmla="*/ 136 w 142"/>
                <a:gd name="T5" fmla="*/ 142 h 143"/>
                <a:gd name="T6" fmla="*/ 7 w 142"/>
                <a:gd name="T7" fmla="*/ 142 h 143"/>
                <a:gd name="T8" fmla="*/ 3 w 142"/>
                <a:gd name="T9" fmla="*/ 137 h 143"/>
                <a:gd name="T10" fmla="*/ 0 w 142"/>
                <a:gd name="T11" fmla="*/ 5 h 143"/>
                <a:gd name="T12" fmla="*/ 5 w 142"/>
                <a:gd name="T13" fmla="*/ 0 h 143"/>
                <a:gd name="T14" fmla="*/ 134 w 142"/>
                <a:gd name="T15" fmla="*/ 0 h 143"/>
                <a:gd name="T16" fmla="*/ 139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40"/>
                    <a:pt x="139" y="142"/>
                    <a:pt x="136" y="142"/>
                  </a:cubicBezTo>
                  <a:cubicBezTo>
                    <a:pt x="7" y="142"/>
                    <a:pt x="7" y="142"/>
                    <a:pt x="7" y="142"/>
                  </a:cubicBezTo>
                  <a:cubicBezTo>
                    <a:pt x="5" y="142"/>
                    <a:pt x="3" y="140"/>
                    <a:pt x="3" y="137"/>
                  </a:cubicBezTo>
                  <a:cubicBezTo>
                    <a:pt x="0" y="5"/>
                    <a:pt x="0" y="5"/>
                    <a:pt x="0" y="5"/>
                  </a:cubicBezTo>
                  <a:cubicBezTo>
                    <a:pt x="0" y="3"/>
                    <a:pt x="3" y="0"/>
                    <a:pt x="5" y="0"/>
                  </a:cubicBezTo>
                  <a:cubicBezTo>
                    <a:pt x="134" y="0"/>
                    <a:pt x="134" y="0"/>
                    <a:pt x="134" y="0"/>
                  </a:cubicBezTo>
                  <a:cubicBezTo>
                    <a:pt x="136" y="0"/>
                    <a:pt x="139" y="3"/>
                    <a:pt x="139" y="5"/>
                  </a:cubicBezTo>
                  <a:lnTo>
                    <a:pt x="141"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6" name="Freeform 476"/>
            <p:cNvSpPr>
              <a:spLocks noChangeArrowheads="1"/>
            </p:cNvSpPr>
            <p:nvPr/>
          </p:nvSpPr>
          <p:spPr bwMode="auto">
            <a:xfrm>
              <a:off x="18705781" y="6673908"/>
              <a:ext cx="131199" cy="131193"/>
            </a:xfrm>
            <a:custGeom>
              <a:avLst/>
              <a:gdLst>
                <a:gd name="T0" fmla="*/ 141 w 142"/>
                <a:gd name="T1" fmla="*/ 137 h 143"/>
                <a:gd name="T2" fmla="*/ 141 w 142"/>
                <a:gd name="T3" fmla="*/ 137 h 143"/>
                <a:gd name="T4" fmla="*/ 136 w 142"/>
                <a:gd name="T5" fmla="*/ 142 h 143"/>
                <a:gd name="T6" fmla="*/ 7 w 142"/>
                <a:gd name="T7" fmla="*/ 142 h 143"/>
                <a:gd name="T8" fmla="*/ 3 w 142"/>
                <a:gd name="T9" fmla="*/ 137 h 143"/>
                <a:gd name="T10" fmla="*/ 0 w 142"/>
                <a:gd name="T11" fmla="*/ 5 h 143"/>
                <a:gd name="T12" fmla="*/ 5 w 142"/>
                <a:gd name="T13" fmla="*/ 0 h 143"/>
                <a:gd name="T14" fmla="*/ 134 w 142"/>
                <a:gd name="T15" fmla="*/ 0 h 143"/>
                <a:gd name="T16" fmla="*/ 139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40"/>
                    <a:pt x="139" y="142"/>
                    <a:pt x="136" y="142"/>
                  </a:cubicBezTo>
                  <a:cubicBezTo>
                    <a:pt x="7" y="142"/>
                    <a:pt x="7" y="142"/>
                    <a:pt x="7" y="142"/>
                  </a:cubicBezTo>
                  <a:cubicBezTo>
                    <a:pt x="5" y="142"/>
                    <a:pt x="3" y="140"/>
                    <a:pt x="3" y="137"/>
                  </a:cubicBezTo>
                  <a:cubicBezTo>
                    <a:pt x="0" y="5"/>
                    <a:pt x="0" y="5"/>
                    <a:pt x="0" y="5"/>
                  </a:cubicBezTo>
                  <a:cubicBezTo>
                    <a:pt x="0" y="3"/>
                    <a:pt x="3" y="0"/>
                    <a:pt x="5" y="0"/>
                  </a:cubicBezTo>
                  <a:cubicBezTo>
                    <a:pt x="134" y="0"/>
                    <a:pt x="134" y="0"/>
                    <a:pt x="134" y="0"/>
                  </a:cubicBezTo>
                  <a:cubicBezTo>
                    <a:pt x="136" y="0"/>
                    <a:pt x="139" y="3"/>
                    <a:pt x="139" y="5"/>
                  </a:cubicBezTo>
                  <a:lnTo>
                    <a:pt x="141"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7" name="Freeform 477"/>
            <p:cNvSpPr>
              <a:spLocks noChangeArrowheads="1"/>
            </p:cNvSpPr>
            <p:nvPr/>
          </p:nvSpPr>
          <p:spPr bwMode="auto">
            <a:xfrm>
              <a:off x="18532259" y="6673908"/>
              <a:ext cx="131199" cy="131193"/>
            </a:xfrm>
            <a:custGeom>
              <a:avLst/>
              <a:gdLst>
                <a:gd name="T0" fmla="*/ 139 w 140"/>
                <a:gd name="T1" fmla="*/ 137 h 143"/>
                <a:gd name="T2" fmla="*/ 139 w 140"/>
                <a:gd name="T3" fmla="*/ 137 h 143"/>
                <a:gd name="T4" fmla="*/ 137 w 140"/>
                <a:gd name="T5" fmla="*/ 142 h 143"/>
                <a:gd name="T6" fmla="*/ 7 w 140"/>
                <a:gd name="T7" fmla="*/ 142 h 143"/>
                <a:gd name="T8" fmla="*/ 3 w 140"/>
                <a:gd name="T9" fmla="*/ 137 h 143"/>
                <a:gd name="T10" fmla="*/ 0 w 140"/>
                <a:gd name="T11" fmla="*/ 5 h 143"/>
                <a:gd name="T12" fmla="*/ 5 w 140"/>
                <a:gd name="T13" fmla="*/ 0 h 143"/>
                <a:gd name="T14" fmla="*/ 134 w 140"/>
                <a:gd name="T15" fmla="*/ 0 h 143"/>
                <a:gd name="T16" fmla="*/ 139 w 140"/>
                <a:gd name="T17" fmla="*/ 5 h 143"/>
                <a:gd name="T18" fmla="*/ 139 w 140"/>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7"/>
                  </a:moveTo>
                  <a:lnTo>
                    <a:pt x="139" y="137"/>
                  </a:lnTo>
                  <a:cubicBezTo>
                    <a:pt x="139" y="139"/>
                    <a:pt x="139" y="142"/>
                    <a:pt x="137" y="142"/>
                  </a:cubicBezTo>
                  <a:cubicBezTo>
                    <a:pt x="7" y="142"/>
                    <a:pt x="7" y="142"/>
                    <a:pt x="7" y="142"/>
                  </a:cubicBezTo>
                  <a:cubicBezTo>
                    <a:pt x="5" y="142"/>
                    <a:pt x="3" y="139"/>
                    <a:pt x="3" y="137"/>
                  </a:cubicBezTo>
                  <a:cubicBezTo>
                    <a:pt x="0" y="5"/>
                    <a:pt x="0" y="5"/>
                    <a:pt x="0" y="5"/>
                  </a:cubicBezTo>
                  <a:cubicBezTo>
                    <a:pt x="0" y="2"/>
                    <a:pt x="3" y="0"/>
                    <a:pt x="5" y="0"/>
                  </a:cubicBezTo>
                  <a:cubicBezTo>
                    <a:pt x="134" y="0"/>
                    <a:pt x="134" y="0"/>
                    <a:pt x="134" y="0"/>
                  </a:cubicBezTo>
                  <a:cubicBezTo>
                    <a:pt x="137" y="0"/>
                    <a:pt x="139" y="2"/>
                    <a:pt x="139" y="5"/>
                  </a:cubicBezTo>
                  <a:lnTo>
                    <a:pt x="139"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8" name="Freeform 478"/>
            <p:cNvSpPr>
              <a:spLocks noChangeArrowheads="1"/>
            </p:cNvSpPr>
            <p:nvPr/>
          </p:nvSpPr>
          <p:spPr bwMode="auto">
            <a:xfrm>
              <a:off x="18532259" y="6673908"/>
              <a:ext cx="131199" cy="131193"/>
            </a:xfrm>
            <a:custGeom>
              <a:avLst/>
              <a:gdLst>
                <a:gd name="T0" fmla="*/ 139 w 140"/>
                <a:gd name="T1" fmla="*/ 137 h 143"/>
                <a:gd name="T2" fmla="*/ 139 w 140"/>
                <a:gd name="T3" fmla="*/ 137 h 143"/>
                <a:gd name="T4" fmla="*/ 137 w 140"/>
                <a:gd name="T5" fmla="*/ 142 h 143"/>
                <a:gd name="T6" fmla="*/ 7 w 140"/>
                <a:gd name="T7" fmla="*/ 142 h 143"/>
                <a:gd name="T8" fmla="*/ 3 w 140"/>
                <a:gd name="T9" fmla="*/ 137 h 143"/>
                <a:gd name="T10" fmla="*/ 0 w 140"/>
                <a:gd name="T11" fmla="*/ 5 h 143"/>
                <a:gd name="T12" fmla="*/ 5 w 140"/>
                <a:gd name="T13" fmla="*/ 0 h 143"/>
                <a:gd name="T14" fmla="*/ 134 w 140"/>
                <a:gd name="T15" fmla="*/ 0 h 143"/>
                <a:gd name="T16" fmla="*/ 139 w 140"/>
                <a:gd name="T17" fmla="*/ 5 h 143"/>
                <a:gd name="T18" fmla="*/ 139 w 140"/>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7"/>
                  </a:moveTo>
                  <a:lnTo>
                    <a:pt x="139" y="137"/>
                  </a:lnTo>
                  <a:cubicBezTo>
                    <a:pt x="139" y="139"/>
                    <a:pt x="139" y="142"/>
                    <a:pt x="137" y="142"/>
                  </a:cubicBezTo>
                  <a:cubicBezTo>
                    <a:pt x="7" y="142"/>
                    <a:pt x="7" y="142"/>
                    <a:pt x="7" y="142"/>
                  </a:cubicBezTo>
                  <a:cubicBezTo>
                    <a:pt x="5" y="142"/>
                    <a:pt x="3" y="139"/>
                    <a:pt x="3" y="137"/>
                  </a:cubicBezTo>
                  <a:cubicBezTo>
                    <a:pt x="0" y="5"/>
                    <a:pt x="0" y="5"/>
                    <a:pt x="0" y="5"/>
                  </a:cubicBezTo>
                  <a:cubicBezTo>
                    <a:pt x="0" y="2"/>
                    <a:pt x="3" y="0"/>
                    <a:pt x="5" y="0"/>
                  </a:cubicBezTo>
                  <a:cubicBezTo>
                    <a:pt x="134" y="0"/>
                    <a:pt x="134" y="0"/>
                    <a:pt x="134" y="0"/>
                  </a:cubicBezTo>
                  <a:cubicBezTo>
                    <a:pt x="137" y="0"/>
                    <a:pt x="139" y="2"/>
                    <a:pt x="139" y="5"/>
                  </a:cubicBezTo>
                  <a:lnTo>
                    <a:pt x="139"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9" name="Freeform 479"/>
            <p:cNvSpPr>
              <a:spLocks noChangeArrowheads="1"/>
            </p:cNvSpPr>
            <p:nvPr/>
          </p:nvSpPr>
          <p:spPr bwMode="auto">
            <a:xfrm>
              <a:off x="18362970" y="6678140"/>
              <a:ext cx="131199" cy="131193"/>
            </a:xfrm>
            <a:custGeom>
              <a:avLst/>
              <a:gdLst>
                <a:gd name="T0" fmla="*/ 139 w 140"/>
                <a:gd name="T1" fmla="*/ 137 h 143"/>
                <a:gd name="T2" fmla="*/ 139 w 140"/>
                <a:gd name="T3" fmla="*/ 137 h 143"/>
                <a:gd name="T4" fmla="*/ 135 w 140"/>
                <a:gd name="T5" fmla="*/ 140 h 143"/>
                <a:gd name="T6" fmla="*/ 5 w 140"/>
                <a:gd name="T7" fmla="*/ 142 h 143"/>
                <a:gd name="T8" fmla="*/ 0 w 140"/>
                <a:gd name="T9" fmla="*/ 137 h 143"/>
                <a:gd name="T10" fmla="*/ 0 w 140"/>
                <a:gd name="T11" fmla="*/ 5 h 143"/>
                <a:gd name="T12" fmla="*/ 3 w 140"/>
                <a:gd name="T13" fmla="*/ 0 h 143"/>
                <a:gd name="T14" fmla="*/ 132 w 140"/>
                <a:gd name="T15" fmla="*/ 0 h 143"/>
                <a:gd name="T16" fmla="*/ 137 w 140"/>
                <a:gd name="T17" fmla="*/ 3 h 143"/>
                <a:gd name="T18" fmla="*/ 139 w 140"/>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7"/>
                  </a:moveTo>
                  <a:lnTo>
                    <a:pt x="139" y="137"/>
                  </a:lnTo>
                  <a:cubicBezTo>
                    <a:pt x="139" y="140"/>
                    <a:pt x="137" y="140"/>
                    <a:pt x="135" y="140"/>
                  </a:cubicBezTo>
                  <a:cubicBezTo>
                    <a:pt x="5" y="142"/>
                    <a:pt x="5" y="142"/>
                    <a:pt x="5" y="142"/>
                  </a:cubicBezTo>
                  <a:cubicBezTo>
                    <a:pt x="3" y="142"/>
                    <a:pt x="0" y="140"/>
                    <a:pt x="0" y="137"/>
                  </a:cubicBezTo>
                  <a:cubicBezTo>
                    <a:pt x="0" y="5"/>
                    <a:pt x="0" y="5"/>
                    <a:pt x="0" y="5"/>
                  </a:cubicBezTo>
                  <a:cubicBezTo>
                    <a:pt x="0" y="3"/>
                    <a:pt x="0" y="0"/>
                    <a:pt x="3" y="0"/>
                  </a:cubicBezTo>
                  <a:cubicBezTo>
                    <a:pt x="132" y="0"/>
                    <a:pt x="132" y="0"/>
                    <a:pt x="132" y="0"/>
                  </a:cubicBezTo>
                  <a:cubicBezTo>
                    <a:pt x="135" y="0"/>
                    <a:pt x="137" y="0"/>
                    <a:pt x="137" y="3"/>
                  </a:cubicBezTo>
                  <a:lnTo>
                    <a:pt x="139"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0" name="Freeform 480"/>
            <p:cNvSpPr>
              <a:spLocks noChangeArrowheads="1"/>
            </p:cNvSpPr>
            <p:nvPr/>
          </p:nvSpPr>
          <p:spPr bwMode="auto">
            <a:xfrm>
              <a:off x="18362970" y="6678140"/>
              <a:ext cx="131199" cy="131193"/>
            </a:xfrm>
            <a:custGeom>
              <a:avLst/>
              <a:gdLst>
                <a:gd name="T0" fmla="*/ 139 w 140"/>
                <a:gd name="T1" fmla="*/ 137 h 143"/>
                <a:gd name="T2" fmla="*/ 139 w 140"/>
                <a:gd name="T3" fmla="*/ 137 h 143"/>
                <a:gd name="T4" fmla="*/ 135 w 140"/>
                <a:gd name="T5" fmla="*/ 140 h 143"/>
                <a:gd name="T6" fmla="*/ 5 w 140"/>
                <a:gd name="T7" fmla="*/ 142 h 143"/>
                <a:gd name="T8" fmla="*/ 0 w 140"/>
                <a:gd name="T9" fmla="*/ 137 h 143"/>
                <a:gd name="T10" fmla="*/ 0 w 140"/>
                <a:gd name="T11" fmla="*/ 5 h 143"/>
                <a:gd name="T12" fmla="*/ 3 w 140"/>
                <a:gd name="T13" fmla="*/ 0 h 143"/>
                <a:gd name="T14" fmla="*/ 132 w 140"/>
                <a:gd name="T15" fmla="*/ 0 h 143"/>
                <a:gd name="T16" fmla="*/ 137 w 140"/>
                <a:gd name="T17" fmla="*/ 3 h 143"/>
                <a:gd name="T18" fmla="*/ 139 w 140"/>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7"/>
                  </a:moveTo>
                  <a:lnTo>
                    <a:pt x="139" y="137"/>
                  </a:lnTo>
                  <a:cubicBezTo>
                    <a:pt x="139" y="140"/>
                    <a:pt x="137" y="140"/>
                    <a:pt x="135" y="140"/>
                  </a:cubicBezTo>
                  <a:cubicBezTo>
                    <a:pt x="5" y="142"/>
                    <a:pt x="5" y="142"/>
                    <a:pt x="5" y="142"/>
                  </a:cubicBezTo>
                  <a:cubicBezTo>
                    <a:pt x="3" y="142"/>
                    <a:pt x="0" y="140"/>
                    <a:pt x="0" y="137"/>
                  </a:cubicBezTo>
                  <a:cubicBezTo>
                    <a:pt x="0" y="5"/>
                    <a:pt x="0" y="5"/>
                    <a:pt x="0" y="5"/>
                  </a:cubicBezTo>
                  <a:cubicBezTo>
                    <a:pt x="0" y="3"/>
                    <a:pt x="0" y="0"/>
                    <a:pt x="3" y="0"/>
                  </a:cubicBezTo>
                  <a:cubicBezTo>
                    <a:pt x="132" y="0"/>
                    <a:pt x="132" y="0"/>
                    <a:pt x="132" y="0"/>
                  </a:cubicBezTo>
                  <a:cubicBezTo>
                    <a:pt x="135" y="0"/>
                    <a:pt x="137" y="0"/>
                    <a:pt x="137" y="3"/>
                  </a:cubicBezTo>
                  <a:lnTo>
                    <a:pt x="139"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1" name="Freeform 481"/>
            <p:cNvSpPr>
              <a:spLocks noChangeArrowheads="1"/>
            </p:cNvSpPr>
            <p:nvPr/>
          </p:nvSpPr>
          <p:spPr bwMode="auto">
            <a:xfrm>
              <a:off x="19217881" y="6500395"/>
              <a:ext cx="131199" cy="135425"/>
            </a:xfrm>
            <a:custGeom>
              <a:avLst/>
              <a:gdLst>
                <a:gd name="T0" fmla="*/ 142 w 143"/>
                <a:gd name="T1" fmla="*/ 137 h 145"/>
                <a:gd name="T2" fmla="*/ 142 w 143"/>
                <a:gd name="T3" fmla="*/ 137 h 145"/>
                <a:gd name="T4" fmla="*/ 137 w 143"/>
                <a:gd name="T5" fmla="*/ 142 h 145"/>
                <a:gd name="T6" fmla="*/ 7 w 143"/>
                <a:gd name="T7" fmla="*/ 144 h 145"/>
                <a:gd name="T8" fmla="*/ 3 w 143"/>
                <a:gd name="T9" fmla="*/ 139 h 145"/>
                <a:gd name="T10" fmla="*/ 0 w 143"/>
                <a:gd name="T11" fmla="*/ 8 h 145"/>
                <a:gd name="T12" fmla="*/ 5 w 143"/>
                <a:gd name="T13" fmla="*/ 3 h 145"/>
                <a:gd name="T14" fmla="*/ 134 w 143"/>
                <a:gd name="T15" fmla="*/ 0 h 145"/>
                <a:gd name="T16" fmla="*/ 139 w 143"/>
                <a:gd name="T17" fmla="*/ 5 h 145"/>
                <a:gd name="T18" fmla="*/ 142 w 143"/>
                <a:gd name="T19" fmla="*/ 1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5">
                  <a:moveTo>
                    <a:pt x="142" y="137"/>
                  </a:moveTo>
                  <a:lnTo>
                    <a:pt x="142" y="137"/>
                  </a:lnTo>
                  <a:cubicBezTo>
                    <a:pt x="142" y="139"/>
                    <a:pt x="139" y="142"/>
                    <a:pt x="137" y="142"/>
                  </a:cubicBezTo>
                  <a:cubicBezTo>
                    <a:pt x="7" y="144"/>
                    <a:pt x="7" y="144"/>
                    <a:pt x="7" y="144"/>
                  </a:cubicBezTo>
                  <a:cubicBezTo>
                    <a:pt x="5" y="144"/>
                    <a:pt x="3" y="142"/>
                    <a:pt x="3" y="139"/>
                  </a:cubicBezTo>
                  <a:cubicBezTo>
                    <a:pt x="0" y="8"/>
                    <a:pt x="0" y="8"/>
                    <a:pt x="0" y="8"/>
                  </a:cubicBezTo>
                  <a:cubicBezTo>
                    <a:pt x="0" y="5"/>
                    <a:pt x="3" y="3"/>
                    <a:pt x="5" y="3"/>
                  </a:cubicBezTo>
                  <a:cubicBezTo>
                    <a:pt x="134" y="0"/>
                    <a:pt x="134" y="0"/>
                    <a:pt x="134" y="0"/>
                  </a:cubicBezTo>
                  <a:cubicBezTo>
                    <a:pt x="137" y="0"/>
                    <a:pt x="139" y="3"/>
                    <a:pt x="139" y="5"/>
                  </a:cubicBezTo>
                  <a:lnTo>
                    <a:pt x="142"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2" name="Freeform 482"/>
            <p:cNvSpPr>
              <a:spLocks noChangeArrowheads="1"/>
            </p:cNvSpPr>
            <p:nvPr/>
          </p:nvSpPr>
          <p:spPr bwMode="auto">
            <a:xfrm>
              <a:off x="19217881" y="6500395"/>
              <a:ext cx="131199" cy="135425"/>
            </a:xfrm>
            <a:custGeom>
              <a:avLst/>
              <a:gdLst>
                <a:gd name="T0" fmla="*/ 142 w 143"/>
                <a:gd name="T1" fmla="*/ 137 h 145"/>
                <a:gd name="T2" fmla="*/ 142 w 143"/>
                <a:gd name="T3" fmla="*/ 137 h 145"/>
                <a:gd name="T4" fmla="*/ 137 w 143"/>
                <a:gd name="T5" fmla="*/ 142 h 145"/>
                <a:gd name="T6" fmla="*/ 7 w 143"/>
                <a:gd name="T7" fmla="*/ 144 h 145"/>
                <a:gd name="T8" fmla="*/ 3 w 143"/>
                <a:gd name="T9" fmla="*/ 139 h 145"/>
                <a:gd name="T10" fmla="*/ 0 w 143"/>
                <a:gd name="T11" fmla="*/ 8 h 145"/>
                <a:gd name="T12" fmla="*/ 5 w 143"/>
                <a:gd name="T13" fmla="*/ 3 h 145"/>
                <a:gd name="T14" fmla="*/ 134 w 143"/>
                <a:gd name="T15" fmla="*/ 0 h 145"/>
                <a:gd name="T16" fmla="*/ 139 w 143"/>
                <a:gd name="T17" fmla="*/ 5 h 145"/>
                <a:gd name="T18" fmla="*/ 142 w 143"/>
                <a:gd name="T19" fmla="*/ 1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5">
                  <a:moveTo>
                    <a:pt x="142" y="137"/>
                  </a:moveTo>
                  <a:lnTo>
                    <a:pt x="142" y="137"/>
                  </a:lnTo>
                  <a:cubicBezTo>
                    <a:pt x="142" y="139"/>
                    <a:pt x="139" y="142"/>
                    <a:pt x="137" y="142"/>
                  </a:cubicBezTo>
                  <a:cubicBezTo>
                    <a:pt x="7" y="144"/>
                    <a:pt x="7" y="144"/>
                    <a:pt x="7" y="144"/>
                  </a:cubicBezTo>
                  <a:cubicBezTo>
                    <a:pt x="5" y="144"/>
                    <a:pt x="3" y="142"/>
                    <a:pt x="3" y="139"/>
                  </a:cubicBezTo>
                  <a:cubicBezTo>
                    <a:pt x="0" y="8"/>
                    <a:pt x="0" y="8"/>
                    <a:pt x="0" y="8"/>
                  </a:cubicBezTo>
                  <a:cubicBezTo>
                    <a:pt x="0" y="5"/>
                    <a:pt x="3" y="3"/>
                    <a:pt x="5" y="3"/>
                  </a:cubicBezTo>
                  <a:cubicBezTo>
                    <a:pt x="134" y="0"/>
                    <a:pt x="134" y="0"/>
                    <a:pt x="134" y="0"/>
                  </a:cubicBezTo>
                  <a:cubicBezTo>
                    <a:pt x="137" y="0"/>
                    <a:pt x="139" y="3"/>
                    <a:pt x="139" y="5"/>
                  </a:cubicBezTo>
                  <a:lnTo>
                    <a:pt x="142"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3" name="Freeform 483"/>
            <p:cNvSpPr>
              <a:spLocks noChangeArrowheads="1"/>
            </p:cNvSpPr>
            <p:nvPr/>
          </p:nvSpPr>
          <p:spPr bwMode="auto">
            <a:xfrm>
              <a:off x="19048591" y="6504627"/>
              <a:ext cx="131199" cy="131193"/>
            </a:xfrm>
            <a:custGeom>
              <a:avLst/>
              <a:gdLst>
                <a:gd name="T0" fmla="*/ 139 w 140"/>
                <a:gd name="T1" fmla="*/ 136 h 142"/>
                <a:gd name="T2" fmla="*/ 139 w 140"/>
                <a:gd name="T3" fmla="*/ 136 h 142"/>
                <a:gd name="T4" fmla="*/ 134 w 140"/>
                <a:gd name="T5" fmla="*/ 141 h 142"/>
                <a:gd name="T6" fmla="*/ 5 w 140"/>
                <a:gd name="T7" fmla="*/ 141 h 142"/>
                <a:gd name="T8" fmla="*/ 0 w 140"/>
                <a:gd name="T9" fmla="*/ 139 h 142"/>
                <a:gd name="T10" fmla="*/ 0 w 140"/>
                <a:gd name="T11" fmla="*/ 7 h 142"/>
                <a:gd name="T12" fmla="*/ 3 w 140"/>
                <a:gd name="T13" fmla="*/ 2 h 142"/>
                <a:gd name="T14" fmla="*/ 132 w 140"/>
                <a:gd name="T15" fmla="*/ 0 h 142"/>
                <a:gd name="T16" fmla="*/ 137 w 140"/>
                <a:gd name="T17" fmla="*/ 5 h 142"/>
                <a:gd name="T18" fmla="*/ 139 w 140"/>
                <a:gd name="T1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6"/>
                  </a:moveTo>
                  <a:lnTo>
                    <a:pt x="139" y="136"/>
                  </a:lnTo>
                  <a:cubicBezTo>
                    <a:pt x="139" y="139"/>
                    <a:pt x="137" y="141"/>
                    <a:pt x="134" y="141"/>
                  </a:cubicBezTo>
                  <a:cubicBezTo>
                    <a:pt x="5" y="141"/>
                    <a:pt x="5" y="141"/>
                    <a:pt x="5" y="141"/>
                  </a:cubicBezTo>
                  <a:cubicBezTo>
                    <a:pt x="3" y="141"/>
                    <a:pt x="0" y="141"/>
                    <a:pt x="0" y="139"/>
                  </a:cubicBezTo>
                  <a:cubicBezTo>
                    <a:pt x="0" y="7"/>
                    <a:pt x="0" y="7"/>
                    <a:pt x="0" y="7"/>
                  </a:cubicBezTo>
                  <a:cubicBezTo>
                    <a:pt x="0" y="5"/>
                    <a:pt x="0" y="2"/>
                    <a:pt x="3" y="2"/>
                  </a:cubicBezTo>
                  <a:cubicBezTo>
                    <a:pt x="132" y="0"/>
                    <a:pt x="132" y="0"/>
                    <a:pt x="132" y="0"/>
                  </a:cubicBezTo>
                  <a:cubicBezTo>
                    <a:pt x="137" y="0"/>
                    <a:pt x="137" y="2"/>
                    <a:pt x="137" y="5"/>
                  </a:cubicBezTo>
                  <a:lnTo>
                    <a:pt x="139" y="136"/>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4" name="Freeform 484"/>
            <p:cNvSpPr>
              <a:spLocks noChangeArrowheads="1"/>
            </p:cNvSpPr>
            <p:nvPr/>
          </p:nvSpPr>
          <p:spPr bwMode="auto">
            <a:xfrm>
              <a:off x="19048591" y="6504627"/>
              <a:ext cx="131199" cy="131193"/>
            </a:xfrm>
            <a:custGeom>
              <a:avLst/>
              <a:gdLst>
                <a:gd name="T0" fmla="*/ 139 w 140"/>
                <a:gd name="T1" fmla="*/ 136 h 142"/>
                <a:gd name="T2" fmla="*/ 139 w 140"/>
                <a:gd name="T3" fmla="*/ 136 h 142"/>
                <a:gd name="T4" fmla="*/ 134 w 140"/>
                <a:gd name="T5" fmla="*/ 141 h 142"/>
                <a:gd name="T6" fmla="*/ 5 w 140"/>
                <a:gd name="T7" fmla="*/ 141 h 142"/>
                <a:gd name="T8" fmla="*/ 0 w 140"/>
                <a:gd name="T9" fmla="*/ 139 h 142"/>
                <a:gd name="T10" fmla="*/ 0 w 140"/>
                <a:gd name="T11" fmla="*/ 7 h 142"/>
                <a:gd name="T12" fmla="*/ 3 w 140"/>
                <a:gd name="T13" fmla="*/ 2 h 142"/>
                <a:gd name="T14" fmla="*/ 132 w 140"/>
                <a:gd name="T15" fmla="*/ 0 h 142"/>
                <a:gd name="T16" fmla="*/ 137 w 140"/>
                <a:gd name="T17" fmla="*/ 5 h 142"/>
                <a:gd name="T18" fmla="*/ 139 w 140"/>
                <a:gd name="T1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6"/>
                  </a:moveTo>
                  <a:lnTo>
                    <a:pt x="139" y="136"/>
                  </a:lnTo>
                  <a:cubicBezTo>
                    <a:pt x="139" y="139"/>
                    <a:pt x="137" y="141"/>
                    <a:pt x="134" y="141"/>
                  </a:cubicBezTo>
                  <a:cubicBezTo>
                    <a:pt x="5" y="141"/>
                    <a:pt x="5" y="141"/>
                    <a:pt x="5" y="141"/>
                  </a:cubicBezTo>
                  <a:cubicBezTo>
                    <a:pt x="3" y="141"/>
                    <a:pt x="0" y="141"/>
                    <a:pt x="0" y="139"/>
                  </a:cubicBezTo>
                  <a:cubicBezTo>
                    <a:pt x="0" y="7"/>
                    <a:pt x="0" y="7"/>
                    <a:pt x="0" y="7"/>
                  </a:cubicBezTo>
                  <a:cubicBezTo>
                    <a:pt x="0" y="5"/>
                    <a:pt x="0" y="2"/>
                    <a:pt x="3" y="2"/>
                  </a:cubicBezTo>
                  <a:cubicBezTo>
                    <a:pt x="132" y="0"/>
                    <a:pt x="132" y="0"/>
                    <a:pt x="132" y="0"/>
                  </a:cubicBezTo>
                  <a:cubicBezTo>
                    <a:pt x="137" y="0"/>
                    <a:pt x="137" y="2"/>
                    <a:pt x="137" y="5"/>
                  </a:cubicBezTo>
                  <a:lnTo>
                    <a:pt x="139" y="136"/>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5" name="Freeform 485"/>
            <p:cNvSpPr>
              <a:spLocks noChangeArrowheads="1"/>
            </p:cNvSpPr>
            <p:nvPr/>
          </p:nvSpPr>
          <p:spPr bwMode="auto">
            <a:xfrm>
              <a:off x="18875070" y="6504627"/>
              <a:ext cx="131199" cy="131193"/>
            </a:xfrm>
            <a:custGeom>
              <a:avLst/>
              <a:gdLst>
                <a:gd name="T0" fmla="*/ 141 w 142"/>
                <a:gd name="T1" fmla="*/ 137 h 143"/>
                <a:gd name="T2" fmla="*/ 141 w 142"/>
                <a:gd name="T3" fmla="*/ 137 h 143"/>
                <a:gd name="T4" fmla="*/ 136 w 142"/>
                <a:gd name="T5" fmla="*/ 142 h 143"/>
                <a:gd name="T6" fmla="*/ 7 w 142"/>
                <a:gd name="T7" fmla="*/ 142 h 143"/>
                <a:gd name="T8" fmla="*/ 3 w 142"/>
                <a:gd name="T9" fmla="*/ 137 h 143"/>
                <a:gd name="T10" fmla="*/ 0 w 142"/>
                <a:gd name="T11" fmla="*/ 5 h 143"/>
                <a:gd name="T12" fmla="*/ 5 w 142"/>
                <a:gd name="T13" fmla="*/ 3 h 143"/>
                <a:gd name="T14" fmla="*/ 134 w 142"/>
                <a:gd name="T15" fmla="*/ 0 h 143"/>
                <a:gd name="T16" fmla="*/ 139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39"/>
                    <a:pt x="139" y="142"/>
                    <a:pt x="136" y="142"/>
                  </a:cubicBezTo>
                  <a:cubicBezTo>
                    <a:pt x="7" y="142"/>
                    <a:pt x="7" y="142"/>
                    <a:pt x="7" y="142"/>
                  </a:cubicBezTo>
                  <a:cubicBezTo>
                    <a:pt x="5" y="142"/>
                    <a:pt x="3" y="142"/>
                    <a:pt x="3" y="137"/>
                  </a:cubicBezTo>
                  <a:cubicBezTo>
                    <a:pt x="0" y="5"/>
                    <a:pt x="0" y="5"/>
                    <a:pt x="0" y="5"/>
                  </a:cubicBezTo>
                  <a:cubicBezTo>
                    <a:pt x="0" y="3"/>
                    <a:pt x="3" y="3"/>
                    <a:pt x="5" y="3"/>
                  </a:cubicBezTo>
                  <a:cubicBezTo>
                    <a:pt x="134" y="0"/>
                    <a:pt x="134" y="0"/>
                    <a:pt x="134" y="0"/>
                  </a:cubicBezTo>
                  <a:cubicBezTo>
                    <a:pt x="136" y="0"/>
                    <a:pt x="139" y="3"/>
                    <a:pt x="139" y="5"/>
                  </a:cubicBezTo>
                  <a:lnTo>
                    <a:pt x="141"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6" name="Freeform 486"/>
            <p:cNvSpPr>
              <a:spLocks noChangeArrowheads="1"/>
            </p:cNvSpPr>
            <p:nvPr/>
          </p:nvSpPr>
          <p:spPr bwMode="auto">
            <a:xfrm>
              <a:off x="18875070" y="6504627"/>
              <a:ext cx="131199" cy="131193"/>
            </a:xfrm>
            <a:custGeom>
              <a:avLst/>
              <a:gdLst>
                <a:gd name="T0" fmla="*/ 141 w 142"/>
                <a:gd name="T1" fmla="*/ 137 h 143"/>
                <a:gd name="T2" fmla="*/ 141 w 142"/>
                <a:gd name="T3" fmla="*/ 137 h 143"/>
                <a:gd name="T4" fmla="*/ 136 w 142"/>
                <a:gd name="T5" fmla="*/ 142 h 143"/>
                <a:gd name="T6" fmla="*/ 7 w 142"/>
                <a:gd name="T7" fmla="*/ 142 h 143"/>
                <a:gd name="T8" fmla="*/ 3 w 142"/>
                <a:gd name="T9" fmla="*/ 137 h 143"/>
                <a:gd name="T10" fmla="*/ 0 w 142"/>
                <a:gd name="T11" fmla="*/ 5 h 143"/>
                <a:gd name="T12" fmla="*/ 5 w 142"/>
                <a:gd name="T13" fmla="*/ 3 h 143"/>
                <a:gd name="T14" fmla="*/ 134 w 142"/>
                <a:gd name="T15" fmla="*/ 0 h 143"/>
                <a:gd name="T16" fmla="*/ 139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39"/>
                    <a:pt x="139" y="142"/>
                    <a:pt x="136" y="142"/>
                  </a:cubicBezTo>
                  <a:cubicBezTo>
                    <a:pt x="7" y="142"/>
                    <a:pt x="7" y="142"/>
                    <a:pt x="7" y="142"/>
                  </a:cubicBezTo>
                  <a:cubicBezTo>
                    <a:pt x="5" y="142"/>
                    <a:pt x="3" y="142"/>
                    <a:pt x="3" y="137"/>
                  </a:cubicBezTo>
                  <a:cubicBezTo>
                    <a:pt x="0" y="5"/>
                    <a:pt x="0" y="5"/>
                    <a:pt x="0" y="5"/>
                  </a:cubicBezTo>
                  <a:cubicBezTo>
                    <a:pt x="0" y="3"/>
                    <a:pt x="3" y="3"/>
                    <a:pt x="5" y="3"/>
                  </a:cubicBezTo>
                  <a:cubicBezTo>
                    <a:pt x="134" y="0"/>
                    <a:pt x="134" y="0"/>
                    <a:pt x="134" y="0"/>
                  </a:cubicBezTo>
                  <a:cubicBezTo>
                    <a:pt x="136" y="0"/>
                    <a:pt x="139" y="3"/>
                    <a:pt x="139" y="5"/>
                  </a:cubicBezTo>
                  <a:lnTo>
                    <a:pt x="141"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7" name="Freeform 487"/>
            <p:cNvSpPr>
              <a:spLocks noChangeArrowheads="1"/>
            </p:cNvSpPr>
            <p:nvPr/>
          </p:nvSpPr>
          <p:spPr bwMode="auto">
            <a:xfrm>
              <a:off x="18705781" y="6508859"/>
              <a:ext cx="131199" cy="131193"/>
            </a:xfrm>
            <a:custGeom>
              <a:avLst/>
              <a:gdLst>
                <a:gd name="T0" fmla="*/ 139 w 140"/>
                <a:gd name="T1" fmla="*/ 136 h 142"/>
                <a:gd name="T2" fmla="*/ 139 w 140"/>
                <a:gd name="T3" fmla="*/ 136 h 142"/>
                <a:gd name="T4" fmla="*/ 134 w 140"/>
                <a:gd name="T5" fmla="*/ 141 h 142"/>
                <a:gd name="T6" fmla="*/ 5 w 140"/>
                <a:gd name="T7" fmla="*/ 141 h 142"/>
                <a:gd name="T8" fmla="*/ 0 w 140"/>
                <a:gd name="T9" fmla="*/ 136 h 142"/>
                <a:gd name="T10" fmla="*/ 0 w 140"/>
                <a:gd name="T11" fmla="*/ 4 h 142"/>
                <a:gd name="T12" fmla="*/ 3 w 140"/>
                <a:gd name="T13" fmla="*/ 0 h 142"/>
                <a:gd name="T14" fmla="*/ 132 w 140"/>
                <a:gd name="T15" fmla="*/ 0 h 142"/>
                <a:gd name="T16" fmla="*/ 136 w 140"/>
                <a:gd name="T17" fmla="*/ 4 h 142"/>
                <a:gd name="T18" fmla="*/ 139 w 140"/>
                <a:gd name="T1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6"/>
                  </a:moveTo>
                  <a:lnTo>
                    <a:pt x="139" y="136"/>
                  </a:lnTo>
                  <a:cubicBezTo>
                    <a:pt x="139" y="139"/>
                    <a:pt x="136" y="141"/>
                    <a:pt x="134" y="141"/>
                  </a:cubicBezTo>
                  <a:cubicBezTo>
                    <a:pt x="5" y="141"/>
                    <a:pt x="5" y="141"/>
                    <a:pt x="5" y="141"/>
                  </a:cubicBezTo>
                  <a:cubicBezTo>
                    <a:pt x="3" y="141"/>
                    <a:pt x="0" y="139"/>
                    <a:pt x="0" y="136"/>
                  </a:cubicBezTo>
                  <a:cubicBezTo>
                    <a:pt x="0" y="4"/>
                    <a:pt x="0" y="4"/>
                    <a:pt x="0" y="4"/>
                  </a:cubicBezTo>
                  <a:cubicBezTo>
                    <a:pt x="0" y="2"/>
                    <a:pt x="0" y="0"/>
                    <a:pt x="3" y="0"/>
                  </a:cubicBezTo>
                  <a:cubicBezTo>
                    <a:pt x="132" y="0"/>
                    <a:pt x="132" y="0"/>
                    <a:pt x="132" y="0"/>
                  </a:cubicBezTo>
                  <a:cubicBezTo>
                    <a:pt x="136" y="0"/>
                    <a:pt x="136" y="2"/>
                    <a:pt x="136" y="4"/>
                  </a:cubicBezTo>
                  <a:lnTo>
                    <a:pt x="139" y="136"/>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8" name="Freeform 488"/>
            <p:cNvSpPr>
              <a:spLocks noChangeArrowheads="1"/>
            </p:cNvSpPr>
            <p:nvPr/>
          </p:nvSpPr>
          <p:spPr bwMode="auto">
            <a:xfrm>
              <a:off x="18705781" y="6508859"/>
              <a:ext cx="131199" cy="131193"/>
            </a:xfrm>
            <a:custGeom>
              <a:avLst/>
              <a:gdLst>
                <a:gd name="T0" fmla="*/ 139 w 140"/>
                <a:gd name="T1" fmla="*/ 136 h 142"/>
                <a:gd name="T2" fmla="*/ 139 w 140"/>
                <a:gd name="T3" fmla="*/ 136 h 142"/>
                <a:gd name="T4" fmla="*/ 134 w 140"/>
                <a:gd name="T5" fmla="*/ 141 h 142"/>
                <a:gd name="T6" fmla="*/ 5 w 140"/>
                <a:gd name="T7" fmla="*/ 141 h 142"/>
                <a:gd name="T8" fmla="*/ 0 w 140"/>
                <a:gd name="T9" fmla="*/ 136 h 142"/>
                <a:gd name="T10" fmla="*/ 0 w 140"/>
                <a:gd name="T11" fmla="*/ 4 h 142"/>
                <a:gd name="T12" fmla="*/ 3 w 140"/>
                <a:gd name="T13" fmla="*/ 0 h 142"/>
                <a:gd name="T14" fmla="*/ 132 w 140"/>
                <a:gd name="T15" fmla="*/ 0 h 142"/>
                <a:gd name="T16" fmla="*/ 136 w 140"/>
                <a:gd name="T17" fmla="*/ 4 h 142"/>
                <a:gd name="T18" fmla="*/ 139 w 140"/>
                <a:gd name="T1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6"/>
                  </a:moveTo>
                  <a:lnTo>
                    <a:pt x="139" y="136"/>
                  </a:lnTo>
                  <a:cubicBezTo>
                    <a:pt x="139" y="139"/>
                    <a:pt x="136" y="141"/>
                    <a:pt x="134" y="141"/>
                  </a:cubicBezTo>
                  <a:cubicBezTo>
                    <a:pt x="5" y="141"/>
                    <a:pt x="5" y="141"/>
                    <a:pt x="5" y="141"/>
                  </a:cubicBezTo>
                  <a:cubicBezTo>
                    <a:pt x="3" y="141"/>
                    <a:pt x="0" y="139"/>
                    <a:pt x="0" y="136"/>
                  </a:cubicBezTo>
                  <a:cubicBezTo>
                    <a:pt x="0" y="4"/>
                    <a:pt x="0" y="4"/>
                    <a:pt x="0" y="4"/>
                  </a:cubicBezTo>
                  <a:cubicBezTo>
                    <a:pt x="0" y="2"/>
                    <a:pt x="0" y="0"/>
                    <a:pt x="3" y="0"/>
                  </a:cubicBezTo>
                  <a:cubicBezTo>
                    <a:pt x="132" y="0"/>
                    <a:pt x="132" y="0"/>
                    <a:pt x="132" y="0"/>
                  </a:cubicBezTo>
                  <a:cubicBezTo>
                    <a:pt x="136" y="0"/>
                    <a:pt x="136" y="2"/>
                    <a:pt x="136" y="4"/>
                  </a:cubicBezTo>
                  <a:lnTo>
                    <a:pt x="139" y="136"/>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9" name="Freeform 489"/>
            <p:cNvSpPr>
              <a:spLocks noChangeArrowheads="1"/>
            </p:cNvSpPr>
            <p:nvPr/>
          </p:nvSpPr>
          <p:spPr bwMode="auto">
            <a:xfrm>
              <a:off x="18532259" y="6508859"/>
              <a:ext cx="131199" cy="131193"/>
            </a:xfrm>
            <a:custGeom>
              <a:avLst/>
              <a:gdLst>
                <a:gd name="T0" fmla="*/ 141 w 142"/>
                <a:gd name="T1" fmla="*/ 137 h 143"/>
                <a:gd name="T2" fmla="*/ 141 w 142"/>
                <a:gd name="T3" fmla="*/ 137 h 143"/>
                <a:gd name="T4" fmla="*/ 136 w 142"/>
                <a:gd name="T5" fmla="*/ 139 h 143"/>
                <a:gd name="T6" fmla="*/ 7 w 142"/>
                <a:gd name="T7" fmla="*/ 142 h 143"/>
                <a:gd name="T8" fmla="*/ 2 w 142"/>
                <a:gd name="T9" fmla="*/ 137 h 143"/>
                <a:gd name="T10" fmla="*/ 0 w 142"/>
                <a:gd name="T11" fmla="*/ 5 h 143"/>
                <a:gd name="T12" fmla="*/ 5 w 142"/>
                <a:gd name="T13" fmla="*/ 0 h 143"/>
                <a:gd name="T14" fmla="*/ 134 w 142"/>
                <a:gd name="T15" fmla="*/ 0 h 143"/>
                <a:gd name="T16" fmla="*/ 139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39"/>
                    <a:pt x="139" y="139"/>
                    <a:pt x="136" y="139"/>
                  </a:cubicBezTo>
                  <a:cubicBezTo>
                    <a:pt x="7" y="142"/>
                    <a:pt x="7" y="142"/>
                    <a:pt x="7" y="142"/>
                  </a:cubicBezTo>
                  <a:cubicBezTo>
                    <a:pt x="5" y="142"/>
                    <a:pt x="2" y="139"/>
                    <a:pt x="2" y="137"/>
                  </a:cubicBezTo>
                  <a:cubicBezTo>
                    <a:pt x="0" y="5"/>
                    <a:pt x="0" y="5"/>
                    <a:pt x="0" y="5"/>
                  </a:cubicBezTo>
                  <a:cubicBezTo>
                    <a:pt x="0" y="2"/>
                    <a:pt x="2" y="0"/>
                    <a:pt x="5" y="0"/>
                  </a:cubicBezTo>
                  <a:cubicBezTo>
                    <a:pt x="134" y="0"/>
                    <a:pt x="134" y="0"/>
                    <a:pt x="134" y="0"/>
                  </a:cubicBezTo>
                  <a:cubicBezTo>
                    <a:pt x="136" y="0"/>
                    <a:pt x="139" y="2"/>
                    <a:pt x="139" y="5"/>
                  </a:cubicBezTo>
                  <a:lnTo>
                    <a:pt x="141" y="137"/>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0" name="Freeform 490"/>
            <p:cNvSpPr>
              <a:spLocks noChangeArrowheads="1"/>
            </p:cNvSpPr>
            <p:nvPr/>
          </p:nvSpPr>
          <p:spPr bwMode="auto">
            <a:xfrm>
              <a:off x="18532259" y="6508859"/>
              <a:ext cx="131199" cy="131193"/>
            </a:xfrm>
            <a:custGeom>
              <a:avLst/>
              <a:gdLst>
                <a:gd name="T0" fmla="*/ 141 w 142"/>
                <a:gd name="T1" fmla="*/ 137 h 143"/>
                <a:gd name="T2" fmla="*/ 141 w 142"/>
                <a:gd name="T3" fmla="*/ 137 h 143"/>
                <a:gd name="T4" fmla="*/ 136 w 142"/>
                <a:gd name="T5" fmla="*/ 139 h 143"/>
                <a:gd name="T6" fmla="*/ 7 w 142"/>
                <a:gd name="T7" fmla="*/ 142 h 143"/>
                <a:gd name="T8" fmla="*/ 2 w 142"/>
                <a:gd name="T9" fmla="*/ 137 h 143"/>
                <a:gd name="T10" fmla="*/ 0 w 142"/>
                <a:gd name="T11" fmla="*/ 5 h 143"/>
                <a:gd name="T12" fmla="*/ 5 w 142"/>
                <a:gd name="T13" fmla="*/ 0 h 143"/>
                <a:gd name="T14" fmla="*/ 134 w 142"/>
                <a:gd name="T15" fmla="*/ 0 h 143"/>
                <a:gd name="T16" fmla="*/ 139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39"/>
                    <a:pt x="139" y="139"/>
                    <a:pt x="136" y="139"/>
                  </a:cubicBezTo>
                  <a:cubicBezTo>
                    <a:pt x="7" y="142"/>
                    <a:pt x="7" y="142"/>
                    <a:pt x="7" y="142"/>
                  </a:cubicBezTo>
                  <a:cubicBezTo>
                    <a:pt x="5" y="142"/>
                    <a:pt x="2" y="139"/>
                    <a:pt x="2" y="137"/>
                  </a:cubicBezTo>
                  <a:cubicBezTo>
                    <a:pt x="0" y="5"/>
                    <a:pt x="0" y="5"/>
                    <a:pt x="0" y="5"/>
                  </a:cubicBezTo>
                  <a:cubicBezTo>
                    <a:pt x="0" y="2"/>
                    <a:pt x="2" y="0"/>
                    <a:pt x="5" y="0"/>
                  </a:cubicBezTo>
                  <a:cubicBezTo>
                    <a:pt x="134" y="0"/>
                    <a:pt x="134" y="0"/>
                    <a:pt x="134" y="0"/>
                  </a:cubicBezTo>
                  <a:cubicBezTo>
                    <a:pt x="136" y="0"/>
                    <a:pt x="139" y="2"/>
                    <a:pt x="139" y="5"/>
                  </a:cubicBezTo>
                  <a:lnTo>
                    <a:pt x="141" y="137"/>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1" name="Freeform 491"/>
            <p:cNvSpPr>
              <a:spLocks noChangeArrowheads="1"/>
            </p:cNvSpPr>
            <p:nvPr/>
          </p:nvSpPr>
          <p:spPr bwMode="auto">
            <a:xfrm>
              <a:off x="18362970" y="6513091"/>
              <a:ext cx="131199" cy="131193"/>
            </a:xfrm>
            <a:custGeom>
              <a:avLst/>
              <a:gdLst>
                <a:gd name="T0" fmla="*/ 139 w 140"/>
                <a:gd name="T1" fmla="*/ 135 h 143"/>
                <a:gd name="T2" fmla="*/ 139 w 140"/>
                <a:gd name="T3" fmla="*/ 135 h 143"/>
                <a:gd name="T4" fmla="*/ 134 w 140"/>
                <a:gd name="T5" fmla="*/ 140 h 143"/>
                <a:gd name="T6" fmla="*/ 5 w 140"/>
                <a:gd name="T7" fmla="*/ 142 h 143"/>
                <a:gd name="T8" fmla="*/ 0 w 140"/>
                <a:gd name="T9" fmla="*/ 137 h 143"/>
                <a:gd name="T10" fmla="*/ 0 w 140"/>
                <a:gd name="T11" fmla="*/ 5 h 143"/>
                <a:gd name="T12" fmla="*/ 5 w 140"/>
                <a:gd name="T13" fmla="*/ 0 h 143"/>
                <a:gd name="T14" fmla="*/ 134 w 140"/>
                <a:gd name="T15" fmla="*/ 0 h 143"/>
                <a:gd name="T16" fmla="*/ 137 w 140"/>
                <a:gd name="T17" fmla="*/ 3 h 143"/>
                <a:gd name="T18" fmla="*/ 139 w 140"/>
                <a:gd name="T19"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5"/>
                  </a:moveTo>
                  <a:lnTo>
                    <a:pt x="139" y="135"/>
                  </a:lnTo>
                  <a:cubicBezTo>
                    <a:pt x="139" y="140"/>
                    <a:pt x="137" y="140"/>
                    <a:pt x="134" y="140"/>
                  </a:cubicBezTo>
                  <a:cubicBezTo>
                    <a:pt x="5" y="142"/>
                    <a:pt x="5" y="142"/>
                    <a:pt x="5" y="142"/>
                  </a:cubicBezTo>
                  <a:cubicBezTo>
                    <a:pt x="2" y="142"/>
                    <a:pt x="0" y="140"/>
                    <a:pt x="0" y="137"/>
                  </a:cubicBezTo>
                  <a:cubicBezTo>
                    <a:pt x="0" y="5"/>
                    <a:pt x="0" y="5"/>
                    <a:pt x="0" y="5"/>
                  </a:cubicBezTo>
                  <a:cubicBezTo>
                    <a:pt x="0" y="3"/>
                    <a:pt x="0" y="0"/>
                    <a:pt x="5" y="0"/>
                  </a:cubicBezTo>
                  <a:cubicBezTo>
                    <a:pt x="134" y="0"/>
                    <a:pt x="134" y="0"/>
                    <a:pt x="134" y="0"/>
                  </a:cubicBezTo>
                  <a:cubicBezTo>
                    <a:pt x="137" y="0"/>
                    <a:pt x="137" y="0"/>
                    <a:pt x="137" y="3"/>
                  </a:cubicBezTo>
                  <a:lnTo>
                    <a:pt x="139" y="135"/>
                  </a:lnTo>
                </a:path>
              </a:pathLst>
            </a:custGeom>
            <a:solidFill>
              <a:srgbClr val="5B93B1"/>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2" name="Freeform 492"/>
            <p:cNvSpPr>
              <a:spLocks noChangeArrowheads="1"/>
            </p:cNvSpPr>
            <p:nvPr/>
          </p:nvSpPr>
          <p:spPr bwMode="auto">
            <a:xfrm>
              <a:off x="18362970" y="6513091"/>
              <a:ext cx="131199" cy="131193"/>
            </a:xfrm>
            <a:custGeom>
              <a:avLst/>
              <a:gdLst>
                <a:gd name="T0" fmla="*/ 139 w 140"/>
                <a:gd name="T1" fmla="*/ 135 h 143"/>
                <a:gd name="T2" fmla="*/ 139 w 140"/>
                <a:gd name="T3" fmla="*/ 135 h 143"/>
                <a:gd name="T4" fmla="*/ 134 w 140"/>
                <a:gd name="T5" fmla="*/ 140 h 143"/>
                <a:gd name="T6" fmla="*/ 5 w 140"/>
                <a:gd name="T7" fmla="*/ 142 h 143"/>
                <a:gd name="T8" fmla="*/ 0 w 140"/>
                <a:gd name="T9" fmla="*/ 137 h 143"/>
                <a:gd name="T10" fmla="*/ 0 w 140"/>
                <a:gd name="T11" fmla="*/ 5 h 143"/>
                <a:gd name="T12" fmla="*/ 5 w 140"/>
                <a:gd name="T13" fmla="*/ 0 h 143"/>
                <a:gd name="T14" fmla="*/ 134 w 140"/>
                <a:gd name="T15" fmla="*/ 0 h 143"/>
                <a:gd name="T16" fmla="*/ 137 w 140"/>
                <a:gd name="T17" fmla="*/ 3 h 143"/>
                <a:gd name="T18" fmla="*/ 139 w 140"/>
                <a:gd name="T19"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5"/>
                  </a:moveTo>
                  <a:lnTo>
                    <a:pt x="139" y="135"/>
                  </a:lnTo>
                  <a:cubicBezTo>
                    <a:pt x="139" y="140"/>
                    <a:pt x="137" y="140"/>
                    <a:pt x="134" y="140"/>
                  </a:cubicBezTo>
                  <a:cubicBezTo>
                    <a:pt x="5" y="142"/>
                    <a:pt x="5" y="142"/>
                    <a:pt x="5" y="142"/>
                  </a:cubicBezTo>
                  <a:cubicBezTo>
                    <a:pt x="2" y="142"/>
                    <a:pt x="0" y="140"/>
                    <a:pt x="0" y="137"/>
                  </a:cubicBezTo>
                  <a:cubicBezTo>
                    <a:pt x="0" y="5"/>
                    <a:pt x="0" y="5"/>
                    <a:pt x="0" y="5"/>
                  </a:cubicBezTo>
                  <a:cubicBezTo>
                    <a:pt x="0" y="3"/>
                    <a:pt x="0" y="0"/>
                    <a:pt x="5" y="0"/>
                  </a:cubicBezTo>
                  <a:cubicBezTo>
                    <a:pt x="134" y="0"/>
                    <a:pt x="134" y="0"/>
                    <a:pt x="134" y="0"/>
                  </a:cubicBezTo>
                  <a:cubicBezTo>
                    <a:pt x="137" y="0"/>
                    <a:pt x="137" y="0"/>
                    <a:pt x="137" y="3"/>
                  </a:cubicBezTo>
                  <a:lnTo>
                    <a:pt x="139" y="135"/>
                  </a:lnTo>
                </a:path>
              </a:pathLst>
            </a:custGeom>
            <a:noFill/>
            <a:ln w="5760" cap="flat">
              <a:solidFill>
                <a:srgbClr val="6491B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3" name="Freeform 493"/>
            <p:cNvSpPr>
              <a:spLocks noChangeArrowheads="1"/>
            </p:cNvSpPr>
            <p:nvPr/>
          </p:nvSpPr>
          <p:spPr bwMode="auto">
            <a:xfrm>
              <a:off x="19217881" y="6826261"/>
              <a:ext cx="131199" cy="135425"/>
            </a:xfrm>
            <a:custGeom>
              <a:avLst/>
              <a:gdLst>
                <a:gd name="T0" fmla="*/ 139 w 140"/>
                <a:gd name="T1" fmla="*/ 137 h 145"/>
                <a:gd name="T2" fmla="*/ 139 w 140"/>
                <a:gd name="T3" fmla="*/ 137 h 145"/>
                <a:gd name="T4" fmla="*/ 134 w 140"/>
                <a:gd name="T5" fmla="*/ 142 h 145"/>
                <a:gd name="T6" fmla="*/ 5 w 140"/>
                <a:gd name="T7" fmla="*/ 144 h 145"/>
                <a:gd name="T8" fmla="*/ 0 w 140"/>
                <a:gd name="T9" fmla="*/ 139 h 145"/>
                <a:gd name="T10" fmla="*/ 0 w 140"/>
                <a:gd name="T11" fmla="*/ 7 h 145"/>
                <a:gd name="T12" fmla="*/ 5 w 140"/>
                <a:gd name="T13" fmla="*/ 2 h 145"/>
                <a:gd name="T14" fmla="*/ 134 w 140"/>
                <a:gd name="T15" fmla="*/ 0 h 145"/>
                <a:gd name="T16" fmla="*/ 136 w 140"/>
                <a:gd name="T17" fmla="*/ 5 h 145"/>
                <a:gd name="T18" fmla="*/ 139 w 140"/>
                <a:gd name="T19" fmla="*/ 1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5">
                  <a:moveTo>
                    <a:pt x="139" y="137"/>
                  </a:moveTo>
                  <a:lnTo>
                    <a:pt x="139" y="137"/>
                  </a:lnTo>
                  <a:cubicBezTo>
                    <a:pt x="139" y="139"/>
                    <a:pt x="136" y="142"/>
                    <a:pt x="134" y="142"/>
                  </a:cubicBezTo>
                  <a:cubicBezTo>
                    <a:pt x="5" y="144"/>
                    <a:pt x="5" y="144"/>
                    <a:pt x="5" y="144"/>
                  </a:cubicBezTo>
                  <a:cubicBezTo>
                    <a:pt x="2" y="144"/>
                    <a:pt x="0" y="142"/>
                    <a:pt x="0" y="139"/>
                  </a:cubicBezTo>
                  <a:cubicBezTo>
                    <a:pt x="0" y="7"/>
                    <a:pt x="0" y="7"/>
                    <a:pt x="0" y="7"/>
                  </a:cubicBezTo>
                  <a:cubicBezTo>
                    <a:pt x="0" y="5"/>
                    <a:pt x="2" y="2"/>
                    <a:pt x="5" y="2"/>
                  </a:cubicBezTo>
                  <a:cubicBezTo>
                    <a:pt x="134" y="0"/>
                    <a:pt x="134" y="0"/>
                    <a:pt x="134" y="0"/>
                  </a:cubicBezTo>
                  <a:cubicBezTo>
                    <a:pt x="136" y="0"/>
                    <a:pt x="136" y="2"/>
                    <a:pt x="136" y="5"/>
                  </a:cubicBezTo>
                  <a:lnTo>
                    <a:pt x="139"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4" name="Freeform 494"/>
            <p:cNvSpPr>
              <a:spLocks noChangeArrowheads="1"/>
            </p:cNvSpPr>
            <p:nvPr/>
          </p:nvSpPr>
          <p:spPr bwMode="auto">
            <a:xfrm>
              <a:off x="19044359" y="6826261"/>
              <a:ext cx="131199" cy="131193"/>
            </a:xfrm>
            <a:custGeom>
              <a:avLst/>
              <a:gdLst>
                <a:gd name="T0" fmla="*/ 141 w 142"/>
                <a:gd name="T1" fmla="*/ 137 h 143"/>
                <a:gd name="T2" fmla="*/ 141 w 142"/>
                <a:gd name="T3" fmla="*/ 137 h 143"/>
                <a:gd name="T4" fmla="*/ 136 w 142"/>
                <a:gd name="T5" fmla="*/ 142 h 143"/>
                <a:gd name="T6" fmla="*/ 7 w 142"/>
                <a:gd name="T7" fmla="*/ 142 h 143"/>
                <a:gd name="T8" fmla="*/ 2 w 142"/>
                <a:gd name="T9" fmla="*/ 140 h 143"/>
                <a:gd name="T10" fmla="*/ 0 w 142"/>
                <a:gd name="T11" fmla="*/ 8 h 143"/>
                <a:gd name="T12" fmla="*/ 4 w 142"/>
                <a:gd name="T13" fmla="*/ 3 h 143"/>
                <a:gd name="T14" fmla="*/ 133 w 142"/>
                <a:gd name="T15" fmla="*/ 0 h 143"/>
                <a:gd name="T16" fmla="*/ 138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40"/>
                    <a:pt x="138" y="142"/>
                    <a:pt x="136" y="142"/>
                  </a:cubicBezTo>
                  <a:cubicBezTo>
                    <a:pt x="7" y="142"/>
                    <a:pt x="7" y="142"/>
                    <a:pt x="7" y="142"/>
                  </a:cubicBezTo>
                  <a:cubicBezTo>
                    <a:pt x="4" y="142"/>
                    <a:pt x="2" y="142"/>
                    <a:pt x="2" y="140"/>
                  </a:cubicBezTo>
                  <a:cubicBezTo>
                    <a:pt x="0" y="8"/>
                    <a:pt x="0" y="8"/>
                    <a:pt x="0" y="8"/>
                  </a:cubicBezTo>
                  <a:cubicBezTo>
                    <a:pt x="0" y="5"/>
                    <a:pt x="2" y="3"/>
                    <a:pt x="4" y="3"/>
                  </a:cubicBezTo>
                  <a:cubicBezTo>
                    <a:pt x="133" y="0"/>
                    <a:pt x="133" y="0"/>
                    <a:pt x="133" y="0"/>
                  </a:cubicBezTo>
                  <a:cubicBezTo>
                    <a:pt x="136" y="0"/>
                    <a:pt x="138" y="3"/>
                    <a:pt x="138" y="5"/>
                  </a:cubicBezTo>
                  <a:lnTo>
                    <a:pt x="141"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5" name="Freeform 495"/>
            <p:cNvSpPr>
              <a:spLocks noChangeArrowheads="1"/>
            </p:cNvSpPr>
            <p:nvPr/>
          </p:nvSpPr>
          <p:spPr bwMode="auto">
            <a:xfrm>
              <a:off x="18875070" y="6830493"/>
              <a:ext cx="131199" cy="131193"/>
            </a:xfrm>
            <a:custGeom>
              <a:avLst/>
              <a:gdLst>
                <a:gd name="T0" fmla="*/ 138 w 139"/>
                <a:gd name="T1" fmla="*/ 137 h 142"/>
                <a:gd name="T2" fmla="*/ 138 w 139"/>
                <a:gd name="T3" fmla="*/ 137 h 142"/>
                <a:gd name="T4" fmla="*/ 133 w 139"/>
                <a:gd name="T5" fmla="*/ 141 h 142"/>
                <a:gd name="T6" fmla="*/ 5 w 139"/>
                <a:gd name="T7" fmla="*/ 141 h 142"/>
                <a:gd name="T8" fmla="*/ 0 w 139"/>
                <a:gd name="T9" fmla="*/ 137 h 142"/>
                <a:gd name="T10" fmla="*/ 0 w 139"/>
                <a:gd name="T11" fmla="*/ 5 h 142"/>
                <a:gd name="T12" fmla="*/ 5 w 139"/>
                <a:gd name="T13" fmla="*/ 2 h 142"/>
                <a:gd name="T14" fmla="*/ 133 w 139"/>
                <a:gd name="T15" fmla="*/ 0 h 142"/>
                <a:gd name="T16" fmla="*/ 136 w 139"/>
                <a:gd name="T17" fmla="*/ 5 h 142"/>
                <a:gd name="T18" fmla="*/ 138 w 139"/>
                <a:gd name="T19" fmla="*/ 1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2">
                  <a:moveTo>
                    <a:pt x="138" y="137"/>
                  </a:moveTo>
                  <a:lnTo>
                    <a:pt x="138" y="137"/>
                  </a:lnTo>
                  <a:cubicBezTo>
                    <a:pt x="138" y="139"/>
                    <a:pt x="136" y="141"/>
                    <a:pt x="133" y="141"/>
                  </a:cubicBezTo>
                  <a:cubicBezTo>
                    <a:pt x="5" y="141"/>
                    <a:pt x="5" y="141"/>
                    <a:pt x="5" y="141"/>
                  </a:cubicBezTo>
                  <a:cubicBezTo>
                    <a:pt x="2" y="141"/>
                    <a:pt x="0" y="141"/>
                    <a:pt x="0" y="137"/>
                  </a:cubicBezTo>
                  <a:cubicBezTo>
                    <a:pt x="0" y="5"/>
                    <a:pt x="0" y="5"/>
                    <a:pt x="0" y="5"/>
                  </a:cubicBezTo>
                  <a:cubicBezTo>
                    <a:pt x="0" y="2"/>
                    <a:pt x="2" y="2"/>
                    <a:pt x="5" y="2"/>
                  </a:cubicBezTo>
                  <a:cubicBezTo>
                    <a:pt x="133" y="0"/>
                    <a:pt x="133" y="0"/>
                    <a:pt x="133" y="0"/>
                  </a:cubicBezTo>
                  <a:cubicBezTo>
                    <a:pt x="136" y="0"/>
                    <a:pt x="136" y="2"/>
                    <a:pt x="136" y="5"/>
                  </a:cubicBezTo>
                  <a:lnTo>
                    <a:pt x="138"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6" name="Freeform 496"/>
            <p:cNvSpPr>
              <a:spLocks noChangeArrowheads="1"/>
            </p:cNvSpPr>
            <p:nvPr/>
          </p:nvSpPr>
          <p:spPr bwMode="auto">
            <a:xfrm>
              <a:off x="18701549" y="6830493"/>
              <a:ext cx="131199" cy="131193"/>
            </a:xfrm>
            <a:custGeom>
              <a:avLst/>
              <a:gdLst>
                <a:gd name="T0" fmla="*/ 141 w 142"/>
                <a:gd name="T1" fmla="*/ 137 h 143"/>
                <a:gd name="T2" fmla="*/ 141 w 142"/>
                <a:gd name="T3" fmla="*/ 137 h 143"/>
                <a:gd name="T4" fmla="*/ 137 w 142"/>
                <a:gd name="T5" fmla="*/ 142 h 143"/>
                <a:gd name="T6" fmla="*/ 8 w 142"/>
                <a:gd name="T7" fmla="*/ 142 h 143"/>
                <a:gd name="T8" fmla="*/ 3 w 142"/>
                <a:gd name="T9" fmla="*/ 137 h 143"/>
                <a:gd name="T10" fmla="*/ 0 w 142"/>
                <a:gd name="T11" fmla="*/ 5 h 143"/>
                <a:gd name="T12" fmla="*/ 5 w 142"/>
                <a:gd name="T13" fmla="*/ 0 h 143"/>
                <a:gd name="T14" fmla="*/ 134 w 142"/>
                <a:gd name="T15" fmla="*/ 0 h 143"/>
                <a:gd name="T16" fmla="*/ 139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39"/>
                    <a:pt x="139" y="142"/>
                    <a:pt x="137" y="142"/>
                  </a:cubicBezTo>
                  <a:cubicBezTo>
                    <a:pt x="8" y="142"/>
                    <a:pt x="8" y="142"/>
                    <a:pt x="8" y="142"/>
                  </a:cubicBezTo>
                  <a:cubicBezTo>
                    <a:pt x="5" y="142"/>
                    <a:pt x="3" y="139"/>
                    <a:pt x="3" y="137"/>
                  </a:cubicBezTo>
                  <a:cubicBezTo>
                    <a:pt x="0" y="5"/>
                    <a:pt x="0" y="5"/>
                    <a:pt x="0" y="5"/>
                  </a:cubicBezTo>
                  <a:cubicBezTo>
                    <a:pt x="0" y="3"/>
                    <a:pt x="3" y="0"/>
                    <a:pt x="5" y="0"/>
                  </a:cubicBezTo>
                  <a:cubicBezTo>
                    <a:pt x="134" y="0"/>
                    <a:pt x="134" y="0"/>
                    <a:pt x="134" y="0"/>
                  </a:cubicBezTo>
                  <a:cubicBezTo>
                    <a:pt x="137" y="0"/>
                    <a:pt x="139" y="3"/>
                    <a:pt x="139" y="5"/>
                  </a:cubicBezTo>
                  <a:lnTo>
                    <a:pt x="141"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7" name="Freeform 497"/>
            <p:cNvSpPr>
              <a:spLocks noChangeArrowheads="1"/>
            </p:cNvSpPr>
            <p:nvPr/>
          </p:nvSpPr>
          <p:spPr bwMode="auto">
            <a:xfrm>
              <a:off x="18528027" y="6834725"/>
              <a:ext cx="131199" cy="131193"/>
            </a:xfrm>
            <a:custGeom>
              <a:avLst/>
              <a:gdLst>
                <a:gd name="T0" fmla="*/ 139 w 140"/>
                <a:gd name="T1" fmla="*/ 136 h 142"/>
                <a:gd name="T2" fmla="*/ 139 w 140"/>
                <a:gd name="T3" fmla="*/ 136 h 142"/>
                <a:gd name="T4" fmla="*/ 134 w 140"/>
                <a:gd name="T5" fmla="*/ 141 h 142"/>
                <a:gd name="T6" fmla="*/ 5 w 140"/>
                <a:gd name="T7" fmla="*/ 141 h 142"/>
                <a:gd name="T8" fmla="*/ 0 w 140"/>
                <a:gd name="T9" fmla="*/ 136 h 142"/>
                <a:gd name="T10" fmla="*/ 0 w 140"/>
                <a:gd name="T11" fmla="*/ 4 h 142"/>
                <a:gd name="T12" fmla="*/ 5 w 140"/>
                <a:gd name="T13" fmla="*/ 0 h 142"/>
                <a:gd name="T14" fmla="*/ 134 w 140"/>
                <a:gd name="T15" fmla="*/ 0 h 142"/>
                <a:gd name="T16" fmla="*/ 137 w 140"/>
                <a:gd name="T17" fmla="*/ 4 h 142"/>
                <a:gd name="T18" fmla="*/ 139 w 140"/>
                <a:gd name="T1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6"/>
                  </a:moveTo>
                  <a:lnTo>
                    <a:pt x="139" y="136"/>
                  </a:lnTo>
                  <a:cubicBezTo>
                    <a:pt x="139" y="139"/>
                    <a:pt x="137" y="139"/>
                    <a:pt x="134" y="141"/>
                  </a:cubicBezTo>
                  <a:cubicBezTo>
                    <a:pt x="5" y="141"/>
                    <a:pt x="5" y="141"/>
                    <a:pt x="5" y="141"/>
                  </a:cubicBezTo>
                  <a:cubicBezTo>
                    <a:pt x="3" y="141"/>
                    <a:pt x="0" y="139"/>
                    <a:pt x="0" y="136"/>
                  </a:cubicBezTo>
                  <a:cubicBezTo>
                    <a:pt x="0" y="4"/>
                    <a:pt x="0" y="4"/>
                    <a:pt x="0" y="4"/>
                  </a:cubicBezTo>
                  <a:cubicBezTo>
                    <a:pt x="0" y="2"/>
                    <a:pt x="3" y="0"/>
                    <a:pt x="5" y="0"/>
                  </a:cubicBezTo>
                  <a:cubicBezTo>
                    <a:pt x="134" y="0"/>
                    <a:pt x="134" y="0"/>
                    <a:pt x="134" y="0"/>
                  </a:cubicBezTo>
                  <a:cubicBezTo>
                    <a:pt x="137" y="0"/>
                    <a:pt x="137" y="0"/>
                    <a:pt x="137" y="4"/>
                  </a:cubicBezTo>
                  <a:lnTo>
                    <a:pt x="139" y="136"/>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8" name="Freeform 498"/>
            <p:cNvSpPr>
              <a:spLocks noChangeArrowheads="1"/>
            </p:cNvSpPr>
            <p:nvPr/>
          </p:nvSpPr>
          <p:spPr bwMode="auto">
            <a:xfrm>
              <a:off x="18358738" y="6838957"/>
              <a:ext cx="131199" cy="131193"/>
            </a:xfrm>
            <a:custGeom>
              <a:avLst/>
              <a:gdLst>
                <a:gd name="T0" fmla="*/ 142 w 143"/>
                <a:gd name="T1" fmla="*/ 134 h 143"/>
                <a:gd name="T2" fmla="*/ 142 w 143"/>
                <a:gd name="T3" fmla="*/ 134 h 143"/>
                <a:gd name="T4" fmla="*/ 137 w 143"/>
                <a:gd name="T5" fmla="*/ 139 h 143"/>
                <a:gd name="T6" fmla="*/ 7 w 143"/>
                <a:gd name="T7" fmla="*/ 142 h 143"/>
                <a:gd name="T8" fmla="*/ 2 w 143"/>
                <a:gd name="T9" fmla="*/ 137 h 143"/>
                <a:gd name="T10" fmla="*/ 0 w 143"/>
                <a:gd name="T11" fmla="*/ 5 h 143"/>
                <a:gd name="T12" fmla="*/ 5 w 143"/>
                <a:gd name="T13" fmla="*/ 0 h 143"/>
                <a:gd name="T14" fmla="*/ 134 w 143"/>
                <a:gd name="T15" fmla="*/ 0 h 143"/>
                <a:gd name="T16" fmla="*/ 139 w 143"/>
                <a:gd name="T17" fmla="*/ 2 h 143"/>
                <a:gd name="T18" fmla="*/ 142 w 143"/>
                <a:gd name="T19"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142" y="134"/>
                  </a:moveTo>
                  <a:lnTo>
                    <a:pt x="142" y="134"/>
                  </a:lnTo>
                  <a:cubicBezTo>
                    <a:pt x="142" y="139"/>
                    <a:pt x="139" y="139"/>
                    <a:pt x="137" y="139"/>
                  </a:cubicBezTo>
                  <a:cubicBezTo>
                    <a:pt x="7" y="142"/>
                    <a:pt x="7" y="142"/>
                    <a:pt x="7" y="142"/>
                  </a:cubicBezTo>
                  <a:cubicBezTo>
                    <a:pt x="5" y="142"/>
                    <a:pt x="2" y="139"/>
                    <a:pt x="2" y="137"/>
                  </a:cubicBezTo>
                  <a:cubicBezTo>
                    <a:pt x="0" y="5"/>
                    <a:pt x="0" y="5"/>
                    <a:pt x="0" y="5"/>
                  </a:cubicBezTo>
                  <a:cubicBezTo>
                    <a:pt x="0" y="2"/>
                    <a:pt x="2" y="0"/>
                    <a:pt x="5" y="0"/>
                  </a:cubicBezTo>
                  <a:cubicBezTo>
                    <a:pt x="134" y="0"/>
                    <a:pt x="134" y="0"/>
                    <a:pt x="134" y="0"/>
                  </a:cubicBezTo>
                  <a:cubicBezTo>
                    <a:pt x="137" y="0"/>
                    <a:pt x="139" y="0"/>
                    <a:pt x="139" y="2"/>
                  </a:cubicBezTo>
                  <a:lnTo>
                    <a:pt x="142" y="134"/>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9" name="Freeform 499"/>
            <p:cNvSpPr>
              <a:spLocks noChangeArrowheads="1"/>
            </p:cNvSpPr>
            <p:nvPr/>
          </p:nvSpPr>
          <p:spPr bwMode="auto">
            <a:xfrm>
              <a:off x="19213648" y="6661212"/>
              <a:ext cx="131199" cy="135425"/>
            </a:xfrm>
            <a:custGeom>
              <a:avLst/>
              <a:gdLst>
                <a:gd name="T0" fmla="*/ 139 w 140"/>
                <a:gd name="T1" fmla="*/ 137 h 145"/>
                <a:gd name="T2" fmla="*/ 139 w 140"/>
                <a:gd name="T3" fmla="*/ 137 h 145"/>
                <a:gd name="T4" fmla="*/ 135 w 140"/>
                <a:gd name="T5" fmla="*/ 142 h 145"/>
                <a:gd name="T6" fmla="*/ 5 w 140"/>
                <a:gd name="T7" fmla="*/ 142 h 145"/>
                <a:gd name="T8" fmla="*/ 3 w 140"/>
                <a:gd name="T9" fmla="*/ 139 h 145"/>
                <a:gd name="T10" fmla="*/ 0 w 140"/>
                <a:gd name="T11" fmla="*/ 7 h 145"/>
                <a:gd name="T12" fmla="*/ 5 w 140"/>
                <a:gd name="T13" fmla="*/ 2 h 145"/>
                <a:gd name="T14" fmla="*/ 135 w 140"/>
                <a:gd name="T15" fmla="*/ 0 h 145"/>
                <a:gd name="T16" fmla="*/ 139 w 140"/>
                <a:gd name="T17" fmla="*/ 5 h 145"/>
                <a:gd name="T18" fmla="*/ 139 w 140"/>
                <a:gd name="T19" fmla="*/ 1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5">
                  <a:moveTo>
                    <a:pt x="139" y="137"/>
                  </a:moveTo>
                  <a:lnTo>
                    <a:pt x="139" y="137"/>
                  </a:lnTo>
                  <a:cubicBezTo>
                    <a:pt x="139" y="139"/>
                    <a:pt x="137" y="142"/>
                    <a:pt x="135" y="142"/>
                  </a:cubicBezTo>
                  <a:cubicBezTo>
                    <a:pt x="5" y="142"/>
                    <a:pt x="5" y="142"/>
                    <a:pt x="5" y="142"/>
                  </a:cubicBezTo>
                  <a:cubicBezTo>
                    <a:pt x="3" y="144"/>
                    <a:pt x="3" y="142"/>
                    <a:pt x="3" y="139"/>
                  </a:cubicBezTo>
                  <a:cubicBezTo>
                    <a:pt x="0" y="7"/>
                    <a:pt x="0" y="7"/>
                    <a:pt x="0" y="7"/>
                  </a:cubicBezTo>
                  <a:cubicBezTo>
                    <a:pt x="0" y="5"/>
                    <a:pt x="3" y="2"/>
                    <a:pt x="5" y="2"/>
                  </a:cubicBezTo>
                  <a:cubicBezTo>
                    <a:pt x="135" y="0"/>
                    <a:pt x="135" y="0"/>
                    <a:pt x="135" y="0"/>
                  </a:cubicBezTo>
                  <a:cubicBezTo>
                    <a:pt x="137" y="0"/>
                    <a:pt x="139" y="2"/>
                    <a:pt x="139" y="5"/>
                  </a:cubicBezTo>
                  <a:lnTo>
                    <a:pt x="139"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0" name="Freeform 500"/>
            <p:cNvSpPr>
              <a:spLocks noChangeArrowheads="1"/>
            </p:cNvSpPr>
            <p:nvPr/>
          </p:nvSpPr>
          <p:spPr bwMode="auto">
            <a:xfrm>
              <a:off x="19040127" y="6661212"/>
              <a:ext cx="131199" cy="131193"/>
            </a:xfrm>
            <a:custGeom>
              <a:avLst/>
              <a:gdLst>
                <a:gd name="T0" fmla="*/ 141 w 142"/>
                <a:gd name="T1" fmla="*/ 137 h 143"/>
                <a:gd name="T2" fmla="*/ 141 w 142"/>
                <a:gd name="T3" fmla="*/ 137 h 143"/>
                <a:gd name="T4" fmla="*/ 136 w 142"/>
                <a:gd name="T5" fmla="*/ 142 h 143"/>
                <a:gd name="T6" fmla="*/ 7 w 142"/>
                <a:gd name="T7" fmla="*/ 142 h 143"/>
                <a:gd name="T8" fmla="*/ 3 w 142"/>
                <a:gd name="T9" fmla="*/ 140 h 143"/>
                <a:gd name="T10" fmla="*/ 0 w 142"/>
                <a:gd name="T11" fmla="*/ 8 h 143"/>
                <a:gd name="T12" fmla="*/ 5 w 142"/>
                <a:gd name="T13" fmla="*/ 3 h 143"/>
                <a:gd name="T14" fmla="*/ 134 w 142"/>
                <a:gd name="T15" fmla="*/ 0 h 143"/>
                <a:gd name="T16" fmla="*/ 139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40"/>
                    <a:pt x="139" y="142"/>
                    <a:pt x="136" y="142"/>
                  </a:cubicBezTo>
                  <a:cubicBezTo>
                    <a:pt x="7" y="142"/>
                    <a:pt x="7" y="142"/>
                    <a:pt x="7" y="142"/>
                  </a:cubicBezTo>
                  <a:cubicBezTo>
                    <a:pt x="5" y="142"/>
                    <a:pt x="3" y="142"/>
                    <a:pt x="3" y="140"/>
                  </a:cubicBezTo>
                  <a:cubicBezTo>
                    <a:pt x="0" y="8"/>
                    <a:pt x="0" y="8"/>
                    <a:pt x="0" y="8"/>
                  </a:cubicBezTo>
                  <a:cubicBezTo>
                    <a:pt x="0" y="3"/>
                    <a:pt x="3" y="3"/>
                    <a:pt x="5" y="3"/>
                  </a:cubicBezTo>
                  <a:cubicBezTo>
                    <a:pt x="134" y="0"/>
                    <a:pt x="134" y="0"/>
                    <a:pt x="134" y="0"/>
                  </a:cubicBezTo>
                  <a:cubicBezTo>
                    <a:pt x="136" y="0"/>
                    <a:pt x="139" y="3"/>
                    <a:pt x="139" y="5"/>
                  </a:cubicBezTo>
                  <a:lnTo>
                    <a:pt x="141"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1" name="Freeform 501"/>
            <p:cNvSpPr>
              <a:spLocks noChangeArrowheads="1"/>
            </p:cNvSpPr>
            <p:nvPr/>
          </p:nvSpPr>
          <p:spPr bwMode="auto">
            <a:xfrm>
              <a:off x="18870838" y="6665444"/>
              <a:ext cx="131199" cy="131193"/>
            </a:xfrm>
            <a:custGeom>
              <a:avLst/>
              <a:gdLst>
                <a:gd name="T0" fmla="*/ 139 w 140"/>
                <a:gd name="T1" fmla="*/ 137 h 142"/>
                <a:gd name="T2" fmla="*/ 139 w 140"/>
                <a:gd name="T3" fmla="*/ 137 h 142"/>
                <a:gd name="T4" fmla="*/ 134 w 140"/>
                <a:gd name="T5" fmla="*/ 141 h 142"/>
                <a:gd name="T6" fmla="*/ 5 w 140"/>
                <a:gd name="T7" fmla="*/ 141 h 142"/>
                <a:gd name="T8" fmla="*/ 3 w 140"/>
                <a:gd name="T9" fmla="*/ 137 h 142"/>
                <a:gd name="T10" fmla="*/ 0 w 140"/>
                <a:gd name="T11" fmla="*/ 5 h 142"/>
                <a:gd name="T12" fmla="*/ 5 w 140"/>
                <a:gd name="T13" fmla="*/ 0 h 142"/>
                <a:gd name="T14" fmla="*/ 134 w 140"/>
                <a:gd name="T15" fmla="*/ 0 h 142"/>
                <a:gd name="T16" fmla="*/ 139 w 140"/>
                <a:gd name="T17" fmla="*/ 5 h 142"/>
                <a:gd name="T18" fmla="*/ 139 w 140"/>
                <a:gd name="T19" fmla="*/ 1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7"/>
                  </a:moveTo>
                  <a:lnTo>
                    <a:pt x="139" y="137"/>
                  </a:lnTo>
                  <a:cubicBezTo>
                    <a:pt x="139" y="139"/>
                    <a:pt x="136" y="141"/>
                    <a:pt x="134" y="141"/>
                  </a:cubicBezTo>
                  <a:cubicBezTo>
                    <a:pt x="5" y="141"/>
                    <a:pt x="5" y="141"/>
                    <a:pt x="5" y="141"/>
                  </a:cubicBezTo>
                  <a:cubicBezTo>
                    <a:pt x="3" y="141"/>
                    <a:pt x="3" y="139"/>
                    <a:pt x="3" y="137"/>
                  </a:cubicBezTo>
                  <a:cubicBezTo>
                    <a:pt x="0" y="5"/>
                    <a:pt x="0" y="5"/>
                    <a:pt x="0" y="5"/>
                  </a:cubicBezTo>
                  <a:cubicBezTo>
                    <a:pt x="0" y="2"/>
                    <a:pt x="3" y="0"/>
                    <a:pt x="5" y="0"/>
                  </a:cubicBezTo>
                  <a:cubicBezTo>
                    <a:pt x="134" y="0"/>
                    <a:pt x="134" y="0"/>
                    <a:pt x="134" y="0"/>
                  </a:cubicBezTo>
                  <a:cubicBezTo>
                    <a:pt x="136" y="0"/>
                    <a:pt x="139" y="2"/>
                    <a:pt x="139" y="5"/>
                  </a:cubicBezTo>
                  <a:lnTo>
                    <a:pt x="139"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2" name="Freeform 502"/>
            <p:cNvSpPr>
              <a:spLocks noChangeArrowheads="1"/>
            </p:cNvSpPr>
            <p:nvPr/>
          </p:nvSpPr>
          <p:spPr bwMode="auto">
            <a:xfrm>
              <a:off x="18697316" y="6665444"/>
              <a:ext cx="131199" cy="131193"/>
            </a:xfrm>
            <a:custGeom>
              <a:avLst/>
              <a:gdLst>
                <a:gd name="T0" fmla="*/ 141 w 142"/>
                <a:gd name="T1" fmla="*/ 137 h 143"/>
                <a:gd name="T2" fmla="*/ 141 w 142"/>
                <a:gd name="T3" fmla="*/ 137 h 143"/>
                <a:gd name="T4" fmla="*/ 136 w 142"/>
                <a:gd name="T5" fmla="*/ 142 h 143"/>
                <a:gd name="T6" fmla="*/ 7 w 142"/>
                <a:gd name="T7" fmla="*/ 142 h 143"/>
                <a:gd name="T8" fmla="*/ 2 w 142"/>
                <a:gd name="T9" fmla="*/ 137 h 143"/>
                <a:gd name="T10" fmla="*/ 0 w 142"/>
                <a:gd name="T11" fmla="*/ 5 h 143"/>
                <a:gd name="T12" fmla="*/ 5 w 142"/>
                <a:gd name="T13" fmla="*/ 0 h 143"/>
                <a:gd name="T14" fmla="*/ 134 w 142"/>
                <a:gd name="T15" fmla="*/ 0 h 143"/>
                <a:gd name="T16" fmla="*/ 139 w 142"/>
                <a:gd name="T17" fmla="*/ 5 h 143"/>
                <a:gd name="T18" fmla="*/ 141 w 142"/>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141" y="137"/>
                  </a:moveTo>
                  <a:lnTo>
                    <a:pt x="141" y="137"/>
                  </a:lnTo>
                  <a:cubicBezTo>
                    <a:pt x="141" y="139"/>
                    <a:pt x="139" y="142"/>
                    <a:pt x="136" y="142"/>
                  </a:cubicBezTo>
                  <a:cubicBezTo>
                    <a:pt x="7" y="142"/>
                    <a:pt x="7" y="142"/>
                    <a:pt x="7" y="142"/>
                  </a:cubicBezTo>
                  <a:cubicBezTo>
                    <a:pt x="5" y="142"/>
                    <a:pt x="2" y="139"/>
                    <a:pt x="2" y="137"/>
                  </a:cubicBezTo>
                  <a:cubicBezTo>
                    <a:pt x="0" y="5"/>
                    <a:pt x="0" y="5"/>
                    <a:pt x="0" y="5"/>
                  </a:cubicBezTo>
                  <a:cubicBezTo>
                    <a:pt x="0" y="3"/>
                    <a:pt x="2" y="0"/>
                    <a:pt x="5" y="0"/>
                  </a:cubicBezTo>
                  <a:cubicBezTo>
                    <a:pt x="134" y="0"/>
                    <a:pt x="134" y="0"/>
                    <a:pt x="134" y="0"/>
                  </a:cubicBezTo>
                  <a:cubicBezTo>
                    <a:pt x="136" y="0"/>
                    <a:pt x="139" y="3"/>
                    <a:pt x="139" y="5"/>
                  </a:cubicBezTo>
                  <a:lnTo>
                    <a:pt x="141"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3" name="Freeform 503"/>
            <p:cNvSpPr>
              <a:spLocks noChangeArrowheads="1"/>
            </p:cNvSpPr>
            <p:nvPr/>
          </p:nvSpPr>
          <p:spPr bwMode="auto">
            <a:xfrm>
              <a:off x="18528027" y="6669676"/>
              <a:ext cx="131199" cy="131193"/>
            </a:xfrm>
            <a:custGeom>
              <a:avLst/>
              <a:gdLst>
                <a:gd name="T0" fmla="*/ 139 w 140"/>
                <a:gd name="T1" fmla="*/ 134 h 142"/>
                <a:gd name="T2" fmla="*/ 139 w 140"/>
                <a:gd name="T3" fmla="*/ 134 h 142"/>
                <a:gd name="T4" fmla="*/ 134 w 140"/>
                <a:gd name="T5" fmla="*/ 139 h 142"/>
                <a:gd name="T6" fmla="*/ 5 w 140"/>
                <a:gd name="T7" fmla="*/ 141 h 142"/>
                <a:gd name="T8" fmla="*/ 2 w 140"/>
                <a:gd name="T9" fmla="*/ 136 h 142"/>
                <a:gd name="T10" fmla="*/ 0 w 140"/>
                <a:gd name="T11" fmla="*/ 4 h 142"/>
                <a:gd name="T12" fmla="*/ 5 w 140"/>
                <a:gd name="T13" fmla="*/ 0 h 142"/>
                <a:gd name="T14" fmla="*/ 134 w 140"/>
                <a:gd name="T15" fmla="*/ 0 h 142"/>
                <a:gd name="T16" fmla="*/ 139 w 140"/>
                <a:gd name="T17" fmla="*/ 4 h 142"/>
                <a:gd name="T18" fmla="*/ 139 w 140"/>
                <a:gd name="T19" fmla="*/ 13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4"/>
                  </a:moveTo>
                  <a:lnTo>
                    <a:pt x="139" y="134"/>
                  </a:lnTo>
                  <a:cubicBezTo>
                    <a:pt x="139" y="139"/>
                    <a:pt x="136" y="139"/>
                    <a:pt x="134" y="139"/>
                  </a:cubicBezTo>
                  <a:cubicBezTo>
                    <a:pt x="5" y="141"/>
                    <a:pt x="5" y="141"/>
                    <a:pt x="5" y="141"/>
                  </a:cubicBezTo>
                  <a:cubicBezTo>
                    <a:pt x="2" y="141"/>
                    <a:pt x="2" y="139"/>
                    <a:pt x="2" y="136"/>
                  </a:cubicBezTo>
                  <a:cubicBezTo>
                    <a:pt x="0" y="4"/>
                    <a:pt x="0" y="4"/>
                    <a:pt x="0" y="4"/>
                  </a:cubicBezTo>
                  <a:cubicBezTo>
                    <a:pt x="0" y="2"/>
                    <a:pt x="2" y="0"/>
                    <a:pt x="5" y="0"/>
                  </a:cubicBezTo>
                  <a:cubicBezTo>
                    <a:pt x="134" y="0"/>
                    <a:pt x="134" y="0"/>
                    <a:pt x="134" y="0"/>
                  </a:cubicBezTo>
                  <a:cubicBezTo>
                    <a:pt x="136" y="0"/>
                    <a:pt x="139" y="0"/>
                    <a:pt x="139" y="4"/>
                  </a:cubicBezTo>
                  <a:lnTo>
                    <a:pt x="139" y="134"/>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4" name="Freeform 504"/>
            <p:cNvSpPr>
              <a:spLocks noChangeArrowheads="1"/>
            </p:cNvSpPr>
            <p:nvPr/>
          </p:nvSpPr>
          <p:spPr bwMode="auto">
            <a:xfrm>
              <a:off x="18354506" y="6669676"/>
              <a:ext cx="131199" cy="135425"/>
            </a:xfrm>
            <a:custGeom>
              <a:avLst/>
              <a:gdLst>
                <a:gd name="T0" fmla="*/ 141 w 142"/>
                <a:gd name="T1" fmla="*/ 136 h 145"/>
                <a:gd name="T2" fmla="*/ 141 w 142"/>
                <a:gd name="T3" fmla="*/ 136 h 145"/>
                <a:gd name="T4" fmla="*/ 136 w 142"/>
                <a:gd name="T5" fmla="*/ 141 h 145"/>
                <a:gd name="T6" fmla="*/ 7 w 142"/>
                <a:gd name="T7" fmla="*/ 144 h 145"/>
                <a:gd name="T8" fmla="*/ 2 w 142"/>
                <a:gd name="T9" fmla="*/ 139 h 145"/>
                <a:gd name="T10" fmla="*/ 0 w 142"/>
                <a:gd name="T11" fmla="*/ 7 h 145"/>
                <a:gd name="T12" fmla="*/ 4 w 142"/>
                <a:gd name="T13" fmla="*/ 2 h 145"/>
                <a:gd name="T14" fmla="*/ 134 w 142"/>
                <a:gd name="T15" fmla="*/ 2 h 145"/>
                <a:gd name="T16" fmla="*/ 139 w 142"/>
                <a:gd name="T17" fmla="*/ 4 h 145"/>
                <a:gd name="T18" fmla="*/ 141 w 142"/>
                <a:gd name="T19" fmla="*/ 1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5">
                  <a:moveTo>
                    <a:pt x="141" y="136"/>
                  </a:moveTo>
                  <a:lnTo>
                    <a:pt x="141" y="136"/>
                  </a:lnTo>
                  <a:cubicBezTo>
                    <a:pt x="141" y="139"/>
                    <a:pt x="139" y="141"/>
                    <a:pt x="136" y="141"/>
                  </a:cubicBezTo>
                  <a:cubicBezTo>
                    <a:pt x="7" y="144"/>
                    <a:pt x="7" y="144"/>
                    <a:pt x="7" y="144"/>
                  </a:cubicBezTo>
                  <a:cubicBezTo>
                    <a:pt x="4" y="144"/>
                    <a:pt x="2" y="141"/>
                    <a:pt x="2" y="139"/>
                  </a:cubicBezTo>
                  <a:cubicBezTo>
                    <a:pt x="0" y="7"/>
                    <a:pt x="0" y="7"/>
                    <a:pt x="0" y="7"/>
                  </a:cubicBezTo>
                  <a:cubicBezTo>
                    <a:pt x="0" y="4"/>
                    <a:pt x="2" y="2"/>
                    <a:pt x="4" y="2"/>
                  </a:cubicBezTo>
                  <a:cubicBezTo>
                    <a:pt x="134" y="2"/>
                    <a:pt x="134" y="2"/>
                    <a:pt x="134" y="2"/>
                  </a:cubicBezTo>
                  <a:cubicBezTo>
                    <a:pt x="136" y="0"/>
                    <a:pt x="139" y="2"/>
                    <a:pt x="139" y="4"/>
                  </a:cubicBezTo>
                  <a:lnTo>
                    <a:pt x="141" y="136"/>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5" name="Freeform 505"/>
            <p:cNvSpPr>
              <a:spLocks noChangeArrowheads="1"/>
            </p:cNvSpPr>
            <p:nvPr/>
          </p:nvSpPr>
          <p:spPr bwMode="auto">
            <a:xfrm>
              <a:off x="19213648" y="6491931"/>
              <a:ext cx="131199" cy="131193"/>
            </a:xfrm>
            <a:custGeom>
              <a:avLst/>
              <a:gdLst>
                <a:gd name="T0" fmla="*/ 139 w 140"/>
                <a:gd name="T1" fmla="*/ 137 h 142"/>
                <a:gd name="T2" fmla="*/ 139 w 140"/>
                <a:gd name="T3" fmla="*/ 137 h 142"/>
                <a:gd name="T4" fmla="*/ 137 w 140"/>
                <a:gd name="T5" fmla="*/ 141 h 142"/>
                <a:gd name="T6" fmla="*/ 7 w 140"/>
                <a:gd name="T7" fmla="*/ 141 h 142"/>
                <a:gd name="T8" fmla="*/ 2 w 140"/>
                <a:gd name="T9" fmla="*/ 139 h 142"/>
                <a:gd name="T10" fmla="*/ 0 w 140"/>
                <a:gd name="T11" fmla="*/ 7 h 142"/>
                <a:gd name="T12" fmla="*/ 5 w 140"/>
                <a:gd name="T13" fmla="*/ 3 h 142"/>
                <a:gd name="T14" fmla="*/ 134 w 140"/>
                <a:gd name="T15" fmla="*/ 0 h 142"/>
                <a:gd name="T16" fmla="*/ 139 w 140"/>
                <a:gd name="T17" fmla="*/ 5 h 142"/>
                <a:gd name="T18" fmla="*/ 139 w 140"/>
                <a:gd name="T19" fmla="*/ 1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7"/>
                  </a:moveTo>
                  <a:lnTo>
                    <a:pt x="139" y="137"/>
                  </a:lnTo>
                  <a:cubicBezTo>
                    <a:pt x="139" y="139"/>
                    <a:pt x="139" y="141"/>
                    <a:pt x="137" y="141"/>
                  </a:cubicBezTo>
                  <a:cubicBezTo>
                    <a:pt x="7" y="141"/>
                    <a:pt x="7" y="141"/>
                    <a:pt x="7" y="141"/>
                  </a:cubicBezTo>
                  <a:cubicBezTo>
                    <a:pt x="5" y="141"/>
                    <a:pt x="2" y="141"/>
                    <a:pt x="2" y="139"/>
                  </a:cubicBezTo>
                  <a:cubicBezTo>
                    <a:pt x="0" y="7"/>
                    <a:pt x="0" y="7"/>
                    <a:pt x="0" y="7"/>
                  </a:cubicBezTo>
                  <a:cubicBezTo>
                    <a:pt x="0" y="5"/>
                    <a:pt x="2" y="3"/>
                    <a:pt x="5" y="3"/>
                  </a:cubicBezTo>
                  <a:cubicBezTo>
                    <a:pt x="134" y="0"/>
                    <a:pt x="134" y="0"/>
                    <a:pt x="134" y="0"/>
                  </a:cubicBezTo>
                  <a:cubicBezTo>
                    <a:pt x="137" y="0"/>
                    <a:pt x="139" y="3"/>
                    <a:pt x="139" y="5"/>
                  </a:cubicBezTo>
                  <a:lnTo>
                    <a:pt x="139"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6" name="Freeform 506"/>
            <p:cNvSpPr>
              <a:spLocks noChangeArrowheads="1"/>
            </p:cNvSpPr>
            <p:nvPr/>
          </p:nvSpPr>
          <p:spPr bwMode="auto">
            <a:xfrm>
              <a:off x="19040127" y="6496163"/>
              <a:ext cx="131199" cy="131193"/>
            </a:xfrm>
            <a:custGeom>
              <a:avLst/>
              <a:gdLst>
                <a:gd name="T0" fmla="*/ 141 w 142"/>
                <a:gd name="T1" fmla="*/ 136 h 142"/>
                <a:gd name="T2" fmla="*/ 141 w 142"/>
                <a:gd name="T3" fmla="*/ 136 h 142"/>
                <a:gd name="T4" fmla="*/ 136 w 142"/>
                <a:gd name="T5" fmla="*/ 141 h 142"/>
                <a:gd name="T6" fmla="*/ 7 w 142"/>
                <a:gd name="T7" fmla="*/ 141 h 142"/>
                <a:gd name="T8" fmla="*/ 2 w 142"/>
                <a:gd name="T9" fmla="*/ 136 h 142"/>
                <a:gd name="T10" fmla="*/ 2 w 142"/>
                <a:gd name="T11" fmla="*/ 4 h 142"/>
                <a:gd name="T12" fmla="*/ 5 w 142"/>
                <a:gd name="T13" fmla="*/ 2 h 142"/>
                <a:gd name="T14" fmla="*/ 134 w 142"/>
                <a:gd name="T15" fmla="*/ 0 h 142"/>
                <a:gd name="T16" fmla="*/ 138 w 142"/>
                <a:gd name="T17" fmla="*/ 4 h 142"/>
                <a:gd name="T18" fmla="*/ 141 w 142"/>
                <a:gd name="T1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141" y="136"/>
                  </a:moveTo>
                  <a:lnTo>
                    <a:pt x="141" y="136"/>
                  </a:lnTo>
                  <a:cubicBezTo>
                    <a:pt x="141" y="138"/>
                    <a:pt x="138" y="141"/>
                    <a:pt x="136" y="141"/>
                  </a:cubicBezTo>
                  <a:cubicBezTo>
                    <a:pt x="7" y="141"/>
                    <a:pt x="7" y="141"/>
                    <a:pt x="7" y="141"/>
                  </a:cubicBezTo>
                  <a:cubicBezTo>
                    <a:pt x="5" y="141"/>
                    <a:pt x="2" y="141"/>
                    <a:pt x="2" y="136"/>
                  </a:cubicBezTo>
                  <a:cubicBezTo>
                    <a:pt x="2" y="4"/>
                    <a:pt x="2" y="4"/>
                    <a:pt x="2" y="4"/>
                  </a:cubicBezTo>
                  <a:cubicBezTo>
                    <a:pt x="0" y="2"/>
                    <a:pt x="2" y="2"/>
                    <a:pt x="5" y="2"/>
                  </a:cubicBezTo>
                  <a:cubicBezTo>
                    <a:pt x="134" y="0"/>
                    <a:pt x="134" y="0"/>
                    <a:pt x="134" y="0"/>
                  </a:cubicBezTo>
                  <a:cubicBezTo>
                    <a:pt x="136" y="0"/>
                    <a:pt x="138" y="2"/>
                    <a:pt x="138" y="4"/>
                  </a:cubicBezTo>
                  <a:lnTo>
                    <a:pt x="141" y="136"/>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7" name="Freeform 507"/>
            <p:cNvSpPr>
              <a:spLocks noChangeArrowheads="1"/>
            </p:cNvSpPr>
            <p:nvPr/>
          </p:nvSpPr>
          <p:spPr bwMode="auto">
            <a:xfrm>
              <a:off x="18870838" y="6500395"/>
              <a:ext cx="131199" cy="131193"/>
            </a:xfrm>
            <a:custGeom>
              <a:avLst/>
              <a:gdLst>
                <a:gd name="T0" fmla="*/ 138 w 139"/>
                <a:gd name="T1" fmla="*/ 136 h 142"/>
                <a:gd name="T2" fmla="*/ 138 w 139"/>
                <a:gd name="T3" fmla="*/ 136 h 142"/>
                <a:gd name="T4" fmla="*/ 136 w 139"/>
                <a:gd name="T5" fmla="*/ 141 h 142"/>
                <a:gd name="T6" fmla="*/ 7 w 139"/>
                <a:gd name="T7" fmla="*/ 141 h 142"/>
                <a:gd name="T8" fmla="*/ 2 w 139"/>
                <a:gd name="T9" fmla="*/ 136 h 142"/>
                <a:gd name="T10" fmla="*/ 0 w 139"/>
                <a:gd name="T11" fmla="*/ 5 h 142"/>
                <a:gd name="T12" fmla="*/ 5 w 139"/>
                <a:gd name="T13" fmla="*/ 0 h 142"/>
                <a:gd name="T14" fmla="*/ 134 w 139"/>
                <a:gd name="T15" fmla="*/ 0 h 142"/>
                <a:gd name="T16" fmla="*/ 138 w 139"/>
                <a:gd name="T17" fmla="*/ 5 h 142"/>
                <a:gd name="T18" fmla="*/ 138 w 139"/>
                <a:gd name="T1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2">
                  <a:moveTo>
                    <a:pt x="138" y="136"/>
                  </a:moveTo>
                  <a:lnTo>
                    <a:pt x="138" y="136"/>
                  </a:lnTo>
                  <a:cubicBezTo>
                    <a:pt x="138" y="139"/>
                    <a:pt x="138" y="141"/>
                    <a:pt x="136" y="141"/>
                  </a:cubicBezTo>
                  <a:cubicBezTo>
                    <a:pt x="7" y="141"/>
                    <a:pt x="7" y="141"/>
                    <a:pt x="7" y="141"/>
                  </a:cubicBezTo>
                  <a:cubicBezTo>
                    <a:pt x="5" y="141"/>
                    <a:pt x="2" y="139"/>
                    <a:pt x="2" y="136"/>
                  </a:cubicBezTo>
                  <a:cubicBezTo>
                    <a:pt x="0" y="5"/>
                    <a:pt x="0" y="5"/>
                    <a:pt x="0" y="5"/>
                  </a:cubicBezTo>
                  <a:cubicBezTo>
                    <a:pt x="0" y="2"/>
                    <a:pt x="2" y="0"/>
                    <a:pt x="5" y="0"/>
                  </a:cubicBezTo>
                  <a:cubicBezTo>
                    <a:pt x="134" y="0"/>
                    <a:pt x="134" y="0"/>
                    <a:pt x="134" y="0"/>
                  </a:cubicBezTo>
                  <a:cubicBezTo>
                    <a:pt x="136" y="0"/>
                    <a:pt x="138" y="2"/>
                    <a:pt x="138" y="5"/>
                  </a:cubicBezTo>
                  <a:lnTo>
                    <a:pt x="138" y="136"/>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8" name="Freeform 508"/>
            <p:cNvSpPr>
              <a:spLocks noChangeArrowheads="1"/>
            </p:cNvSpPr>
            <p:nvPr/>
          </p:nvSpPr>
          <p:spPr bwMode="auto">
            <a:xfrm>
              <a:off x="18697316" y="6500395"/>
              <a:ext cx="131199" cy="131193"/>
            </a:xfrm>
            <a:custGeom>
              <a:avLst/>
              <a:gdLst>
                <a:gd name="T0" fmla="*/ 139 w 140"/>
                <a:gd name="T1" fmla="*/ 137 h 143"/>
                <a:gd name="T2" fmla="*/ 139 w 140"/>
                <a:gd name="T3" fmla="*/ 137 h 143"/>
                <a:gd name="T4" fmla="*/ 134 w 140"/>
                <a:gd name="T5" fmla="*/ 139 h 143"/>
                <a:gd name="T6" fmla="*/ 5 w 140"/>
                <a:gd name="T7" fmla="*/ 142 h 143"/>
                <a:gd name="T8" fmla="*/ 0 w 140"/>
                <a:gd name="T9" fmla="*/ 137 h 143"/>
                <a:gd name="T10" fmla="*/ 0 w 140"/>
                <a:gd name="T11" fmla="*/ 5 h 143"/>
                <a:gd name="T12" fmla="*/ 2 w 140"/>
                <a:gd name="T13" fmla="*/ 0 h 143"/>
                <a:gd name="T14" fmla="*/ 131 w 140"/>
                <a:gd name="T15" fmla="*/ 0 h 143"/>
                <a:gd name="T16" fmla="*/ 136 w 140"/>
                <a:gd name="T17" fmla="*/ 5 h 143"/>
                <a:gd name="T18" fmla="*/ 139 w 140"/>
                <a:gd name="T19"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3">
                  <a:moveTo>
                    <a:pt x="139" y="137"/>
                  </a:moveTo>
                  <a:lnTo>
                    <a:pt x="139" y="137"/>
                  </a:lnTo>
                  <a:cubicBezTo>
                    <a:pt x="139" y="139"/>
                    <a:pt x="136" y="139"/>
                    <a:pt x="134" y="139"/>
                  </a:cubicBezTo>
                  <a:cubicBezTo>
                    <a:pt x="5" y="142"/>
                    <a:pt x="5" y="142"/>
                    <a:pt x="5" y="142"/>
                  </a:cubicBezTo>
                  <a:cubicBezTo>
                    <a:pt x="2" y="142"/>
                    <a:pt x="0" y="139"/>
                    <a:pt x="0" y="137"/>
                  </a:cubicBezTo>
                  <a:cubicBezTo>
                    <a:pt x="0" y="5"/>
                    <a:pt x="0" y="5"/>
                    <a:pt x="0" y="5"/>
                  </a:cubicBezTo>
                  <a:cubicBezTo>
                    <a:pt x="0" y="3"/>
                    <a:pt x="0" y="0"/>
                    <a:pt x="2" y="0"/>
                  </a:cubicBezTo>
                  <a:cubicBezTo>
                    <a:pt x="131" y="0"/>
                    <a:pt x="131" y="0"/>
                    <a:pt x="131" y="0"/>
                  </a:cubicBezTo>
                  <a:cubicBezTo>
                    <a:pt x="134" y="0"/>
                    <a:pt x="136" y="0"/>
                    <a:pt x="136" y="5"/>
                  </a:cubicBezTo>
                  <a:lnTo>
                    <a:pt x="139" y="137"/>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9" name="Freeform 509"/>
            <p:cNvSpPr>
              <a:spLocks noChangeArrowheads="1"/>
            </p:cNvSpPr>
            <p:nvPr/>
          </p:nvSpPr>
          <p:spPr bwMode="auto">
            <a:xfrm>
              <a:off x="18523795" y="6504627"/>
              <a:ext cx="131199" cy="131193"/>
            </a:xfrm>
            <a:custGeom>
              <a:avLst/>
              <a:gdLst>
                <a:gd name="T0" fmla="*/ 139 w 140"/>
                <a:gd name="T1" fmla="*/ 134 h 142"/>
                <a:gd name="T2" fmla="*/ 139 w 140"/>
                <a:gd name="T3" fmla="*/ 134 h 142"/>
                <a:gd name="T4" fmla="*/ 137 w 140"/>
                <a:gd name="T5" fmla="*/ 139 h 142"/>
                <a:gd name="T6" fmla="*/ 8 w 140"/>
                <a:gd name="T7" fmla="*/ 141 h 142"/>
                <a:gd name="T8" fmla="*/ 3 w 140"/>
                <a:gd name="T9" fmla="*/ 136 h 142"/>
                <a:gd name="T10" fmla="*/ 0 w 140"/>
                <a:gd name="T11" fmla="*/ 5 h 142"/>
                <a:gd name="T12" fmla="*/ 5 w 140"/>
                <a:gd name="T13" fmla="*/ 0 h 142"/>
                <a:gd name="T14" fmla="*/ 135 w 140"/>
                <a:gd name="T15" fmla="*/ 0 h 142"/>
                <a:gd name="T16" fmla="*/ 139 w 140"/>
                <a:gd name="T17" fmla="*/ 2 h 142"/>
                <a:gd name="T18" fmla="*/ 139 w 140"/>
                <a:gd name="T19" fmla="*/ 13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2">
                  <a:moveTo>
                    <a:pt x="139" y="134"/>
                  </a:moveTo>
                  <a:lnTo>
                    <a:pt x="139" y="134"/>
                  </a:lnTo>
                  <a:cubicBezTo>
                    <a:pt x="139" y="139"/>
                    <a:pt x="139" y="139"/>
                    <a:pt x="137" y="139"/>
                  </a:cubicBezTo>
                  <a:cubicBezTo>
                    <a:pt x="8" y="141"/>
                    <a:pt x="8" y="141"/>
                    <a:pt x="8" y="141"/>
                  </a:cubicBezTo>
                  <a:cubicBezTo>
                    <a:pt x="5" y="141"/>
                    <a:pt x="3" y="139"/>
                    <a:pt x="3" y="136"/>
                  </a:cubicBezTo>
                  <a:cubicBezTo>
                    <a:pt x="0" y="5"/>
                    <a:pt x="0" y="5"/>
                    <a:pt x="0" y="5"/>
                  </a:cubicBezTo>
                  <a:cubicBezTo>
                    <a:pt x="0" y="2"/>
                    <a:pt x="3" y="0"/>
                    <a:pt x="5" y="0"/>
                  </a:cubicBezTo>
                  <a:cubicBezTo>
                    <a:pt x="135" y="0"/>
                    <a:pt x="135" y="0"/>
                    <a:pt x="135" y="0"/>
                  </a:cubicBezTo>
                  <a:cubicBezTo>
                    <a:pt x="137" y="0"/>
                    <a:pt x="139" y="0"/>
                    <a:pt x="139" y="2"/>
                  </a:cubicBezTo>
                  <a:lnTo>
                    <a:pt x="139" y="134"/>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0" name="Freeform 510"/>
            <p:cNvSpPr>
              <a:spLocks noChangeArrowheads="1"/>
            </p:cNvSpPr>
            <p:nvPr/>
          </p:nvSpPr>
          <p:spPr bwMode="auto">
            <a:xfrm>
              <a:off x="18354506" y="6504627"/>
              <a:ext cx="131199" cy="135425"/>
            </a:xfrm>
            <a:custGeom>
              <a:avLst/>
              <a:gdLst>
                <a:gd name="T0" fmla="*/ 139 w 140"/>
                <a:gd name="T1" fmla="*/ 136 h 145"/>
                <a:gd name="T2" fmla="*/ 139 w 140"/>
                <a:gd name="T3" fmla="*/ 136 h 145"/>
                <a:gd name="T4" fmla="*/ 134 w 140"/>
                <a:gd name="T5" fmla="*/ 141 h 145"/>
                <a:gd name="T6" fmla="*/ 4 w 140"/>
                <a:gd name="T7" fmla="*/ 144 h 145"/>
                <a:gd name="T8" fmla="*/ 0 w 140"/>
                <a:gd name="T9" fmla="*/ 139 h 145"/>
                <a:gd name="T10" fmla="*/ 0 w 140"/>
                <a:gd name="T11" fmla="*/ 7 h 145"/>
                <a:gd name="T12" fmla="*/ 2 w 140"/>
                <a:gd name="T13" fmla="*/ 2 h 145"/>
                <a:gd name="T14" fmla="*/ 131 w 140"/>
                <a:gd name="T15" fmla="*/ 0 h 145"/>
                <a:gd name="T16" fmla="*/ 136 w 140"/>
                <a:gd name="T17" fmla="*/ 5 h 145"/>
                <a:gd name="T18" fmla="*/ 139 w 140"/>
                <a:gd name="T19" fmla="*/ 1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5">
                  <a:moveTo>
                    <a:pt x="139" y="136"/>
                  </a:moveTo>
                  <a:lnTo>
                    <a:pt x="139" y="136"/>
                  </a:lnTo>
                  <a:cubicBezTo>
                    <a:pt x="139" y="139"/>
                    <a:pt x="136" y="141"/>
                    <a:pt x="134" y="141"/>
                  </a:cubicBezTo>
                  <a:cubicBezTo>
                    <a:pt x="4" y="144"/>
                    <a:pt x="4" y="144"/>
                    <a:pt x="4" y="144"/>
                  </a:cubicBezTo>
                  <a:cubicBezTo>
                    <a:pt x="2" y="144"/>
                    <a:pt x="0" y="141"/>
                    <a:pt x="0" y="139"/>
                  </a:cubicBezTo>
                  <a:cubicBezTo>
                    <a:pt x="0" y="7"/>
                    <a:pt x="0" y="7"/>
                    <a:pt x="0" y="7"/>
                  </a:cubicBezTo>
                  <a:cubicBezTo>
                    <a:pt x="0" y="5"/>
                    <a:pt x="0" y="2"/>
                    <a:pt x="2" y="2"/>
                  </a:cubicBezTo>
                  <a:cubicBezTo>
                    <a:pt x="131" y="0"/>
                    <a:pt x="131" y="0"/>
                    <a:pt x="131" y="0"/>
                  </a:cubicBezTo>
                  <a:cubicBezTo>
                    <a:pt x="134" y="0"/>
                    <a:pt x="136" y="2"/>
                    <a:pt x="136" y="5"/>
                  </a:cubicBezTo>
                  <a:lnTo>
                    <a:pt x="139" y="136"/>
                  </a:lnTo>
                </a:path>
              </a:pathLst>
            </a:custGeom>
            <a:solidFill>
              <a:srgbClr val="38739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1" name="Freeform 511"/>
            <p:cNvSpPr>
              <a:spLocks noChangeArrowheads="1"/>
            </p:cNvSpPr>
            <p:nvPr/>
          </p:nvSpPr>
          <p:spPr bwMode="auto">
            <a:xfrm>
              <a:off x="18456079" y="8523304"/>
              <a:ext cx="859143" cy="338562"/>
            </a:xfrm>
            <a:custGeom>
              <a:avLst/>
              <a:gdLst>
                <a:gd name="T0" fmla="*/ 899 w 900"/>
                <a:gd name="T1" fmla="*/ 0 h 357"/>
                <a:gd name="T2" fmla="*/ 899 w 900"/>
                <a:gd name="T3" fmla="*/ 0 h 357"/>
                <a:gd name="T4" fmla="*/ 0 w 900"/>
                <a:gd name="T5" fmla="*/ 0 h 357"/>
                <a:gd name="T6" fmla="*/ 899 w 900"/>
                <a:gd name="T7" fmla="*/ 0 h 357"/>
              </a:gdLst>
              <a:ahLst/>
              <a:cxnLst>
                <a:cxn ang="0">
                  <a:pos x="T0" y="T1"/>
                </a:cxn>
                <a:cxn ang="0">
                  <a:pos x="T2" y="T3"/>
                </a:cxn>
                <a:cxn ang="0">
                  <a:pos x="T4" y="T5"/>
                </a:cxn>
                <a:cxn ang="0">
                  <a:pos x="T6" y="T7"/>
                </a:cxn>
              </a:cxnLst>
              <a:rect l="0" t="0" r="r" b="b"/>
              <a:pathLst>
                <a:path w="900" h="357">
                  <a:moveTo>
                    <a:pt x="899" y="0"/>
                  </a:moveTo>
                  <a:lnTo>
                    <a:pt x="899" y="0"/>
                  </a:lnTo>
                  <a:cubicBezTo>
                    <a:pt x="899" y="0"/>
                    <a:pt x="541" y="356"/>
                    <a:pt x="0" y="0"/>
                  </a:cubicBezTo>
                  <a:lnTo>
                    <a:pt x="899" y="0"/>
                  </a:lnTo>
                </a:path>
              </a:pathLst>
            </a:custGeom>
            <a:solidFill>
              <a:srgbClr val="E9632C"/>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2" name="Freeform 512"/>
            <p:cNvSpPr>
              <a:spLocks noChangeArrowheads="1"/>
            </p:cNvSpPr>
            <p:nvPr/>
          </p:nvSpPr>
          <p:spPr bwMode="auto">
            <a:xfrm>
              <a:off x="18595743" y="6927830"/>
              <a:ext cx="211612" cy="482451"/>
            </a:xfrm>
            <a:custGeom>
              <a:avLst/>
              <a:gdLst>
                <a:gd name="T0" fmla="*/ 4 w 227"/>
                <a:gd name="T1" fmla="*/ 165 h 505"/>
                <a:gd name="T2" fmla="*/ 4 w 227"/>
                <a:gd name="T3" fmla="*/ 165 h 505"/>
                <a:gd name="T4" fmla="*/ 7 w 227"/>
                <a:gd name="T5" fmla="*/ 129 h 505"/>
                <a:gd name="T6" fmla="*/ 34 w 227"/>
                <a:gd name="T7" fmla="*/ 107 h 505"/>
                <a:gd name="T8" fmla="*/ 56 w 227"/>
                <a:gd name="T9" fmla="*/ 122 h 505"/>
                <a:gd name="T10" fmla="*/ 63 w 227"/>
                <a:gd name="T11" fmla="*/ 165 h 505"/>
                <a:gd name="T12" fmla="*/ 73 w 227"/>
                <a:gd name="T13" fmla="*/ 193 h 505"/>
                <a:gd name="T14" fmla="*/ 80 w 227"/>
                <a:gd name="T15" fmla="*/ 165 h 505"/>
                <a:gd name="T16" fmla="*/ 80 w 227"/>
                <a:gd name="T17" fmla="*/ 129 h 505"/>
                <a:gd name="T18" fmla="*/ 80 w 227"/>
                <a:gd name="T19" fmla="*/ 53 h 505"/>
                <a:gd name="T20" fmla="*/ 80 w 227"/>
                <a:gd name="T21" fmla="*/ 37 h 505"/>
                <a:gd name="T22" fmla="*/ 109 w 227"/>
                <a:gd name="T23" fmla="*/ 0 h 505"/>
                <a:gd name="T24" fmla="*/ 139 w 227"/>
                <a:gd name="T25" fmla="*/ 37 h 505"/>
                <a:gd name="T26" fmla="*/ 139 w 227"/>
                <a:gd name="T27" fmla="*/ 212 h 505"/>
                <a:gd name="T28" fmla="*/ 139 w 227"/>
                <a:gd name="T29" fmla="*/ 268 h 505"/>
                <a:gd name="T30" fmla="*/ 139 w 227"/>
                <a:gd name="T31" fmla="*/ 348 h 505"/>
                <a:gd name="T32" fmla="*/ 156 w 227"/>
                <a:gd name="T33" fmla="*/ 324 h 505"/>
                <a:gd name="T34" fmla="*/ 158 w 227"/>
                <a:gd name="T35" fmla="*/ 321 h 505"/>
                <a:gd name="T36" fmla="*/ 163 w 227"/>
                <a:gd name="T37" fmla="*/ 292 h 505"/>
                <a:gd name="T38" fmla="*/ 172 w 227"/>
                <a:gd name="T39" fmla="*/ 217 h 505"/>
                <a:gd name="T40" fmla="*/ 195 w 227"/>
                <a:gd name="T41" fmla="*/ 178 h 505"/>
                <a:gd name="T42" fmla="*/ 226 w 227"/>
                <a:gd name="T43" fmla="*/ 193 h 505"/>
                <a:gd name="T44" fmla="*/ 226 w 227"/>
                <a:gd name="T45" fmla="*/ 346 h 505"/>
                <a:gd name="T46" fmla="*/ 226 w 227"/>
                <a:gd name="T47" fmla="*/ 346 h 505"/>
                <a:gd name="T48" fmla="*/ 217 w 227"/>
                <a:gd name="T49" fmla="*/ 373 h 505"/>
                <a:gd name="T50" fmla="*/ 187 w 227"/>
                <a:gd name="T51" fmla="*/ 414 h 505"/>
                <a:gd name="T52" fmla="*/ 136 w 227"/>
                <a:gd name="T53" fmla="*/ 485 h 505"/>
                <a:gd name="T54" fmla="*/ 102 w 227"/>
                <a:gd name="T55" fmla="*/ 502 h 505"/>
                <a:gd name="T56" fmla="*/ 41 w 227"/>
                <a:gd name="T57" fmla="*/ 504 h 505"/>
                <a:gd name="T58" fmla="*/ 0 w 227"/>
                <a:gd name="T59" fmla="*/ 504 h 505"/>
                <a:gd name="T60" fmla="*/ 0 w 227"/>
                <a:gd name="T61" fmla="*/ 504 h 505"/>
                <a:gd name="T62" fmla="*/ 0 w 227"/>
                <a:gd name="T63" fmla="*/ 185 h 505"/>
                <a:gd name="T64" fmla="*/ 4 w 227"/>
                <a:gd name="T65" fmla="*/ 16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505">
                  <a:moveTo>
                    <a:pt x="4" y="165"/>
                  </a:moveTo>
                  <a:lnTo>
                    <a:pt x="4" y="165"/>
                  </a:lnTo>
                  <a:cubicBezTo>
                    <a:pt x="4" y="153"/>
                    <a:pt x="2" y="139"/>
                    <a:pt x="7" y="129"/>
                  </a:cubicBezTo>
                  <a:cubicBezTo>
                    <a:pt x="12" y="119"/>
                    <a:pt x="21" y="107"/>
                    <a:pt x="34" y="107"/>
                  </a:cubicBezTo>
                  <a:cubicBezTo>
                    <a:pt x="44" y="107"/>
                    <a:pt x="51" y="115"/>
                    <a:pt x="56" y="122"/>
                  </a:cubicBezTo>
                  <a:cubicBezTo>
                    <a:pt x="63" y="136"/>
                    <a:pt x="63" y="151"/>
                    <a:pt x="63" y="165"/>
                  </a:cubicBezTo>
                  <a:cubicBezTo>
                    <a:pt x="63" y="175"/>
                    <a:pt x="58" y="195"/>
                    <a:pt x="73" y="193"/>
                  </a:cubicBezTo>
                  <a:cubicBezTo>
                    <a:pt x="85" y="190"/>
                    <a:pt x="80" y="173"/>
                    <a:pt x="80" y="165"/>
                  </a:cubicBezTo>
                  <a:cubicBezTo>
                    <a:pt x="80" y="153"/>
                    <a:pt x="80" y="141"/>
                    <a:pt x="80" y="129"/>
                  </a:cubicBezTo>
                  <a:cubicBezTo>
                    <a:pt x="80" y="102"/>
                    <a:pt x="80" y="78"/>
                    <a:pt x="80" y="53"/>
                  </a:cubicBezTo>
                  <a:cubicBezTo>
                    <a:pt x="80" y="46"/>
                    <a:pt x="80" y="41"/>
                    <a:pt x="80" y="37"/>
                  </a:cubicBezTo>
                  <a:cubicBezTo>
                    <a:pt x="80" y="17"/>
                    <a:pt x="92" y="0"/>
                    <a:pt x="109" y="0"/>
                  </a:cubicBezTo>
                  <a:cubicBezTo>
                    <a:pt x="126" y="0"/>
                    <a:pt x="139" y="17"/>
                    <a:pt x="139" y="37"/>
                  </a:cubicBezTo>
                  <a:cubicBezTo>
                    <a:pt x="139" y="212"/>
                    <a:pt x="139" y="212"/>
                    <a:pt x="139" y="212"/>
                  </a:cubicBezTo>
                  <a:cubicBezTo>
                    <a:pt x="139" y="226"/>
                    <a:pt x="141" y="243"/>
                    <a:pt x="139" y="268"/>
                  </a:cubicBezTo>
                  <a:cubicBezTo>
                    <a:pt x="139" y="348"/>
                    <a:pt x="139" y="348"/>
                    <a:pt x="139" y="348"/>
                  </a:cubicBezTo>
                  <a:cubicBezTo>
                    <a:pt x="156" y="324"/>
                    <a:pt x="156" y="324"/>
                    <a:pt x="156" y="324"/>
                  </a:cubicBezTo>
                  <a:lnTo>
                    <a:pt x="158" y="321"/>
                  </a:lnTo>
                  <a:cubicBezTo>
                    <a:pt x="160" y="312"/>
                    <a:pt x="160" y="302"/>
                    <a:pt x="163" y="292"/>
                  </a:cubicBezTo>
                  <a:cubicBezTo>
                    <a:pt x="165" y="268"/>
                    <a:pt x="168" y="241"/>
                    <a:pt x="172" y="217"/>
                  </a:cubicBezTo>
                  <a:cubicBezTo>
                    <a:pt x="175" y="202"/>
                    <a:pt x="180" y="185"/>
                    <a:pt x="195" y="178"/>
                  </a:cubicBezTo>
                  <a:cubicBezTo>
                    <a:pt x="207" y="170"/>
                    <a:pt x="226" y="175"/>
                    <a:pt x="226" y="193"/>
                  </a:cubicBezTo>
                  <a:cubicBezTo>
                    <a:pt x="226" y="346"/>
                    <a:pt x="226" y="346"/>
                    <a:pt x="226" y="346"/>
                  </a:cubicBezTo>
                  <a:lnTo>
                    <a:pt x="226" y="346"/>
                  </a:lnTo>
                  <a:cubicBezTo>
                    <a:pt x="226" y="356"/>
                    <a:pt x="224" y="366"/>
                    <a:pt x="217" y="373"/>
                  </a:cubicBezTo>
                  <a:cubicBezTo>
                    <a:pt x="207" y="385"/>
                    <a:pt x="197" y="399"/>
                    <a:pt x="187" y="414"/>
                  </a:cubicBezTo>
                  <a:cubicBezTo>
                    <a:pt x="170" y="436"/>
                    <a:pt x="153" y="460"/>
                    <a:pt x="136" y="485"/>
                  </a:cubicBezTo>
                  <a:cubicBezTo>
                    <a:pt x="126" y="497"/>
                    <a:pt x="117" y="502"/>
                    <a:pt x="102" y="502"/>
                  </a:cubicBezTo>
                  <a:cubicBezTo>
                    <a:pt x="80" y="504"/>
                    <a:pt x="61" y="504"/>
                    <a:pt x="41" y="504"/>
                  </a:cubicBezTo>
                  <a:cubicBezTo>
                    <a:pt x="26" y="504"/>
                    <a:pt x="14" y="504"/>
                    <a:pt x="0" y="504"/>
                  </a:cubicBezTo>
                  <a:lnTo>
                    <a:pt x="0" y="504"/>
                  </a:lnTo>
                  <a:cubicBezTo>
                    <a:pt x="0" y="185"/>
                    <a:pt x="0" y="185"/>
                    <a:pt x="0" y="185"/>
                  </a:cubicBezTo>
                  <a:cubicBezTo>
                    <a:pt x="4" y="183"/>
                    <a:pt x="4" y="170"/>
                    <a:pt x="4" y="165"/>
                  </a:cubicBez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3" name="Freeform 513"/>
            <p:cNvSpPr>
              <a:spLocks noChangeArrowheads="1"/>
            </p:cNvSpPr>
            <p:nvPr/>
          </p:nvSpPr>
          <p:spPr bwMode="auto">
            <a:xfrm>
              <a:off x="18451847" y="7050559"/>
              <a:ext cx="143896" cy="355490"/>
            </a:xfrm>
            <a:custGeom>
              <a:avLst/>
              <a:gdLst>
                <a:gd name="T0" fmla="*/ 64 w 153"/>
                <a:gd name="T1" fmla="*/ 373 h 374"/>
                <a:gd name="T2" fmla="*/ 64 w 153"/>
                <a:gd name="T3" fmla="*/ 373 h 374"/>
                <a:gd name="T4" fmla="*/ 3 w 153"/>
                <a:gd name="T5" fmla="*/ 298 h 374"/>
                <a:gd name="T6" fmla="*/ 3 w 153"/>
                <a:gd name="T7" fmla="*/ 190 h 374"/>
                <a:gd name="T8" fmla="*/ 3 w 153"/>
                <a:gd name="T9" fmla="*/ 142 h 374"/>
                <a:gd name="T10" fmla="*/ 0 w 153"/>
                <a:gd name="T11" fmla="*/ 93 h 374"/>
                <a:gd name="T12" fmla="*/ 0 w 153"/>
                <a:gd name="T13" fmla="*/ 62 h 374"/>
                <a:gd name="T14" fmla="*/ 0 w 153"/>
                <a:gd name="T15" fmla="*/ 44 h 374"/>
                <a:gd name="T16" fmla="*/ 5 w 153"/>
                <a:gd name="T17" fmla="*/ 32 h 374"/>
                <a:gd name="T18" fmla="*/ 30 w 153"/>
                <a:gd name="T19" fmla="*/ 20 h 374"/>
                <a:gd name="T20" fmla="*/ 52 w 153"/>
                <a:gd name="T21" fmla="*/ 32 h 374"/>
                <a:gd name="T22" fmla="*/ 66 w 153"/>
                <a:gd name="T23" fmla="*/ 57 h 374"/>
                <a:gd name="T24" fmla="*/ 78 w 153"/>
                <a:gd name="T25" fmla="*/ 47 h 374"/>
                <a:gd name="T26" fmla="*/ 86 w 153"/>
                <a:gd name="T27" fmla="*/ 15 h 374"/>
                <a:gd name="T28" fmla="*/ 108 w 153"/>
                <a:gd name="T29" fmla="*/ 0 h 374"/>
                <a:gd name="T30" fmla="*/ 132 w 153"/>
                <a:gd name="T31" fmla="*/ 15 h 374"/>
                <a:gd name="T32" fmla="*/ 137 w 153"/>
                <a:gd name="T33" fmla="*/ 34 h 374"/>
                <a:gd name="T34" fmla="*/ 142 w 153"/>
                <a:gd name="T35" fmla="*/ 54 h 374"/>
                <a:gd name="T36" fmla="*/ 152 w 153"/>
                <a:gd name="T37" fmla="*/ 54 h 374"/>
                <a:gd name="T38" fmla="*/ 152 w 153"/>
                <a:gd name="T39" fmla="*/ 373 h 374"/>
                <a:gd name="T40" fmla="*/ 78 w 153"/>
                <a:gd name="T41" fmla="*/ 373 h 374"/>
                <a:gd name="T42" fmla="*/ 64 w 153"/>
                <a:gd name="T43" fmla="*/ 373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374">
                  <a:moveTo>
                    <a:pt x="64" y="373"/>
                  </a:moveTo>
                  <a:lnTo>
                    <a:pt x="64" y="373"/>
                  </a:lnTo>
                  <a:cubicBezTo>
                    <a:pt x="30" y="373"/>
                    <a:pt x="3" y="339"/>
                    <a:pt x="3" y="298"/>
                  </a:cubicBezTo>
                  <a:cubicBezTo>
                    <a:pt x="3" y="190"/>
                    <a:pt x="3" y="190"/>
                    <a:pt x="3" y="190"/>
                  </a:cubicBezTo>
                  <a:cubicBezTo>
                    <a:pt x="3" y="176"/>
                    <a:pt x="3" y="159"/>
                    <a:pt x="3" y="142"/>
                  </a:cubicBezTo>
                  <a:cubicBezTo>
                    <a:pt x="3" y="127"/>
                    <a:pt x="0" y="110"/>
                    <a:pt x="0" y="93"/>
                  </a:cubicBezTo>
                  <a:cubicBezTo>
                    <a:pt x="0" y="62"/>
                    <a:pt x="0" y="62"/>
                    <a:pt x="0" y="62"/>
                  </a:cubicBezTo>
                  <a:cubicBezTo>
                    <a:pt x="0" y="57"/>
                    <a:pt x="0" y="49"/>
                    <a:pt x="0" y="44"/>
                  </a:cubicBezTo>
                  <a:cubicBezTo>
                    <a:pt x="3" y="39"/>
                    <a:pt x="3" y="37"/>
                    <a:pt x="5" y="32"/>
                  </a:cubicBezTo>
                  <a:cubicBezTo>
                    <a:pt x="13" y="25"/>
                    <a:pt x="20" y="20"/>
                    <a:pt x="30" y="20"/>
                  </a:cubicBezTo>
                  <a:cubicBezTo>
                    <a:pt x="40" y="20"/>
                    <a:pt x="47" y="25"/>
                    <a:pt x="52" y="32"/>
                  </a:cubicBezTo>
                  <a:cubicBezTo>
                    <a:pt x="59" y="39"/>
                    <a:pt x="59" y="52"/>
                    <a:pt x="66" y="57"/>
                  </a:cubicBezTo>
                  <a:cubicBezTo>
                    <a:pt x="73" y="62"/>
                    <a:pt x="78" y="54"/>
                    <a:pt x="78" y="47"/>
                  </a:cubicBezTo>
                  <a:cubicBezTo>
                    <a:pt x="81" y="37"/>
                    <a:pt x="78" y="25"/>
                    <a:pt x="86" y="15"/>
                  </a:cubicBezTo>
                  <a:cubicBezTo>
                    <a:pt x="91" y="8"/>
                    <a:pt x="98" y="0"/>
                    <a:pt x="108" y="0"/>
                  </a:cubicBezTo>
                  <a:cubicBezTo>
                    <a:pt x="118" y="0"/>
                    <a:pt x="125" y="8"/>
                    <a:pt x="132" y="15"/>
                  </a:cubicBezTo>
                  <a:cubicBezTo>
                    <a:pt x="135" y="20"/>
                    <a:pt x="137" y="27"/>
                    <a:pt x="137" y="34"/>
                  </a:cubicBezTo>
                  <a:cubicBezTo>
                    <a:pt x="137" y="42"/>
                    <a:pt x="137" y="49"/>
                    <a:pt x="142" y="54"/>
                  </a:cubicBezTo>
                  <a:cubicBezTo>
                    <a:pt x="147" y="57"/>
                    <a:pt x="149" y="57"/>
                    <a:pt x="152" y="54"/>
                  </a:cubicBezTo>
                  <a:cubicBezTo>
                    <a:pt x="152" y="373"/>
                    <a:pt x="152" y="373"/>
                    <a:pt x="152" y="373"/>
                  </a:cubicBezTo>
                  <a:cubicBezTo>
                    <a:pt x="127" y="373"/>
                    <a:pt x="103" y="373"/>
                    <a:pt x="78" y="373"/>
                  </a:cubicBezTo>
                  <a:lnTo>
                    <a:pt x="64" y="373"/>
                  </a:lnTo>
                </a:path>
              </a:pathLst>
            </a:custGeom>
            <a:solidFill>
              <a:srgbClr val="FFFFFF"/>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4" name="Freeform 514"/>
            <p:cNvSpPr>
              <a:spLocks noChangeArrowheads="1"/>
            </p:cNvSpPr>
            <p:nvPr/>
          </p:nvSpPr>
          <p:spPr bwMode="auto">
            <a:xfrm>
              <a:off x="19171326" y="6775477"/>
              <a:ext cx="143896" cy="495147"/>
            </a:xfrm>
            <a:custGeom>
              <a:avLst/>
              <a:gdLst>
                <a:gd name="T0" fmla="*/ 5 w 154"/>
                <a:gd name="T1" fmla="*/ 203 h 521"/>
                <a:gd name="T2" fmla="*/ 5 w 154"/>
                <a:gd name="T3" fmla="*/ 203 h 521"/>
                <a:gd name="T4" fmla="*/ 10 w 154"/>
                <a:gd name="T5" fmla="*/ 203 h 521"/>
                <a:gd name="T6" fmla="*/ 17 w 154"/>
                <a:gd name="T7" fmla="*/ 198 h 521"/>
                <a:gd name="T8" fmla="*/ 17 w 154"/>
                <a:gd name="T9" fmla="*/ 37 h 521"/>
                <a:gd name="T10" fmla="*/ 46 w 154"/>
                <a:gd name="T11" fmla="*/ 0 h 521"/>
                <a:gd name="T12" fmla="*/ 75 w 154"/>
                <a:gd name="T13" fmla="*/ 37 h 521"/>
                <a:gd name="T14" fmla="*/ 75 w 154"/>
                <a:gd name="T15" fmla="*/ 196 h 521"/>
                <a:gd name="T16" fmla="*/ 95 w 154"/>
                <a:gd name="T17" fmla="*/ 196 h 521"/>
                <a:gd name="T18" fmla="*/ 95 w 154"/>
                <a:gd name="T19" fmla="*/ 86 h 521"/>
                <a:gd name="T20" fmla="*/ 124 w 154"/>
                <a:gd name="T21" fmla="*/ 54 h 521"/>
                <a:gd name="T22" fmla="*/ 153 w 154"/>
                <a:gd name="T23" fmla="*/ 86 h 521"/>
                <a:gd name="T24" fmla="*/ 153 w 154"/>
                <a:gd name="T25" fmla="*/ 256 h 521"/>
                <a:gd name="T26" fmla="*/ 153 w 154"/>
                <a:gd name="T27" fmla="*/ 442 h 521"/>
                <a:gd name="T28" fmla="*/ 93 w 154"/>
                <a:gd name="T29" fmla="*/ 517 h 521"/>
                <a:gd name="T30" fmla="*/ 0 w 154"/>
                <a:gd name="T31" fmla="*/ 520 h 521"/>
                <a:gd name="T32" fmla="*/ 0 w 154"/>
                <a:gd name="T33" fmla="*/ 200 h 521"/>
                <a:gd name="T34" fmla="*/ 5 w 154"/>
                <a:gd name="T35" fmla="*/ 20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 h="521">
                  <a:moveTo>
                    <a:pt x="5" y="203"/>
                  </a:moveTo>
                  <a:lnTo>
                    <a:pt x="5" y="203"/>
                  </a:lnTo>
                  <a:cubicBezTo>
                    <a:pt x="10" y="203"/>
                    <a:pt x="10" y="203"/>
                    <a:pt x="10" y="203"/>
                  </a:cubicBezTo>
                  <a:cubicBezTo>
                    <a:pt x="15" y="203"/>
                    <a:pt x="17" y="198"/>
                    <a:pt x="17" y="198"/>
                  </a:cubicBezTo>
                  <a:cubicBezTo>
                    <a:pt x="17" y="37"/>
                    <a:pt x="17" y="37"/>
                    <a:pt x="17" y="37"/>
                  </a:cubicBezTo>
                  <a:cubicBezTo>
                    <a:pt x="17" y="18"/>
                    <a:pt x="32" y="0"/>
                    <a:pt x="46" y="0"/>
                  </a:cubicBezTo>
                  <a:cubicBezTo>
                    <a:pt x="63" y="0"/>
                    <a:pt x="75" y="18"/>
                    <a:pt x="75" y="37"/>
                  </a:cubicBezTo>
                  <a:cubicBezTo>
                    <a:pt x="75" y="196"/>
                    <a:pt x="75" y="196"/>
                    <a:pt x="75" y="196"/>
                  </a:cubicBezTo>
                  <a:cubicBezTo>
                    <a:pt x="83" y="208"/>
                    <a:pt x="95" y="196"/>
                    <a:pt x="95" y="196"/>
                  </a:cubicBezTo>
                  <a:cubicBezTo>
                    <a:pt x="95" y="86"/>
                    <a:pt x="95" y="86"/>
                    <a:pt x="95" y="86"/>
                  </a:cubicBezTo>
                  <a:cubicBezTo>
                    <a:pt x="95" y="68"/>
                    <a:pt x="110" y="54"/>
                    <a:pt x="124" y="54"/>
                  </a:cubicBezTo>
                  <a:cubicBezTo>
                    <a:pt x="141" y="54"/>
                    <a:pt x="153" y="68"/>
                    <a:pt x="153" y="86"/>
                  </a:cubicBezTo>
                  <a:cubicBezTo>
                    <a:pt x="153" y="256"/>
                    <a:pt x="153" y="256"/>
                    <a:pt x="153" y="256"/>
                  </a:cubicBezTo>
                  <a:cubicBezTo>
                    <a:pt x="153" y="261"/>
                    <a:pt x="153" y="442"/>
                    <a:pt x="153" y="442"/>
                  </a:cubicBezTo>
                  <a:cubicBezTo>
                    <a:pt x="153" y="483"/>
                    <a:pt x="124" y="515"/>
                    <a:pt x="93" y="517"/>
                  </a:cubicBezTo>
                  <a:cubicBezTo>
                    <a:pt x="49" y="520"/>
                    <a:pt x="27" y="520"/>
                    <a:pt x="0" y="520"/>
                  </a:cubicBezTo>
                  <a:cubicBezTo>
                    <a:pt x="0" y="200"/>
                    <a:pt x="0" y="200"/>
                    <a:pt x="0" y="200"/>
                  </a:cubicBezTo>
                  <a:cubicBezTo>
                    <a:pt x="2" y="200"/>
                    <a:pt x="5" y="203"/>
                    <a:pt x="5" y="203"/>
                  </a:cubicBezTo>
                </a:path>
              </a:pathLst>
            </a:custGeom>
            <a:solidFill>
              <a:srgbClr val="FFFFFF"/>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5" name="Freeform 515"/>
            <p:cNvSpPr>
              <a:spLocks noChangeArrowheads="1"/>
            </p:cNvSpPr>
            <p:nvPr/>
          </p:nvSpPr>
          <p:spPr bwMode="auto">
            <a:xfrm>
              <a:off x="18955482" y="6724693"/>
              <a:ext cx="211612" cy="545932"/>
            </a:xfrm>
            <a:custGeom>
              <a:avLst/>
              <a:gdLst>
                <a:gd name="T0" fmla="*/ 0 w 223"/>
                <a:gd name="T1" fmla="*/ 254 h 574"/>
                <a:gd name="T2" fmla="*/ 0 w 223"/>
                <a:gd name="T3" fmla="*/ 254 h 574"/>
                <a:gd name="T4" fmla="*/ 32 w 223"/>
                <a:gd name="T5" fmla="*/ 239 h 574"/>
                <a:gd name="T6" fmla="*/ 54 w 223"/>
                <a:gd name="T7" fmla="*/ 278 h 574"/>
                <a:gd name="T8" fmla="*/ 64 w 223"/>
                <a:gd name="T9" fmla="*/ 356 h 574"/>
                <a:gd name="T10" fmla="*/ 66 w 223"/>
                <a:gd name="T11" fmla="*/ 380 h 574"/>
                <a:gd name="T12" fmla="*/ 71 w 223"/>
                <a:gd name="T13" fmla="*/ 388 h 574"/>
                <a:gd name="T14" fmla="*/ 86 w 223"/>
                <a:gd name="T15" fmla="*/ 410 h 574"/>
                <a:gd name="T16" fmla="*/ 86 w 223"/>
                <a:gd name="T17" fmla="*/ 329 h 574"/>
                <a:gd name="T18" fmla="*/ 88 w 223"/>
                <a:gd name="T19" fmla="*/ 275 h 574"/>
                <a:gd name="T20" fmla="*/ 88 w 223"/>
                <a:gd name="T21" fmla="*/ 98 h 574"/>
                <a:gd name="T22" fmla="*/ 117 w 223"/>
                <a:gd name="T23" fmla="*/ 64 h 574"/>
                <a:gd name="T24" fmla="*/ 144 w 223"/>
                <a:gd name="T25" fmla="*/ 98 h 574"/>
                <a:gd name="T26" fmla="*/ 144 w 223"/>
                <a:gd name="T27" fmla="*/ 249 h 574"/>
                <a:gd name="T28" fmla="*/ 151 w 223"/>
                <a:gd name="T29" fmla="*/ 254 h 574"/>
                <a:gd name="T30" fmla="*/ 156 w 223"/>
                <a:gd name="T31" fmla="*/ 254 h 574"/>
                <a:gd name="T32" fmla="*/ 164 w 223"/>
                <a:gd name="T33" fmla="*/ 249 h 574"/>
                <a:gd name="T34" fmla="*/ 164 w 223"/>
                <a:gd name="T35" fmla="*/ 42 h 574"/>
                <a:gd name="T36" fmla="*/ 193 w 223"/>
                <a:gd name="T37" fmla="*/ 0 h 574"/>
                <a:gd name="T38" fmla="*/ 222 w 223"/>
                <a:gd name="T39" fmla="*/ 42 h 574"/>
                <a:gd name="T40" fmla="*/ 222 w 223"/>
                <a:gd name="T41" fmla="*/ 249 h 574"/>
                <a:gd name="T42" fmla="*/ 222 w 223"/>
                <a:gd name="T43" fmla="*/ 251 h 574"/>
                <a:gd name="T44" fmla="*/ 222 w 223"/>
                <a:gd name="T45" fmla="*/ 571 h 574"/>
                <a:gd name="T46" fmla="*/ 195 w 223"/>
                <a:gd name="T47" fmla="*/ 571 h 574"/>
                <a:gd name="T48" fmla="*/ 107 w 223"/>
                <a:gd name="T49" fmla="*/ 561 h 574"/>
                <a:gd name="T50" fmla="*/ 51 w 223"/>
                <a:gd name="T51" fmla="*/ 493 h 574"/>
                <a:gd name="T52" fmla="*/ 15 w 223"/>
                <a:gd name="T53" fmla="*/ 444 h 574"/>
                <a:gd name="T54" fmla="*/ 8 w 223"/>
                <a:gd name="T55" fmla="*/ 434 h 574"/>
                <a:gd name="T56" fmla="*/ 0 w 223"/>
                <a:gd name="T57" fmla="*/ 410 h 574"/>
                <a:gd name="T58" fmla="*/ 0 w 223"/>
                <a:gd name="T59" fmla="*/ 410 h 574"/>
                <a:gd name="T60" fmla="*/ 0 w 223"/>
                <a:gd name="T61" fmla="*/ 25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3" h="574">
                  <a:moveTo>
                    <a:pt x="0" y="254"/>
                  </a:moveTo>
                  <a:lnTo>
                    <a:pt x="0" y="254"/>
                  </a:lnTo>
                  <a:cubicBezTo>
                    <a:pt x="0" y="237"/>
                    <a:pt x="20" y="234"/>
                    <a:pt x="32" y="239"/>
                  </a:cubicBezTo>
                  <a:cubicBezTo>
                    <a:pt x="44" y="247"/>
                    <a:pt x="51" y="263"/>
                    <a:pt x="54" y="278"/>
                  </a:cubicBezTo>
                  <a:cubicBezTo>
                    <a:pt x="59" y="305"/>
                    <a:pt x="61" y="329"/>
                    <a:pt x="64" y="356"/>
                  </a:cubicBezTo>
                  <a:cubicBezTo>
                    <a:pt x="64" y="363"/>
                    <a:pt x="66" y="371"/>
                    <a:pt x="66" y="380"/>
                  </a:cubicBezTo>
                  <a:cubicBezTo>
                    <a:pt x="69" y="380"/>
                    <a:pt x="69" y="385"/>
                    <a:pt x="71" y="388"/>
                  </a:cubicBezTo>
                  <a:cubicBezTo>
                    <a:pt x="86" y="410"/>
                    <a:pt x="86" y="410"/>
                    <a:pt x="86" y="410"/>
                  </a:cubicBezTo>
                  <a:cubicBezTo>
                    <a:pt x="86" y="329"/>
                    <a:pt x="86" y="329"/>
                    <a:pt x="86" y="329"/>
                  </a:cubicBezTo>
                  <a:cubicBezTo>
                    <a:pt x="86" y="305"/>
                    <a:pt x="86" y="288"/>
                    <a:pt x="88" y="275"/>
                  </a:cubicBezTo>
                  <a:cubicBezTo>
                    <a:pt x="88" y="98"/>
                    <a:pt x="88" y="98"/>
                    <a:pt x="88" y="98"/>
                  </a:cubicBezTo>
                  <a:cubicBezTo>
                    <a:pt x="88" y="78"/>
                    <a:pt x="100" y="64"/>
                    <a:pt x="117" y="64"/>
                  </a:cubicBezTo>
                  <a:cubicBezTo>
                    <a:pt x="132" y="64"/>
                    <a:pt x="144" y="78"/>
                    <a:pt x="144" y="98"/>
                  </a:cubicBezTo>
                  <a:cubicBezTo>
                    <a:pt x="144" y="249"/>
                    <a:pt x="144" y="249"/>
                    <a:pt x="144" y="249"/>
                  </a:cubicBezTo>
                  <a:cubicBezTo>
                    <a:pt x="147" y="251"/>
                    <a:pt x="149" y="254"/>
                    <a:pt x="151" y="254"/>
                  </a:cubicBezTo>
                  <a:cubicBezTo>
                    <a:pt x="156" y="254"/>
                    <a:pt x="156" y="254"/>
                    <a:pt x="156" y="254"/>
                  </a:cubicBezTo>
                  <a:cubicBezTo>
                    <a:pt x="161" y="254"/>
                    <a:pt x="164" y="249"/>
                    <a:pt x="164" y="249"/>
                  </a:cubicBezTo>
                  <a:cubicBezTo>
                    <a:pt x="164" y="42"/>
                    <a:pt x="164" y="42"/>
                    <a:pt x="164" y="42"/>
                  </a:cubicBezTo>
                  <a:cubicBezTo>
                    <a:pt x="164" y="20"/>
                    <a:pt x="176" y="0"/>
                    <a:pt x="193" y="0"/>
                  </a:cubicBezTo>
                  <a:cubicBezTo>
                    <a:pt x="207" y="0"/>
                    <a:pt x="222" y="20"/>
                    <a:pt x="222" y="42"/>
                  </a:cubicBezTo>
                  <a:cubicBezTo>
                    <a:pt x="222" y="249"/>
                    <a:pt x="222" y="249"/>
                    <a:pt x="222" y="249"/>
                  </a:cubicBezTo>
                  <a:cubicBezTo>
                    <a:pt x="222" y="249"/>
                    <a:pt x="222" y="249"/>
                    <a:pt x="222" y="251"/>
                  </a:cubicBezTo>
                  <a:cubicBezTo>
                    <a:pt x="222" y="571"/>
                    <a:pt x="222" y="571"/>
                    <a:pt x="222" y="571"/>
                  </a:cubicBezTo>
                  <a:cubicBezTo>
                    <a:pt x="215" y="571"/>
                    <a:pt x="205" y="571"/>
                    <a:pt x="195" y="571"/>
                  </a:cubicBezTo>
                  <a:cubicBezTo>
                    <a:pt x="169" y="571"/>
                    <a:pt x="134" y="573"/>
                    <a:pt x="107" y="561"/>
                  </a:cubicBezTo>
                  <a:cubicBezTo>
                    <a:pt x="81" y="546"/>
                    <a:pt x="69" y="517"/>
                    <a:pt x="51" y="493"/>
                  </a:cubicBezTo>
                  <a:cubicBezTo>
                    <a:pt x="39" y="478"/>
                    <a:pt x="27" y="461"/>
                    <a:pt x="15" y="444"/>
                  </a:cubicBezTo>
                  <a:cubicBezTo>
                    <a:pt x="13" y="441"/>
                    <a:pt x="10" y="439"/>
                    <a:pt x="8" y="434"/>
                  </a:cubicBezTo>
                  <a:cubicBezTo>
                    <a:pt x="3" y="427"/>
                    <a:pt x="0" y="417"/>
                    <a:pt x="0" y="410"/>
                  </a:cubicBezTo>
                  <a:lnTo>
                    <a:pt x="0" y="410"/>
                  </a:lnTo>
                  <a:lnTo>
                    <a:pt x="0" y="254"/>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6" name="Freeform 516"/>
            <p:cNvSpPr>
              <a:spLocks noChangeArrowheads="1"/>
            </p:cNvSpPr>
            <p:nvPr/>
          </p:nvSpPr>
          <p:spPr bwMode="auto">
            <a:xfrm>
              <a:off x="19179791" y="7338337"/>
              <a:ext cx="135431" cy="1180736"/>
            </a:xfrm>
            <a:custGeom>
              <a:avLst/>
              <a:gdLst>
                <a:gd name="T0" fmla="*/ 0 w 144"/>
                <a:gd name="T1" fmla="*/ 1235 h 1236"/>
                <a:gd name="T2" fmla="*/ 0 w 144"/>
                <a:gd name="T3" fmla="*/ 1235 h 1236"/>
                <a:gd name="T4" fmla="*/ 2 w 144"/>
                <a:gd name="T5" fmla="*/ 0 h 1236"/>
                <a:gd name="T6" fmla="*/ 136 w 144"/>
                <a:gd name="T7" fmla="*/ 0 h 1236"/>
                <a:gd name="T8" fmla="*/ 143 w 144"/>
                <a:gd name="T9" fmla="*/ 10 h 1236"/>
                <a:gd name="T10" fmla="*/ 143 w 144"/>
                <a:gd name="T11" fmla="*/ 1235 h 1236"/>
                <a:gd name="T12" fmla="*/ 0 w 144"/>
                <a:gd name="T13" fmla="*/ 1235 h 1236"/>
              </a:gdLst>
              <a:ahLst/>
              <a:cxnLst>
                <a:cxn ang="0">
                  <a:pos x="T0" y="T1"/>
                </a:cxn>
                <a:cxn ang="0">
                  <a:pos x="T2" y="T3"/>
                </a:cxn>
                <a:cxn ang="0">
                  <a:pos x="T4" y="T5"/>
                </a:cxn>
                <a:cxn ang="0">
                  <a:pos x="T6" y="T7"/>
                </a:cxn>
                <a:cxn ang="0">
                  <a:pos x="T8" y="T9"/>
                </a:cxn>
                <a:cxn ang="0">
                  <a:pos x="T10" y="T11"/>
                </a:cxn>
                <a:cxn ang="0">
                  <a:pos x="T12" y="T13"/>
                </a:cxn>
              </a:cxnLst>
              <a:rect l="0" t="0" r="r" b="b"/>
              <a:pathLst>
                <a:path w="144" h="1236">
                  <a:moveTo>
                    <a:pt x="0" y="1235"/>
                  </a:moveTo>
                  <a:lnTo>
                    <a:pt x="0" y="1235"/>
                  </a:lnTo>
                  <a:cubicBezTo>
                    <a:pt x="2" y="0"/>
                    <a:pt x="2" y="0"/>
                    <a:pt x="2" y="0"/>
                  </a:cubicBezTo>
                  <a:cubicBezTo>
                    <a:pt x="136" y="0"/>
                    <a:pt x="136" y="0"/>
                    <a:pt x="136" y="0"/>
                  </a:cubicBezTo>
                  <a:cubicBezTo>
                    <a:pt x="141" y="0"/>
                    <a:pt x="143" y="5"/>
                    <a:pt x="143" y="10"/>
                  </a:cubicBezTo>
                  <a:cubicBezTo>
                    <a:pt x="143" y="1235"/>
                    <a:pt x="143" y="1235"/>
                    <a:pt x="143" y="1235"/>
                  </a:cubicBezTo>
                  <a:lnTo>
                    <a:pt x="0" y="1235"/>
                  </a:lnTo>
                </a:path>
              </a:pathLst>
            </a:custGeom>
            <a:solidFill>
              <a:srgbClr val="FBC71A"/>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7" name="Freeform 517"/>
            <p:cNvSpPr>
              <a:spLocks noChangeArrowheads="1"/>
            </p:cNvSpPr>
            <p:nvPr/>
          </p:nvSpPr>
          <p:spPr bwMode="auto">
            <a:xfrm>
              <a:off x="19040127" y="7338337"/>
              <a:ext cx="135431" cy="1180736"/>
            </a:xfrm>
            <a:custGeom>
              <a:avLst/>
              <a:gdLst>
                <a:gd name="T0" fmla="*/ 0 w 147"/>
                <a:gd name="T1" fmla="*/ 1235 h 1236"/>
                <a:gd name="T2" fmla="*/ 0 w 147"/>
                <a:gd name="T3" fmla="*/ 1235 h 1236"/>
                <a:gd name="T4" fmla="*/ 3 w 147"/>
                <a:gd name="T5" fmla="*/ 10 h 1236"/>
                <a:gd name="T6" fmla="*/ 10 w 147"/>
                <a:gd name="T7" fmla="*/ 0 h 1236"/>
                <a:gd name="T8" fmla="*/ 146 w 147"/>
                <a:gd name="T9" fmla="*/ 0 h 1236"/>
                <a:gd name="T10" fmla="*/ 144 w 147"/>
                <a:gd name="T11" fmla="*/ 1235 h 1236"/>
                <a:gd name="T12" fmla="*/ 0 w 147"/>
                <a:gd name="T13" fmla="*/ 1235 h 1236"/>
              </a:gdLst>
              <a:ahLst/>
              <a:cxnLst>
                <a:cxn ang="0">
                  <a:pos x="T0" y="T1"/>
                </a:cxn>
                <a:cxn ang="0">
                  <a:pos x="T2" y="T3"/>
                </a:cxn>
                <a:cxn ang="0">
                  <a:pos x="T4" y="T5"/>
                </a:cxn>
                <a:cxn ang="0">
                  <a:pos x="T6" y="T7"/>
                </a:cxn>
                <a:cxn ang="0">
                  <a:pos x="T8" y="T9"/>
                </a:cxn>
                <a:cxn ang="0">
                  <a:pos x="T10" y="T11"/>
                </a:cxn>
                <a:cxn ang="0">
                  <a:pos x="T12" y="T13"/>
                </a:cxn>
              </a:cxnLst>
              <a:rect l="0" t="0" r="r" b="b"/>
              <a:pathLst>
                <a:path w="147" h="1236">
                  <a:moveTo>
                    <a:pt x="0" y="1235"/>
                  </a:moveTo>
                  <a:lnTo>
                    <a:pt x="0" y="1235"/>
                  </a:lnTo>
                  <a:cubicBezTo>
                    <a:pt x="3" y="10"/>
                    <a:pt x="3" y="10"/>
                    <a:pt x="3" y="10"/>
                  </a:cubicBezTo>
                  <a:cubicBezTo>
                    <a:pt x="3" y="5"/>
                    <a:pt x="5" y="0"/>
                    <a:pt x="10" y="0"/>
                  </a:cubicBezTo>
                  <a:cubicBezTo>
                    <a:pt x="146" y="0"/>
                    <a:pt x="146" y="0"/>
                    <a:pt x="146" y="0"/>
                  </a:cubicBezTo>
                  <a:cubicBezTo>
                    <a:pt x="144" y="1235"/>
                    <a:pt x="144" y="1235"/>
                    <a:pt x="144" y="1235"/>
                  </a:cubicBezTo>
                  <a:lnTo>
                    <a:pt x="0" y="1235"/>
                  </a:lnTo>
                </a:path>
              </a:pathLst>
            </a:custGeom>
            <a:solidFill>
              <a:srgbClr val="F5AE3E"/>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8" name="Freeform 518"/>
            <p:cNvSpPr>
              <a:spLocks noChangeArrowheads="1"/>
            </p:cNvSpPr>
            <p:nvPr/>
          </p:nvSpPr>
          <p:spPr bwMode="auto">
            <a:xfrm>
              <a:off x="18591511" y="7473762"/>
              <a:ext cx="135431" cy="1045311"/>
            </a:xfrm>
            <a:custGeom>
              <a:avLst/>
              <a:gdLst>
                <a:gd name="T0" fmla="*/ 0 w 145"/>
                <a:gd name="T1" fmla="*/ 1094 h 1095"/>
                <a:gd name="T2" fmla="*/ 0 w 145"/>
                <a:gd name="T3" fmla="*/ 1094 h 1095"/>
                <a:gd name="T4" fmla="*/ 3 w 145"/>
                <a:gd name="T5" fmla="*/ 0 h 1095"/>
                <a:gd name="T6" fmla="*/ 137 w 145"/>
                <a:gd name="T7" fmla="*/ 0 h 1095"/>
                <a:gd name="T8" fmla="*/ 144 w 145"/>
                <a:gd name="T9" fmla="*/ 10 h 1095"/>
                <a:gd name="T10" fmla="*/ 144 w 145"/>
                <a:gd name="T11" fmla="*/ 1094 h 1095"/>
                <a:gd name="T12" fmla="*/ 0 w 145"/>
                <a:gd name="T13" fmla="*/ 1094 h 1095"/>
              </a:gdLst>
              <a:ahLst/>
              <a:cxnLst>
                <a:cxn ang="0">
                  <a:pos x="T0" y="T1"/>
                </a:cxn>
                <a:cxn ang="0">
                  <a:pos x="T2" y="T3"/>
                </a:cxn>
                <a:cxn ang="0">
                  <a:pos x="T4" y="T5"/>
                </a:cxn>
                <a:cxn ang="0">
                  <a:pos x="T6" y="T7"/>
                </a:cxn>
                <a:cxn ang="0">
                  <a:pos x="T8" y="T9"/>
                </a:cxn>
                <a:cxn ang="0">
                  <a:pos x="T10" y="T11"/>
                </a:cxn>
                <a:cxn ang="0">
                  <a:pos x="T12" y="T13"/>
                </a:cxn>
              </a:cxnLst>
              <a:rect l="0" t="0" r="r" b="b"/>
              <a:pathLst>
                <a:path w="145" h="1095">
                  <a:moveTo>
                    <a:pt x="0" y="1094"/>
                  </a:moveTo>
                  <a:lnTo>
                    <a:pt x="0" y="1094"/>
                  </a:lnTo>
                  <a:cubicBezTo>
                    <a:pt x="3" y="0"/>
                    <a:pt x="3" y="0"/>
                    <a:pt x="3" y="0"/>
                  </a:cubicBezTo>
                  <a:cubicBezTo>
                    <a:pt x="137" y="0"/>
                    <a:pt x="137" y="0"/>
                    <a:pt x="137" y="0"/>
                  </a:cubicBezTo>
                  <a:cubicBezTo>
                    <a:pt x="142" y="0"/>
                    <a:pt x="144" y="5"/>
                    <a:pt x="144" y="10"/>
                  </a:cubicBezTo>
                  <a:cubicBezTo>
                    <a:pt x="144" y="1094"/>
                    <a:pt x="144" y="1094"/>
                    <a:pt x="144" y="1094"/>
                  </a:cubicBezTo>
                  <a:lnTo>
                    <a:pt x="0" y="1094"/>
                  </a:lnTo>
                </a:path>
              </a:pathLst>
            </a:custGeom>
            <a:solidFill>
              <a:srgbClr val="F5AE3E"/>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9" name="Freeform 519"/>
            <p:cNvSpPr>
              <a:spLocks noChangeArrowheads="1"/>
            </p:cNvSpPr>
            <p:nvPr/>
          </p:nvSpPr>
          <p:spPr bwMode="auto">
            <a:xfrm>
              <a:off x="18456079" y="7473762"/>
              <a:ext cx="139664" cy="1045311"/>
            </a:xfrm>
            <a:custGeom>
              <a:avLst/>
              <a:gdLst>
                <a:gd name="T0" fmla="*/ 0 w 148"/>
                <a:gd name="T1" fmla="*/ 1094 h 1095"/>
                <a:gd name="T2" fmla="*/ 0 w 148"/>
                <a:gd name="T3" fmla="*/ 1094 h 1095"/>
                <a:gd name="T4" fmla="*/ 3 w 148"/>
                <a:gd name="T5" fmla="*/ 10 h 1095"/>
                <a:gd name="T6" fmla="*/ 10 w 148"/>
                <a:gd name="T7" fmla="*/ 0 h 1095"/>
                <a:gd name="T8" fmla="*/ 147 w 148"/>
                <a:gd name="T9" fmla="*/ 0 h 1095"/>
                <a:gd name="T10" fmla="*/ 144 w 148"/>
                <a:gd name="T11" fmla="*/ 1094 h 1095"/>
                <a:gd name="T12" fmla="*/ 0 w 148"/>
                <a:gd name="T13" fmla="*/ 1094 h 1095"/>
              </a:gdLst>
              <a:ahLst/>
              <a:cxnLst>
                <a:cxn ang="0">
                  <a:pos x="T0" y="T1"/>
                </a:cxn>
                <a:cxn ang="0">
                  <a:pos x="T2" y="T3"/>
                </a:cxn>
                <a:cxn ang="0">
                  <a:pos x="T4" y="T5"/>
                </a:cxn>
                <a:cxn ang="0">
                  <a:pos x="T6" y="T7"/>
                </a:cxn>
                <a:cxn ang="0">
                  <a:pos x="T8" y="T9"/>
                </a:cxn>
                <a:cxn ang="0">
                  <a:pos x="T10" y="T11"/>
                </a:cxn>
                <a:cxn ang="0">
                  <a:pos x="T12" y="T13"/>
                </a:cxn>
              </a:cxnLst>
              <a:rect l="0" t="0" r="r" b="b"/>
              <a:pathLst>
                <a:path w="148" h="1095">
                  <a:moveTo>
                    <a:pt x="0" y="1094"/>
                  </a:moveTo>
                  <a:lnTo>
                    <a:pt x="0" y="1094"/>
                  </a:lnTo>
                  <a:cubicBezTo>
                    <a:pt x="3" y="10"/>
                    <a:pt x="3" y="10"/>
                    <a:pt x="3" y="10"/>
                  </a:cubicBezTo>
                  <a:cubicBezTo>
                    <a:pt x="3" y="5"/>
                    <a:pt x="5" y="0"/>
                    <a:pt x="10" y="0"/>
                  </a:cubicBezTo>
                  <a:cubicBezTo>
                    <a:pt x="147" y="0"/>
                    <a:pt x="147" y="0"/>
                    <a:pt x="147" y="0"/>
                  </a:cubicBezTo>
                  <a:cubicBezTo>
                    <a:pt x="144" y="1094"/>
                    <a:pt x="144" y="1094"/>
                    <a:pt x="144" y="1094"/>
                  </a:cubicBezTo>
                  <a:lnTo>
                    <a:pt x="0" y="1094"/>
                  </a:lnTo>
                </a:path>
              </a:pathLst>
            </a:custGeom>
            <a:solidFill>
              <a:srgbClr val="FBC71A"/>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0" name="Freeform 520"/>
            <p:cNvSpPr>
              <a:spLocks noChangeArrowheads="1"/>
            </p:cNvSpPr>
            <p:nvPr/>
          </p:nvSpPr>
          <p:spPr bwMode="auto">
            <a:xfrm>
              <a:off x="18688852" y="8019693"/>
              <a:ext cx="423223" cy="313170"/>
            </a:xfrm>
            <a:custGeom>
              <a:avLst/>
              <a:gdLst>
                <a:gd name="T0" fmla="*/ 404 w 445"/>
                <a:gd name="T1" fmla="*/ 117 h 330"/>
                <a:gd name="T2" fmla="*/ 404 w 445"/>
                <a:gd name="T3" fmla="*/ 117 h 330"/>
                <a:gd name="T4" fmla="*/ 0 w 445"/>
                <a:gd name="T5" fmla="*/ 98 h 330"/>
                <a:gd name="T6" fmla="*/ 32 w 445"/>
                <a:gd name="T7" fmla="*/ 329 h 330"/>
                <a:gd name="T8" fmla="*/ 444 w 445"/>
                <a:gd name="T9" fmla="*/ 327 h 330"/>
                <a:gd name="T10" fmla="*/ 404 w 445"/>
                <a:gd name="T11" fmla="*/ 117 h 330"/>
              </a:gdLst>
              <a:ahLst/>
              <a:cxnLst>
                <a:cxn ang="0">
                  <a:pos x="T0" y="T1"/>
                </a:cxn>
                <a:cxn ang="0">
                  <a:pos x="T2" y="T3"/>
                </a:cxn>
                <a:cxn ang="0">
                  <a:pos x="T4" y="T5"/>
                </a:cxn>
                <a:cxn ang="0">
                  <a:pos x="T6" y="T7"/>
                </a:cxn>
                <a:cxn ang="0">
                  <a:pos x="T8" y="T9"/>
                </a:cxn>
                <a:cxn ang="0">
                  <a:pos x="T10" y="T11"/>
                </a:cxn>
              </a:cxnLst>
              <a:rect l="0" t="0" r="r" b="b"/>
              <a:pathLst>
                <a:path w="445" h="330">
                  <a:moveTo>
                    <a:pt x="404" y="117"/>
                  </a:moveTo>
                  <a:lnTo>
                    <a:pt x="404" y="117"/>
                  </a:lnTo>
                  <a:cubicBezTo>
                    <a:pt x="404" y="117"/>
                    <a:pt x="295" y="0"/>
                    <a:pt x="0" y="98"/>
                  </a:cubicBezTo>
                  <a:cubicBezTo>
                    <a:pt x="32" y="329"/>
                    <a:pt x="32" y="329"/>
                    <a:pt x="32" y="329"/>
                  </a:cubicBezTo>
                  <a:cubicBezTo>
                    <a:pt x="444" y="327"/>
                    <a:pt x="444" y="327"/>
                    <a:pt x="444" y="327"/>
                  </a:cubicBezTo>
                  <a:lnTo>
                    <a:pt x="404" y="117"/>
                  </a:lnTo>
                </a:path>
              </a:pathLst>
            </a:custGeom>
            <a:solidFill>
              <a:srgbClr val="F5AE3E"/>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1" name="Freeform 521"/>
            <p:cNvSpPr>
              <a:spLocks noChangeArrowheads="1"/>
            </p:cNvSpPr>
            <p:nvPr/>
          </p:nvSpPr>
          <p:spPr bwMode="auto">
            <a:xfrm>
              <a:off x="18612672" y="7913892"/>
              <a:ext cx="575583" cy="431667"/>
            </a:xfrm>
            <a:custGeom>
              <a:avLst/>
              <a:gdLst>
                <a:gd name="T0" fmla="*/ 0 w 606"/>
                <a:gd name="T1" fmla="*/ 407 h 452"/>
                <a:gd name="T2" fmla="*/ 0 w 606"/>
                <a:gd name="T3" fmla="*/ 407 h 452"/>
                <a:gd name="T4" fmla="*/ 605 w 606"/>
                <a:gd name="T5" fmla="*/ 451 h 452"/>
                <a:gd name="T6" fmla="*/ 0 w 606"/>
                <a:gd name="T7" fmla="*/ 407 h 452"/>
              </a:gdLst>
              <a:ahLst/>
              <a:cxnLst>
                <a:cxn ang="0">
                  <a:pos x="T0" y="T1"/>
                </a:cxn>
                <a:cxn ang="0">
                  <a:pos x="T2" y="T3"/>
                </a:cxn>
                <a:cxn ang="0">
                  <a:pos x="T4" y="T5"/>
                </a:cxn>
                <a:cxn ang="0">
                  <a:pos x="T6" y="T7"/>
                </a:cxn>
              </a:cxnLst>
              <a:rect l="0" t="0" r="r" b="b"/>
              <a:pathLst>
                <a:path w="606" h="452">
                  <a:moveTo>
                    <a:pt x="0" y="407"/>
                  </a:moveTo>
                  <a:lnTo>
                    <a:pt x="0" y="407"/>
                  </a:lnTo>
                  <a:cubicBezTo>
                    <a:pt x="0" y="407"/>
                    <a:pt x="263" y="0"/>
                    <a:pt x="605" y="451"/>
                  </a:cubicBezTo>
                  <a:lnTo>
                    <a:pt x="0" y="407"/>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2" name="Freeform 522"/>
            <p:cNvSpPr>
              <a:spLocks noChangeArrowheads="1"/>
            </p:cNvSpPr>
            <p:nvPr/>
          </p:nvSpPr>
          <p:spPr bwMode="auto">
            <a:xfrm>
              <a:off x="18900463" y="8129726"/>
              <a:ext cx="97341" cy="42320"/>
            </a:xfrm>
            <a:custGeom>
              <a:avLst/>
              <a:gdLst>
                <a:gd name="T0" fmla="*/ 0 w 108"/>
                <a:gd name="T1" fmla="*/ 14 h 47"/>
                <a:gd name="T2" fmla="*/ 0 w 108"/>
                <a:gd name="T3" fmla="*/ 14 h 47"/>
                <a:gd name="T4" fmla="*/ 57 w 108"/>
                <a:gd name="T5" fmla="*/ 4 h 47"/>
                <a:gd name="T6" fmla="*/ 107 w 108"/>
                <a:gd name="T7" fmla="*/ 46 h 47"/>
                <a:gd name="T8" fmla="*/ 0 w 108"/>
                <a:gd name="T9" fmla="*/ 14 h 47"/>
              </a:gdLst>
              <a:ahLst/>
              <a:cxnLst>
                <a:cxn ang="0">
                  <a:pos x="T0" y="T1"/>
                </a:cxn>
                <a:cxn ang="0">
                  <a:pos x="T2" y="T3"/>
                </a:cxn>
                <a:cxn ang="0">
                  <a:pos x="T4" y="T5"/>
                </a:cxn>
                <a:cxn ang="0">
                  <a:pos x="T6" y="T7"/>
                </a:cxn>
                <a:cxn ang="0">
                  <a:pos x="T8" y="T9"/>
                </a:cxn>
              </a:cxnLst>
              <a:rect l="0" t="0" r="r" b="b"/>
              <a:pathLst>
                <a:path w="108" h="47">
                  <a:moveTo>
                    <a:pt x="0" y="14"/>
                  </a:moveTo>
                  <a:lnTo>
                    <a:pt x="0" y="14"/>
                  </a:lnTo>
                  <a:cubicBezTo>
                    <a:pt x="0" y="14"/>
                    <a:pt x="39" y="0"/>
                    <a:pt x="57" y="4"/>
                  </a:cubicBezTo>
                  <a:cubicBezTo>
                    <a:pt x="57" y="4"/>
                    <a:pt x="69" y="0"/>
                    <a:pt x="107" y="46"/>
                  </a:cubicBezTo>
                  <a:lnTo>
                    <a:pt x="0" y="14"/>
                  </a:lnTo>
                </a:path>
              </a:pathLst>
            </a:custGeom>
            <a:solidFill>
              <a:srgbClr val="EEEEE5"/>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3" name="Freeform 523"/>
            <p:cNvSpPr>
              <a:spLocks noChangeArrowheads="1"/>
            </p:cNvSpPr>
            <p:nvPr/>
          </p:nvSpPr>
          <p:spPr bwMode="auto">
            <a:xfrm>
              <a:off x="18544956" y="8129726"/>
              <a:ext cx="766034" cy="778693"/>
            </a:xfrm>
            <a:custGeom>
              <a:avLst/>
              <a:gdLst>
                <a:gd name="T0" fmla="*/ 246 w 803"/>
                <a:gd name="T1" fmla="*/ 9 h 814"/>
                <a:gd name="T2" fmla="*/ 246 w 803"/>
                <a:gd name="T3" fmla="*/ 9 h 814"/>
                <a:gd name="T4" fmla="*/ 297 w 803"/>
                <a:gd name="T5" fmla="*/ 48 h 814"/>
                <a:gd name="T6" fmla="*/ 295 w 803"/>
                <a:gd name="T7" fmla="*/ 55 h 814"/>
                <a:gd name="T8" fmla="*/ 73 w 803"/>
                <a:gd name="T9" fmla="*/ 182 h 814"/>
                <a:gd name="T10" fmla="*/ 58 w 803"/>
                <a:gd name="T11" fmla="*/ 530 h 814"/>
                <a:gd name="T12" fmla="*/ 226 w 803"/>
                <a:gd name="T13" fmla="*/ 731 h 814"/>
                <a:gd name="T14" fmla="*/ 197 w 803"/>
                <a:gd name="T15" fmla="*/ 686 h 814"/>
                <a:gd name="T16" fmla="*/ 251 w 803"/>
                <a:gd name="T17" fmla="*/ 718 h 814"/>
                <a:gd name="T18" fmla="*/ 370 w 803"/>
                <a:gd name="T19" fmla="*/ 813 h 814"/>
                <a:gd name="T20" fmla="*/ 444 w 803"/>
                <a:gd name="T21" fmla="*/ 760 h 814"/>
                <a:gd name="T22" fmla="*/ 560 w 803"/>
                <a:gd name="T23" fmla="*/ 735 h 814"/>
                <a:gd name="T24" fmla="*/ 560 w 803"/>
                <a:gd name="T25" fmla="*/ 735 h 814"/>
                <a:gd name="T26" fmla="*/ 694 w 803"/>
                <a:gd name="T27" fmla="*/ 631 h 814"/>
                <a:gd name="T28" fmla="*/ 592 w 803"/>
                <a:gd name="T29" fmla="*/ 141 h 814"/>
                <a:gd name="T30" fmla="*/ 246 w 803"/>
                <a:gd name="T31" fmla="*/ 9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3" h="814">
                  <a:moveTo>
                    <a:pt x="246" y="9"/>
                  </a:moveTo>
                  <a:lnTo>
                    <a:pt x="246" y="9"/>
                  </a:lnTo>
                  <a:cubicBezTo>
                    <a:pt x="297" y="48"/>
                    <a:pt x="297" y="48"/>
                    <a:pt x="297" y="48"/>
                  </a:cubicBezTo>
                  <a:cubicBezTo>
                    <a:pt x="295" y="55"/>
                    <a:pt x="295" y="55"/>
                    <a:pt x="295" y="55"/>
                  </a:cubicBezTo>
                  <a:cubicBezTo>
                    <a:pt x="207" y="68"/>
                    <a:pt x="127" y="109"/>
                    <a:pt x="73" y="182"/>
                  </a:cubicBezTo>
                  <a:cubicBezTo>
                    <a:pt x="2" y="282"/>
                    <a:pt x="0" y="416"/>
                    <a:pt x="58" y="530"/>
                  </a:cubicBezTo>
                  <a:cubicBezTo>
                    <a:pt x="98" y="689"/>
                    <a:pt x="226" y="731"/>
                    <a:pt x="226" y="731"/>
                  </a:cubicBezTo>
                  <a:cubicBezTo>
                    <a:pt x="217" y="721"/>
                    <a:pt x="205" y="706"/>
                    <a:pt x="197" y="686"/>
                  </a:cubicBezTo>
                  <a:cubicBezTo>
                    <a:pt x="214" y="699"/>
                    <a:pt x="231" y="709"/>
                    <a:pt x="251" y="718"/>
                  </a:cubicBezTo>
                  <a:cubicBezTo>
                    <a:pt x="249" y="791"/>
                    <a:pt x="370" y="813"/>
                    <a:pt x="370" y="813"/>
                  </a:cubicBezTo>
                  <a:cubicBezTo>
                    <a:pt x="358" y="791"/>
                    <a:pt x="397" y="774"/>
                    <a:pt x="444" y="760"/>
                  </a:cubicBezTo>
                  <a:cubicBezTo>
                    <a:pt x="482" y="757"/>
                    <a:pt x="524" y="750"/>
                    <a:pt x="560" y="735"/>
                  </a:cubicBezTo>
                  <a:lnTo>
                    <a:pt x="560" y="735"/>
                  </a:lnTo>
                  <a:cubicBezTo>
                    <a:pt x="614" y="713"/>
                    <a:pt x="660" y="679"/>
                    <a:pt x="694" y="631"/>
                  </a:cubicBezTo>
                  <a:cubicBezTo>
                    <a:pt x="802" y="482"/>
                    <a:pt x="756" y="265"/>
                    <a:pt x="592" y="141"/>
                  </a:cubicBezTo>
                  <a:cubicBezTo>
                    <a:pt x="446" y="0"/>
                    <a:pt x="246" y="9"/>
                    <a:pt x="246" y="9"/>
                  </a:cubicBezTo>
                </a:path>
              </a:pathLst>
            </a:custGeom>
            <a:solidFill>
              <a:srgbClr val="4D4232"/>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4" name="Freeform 524"/>
            <p:cNvSpPr>
              <a:spLocks noChangeArrowheads="1"/>
            </p:cNvSpPr>
            <p:nvPr/>
          </p:nvSpPr>
          <p:spPr bwMode="auto">
            <a:xfrm>
              <a:off x="18591511" y="7406049"/>
              <a:ext cx="139664" cy="67712"/>
            </a:xfrm>
            <a:custGeom>
              <a:avLst/>
              <a:gdLst>
                <a:gd name="T0" fmla="*/ 124 w 149"/>
                <a:gd name="T1" fmla="*/ 0 h 77"/>
                <a:gd name="T2" fmla="*/ 124 w 149"/>
                <a:gd name="T3" fmla="*/ 0 h 77"/>
                <a:gd name="T4" fmla="*/ 148 w 149"/>
                <a:gd name="T5" fmla="*/ 13 h 77"/>
                <a:gd name="T6" fmla="*/ 148 w 149"/>
                <a:gd name="T7" fmla="*/ 64 h 77"/>
                <a:gd name="T8" fmla="*/ 124 w 149"/>
                <a:gd name="T9" fmla="*/ 76 h 77"/>
                <a:gd name="T10" fmla="*/ 0 w 149"/>
                <a:gd name="T11" fmla="*/ 76 h 77"/>
                <a:gd name="T12" fmla="*/ 0 w 149"/>
                <a:gd name="T13" fmla="*/ 0 h 77"/>
                <a:gd name="T14" fmla="*/ 124 w 149"/>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77">
                  <a:moveTo>
                    <a:pt x="124" y="0"/>
                  </a:moveTo>
                  <a:lnTo>
                    <a:pt x="124" y="0"/>
                  </a:lnTo>
                  <a:cubicBezTo>
                    <a:pt x="139" y="0"/>
                    <a:pt x="148" y="8"/>
                    <a:pt x="148" y="13"/>
                  </a:cubicBezTo>
                  <a:cubicBezTo>
                    <a:pt x="148" y="64"/>
                    <a:pt x="148" y="64"/>
                    <a:pt x="148" y="64"/>
                  </a:cubicBezTo>
                  <a:cubicBezTo>
                    <a:pt x="148" y="71"/>
                    <a:pt x="139" y="76"/>
                    <a:pt x="124" y="76"/>
                  </a:cubicBezTo>
                  <a:cubicBezTo>
                    <a:pt x="0" y="76"/>
                    <a:pt x="0" y="76"/>
                    <a:pt x="0" y="76"/>
                  </a:cubicBezTo>
                  <a:cubicBezTo>
                    <a:pt x="0" y="0"/>
                    <a:pt x="0" y="0"/>
                    <a:pt x="0" y="0"/>
                  </a:cubicBezTo>
                  <a:lnTo>
                    <a:pt x="124" y="0"/>
                  </a:lnTo>
                </a:path>
              </a:pathLst>
            </a:custGeom>
            <a:solidFill>
              <a:srgbClr val="E9632C"/>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5" name="Freeform 525"/>
            <p:cNvSpPr>
              <a:spLocks noChangeArrowheads="1"/>
            </p:cNvSpPr>
            <p:nvPr/>
          </p:nvSpPr>
          <p:spPr bwMode="auto">
            <a:xfrm>
              <a:off x="18443382" y="7406049"/>
              <a:ext cx="143896" cy="67712"/>
            </a:xfrm>
            <a:custGeom>
              <a:avLst/>
              <a:gdLst>
                <a:gd name="T0" fmla="*/ 25 w 153"/>
                <a:gd name="T1" fmla="*/ 0 h 77"/>
                <a:gd name="T2" fmla="*/ 25 w 153"/>
                <a:gd name="T3" fmla="*/ 0 h 77"/>
                <a:gd name="T4" fmla="*/ 152 w 153"/>
                <a:gd name="T5" fmla="*/ 0 h 77"/>
                <a:gd name="T6" fmla="*/ 152 w 153"/>
                <a:gd name="T7" fmla="*/ 76 h 77"/>
                <a:gd name="T8" fmla="*/ 25 w 153"/>
                <a:gd name="T9" fmla="*/ 76 h 77"/>
                <a:gd name="T10" fmla="*/ 0 w 153"/>
                <a:gd name="T11" fmla="*/ 64 h 77"/>
                <a:gd name="T12" fmla="*/ 0 w 153"/>
                <a:gd name="T13" fmla="*/ 13 h 77"/>
                <a:gd name="T14" fmla="*/ 25 w 153"/>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77">
                  <a:moveTo>
                    <a:pt x="25" y="0"/>
                  </a:moveTo>
                  <a:lnTo>
                    <a:pt x="25" y="0"/>
                  </a:lnTo>
                  <a:cubicBezTo>
                    <a:pt x="152" y="0"/>
                    <a:pt x="152" y="0"/>
                    <a:pt x="152" y="0"/>
                  </a:cubicBezTo>
                  <a:cubicBezTo>
                    <a:pt x="152" y="76"/>
                    <a:pt x="152" y="76"/>
                    <a:pt x="152" y="76"/>
                  </a:cubicBezTo>
                  <a:cubicBezTo>
                    <a:pt x="25" y="76"/>
                    <a:pt x="25" y="76"/>
                    <a:pt x="25" y="76"/>
                  </a:cubicBezTo>
                  <a:cubicBezTo>
                    <a:pt x="10" y="76"/>
                    <a:pt x="0" y="71"/>
                    <a:pt x="0" y="64"/>
                  </a:cubicBezTo>
                  <a:cubicBezTo>
                    <a:pt x="0" y="13"/>
                    <a:pt x="0" y="13"/>
                    <a:pt x="0" y="13"/>
                  </a:cubicBezTo>
                  <a:cubicBezTo>
                    <a:pt x="0" y="8"/>
                    <a:pt x="10" y="0"/>
                    <a:pt x="25" y="0"/>
                  </a:cubicBezTo>
                </a:path>
              </a:pathLst>
            </a:custGeom>
            <a:solidFill>
              <a:srgbClr val="E9632C"/>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6" name="Freeform 526"/>
            <p:cNvSpPr>
              <a:spLocks noChangeArrowheads="1"/>
            </p:cNvSpPr>
            <p:nvPr/>
          </p:nvSpPr>
          <p:spPr bwMode="auto">
            <a:xfrm>
              <a:off x="19031662" y="7270624"/>
              <a:ext cx="139664" cy="67712"/>
            </a:xfrm>
            <a:custGeom>
              <a:avLst/>
              <a:gdLst>
                <a:gd name="T0" fmla="*/ 25 w 152"/>
                <a:gd name="T1" fmla="*/ 76 h 77"/>
                <a:gd name="T2" fmla="*/ 25 w 152"/>
                <a:gd name="T3" fmla="*/ 76 h 77"/>
                <a:gd name="T4" fmla="*/ 0 w 152"/>
                <a:gd name="T5" fmla="*/ 63 h 77"/>
                <a:gd name="T6" fmla="*/ 0 w 152"/>
                <a:gd name="T7" fmla="*/ 12 h 77"/>
                <a:gd name="T8" fmla="*/ 25 w 152"/>
                <a:gd name="T9" fmla="*/ 0 h 77"/>
                <a:gd name="T10" fmla="*/ 151 w 152"/>
                <a:gd name="T11" fmla="*/ 0 h 77"/>
                <a:gd name="T12" fmla="*/ 151 w 152"/>
                <a:gd name="T13" fmla="*/ 76 h 77"/>
                <a:gd name="T14" fmla="*/ 25 w 152"/>
                <a:gd name="T15" fmla="*/ 7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77">
                  <a:moveTo>
                    <a:pt x="25" y="76"/>
                  </a:moveTo>
                  <a:lnTo>
                    <a:pt x="25" y="76"/>
                  </a:lnTo>
                  <a:cubicBezTo>
                    <a:pt x="10" y="76"/>
                    <a:pt x="0" y="71"/>
                    <a:pt x="0" y="63"/>
                  </a:cubicBezTo>
                  <a:cubicBezTo>
                    <a:pt x="0" y="12"/>
                    <a:pt x="0" y="12"/>
                    <a:pt x="0" y="12"/>
                  </a:cubicBezTo>
                  <a:cubicBezTo>
                    <a:pt x="0" y="5"/>
                    <a:pt x="10" y="0"/>
                    <a:pt x="25" y="0"/>
                  </a:cubicBezTo>
                  <a:cubicBezTo>
                    <a:pt x="151" y="0"/>
                    <a:pt x="151" y="0"/>
                    <a:pt x="151" y="0"/>
                  </a:cubicBezTo>
                  <a:cubicBezTo>
                    <a:pt x="151" y="76"/>
                    <a:pt x="151" y="76"/>
                    <a:pt x="151" y="76"/>
                  </a:cubicBezTo>
                  <a:lnTo>
                    <a:pt x="25" y="76"/>
                  </a:lnTo>
                </a:path>
              </a:pathLst>
            </a:custGeom>
            <a:solidFill>
              <a:srgbClr val="E9632C"/>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7" name="Freeform 527"/>
            <p:cNvSpPr>
              <a:spLocks noChangeArrowheads="1"/>
            </p:cNvSpPr>
            <p:nvPr/>
          </p:nvSpPr>
          <p:spPr bwMode="auto">
            <a:xfrm>
              <a:off x="19175558" y="7270624"/>
              <a:ext cx="139664" cy="67712"/>
            </a:xfrm>
            <a:custGeom>
              <a:avLst/>
              <a:gdLst>
                <a:gd name="T0" fmla="*/ 149 w 150"/>
                <a:gd name="T1" fmla="*/ 12 h 77"/>
                <a:gd name="T2" fmla="*/ 149 w 150"/>
                <a:gd name="T3" fmla="*/ 12 h 77"/>
                <a:gd name="T4" fmla="*/ 149 w 150"/>
                <a:gd name="T5" fmla="*/ 63 h 77"/>
                <a:gd name="T6" fmla="*/ 125 w 150"/>
                <a:gd name="T7" fmla="*/ 76 h 77"/>
                <a:gd name="T8" fmla="*/ 0 w 150"/>
                <a:gd name="T9" fmla="*/ 76 h 77"/>
                <a:gd name="T10" fmla="*/ 0 w 150"/>
                <a:gd name="T11" fmla="*/ 0 h 77"/>
                <a:gd name="T12" fmla="*/ 125 w 150"/>
                <a:gd name="T13" fmla="*/ 0 h 77"/>
                <a:gd name="T14" fmla="*/ 149 w 150"/>
                <a:gd name="T15" fmla="*/ 12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77">
                  <a:moveTo>
                    <a:pt x="149" y="12"/>
                  </a:moveTo>
                  <a:lnTo>
                    <a:pt x="149" y="12"/>
                  </a:lnTo>
                  <a:cubicBezTo>
                    <a:pt x="149" y="63"/>
                    <a:pt x="149" y="63"/>
                    <a:pt x="149" y="63"/>
                  </a:cubicBezTo>
                  <a:cubicBezTo>
                    <a:pt x="149" y="71"/>
                    <a:pt x="139" y="76"/>
                    <a:pt x="125" y="76"/>
                  </a:cubicBezTo>
                  <a:cubicBezTo>
                    <a:pt x="0" y="76"/>
                    <a:pt x="0" y="76"/>
                    <a:pt x="0" y="76"/>
                  </a:cubicBezTo>
                  <a:cubicBezTo>
                    <a:pt x="0" y="0"/>
                    <a:pt x="0" y="0"/>
                    <a:pt x="0" y="0"/>
                  </a:cubicBezTo>
                  <a:cubicBezTo>
                    <a:pt x="125" y="0"/>
                    <a:pt x="125" y="0"/>
                    <a:pt x="125" y="0"/>
                  </a:cubicBezTo>
                  <a:cubicBezTo>
                    <a:pt x="139" y="0"/>
                    <a:pt x="149" y="5"/>
                    <a:pt x="149" y="12"/>
                  </a:cubicBezTo>
                </a:path>
              </a:pathLst>
            </a:custGeom>
            <a:solidFill>
              <a:srgbClr val="E9632C"/>
            </a:solidFill>
            <a:ln>
              <a:noFill/>
            </a:ln>
            <a:effectLst/>
            <a:extLst>
              <a:ext uri="{91240B29-F687-4f45-9708-019B960494DF}">
                <a14:hiddenLine xmlns="" xmlns:a14="http://schemas.microsoft.com/office/drawing/2010/main" w="9525" cap="flat">
                  <a:solidFill>
                    <a:srgbClr val="6491B2"/>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178" name="Group 1177"/>
          <p:cNvGrpSpPr/>
          <p:nvPr/>
        </p:nvGrpSpPr>
        <p:grpSpPr>
          <a:xfrm>
            <a:off x="1753522" y="5815748"/>
            <a:ext cx="6335914" cy="5073574"/>
            <a:chOff x="14046503" y="3929362"/>
            <a:chExt cx="6681943" cy="5350662"/>
          </a:xfrm>
        </p:grpSpPr>
        <p:sp>
          <p:nvSpPr>
            <p:cNvPr id="1179" name="Freeform 171"/>
            <p:cNvSpPr>
              <a:spLocks noChangeArrowheads="1"/>
            </p:cNvSpPr>
            <p:nvPr/>
          </p:nvSpPr>
          <p:spPr bwMode="auto">
            <a:xfrm>
              <a:off x="18153814" y="8957371"/>
              <a:ext cx="2527576" cy="322653"/>
            </a:xfrm>
            <a:custGeom>
              <a:avLst/>
              <a:gdLst>
                <a:gd name="T0" fmla="*/ 1663 w 1664"/>
                <a:gd name="T1" fmla="*/ 109 h 217"/>
                <a:gd name="T2" fmla="*/ 1663 w 1664"/>
                <a:gd name="T3" fmla="*/ 109 h 217"/>
                <a:gd name="T4" fmla="*/ 832 w 1664"/>
                <a:gd name="T5" fmla="*/ 216 h 217"/>
                <a:gd name="T6" fmla="*/ 0 w 1664"/>
                <a:gd name="T7" fmla="*/ 109 h 217"/>
                <a:gd name="T8" fmla="*/ 832 w 1664"/>
                <a:gd name="T9" fmla="*/ 0 h 217"/>
                <a:gd name="T10" fmla="*/ 1663 w 1664"/>
                <a:gd name="T11" fmla="*/ 109 h 217"/>
              </a:gdLst>
              <a:ahLst/>
              <a:cxnLst>
                <a:cxn ang="0">
                  <a:pos x="T0" y="T1"/>
                </a:cxn>
                <a:cxn ang="0">
                  <a:pos x="T2" y="T3"/>
                </a:cxn>
                <a:cxn ang="0">
                  <a:pos x="T4" y="T5"/>
                </a:cxn>
                <a:cxn ang="0">
                  <a:pos x="T6" y="T7"/>
                </a:cxn>
                <a:cxn ang="0">
                  <a:pos x="T8" y="T9"/>
                </a:cxn>
                <a:cxn ang="0">
                  <a:pos x="T10" y="T11"/>
                </a:cxn>
              </a:cxnLst>
              <a:rect l="0" t="0" r="r" b="b"/>
              <a:pathLst>
                <a:path w="1664" h="217">
                  <a:moveTo>
                    <a:pt x="1663" y="109"/>
                  </a:moveTo>
                  <a:lnTo>
                    <a:pt x="1663" y="109"/>
                  </a:lnTo>
                  <a:cubicBezTo>
                    <a:pt x="1663" y="169"/>
                    <a:pt x="1292" y="216"/>
                    <a:pt x="832" y="216"/>
                  </a:cubicBezTo>
                  <a:cubicBezTo>
                    <a:pt x="371" y="216"/>
                    <a:pt x="0" y="169"/>
                    <a:pt x="0" y="109"/>
                  </a:cubicBezTo>
                  <a:cubicBezTo>
                    <a:pt x="0" y="49"/>
                    <a:pt x="371" y="0"/>
                    <a:pt x="832" y="0"/>
                  </a:cubicBezTo>
                  <a:cubicBezTo>
                    <a:pt x="1292" y="0"/>
                    <a:pt x="1663" y="49"/>
                    <a:pt x="1663" y="109"/>
                  </a:cubicBezTo>
                </a:path>
              </a:pathLst>
            </a:custGeom>
            <a:solidFill>
              <a:srgbClr val="92B7B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0" name="Freeform 172"/>
            <p:cNvSpPr>
              <a:spLocks noChangeArrowheads="1"/>
            </p:cNvSpPr>
            <p:nvPr/>
          </p:nvSpPr>
          <p:spPr bwMode="auto">
            <a:xfrm>
              <a:off x="14194393" y="3969693"/>
              <a:ext cx="3589696" cy="228546"/>
            </a:xfrm>
            <a:custGeom>
              <a:avLst/>
              <a:gdLst>
                <a:gd name="T0" fmla="*/ 2357 w 2358"/>
                <a:gd name="T1" fmla="*/ 152 h 153"/>
                <a:gd name="T2" fmla="*/ 0 w 2358"/>
                <a:gd name="T3" fmla="*/ 152 h 153"/>
                <a:gd name="T4" fmla="*/ 0 w 2358"/>
                <a:gd name="T5" fmla="*/ 0 h 153"/>
                <a:gd name="T6" fmla="*/ 2357 w 2358"/>
                <a:gd name="T7" fmla="*/ 0 h 153"/>
                <a:gd name="T8" fmla="*/ 2357 w 2358"/>
                <a:gd name="T9" fmla="*/ 152 h 153"/>
              </a:gdLst>
              <a:ahLst/>
              <a:cxnLst>
                <a:cxn ang="0">
                  <a:pos x="T0" y="T1"/>
                </a:cxn>
                <a:cxn ang="0">
                  <a:pos x="T2" y="T3"/>
                </a:cxn>
                <a:cxn ang="0">
                  <a:pos x="T4" y="T5"/>
                </a:cxn>
                <a:cxn ang="0">
                  <a:pos x="T6" y="T7"/>
                </a:cxn>
                <a:cxn ang="0">
                  <a:pos x="T8" y="T9"/>
                </a:cxn>
              </a:cxnLst>
              <a:rect l="0" t="0" r="r" b="b"/>
              <a:pathLst>
                <a:path w="2358" h="153">
                  <a:moveTo>
                    <a:pt x="2357" y="152"/>
                  </a:moveTo>
                  <a:lnTo>
                    <a:pt x="0" y="152"/>
                  </a:lnTo>
                  <a:lnTo>
                    <a:pt x="0" y="0"/>
                  </a:lnTo>
                  <a:lnTo>
                    <a:pt x="2357" y="0"/>
                  </a:lnTo>
                  <a:lnTo>
                    <a:pt x="2357" y="152"/>
                  </a:lnTo>
                </a:path>
              </a:pathLst>
            </a:custGeom>
            <a:solidFill>
              <a:srgbClr val="403F3D"/>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1" name="Freeform 173"/>
            <p:cNvSpPr>
              <a:spLocks noChangeArrowheads="1"/>
            </p:cNvSpPr>
            <p:nvPr/>
          </p:nvSpPr>
          <p:spPr bwMode="auto">
            <a:xfrm>
              <a:off x="14046503" y="3929362"/>
              <a:ext cx="141168" cy="315931"/>
            </a:xfrm>
            <a:custGeom>
              <a:avLst/>
              <a:gdLst>
                <a:gd name="T0" fmla="*/ 98 w 99"/>
                <a:gd name="T1" fmla="*/ 187 h 213"/>
                <a:gd name="T2" fmla="*/ 98 w 99"/>
                <a:gd name="T3" fmla="*/ 187 h 213"/>
                <a:gd name="T4" fmla="*/ 67 w 99"/>
                <a:gd name="T5" fmla="*/ 212 h 213"/>
                <a:gd name="T6" fmla="*/ 32 w 99"/>
                <a:gd name="T7" fmla="*/ 212 h 213"/>
                <a:gd name="T8" fmla="*/ 0 w 99"/>
                <a:gd name="T9" fmla="*/ 187 h 213"/>
                <a:gd name="T10" fmla="*/ 0 w 99"/>
                <a:gd name="T11" fmla="*/ 26 h 213"/>
                <a:gd name="T12" fmla="*/ 32 w 99"/>
                <a:gd name="T13" fmla="*/ 0 h 213"/>
                <a:gd name="T14" fmla="*/ 67 w 99"/>
                <a:gd name="T15" fmla="*/ 0 h 213"/>
                <a:gd name="T16" fmla="*/ 98 w 99"/>
                <a:gd name="T17" fmla="*/ 26 h 213"/>
                <a:gd name="T18" fmla="*/ 98 w 99"/>
                <a:gd name="T19" fmla="*/ 18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213">
                  <a:moveTo>
                    <a:pt x="98" y="187"/>
                  </a:moveTo>
                  <a:lnTo>
                    <a:pt x="98" y="187"/>
                  </a:lnTo>
                  <a:cubicBezTo>
                    <a:pt x="98" y="201"/>
                    <a:pt x="84" y="212"/>
                    <a:pt x="67" y="212"/>
                  </a:cubicBezTo>
                  <a:cubicBezTo>
                    <a:pt x="32" y="212"/>
                    <a:pt x="32" y="212"/>
                    <a:pt x="32" y="212"/>
                  </a:cubicBezTo>
                  <a:cubicBezTo>
                    <a:pt x="15" y="212"/>
                    <a:pt x="0" y="201"/>
                    <a:pt x="0" y="187"/>
                  </a:cubicBezTo>
                  <a:cubicBezTo>
                    <a:pt x="0" y="26"/>
                    <a:pt x="0" y="26"/>
                    <a:pt x="0" y="26"/>
                  </a:cubicBezTo>
                  <a:cubicBezTo>
                    <a:pt x="0" y="11"/>
                    <a:pt x="15" y="0"/>
                    <a:pt x="32" y="0"/>
                  </a:cubicBezTo>
                  <a:cubicBezTo>
                    <a:pt x="67" y="0"/>
                    <a:pt x="67" y="0"/>
                    <a:pt x="67" y="0"/>
                  </a:cubicBezTo>
                  <a:cubicBezTo>
                    <a:pt x="84" y="0"/>
                    <a:pt x="98" y="11"/>
                    <a:pt x="98" y="26"/>
                  </a:cubicBezTo>
                  <a:lnTo>
                    <a:pt x="98" y="187"/>
                  </a:lnTo>
                </a:path>
              </a:pathLst>
            </a:custGeom>
            <a:solidFill>
              <a:srgbClr val="31302F"/>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2" name="Freeform 174"/>
            <p:cNvSpPr>
              <a:spLocks noChangeArrowheads="1"/>
            </p:cNvSpPr>
            <p:nvPr/>
          </p:nvSpPr>
          <p:spPr bwMode="auto">
            <a:xfrm>
              <a:off x="17777367" y="3929362"/>
              <a:ext cx="141168" cy="315931"/>
            </a:xfrm>
            <a:custGeom>
              <a:avLst/>
              <a:gdLst>
                <a:gd name="T0" fmla="*/ 98 w 99"/>
                <a:gd name="T1" fmla="*/ 187 h 213"/>
                <a:gd name="T2" fmla="*/ 98 w 99"/>
                <a:gd name="T3" fmla="*/ 187 h 213"/>
                <a:gd name="T4" fmla="*/ 66 w 99"/>
                <a:gd name="T5" fmla="*/ 212 h 213"/>
                <a:gd name="T6" fmla="*/ 31 w 99"/>
                <a:gd name="T7" fmla="*/ 212 h 213"/>
                <a:gd name="T8" fmla="*/ 0 w 99"/>
                <a:gd name="T9" fmla="*/ 187 h 213"/>
                <a:gd name="T10" fmla="*/ 0 w 99"/>
                <a:gd name="T11" fmla="*/ 26 h 213"/>
                <a:gd name="T12" fmla="*/ 31 w 99"/>
                <a:gd name="T13" fmla="*/ 0 h 213"/>
                <a:gd name="T14" fmla="*/ 66 w 99"/>
                <a:gd name="T15" fmla="*/ 0 h 213"/>
                <a:gd name="T16" fmla="*/ 98 w 99"/>
                <a:gd name="T17" fmla="*/ 26 h 213"/>
                <a:gd name="T18" fmla="*/ 98 w 99"/>
                <a:gd name="T19" fmla="*/ 18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213">
                  <a:moveTo>
                    <a:pt x="98" y="187"/>
                  </a:moveTo>
                  <a:lnTo>
                    <a:pt x="98" y="187"/>
                  </a:lnTo>
                  <a:cubicBezTo>
                    <a:pt x="98" y="201"/>
                    <a:pt x="86" y="212"/>
                    <a:pt x="66" y="212"/>
                  </a:cubicBezTo>
                  <a:cubicBezTo>
                    <a:pt x="31" y="212"/>
                    <a:pt x="31" y="212"/>
                    <a:pt x="31" y="212"/>
                  </a:cubicBezTo>
                  <a:cubicBezTo>
                    <a:pt x="14" y="212"/>
                    <a:pt x="0" y="201"/>
                    <a:pt x="0" y="187"/>
                  </a:cubicBezTo>
                  <a:cubicBezTo>
                    <a:pt x="0" y="26"/>
                    <a:pt x="0" y="26"/>
                    <a:pt x="0" y="26"/>
                  </a:cubicBezTo>
                  <a:cubicBezTo>
                    <a:pt x="0" y="11"/>
                    <a:pt x="14" y="0"/>
                    <a:pt x="31" y="0"/>
                  </a:cubicBezTo>
                  <a:cubicBezTo>
                    <a:pt x="66" y="0"/>
                    <a:pt x="66" y="0"/>
                    <a:pt x="66" y="0"/>
                  </a:cubicBezTo>
                  <a:cubicBezTo>
                    <a:pt x="86" y="0"/>
                    <a:pt x="98" y="11"/>
                    <a:pt x="98" y="26"/>
                  </a:cubicBezTo>
                  <a:lnTo>
                    <a:pt x="98" y="187"/>
                  </a:lnTo>
                </a:path>
              </a:pathLst>
            </a:custGeom>
            <a:solidFill>
              <a:srgbClr val="31302F"/>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3" name="Freeform 175"/>
            <p:cNvSpPr>
              <a:spLocks noChangeArrowheads="1"/>
            </p:cNvSpPr>
            <p:nvPr/>
          </p:nvSpPr>
          <p:spPr bwMode="auto">
            <a:xfrm>
              <a:off x="14228005" y="4191517"/>
              <a:ext cx="3488862" cy="3320637"/>
            </a:xfrm>
            <a:custGeom>
              <a:avLst/>
              <a:gdLst>
                <a:gd name="T0" fmla="*/ 2293 w 2294"/>
                <a:gd name="T1" fmla="*/ 2184 h 2185"/>
                <a:gd name="T2" fmla="*/ 0 w 2294"/>
                <a:gd name="T3" fmla="*/ 2184 h 2185"/>
                <a:gd name="T4" fmla="*/ 0 w 2294"/>
                <a:gd name="T5" fmla="*/ 0 h 2185"/>
                <a:gd name="T6" fmla="*/ 2293 w 2294"/>
                <a:gd name="T7" fmla="*/ 0 h 2185"/>
                <a:gd name="T8" fmla="*/ 2293 w 2294"/>
                <a:gd name="T9" fmla="*/ 2184 h 2185"/>
              </a:gdLst>
              <a:ahLst/>
              <a:cxnLst>
                <a:cxn ang="0">
                  <a:pos x="T0" y="T1"/>
                </a:cxn>
                <a:cxn ang="0">
                  <a:pos x="T2" y="T3"/>
                </a:cxn>
                <a:cxn ang="0">
                  <a:pos x="T4" y="T5"/>
                </a:cxn>
                <a:cxn ang="0">
                  <a:pos x="T6" y="T7"/>
                </a:cxn>
                <a:cxn ang="0">
                  <a:pos x="T8" y="T9"/>
                </a:cxn>
              </a:cxnLst>
              <a:rect l="0" t="0" r="r" b="b"/>
              <a:pathLst>
                <a:path w="2294" h="2185">
                  <a:moveTo>
                    <a:pt x="2293" y="2184"/>
                  </a:moveTo>
                  <a:lnTo>
                    <a:pt x="0" y="2184"/>
                  </a:lnTo>
                  <a:lnTo>
                    <a:pt x="0" y="0"/>
                  </a:lnTo>
                  <a:lnTo>
                    <a:pt x="2293" y="0"/>
                  </a:lnTo>
                  <a:lnTo>
                    <a:pt x="2293" y="2184"/>
                  </a:lnTo>
                </a:path>
              </a:pathLst>
            </a:custGeom>
            <a:solidFill>
              <a:srgbClr val="31302F"/>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4" name="Freeform 176"/>
            <p:cNvSpPr>
              <a:spLocks noChangeArrowheads="1"/>
            </p:cNvSpPr>
            <p:nvPr/>
          </p:nvSpPr>
          <p:spPr bwMode="auto">
            <a:xfrm>
              <a:off x="14308672" y="4238571"/>
              <a:ext cx="3340972" cy="3226530"/>
            </a:xfrm>
            <a:custGeom>
              <a:avLst/>
              <a:gdLst>
                <a:gd name="T0" fmla="*/ 2195 w 2196"/>
                <a:gd name="T1" fmla="*/ 2094 h 2121"/>
                <a:gd name="T2" fmla="*/ 2195 w 2196"/>
                <a:gd name="T3" fmla="*/ 2094 h 2121"/>
                <a:gd name="T4" fmla="*/ 2164 w 2196"/>
                <a:gd name="T5" fmla="*/ 2120 h 2121"/>
                <a:gd name="T6" fmla="*/ 32 w 2196"/>
                <a:gd name="T7" fmla="*/ 2120 h 2121"/>
                <a:gd name="T8" fmla="*/ 0 w 2196"/>
                <a:gd name="T9" fmla="*/ 2094 h 2121"/>
                <a:gd name="T10" fmla="*/ 0 w 2196"/>
                <a:gd name="T11" fmla="*/ 26 h 2121"/>
                <a:gd name="T12" fmla="*/ 32 w 2196"/>
                <a:gd name="T13" fmla="*/ 0 h 2121"/>
                <a:gd name="T14" fmla="*/ 2164 w 2196"/>
                <a:gd name="T15" fmla="*/ 0 h 2121"/>
                <a:gd name="T16" fmla="*/ 2195 w 2196"/>
                <a:gd name="T17" fmla="*/ 26 h 2121"/>
                <a:gd name="T18" fmla="*/ 2195 w 2196"/>
                <a:gd name="T19" fmla="*/ 2094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6" h="2121">
                  <a:moveTo>
                    <a:pt x="2195" y="2094"/>
                  </a:moveTo>
                  <a:lnTo>
                    <a:pt x="2195" y="2094"/>
                  </a:lnTo>
                  <a:cubicBezTo>
                    <a:pt x="2195" y="2109"/>
                    <a:pt x="2181" y="2120"/>
                    <a:pt x="2164" y="2120"/>
                  </a:cubicBezTo>
                  <a:cubicBezTo>
                    <a:pt x="32" y="2120"/>
                    <a:pt x="32" y="2120"/>
                    <a:pt x="32" y="2120"/>
                  </a:cubicBezTo>
                  <a:cubicBezTo>
                    <a:pt x="15" y="2120"/>
                    <a:pt x="0" y="2109"/>
                    <a:pt x="0" y="2094"/>
                  </a:cubicBezTo>
                  <a:cubicBezTo>
                    <a:pt x="0" y="26"/>
                    <a:pt x="0" y="26"/>
                    <a:pt x="0" y="26"/>
                  </a:cubicBezTo>
                  <a:cubicBezTo>
                    <a:pt x="0" y="12"/>
                    <a:pt x="15" y="0"/>
                    <a:pt x="32" y="0"/>
                  </a:cubicBezTo>
                  <a:cubicBezTo>
                    <a:pt x="2164" y="0"/>
                    <a:pt x="2164" y="0"/>
                    <a:pt x="2164" y="0"/>
                  </a:cubicBezTo>
                  <a:cubicBezTo>
                    <a:pt x="2181" y="0"/>
                    <a:pt x="2195" y="12"/>
                    <a:pt x="2195" y="26"/>
                  </a:cubicBezTo>
                  <a:lnTo>
                    <a:pt x="2195" y="2094"/>
                  </a:lnTo>
                </a:path>
              </a:pathLst>
            </a:custGeom>
            <a:solidFill>
              <a:srgbClr val="F0EFEF"/>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5" name="Freeform 177"/>
            <p:cNvSpPr>
              <a:spLocks noChangeArrowheads="1"/>
            </p:cNvSpPr>
            <p:nvPr/>
          </p:nvSpPr>
          <p:spPr bwMode="auto">
            <a:xfrm>
              <a:off x="15686739" y="7491989"/>
              <a:ext cx="578116" cy="134439"/>
            </a:xfrm>
            <a:custGeom>
              <a:avLst/>
              <a:gdLst>
                <a:gd name="T0" fmla="*/ 311 w 384"/>
                <a:gd name="T1" fmla="*/ 92 h 93"/>
                <a:gd name="T2" fmla="*/ 75 w 384"/>
                <a:gd name="T3" fmla="*/ 92 h 93"/>
                <a:gd name="T4" fmla="*/ 0 w 384"/>
                <a:gd name="T5" fmla="*/ 28 h 93"/>
                <a:gd name="T6" fmla="*/ 23 w 384"/>
                <a:gd name="T7" fmla="*/ 0 h 93"/>
                <a:gd name="T8" fmla="*/ 86 w 384"/>
                <a:gd name="T9" fmla="*/ 51 h 93"/>
                <a:gd name="T10" fmla="*/ 297 w 384"/>
                <a:gd name="T11" fmla="*/ 51 h 93"/>
                <a:gd name="T12" fmla="*/ 363 w 384"/>
                <a:gd name="T13" fmla="*/ 2 h 93"/>
                <a:gd name="T14" fmla="*/ 383 w 384"/>
                <a:gd name="T15" fmla="*/ 34 h 93"/>
                <a:gd name="T16" fmla="*/ 311 w 384"/>
                <a:gd name="T17"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93">
                  <a:moveTo>
                    <a:pt x="311" y="92"/>
                  </a:moveTo>
                  <a:lnTo>
                    <a:pt x="75" y="92"/>
                  </a:lnTo>
                  <a:lnTo>
                    <a:pt x="0" y="28"/>
                  </a:lnTo>
                  <a:lnTo>
                    <a:pt x="23" y="0"/>
                  </a:lnTo>
                  <a:lnTo>
                    <a:pt x="86" y="51"/>
                  </a:lnTo>
                  <a:lnTo>
                    <a:pt x="297" y="51"/>
                  </a:lnTo>
                  <a:lnTo>
                    <a:pt x="363" y="2"/>
                  </a:lnTo>
                  <a:lnTo>
                    <a:pt x="383" y="34"/>
                  </a:lnTo>
                  <a:lnTo>
                    <a:pt x="311" y="92"/>
                  </a:lnTo>
                </a:path>
              </a:pathLst>
            </a:custGeom>
            <a:solidFill>
              <a:srgbClr val="31302F"/>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6" name="Freeform 178"/>
            <p:cNvSpPr>
              <a:spLocks noChangeArrowheads="1"/>
            </p:cNvSpPr>
            <p:nvPr/>
          </p:nvSpPr>
          <p:spPr bwMode="auto">
            <a:xfrm>
              <a:off x="16439634" y="603332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A7B7B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7" name="Freeform 179"/>
            <p:cNvSpPr>
              <a:spLocks noChangeArrowheads="1"/>
            </p:cNvSpPr>
            <p:nvPr/>
          </p:nvSpPr>
          <p:spPr bwMode="auto">
            <a:xfrm>
              <a:off x="16439634" y="6033328"/>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A7B7B7"/>
            </a:solidFill>
            <a:ln>
              <a:noFill/>
            </a:ln>
            <a:effectLst/>
            <a:extLst>
              <a:ext uri="{91240B29-F687-4f45-9708-019B960494DF}">
                <a14:hiddenLine xmlns="" xmlns:a14="http://schemas.microsoft.com/office/drawing/2010/main" w="9525" cap="flat">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8" name="Freeform 180"/>
            <p:cNvSpPr>
              <a:spLocks noChangeArrowheads="1"/>
            </p:cNvSpPr>
            <p:nvPr/>
          </p:nvSpPr>
          <p:spPr bwMode="auto">
            <a:xfrm>
              <a:off x="15290124" y="5999719"/>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A7B7B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9" name="Freeform 181"/>
            <p:cNvSpPr>
              <a:spLocks noChangeArrowheads="1"/>
            </p:cNvSpPr>
            <p:nvPr/>
          </p:nvSpPr>
          <p:spPr bwMode="auto">
            <a:xfrm>
              <a:off x="15290124" y="5999719"/>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A7B7B7"/>
            </a:solidFill>
            <a:ln>
              <a:noFill/>
            </a:ln>
            <a:effectLst/>
            <a:extLst>
              <a:ext uri="{91240B29-F687-4f45-9708-019B960494DF}">
                <a14:hiddenLine xmlns="" xmlns:a14="http://schemas.microsoft.com/office/drawing/2010/main" w="9525" cap="flat">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0" name="Freeform 182"/>
            <p:cNvSpPr>
              <a:spLocks noChangeArrowheads="1"/>
            </p:cNvSpPr>
            <p:nvPr/>
          </p:nvSpPr>
          <p:spPr bwMode="auto">
            <a:xfrm>
              <a:off x="14947288" y="4823380"/>
              <a:ext cx="1015064" cy="2036747"/>
            </a:xfrm>
            <a:custGeom>
              <a:avLst/>
              <a:gdLst>
                <a:gd name="T0" fmla="*/ 670 w 671"/>
                <a:gd name="T1" fmla="*/ 1160 h 1339"/>
                <a:gd name="T2" fmla="*/ 670 w 671"/>
                <a:gd name="T3" fmla="*/ 1160 h 1339"/>
                <a:gd name="T4" fmla="*/ 665 w 671"/>
                <a:gd name="T5" fmla="*/ 1160 h 1339"/>
                <a:gd name="T6" fmla="*/ 173 w 671"/>
                <a:gd name="T7" fmla="*/ 668 h 1339"/>
                <a:gd name="T8" fmla="*/ 665 w 671"/>
                <a:gd name="T9" fmla="*/ 176 h 1339"/>
                <a:gd name="T10" fmla="*/ 670 w 671"/>
                <a:gd name="T11" fmla="*/ 176 h 1339"/>
                <a:gd name="T12" fmla="*/ 670 w 671"/>
                <a:gd name="T13" fmla="*/ 0 h 1339"/>
                <a:gd name="T14" fmla="*/ 670 w 671"/>
                <a:gd name="T15" fmla="*/ 0 h 1339"/>
                <a:gd name="T16" fmla="*/ 0 w 671"/>
                <a:gd name="T17" fmla="*/ 671 h 1339"/>
                <a:gd name="T18" fmla="*/ 670 w 671"/>
                <a:gd name="T19" fmla="*/ 1338 h 1339"/>
                <a:gd name="T20" fmla="*/ 670 w 671"/>
                <a:gd name="T21" fmla="*/ 1338 h 1339"/>
                <a:gd name="T22" fmla="*/ 670 w 671"/>
                <a:gd name="T23" fmla="*/ 1160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1" h="1339">
                  <a:moveTo>
                    <a:pt x="670" y="1160"/>
                  </a:moveTo>
                  <a:lnTo>
                    <a:pt x="670" y="1160"/>
                  </a:lnTo>
                  <a:cubicBezTo>
                    <a:pt x="670" y="1160"/>
                    <a:pt x="667" y="1160"/>
                    <a:pt x="665" y="1160"/>
                  </a:cubicBezTo>
                  <a:cubicBezTo>
                    <a:pt x="394" y="1160"/>
                    <a:pt x="173" y="941"/>
                    <a:pt x="173" y="668"/>
                  </a:cubicBezTo>
                  <a:cubicBezTo>
                    <a:pt x="173" y="398"/>
                    <a:pt x="394" y="176"/>
                    <a:pt x="665" y="176"/>
                  </a:cubicBezTo>
                  <a:cubicBezTo>
                    <a:pt x="667" y="176"/>
                    <a:pt x="670" y="176"/>
                    <a:pt x="670" y="176"/>
                  </a:cubicBezTo>
                  <a:cubicBezTo>
                    <a:pt x="670" y="0"/>
                    <a:pt x="670" y="0"/>
                    <a:pt x="670" y="0"/>
                  </a:cubicBezTo>
                  <a:lnTo>
                    <a:pt x="670" y="0"/>
                  </a:lnTo>
                  <a:cubicBezTo>
                    <a:pt x="300" y="0"/>
                    <a:pt x="0" y="300"/>
                    <a:pt x="0" y="671"/>
                  </a:cubicBezTo>
                  <a:cubicBezTo>
                    <a:pt x="0" y="1039"/>
                    <a:pt x="300" y="1338"/>
                    <a:pt x="670" y="1338"/>
                  </a:cubicBezTo>
                  <a:lnTo>
                    <a:pt x="670" y="1338"/>
                  </a:lnTo>
                  <a:lnTo>
                    <a:pt x="670" y="1160"/>
                  </a:lnTo>
                </a:path>
              </a:pathLst>
            </a:custGeom>
            <a:solidFill>
              <a:srgbClr val="FFCD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1" name="Freeform 183"/>
            <p:cNvSpPr>
              <a:spLocks noChangeArrowheads="1"/>
            </p:cNvSpPr>
            <p:nvPr/>
          </p:nvSpPr>
          <p:spPr bwMode="auto">
            <a:xfrm>
              <a:off x="15948907" y="6860126"/>
              <a:ext cx="0" cy="0"/>
            </a:xfrm>
            <a:custGeom>
              <a:avLst/>
              <a:gdLst>
                <a:gd name="T0" fmla="*/ 3 w 4"/>
                <a:gd name="T1" fmla="*/ 0 h 1"/>
                <a:gd name="T2" fmla="*/ 3 w 4"/>
                <a:gd name="T3" fmla="*/ 0 h 1"/>
                <a:gd name="T4" fmla="*/ 3 w 4"/>
                <a:gd name="T5" fmla="*/ 0 h 1"/>
                <a:gd name="T6" fmla="*/ 0 w 4"/>
                <a:gd name="T7" fmla="*/ 0 h 1"/>
                <a:gd name="T8" fmla="*/ 3 w 4"/>
                <a:gd name="T9" fmla="*/ 0 h 1"/>
              </a:gdLst>
              <a:ahLst/>
              <a:cxnLst>
                <a:cxn ang="0">
                  <a:pos x="T0" y="T1"/>
                </a:cxn>
                <a:cxn ang="0">
                  <a:pos x="T2" y="T3"/>
                </a:cxn>
                <a:cxn ang="0">
                  <a:pos x="T4" y="T5"/>
                </a:cxn>
                <a:cxn ang="0">
                  <a:pos x="T6" y="T7"/>
                </a:cxn>
                <a:cxn ang="0">
                  <a:pos x="T8" y="T9"/>
                </a:cxn>
              </a:cxnLst>
              <a:rect l="0" t="0" r="r" b="b"/>
              <a:pathLst>
                <a:path w="4" h="1">
                  <a:moveTo>
                    <a:pt x="3" y="0"/>
                  </a:moveTo>
                  <a:lnTo>
                    <a:pt x="3" y="0"/>
                  </a:lnTo>
                  <a:lnTo>
                    <a:pt x="3" y="0"/>
                  </a:lnTo>
                  <a:cubicBezTo>
                    <a:pt x="3" y="0"/>
                    <a:pt x="3" y="0"/>
                    <a:pt x="0" y="0"/>
                  </a:cubicBezTo>
                  <a:lnTo>
                    <a:pt x="3" y="0"/>
                  </a:lnTo>
                </a:path>
              </a:pathLst>
            </a:custGeom>
            <a:solidFill>
              <a:srgbClr val="F5886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2" name="Freeform 184"/>
            <p:cNvSpPr>
              <a:spLocks noChangeArrowheads="1"/>
            </p:cNvSpPr>
            <p:nvPr/>
          </p:nvSpPr>
          <p:spPr bwMode="auto">
            <a:xfrm>
              <a:off x="15948907" y="5865280"/>
              <a:ext cx="1015064" cy="988125"/>
            </a:xfrm>
            <a:custGeom>
              <a:avLst/>
              <a:gdLst>
                <a:gd name="T0" fmla="*/ 670 w 671"/>
                <a:gd name="T1" fmla="*/ 0 h 653"/>
                <a:gd name="T2" fmla="*/ 670 w 671"/>
                <a:gd name="T3" fmla="*/ 0 h 653"/>
                <a:gd name="T4" fmla="*/ 498 w 671"/>
                <a:gd name="T5" fmla="*/ 0 h 653"/>
                <a:gd name="T6" fmla="*/ 6 w 671"/>
                <a:gd name="T7" fmla="*/ 474 h 653"/>
                <a:gd name="T8" fmla="*/ 0 w 671"/>
                <a:gd name="T9" fmla="*/ 474 h 653"/>
                <a:gd name="T10" fmla="*/ 0 w 671"/>
                <a:gd name="T11" fmla="*/ 652 h 653"/>
                <a:gd name="T12" fmla="*/ 670 w 671"/>
                <a:gd name="T13" fmla="*/ 0 h 653"/>
              </a:gdLst>
              <a:ahLst/>
              <a:cxnLst>
                <a:cxn ang="0">
                  <a:pos x="T0" y="T1"/>
                </a:cxn>
                <a:cxn ang="0">
                  <a:pos x="T2" y="T3"/>
                </a:cxn>
                <a:cxn ang="0">
                  <a:pos x="T4" y="T5"/>
                </a:cxn>
                <a:cxn ang="0">
                  <a:pos x="T6" y="T7"/>
                </a:cxn>
                <a:cxn ang="0">
                  <a:pos x="T8" y="T9"/>
                </a:cxn>
                <a:cxn ang="0">
                  <a:pos x="T10" y="T11"/>
                </a:cxn>
                <a:cxn ang="0">
                  <a:pos x="T12" y="T13"/>
                </a:cxn>
              </a:cxnLst>
              <a:rect l="0" t="0" r="r" b="b"/>
              <a:pathLst>
                <a:path w="671" h="653">
                  <a:moveTo>
                    <a:pt x="670" y="0"/>
                  </a:moveTo>
                  <a:lnTo>
                    <a:pt x="670" y="0"/>
                  </a:lnTo>
                  <a:cubicBezTo>
                    <a:pt x="498" y="0"/>
                    <a:pt x="498" y="0"/>
                    <a:pt x="498" y="0"/>
                  </a:cubicBezTo>
                  <a:cubicBezTo>
                    <a:pt x="489" y="261"/>
                    <a:pt x="271" y="474"/>
                    <a:pt x="6" y="474"/>
                  </a:cubicBezTo>
                  <a:cubicBezTo>
                    <a:pt x="3" y="474"/>
                    <a:pt x="0" y="474"/>
                    <a:pt x="0" y="474"/>
                  </a:cubicBezTo>
                  <a:cubicBezTo>
                    <a:pt x="0" y="652"/>
                    <a:pt x="0" y="652"/>
                    <a:pt x="0" y="652"/>
                  </a:cubicBezTo>
                  <a:cubicBezTo>
                    <a:pt x="365" y="652"/>
                    <a:pt x="662" y="359"/>
                    <a:pt x="670" y="0"/>
                  </a:cubicBezTo>
                </a:path>
              </a:pathLst>
            </a:custGeom>
            <a:solidFill>
              <a:srgbClr val="F5886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3" name="Freeform 185"/>
            <p:cNvSpPr>
              <a:spLocks noChangeArrowheads="1"/>
            </p:cNvSpPr>
            <p:nvPr/>
          </p:nvSpPr>
          <p:spPr bwMode="auto">
            <a:xfrm>
              <a:off x="15948907" y="4816658"/>
              <a:ext cx="0" cy="0"/>
            </a:xfrm>
            <a:custGeom>
              <a:avLst/>
              <a:gdLst>
                <a:gd name="T0" fmla="*/ 0 w 4"/>
                <a:gd name="T1" fmla="*/ 0 h 1"/>
                <a:gd name="T2" fmla="*/ 0 w 4"/>
                <a:gd name="T3" fmla="*/ 0 h 1"/>
                <a:gd name="T4" fmla="*/ 3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cubicBezTo>
                    <a:pt x="3" y="0"/>
                    <a:pt x="3" y="0"/>
                    <a:pt x="3" y="0"/>
                  </a:cubicBezTo>
                  <a:lnTo>
                    <a:pt x="3" y="0"/>
                  </a:lnTo>
                  <a:lnTo>
                    <a:pt x="0" y="0"/>
                  </a:lnTo>
                </a:path>
              </a:pathLst>
            </a:custGeom>
            <a:solidFill>
              <a:srgbClr val="9B8C76"/>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4" name="Freeform 186"/>
            <p:cNvSpPr>
              <a:spLocks noChangeArrowheads="1"/>
            </p:cNvSpPr>
            <p:nvPr/>
          </p:nvSpPr>
          <p:spPr bwMode="auto">
            <a:xfrm>
              <a:off x="15948907" y="4816658"/>
              <a:ext cx="1015064" cy="1041900"/>
            </a:xfrm>
            <a:custGeom>
              <a:avLst/>
              <a:gdLst>
                <a:gd name="T0" fmla="*/ 0 w 671"/>
                <a:gd name="T1" fmla="*/ 0 h 689"/>
                <a:gd name="T2" fmla="*/ 0 w 671"/>
                <a:gd name="T3" fmla="*/ 0 h 689"/>
                <a:gd name="T4" fmla="*/ 0 w 671"/>
                <a:gd name="T5" fmla="*/ 178 h 689"/>
                <a:gd name="T6" fmla="*/ 6 w 671"/>
                <a:gd name="T7" fmla="*/ 178 h 689"/>
                <a:gd name="T8" fmla="*/ 498 w 671"/>
                <a:gd name="T9" fmla="*/ 670 h 689"/>
                <a:gd name="T10" fmla="*/ 498 w 671"/>
                <a:gd name="T11" fmla="*/ 688 h 689"/>
                <a:gd name="T12" fmla="*/ 670 w 671"/>
                <a:gd name="T13" fmla="*/ 688 h 689"/>
                <a:gd name="T14" fmla="*/ 668 w 671"/>
                <a:gd name="T15" fmla="*/ 670 h 689"/>
                <a:gd name="T16" fmla="*/ 0 w 671"/>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89">
                  <a:moveTo>
                    <a:pt x="0" y="0"/>
                  </a:moveTo>
                  <a:lnTo>
                    <a:pt x="0" y="0"/>
                  </a:lnTo>
                  <a:cubicBezTo>
                    <a:pt x="0" y="178"/>
                    <a:pt x="0" y="178"/>
                    <a:pt x="0" y="178"/>
                  </a:cubicBezTo>
                  <a:cubicBezTo>
                    <a:pt x="0" y="178"/>
                    <a:pt x="3" y="178"/>
                    <a:pt x="6" y="178"/>
                  </a:cubicBezTo>
                  <a:cubicBezTo>
                    <a:pt x="276" y="178"/>
                    <a:pt x="498" y="400"/>
                    <a:pt x="498" y="670"/>
                  </a:cubicBezTo>
                  <a:cubicBezTo>
                    <a:pt x="498" y="676"/>
                    <a:pt x="498" y="688"/>
                    <a:pt x="498" y="688"/>
                  </a:cubicBezTo>
                  <a:cubicBezTo>
                    <a:pt x="670" y="688"/>
                    <a:pt x="670" y="688"/>
                    <a:pt x="670" y="688"/>
                  </a:cubicBezTo>
                  <a:cubicBezTo>
                    <a:pt x="670" y="688"/>
                    <a:pt x="668" y="676"/>
                    <a:pt x="668" y="670"/>
                  </a:cubicBezTo>
                  <a:cubicBezTo>
                    <a:pt x="668" y="302"/>
                    <a:pt x="374" y="2"/>
                    <a:pt x="0" y="0"/>
                  </a:cubicBezTo>
                </a:path>
              </a:pathLst>
            </a:custGeom>
            <a:solidFill>
              <a:srgbClr val="9B8C76"/>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5" name="Freeform 187"/>
            <p:cNvSpPr>
              <a:spLocks noChangeArrowheads="1"/>
            </p:cNvSpPr>
            <p:nvPr/>
          </p:nvSpPr>
          <p:spPr bwMode="auto">
            <a:xfrm>
              <a:off x="14496896" y="6839961"/>
              <a:ext cx="403337" cy="120995"/>
            </a:xfrm>
            <a:custGeom>
              <a:avLst/>
              <a:gdLst>
                <a:gd name="T0" fmla="*/ 267 w 268"/>
                <a:gd name="T1" fmla="*/ 81 h 82"/>
                <a:gd name="T2" fmla="*/ 0 w 268"/>
                <a:gd name="T3" fmla="*/ 81 h 82"/>
                <a:gd name="T4" fmla="*/ 0 w 268"/>
                <a:gd name="T5" fmla="*/ 0 h 82"/>
                <a:gd name="T6" fmla="*/ 267 w 268"/>
                <a:gd name="T7" fmla="*/ 0 h 82"/>
                <a:gd name="T8" fmla="*/ 267 w 268"/>
                <a:gd name="T9" fmla="*/ 81 h 82"/>
              </a:gdLst>
              <a:ahLst/>
              <a:cxnLst>
                <a:cxn ang="0">
                  <a:pos x="T0" y="T1"/>
                </a:cxn>
                <a:cxn ang="0">
                  <a:pos x="T2" y="T3"/>
                </a:cxn>
                <a:cxn ang="0">
                  <a:pos x="T4" y="T5"/>
                </a:cxn>
                <a:cxn ang="0">
                  <a:pos x="T6" y="T7"/>
                </a:cxn>
                <a:cxn ang="0">
                  <a:pos x="T8" y="T9"/>
                </a:cxn>
              </a:cxnLst>
              <a:rect l="0" t="0" r="r" b="b"/>
              <a:pathLst>
                <a:path w="268" h="82">
                  <a:moveTo>
                    <a:pt x="267" y="81"/>
                  </a:moveTo>
                  <a:lnTo>
                    <a:pt x="0" y="81"/>
                  </a:lnTo>
                  <a:lnTo>
                    <a:pt x="0" y="0"/>
                  </a:lnTo>
                  <a:lnTo>
                    <a:pt x="267" y="0"/>
                  </a:lnTo>
                  <a:lnTo>
                    <a:pt x="267" y="81"/>
                  </a:lnTo>
                </a:path>
              </a:pathLst>
            </a:custGeom>
            <a:solidFill>
              <a:srgbClr val="FFCD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6" name="Freeform 188"/>
            <p:cNvSpPr>
              <a:spLocks noChangeArrowheads="1"/>
            </p:cNvSpPr>
            <p:nvPr/>
          </p:nvSpPr>
          <p:spPr bwMode="auto">
            <a:xfrm>
              <a:off x="14496896" y="7014731"/>
              <a:ext cx="403337" cy="127717"/>
            </a:xfrm>
            <a:custGeom>
              <a:avLst/>
              <a:gdLst>
                <a:gd name="T0" fmla="*/ 267 w 268"/>
                <a:gd name="T1" fmla="*/ 89 h 90"/>
                <a:gd name="T2" fmla="*/ 0 w 268"/>
                <a:gd name="T3" fmla="*/ 89 h 90"/>
                <a:gd name="T4" fmla="*/ 0 w 268"/>
                <a:gd name="T5" fmla="*/ 0 h 90"/>
                <a:gd name="T6" fmla="*/ 267 w 268"/>
                <a:gd name="T7" fmla="*/ 0 h 90"/>
                <a:gd name="T8" fmla="*/ 267 w 268"/>
                <a:gd name="T9" fmla="*/ 89 h 90"/>
              </a:gdLst>
              <a:ahLst/>
              <a:cxnLst>
                <a:cxn ang="0">
                  <a:pos x="T0" y="T1"/>
                </a:cxn>
                <a:cxn ang="0">
                  <a:pos x="T2" y="T3"/>
                </a:cxn>
                <a:cxn ang="0">
                  <a:pos x="T4" y="T5"/>
                </a:cxn>
                <a:cxn ang="0">
                  <a:pos x="T6" y="T7"/>
                </a:cxn>
                <a:cxn ang="0">
                  <a:pos x="T8" y="T9"/>
                </a:cxn>
              </a:cxnLst>
              <a:rect l="0" t="0" r="r" b="b"/>
              <a:pathLst>
                <a:path w="268" h="90">
                  <a:moveTo>
                    <a:pt x="267" y="89"/>
                  </a:moveTo>
                  <a:lnTo>
                    <a:pt x="0" y="89"/>
                  </a:lnTo>
                  <a:lnTo>
                    <a:pt x="0" y="0"/>
                  </a:lnTo>
                  <a:lnTo>
                    <a:pt x="267" y="0"/>
                  </a:lnTo>
                  <a:lnTo>
                    <a:pt x="267" y="89"/>
                  </a:lnTo>
                </a:path>
              </a:pathLst>
            </a:custGeom>
            <a:solidFill>
              <a:srgbClr val="9B8C76"/>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7" name="Freeform 189"/>
            <p:cNvSpPr>
              <a:spLocks noChangeArrowheads="1"/>
            </p:cNvSpPr>
            <p:nvPr/>
          </p:nvSpPr>
          <p:spPr bwMode="auto">
            <a:xfrm>
              <a:off x="14496896" y="7189501"/>
              <a:ext cx="403337" cy="120995"/>
            </a:xfrm>
            <a:custGeom>
              <a:avLst/>
              <a:gdLst>
                <a:gd name="T0" fmla="*/ 267 w 268"/>
                <a:gd name="T1" fmla="*/ 81 h 82"/>
                <a:gd name="T2" fmla="*/ 0 w 268"/>
                <a:gd name="T3" fmla="*/ 81 h 82"/>
                <a:gd name="T4" fmla="*/ 0 w 268"/>
                <a:gd name="T5" fmla="*/ 0 h 82"/>
                <a:gd name="T6" fmla="*/ 267 w 268"/>
                <a:gd name="T7" fmla="*/ 0 h 82"/>
                <a:gd name="T8" fmla="*/ 267 w 268"/>
                <a:gd name="T9" fmla="*/ 81 h 82"/>
              </a:gdLst>
              <a:ahLst/>
              <a:cxnLst>
                <a:cxn ang="0">
                  <a:pos x="T0" y="T1"/>
                </a:cxn>
                <a:cxn ang="0">
                  <a:pos x="T2" y="T3"/>
                </a:cxn>
                <a:cxn ang="0">
                  <a:pos x="T4" y="T5"/>
                </a:cxn>
                <a:cxn ang="0">
                  <a:pos x="T6" y="T7"/>
                </a:cxn>
                <a:cxn ang="0">
                  <a:pos x="T8" y="T9"/>
                </a:cxn>
              </a:cxnLst>
              <a:rect l="0" t="0" r="r" b="b"/>
              <a:pathLst>
                <a:path w="268" h="82">
                  <a:moveTo>
                    <a:pt x="267" y="81"/>
                  </a:moveTo>
                  <a:lnTo>
                    <a:pt x="0" y="81"/>
                  </a:lnTo>
                  <a:lnTo>
                    <a:pt x="0" y="0"/>
                  </a:lnTo>
                  <a:lnTo>
                    <a:pt x="267" y="0"/>
                  </a:lnTo>
                  <a:lnTo>
                    <a:pt x="267" y="81"/>
                  </a:lnTo>
                </a:path>
              </a:pathLst>
            </a:custGeom>
            <a:solidFill>
              <a:srgbClr val="F5886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8" name="Freeform 190"/>
            <p:cNvSpPr>
              <a:spLocks noChangeArrowheads="1"/>
            </p:cNvSpPr>
            <p:nvPr/>
          </p:nvSpPr>
          <p:spPr bwMode="auto">
            <a:xfrm>
              <a:off x="14543952" y="4910765"/>
              <a:ext cx="430226" cy="120995"/>
            </a:xfrm>
            <a:custGeom>
              <a:avLst/>
              <a:gdLst>
                <a:gd name="T0" fmla="*/ 285 w 286"/>
                <a:gd name="T1" fmla="*/ 81 h 82"/>
                <a:gd name="T2" fmla="*/ 0 w 286"/>
                <a:gd name="T3" fmla="*/ 81 h 82"/>
                <a:gd name="T4" fmla="*/ 0 w 286"/>
                <a:gd name="T5" fmla="*/ 0 h 82"/>
                <a:gd name="T6" fmla="*/ 285 w 286"/>
                <a:gd name="T7" fmla="*/ 0 h 82"/>
                <a:gd name="T8" fmla="*/ 285 w 286"/>
                <a:gd name="T9" fmla="*/ 81 h 82"/>
              </a:gdLst>
              <a:ahLst/>
              <a:cxnLst>
                <a:cxn ang="0">
                  <a:pos x="T0" y="T1"/>
                </a:cxn>
                <a:cxn ang="0">
                  <a:pos x="T2" y="T3"/>
                </a:cxn>
                <a:cxn ang="0">
                  <a:pos x="T4" y="T5"/>
                </a:cxn>
                <a:cxn ang="0">
                  <a:pos x="T6" y="T7"/>
                </a:cxn>
                <a:cxn ang="0">
                  <a:pos x="T8" y="T9"/>
                </a:cxn>
              </a:cxnLst>
              <a:rect l="0" t="0" r="r" b="b"/>
              <a:pathLst>
                <a:path w="286" h="82">
                  <a:moveTo>
                    <a:pt x="285" y="81"/>
                  </a:moveTo>
                  <a:lnTo>
                    <a:pt x="0" y="81"/>
                  </a:lnTo>
                  <a:lnTo>
                    <a:pt x="0" y="0"/>
                  </a:lnTo>
                  <a:lnTo>
                    <a:pt x="285" y="0"/>
                  </a:lnTo>
                  <a:lnTo>
                    <a:pt x="285" y="81"/>
                  </a:lnTo>
                </a:path>
              </a:pathLst>
            </a:custGeom>
            <a:solidFill>
              <a:srgbClr val="D7D6D6"/>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9" name="Freeform 191"/>
            <p:cNvSpPr>
              <a:spLocks noChangeArrowheads="1"/>
            </p:cNvSpPr>
            <p:nvPr/>
          </p:nvSpPr>
          <p:spPr bwMode="auto">
            <a:xfrm>
              <a:off x="16930360" y="4910765"/>
              <a:ext cx="430226" cy="120995"/>
            </a:xfrm>
            <a:custGeom>
              <a:avLst/>
              <a:gdLst>
                <a:gd name="T0" fmla="*/ 285 w 286"/>
                <a:gd name="T1" fmla="*/ 81 h 82"/>
                <a:gd name="T2" fmla="*/ 0 w 286"/>
                <a:gd name="T3" fmla="*/ 81 h 82"/>
                <a:gd name="T4" fmla="*/ 0 w 286"/>
                <a:gd name="T5" fmla="*/ 0 h 82"/>
                <a:gd name="T6" fmla="*/ 285 w 286"/>
                <a:gd name="T7" fmla="*/ 0 h 82"/>
                <a:gd name="T8" fmla="*/ 285 w 286"/>
                <a:gd name="T9" fmla="*/ 81 h 82"/>
              </a:gdLst>
              <a:ahLst/>
              <a:cxnLst>
                <a:cxn ang="0">
                  <a:pos x="T0" y="T1"/>
                </a:cxn>
                <a:cxn ang="0">
                  <a:pos x="T2" y="T3"/>
                </a:cxn>
                <a:cxn ang="0">
                  <a:pos x="T4" y="T5"/>
                </a:cxn>
                <a:cxn ang="0">
                  <a:pos x="T6" y="T7"/>
                </a:cxn>
                <a:cxn ang="0">
                  <a:pos x="T8" y="T9"/>
                </a:cxn>
              </a:cxnLst>
              <a:rect l="0" t="0" r="r" b="b"/>
              <a:pathLst>
                <a:path w="286" h="82">
                  <a:moveTo>
                    <a:pt x="285" y="81"/>
                  </a:moveTo>
                  <a:lnTo>
                    <a:pt x="0" y="81"/>
                  </a:lnTo>
                  <a:lnTo>
                    <a:pt x="0" y="0"/>
                  </a:lnTo>
                  <a:lnTo>
                    <a:pt x="285" y="0"/>
                  </a:lnTo>
                  <a:lnTo>
                    <a:pt x="285" y="81"/>
                  </a:lnTo>
                </a:path>
              </a:pathLst>
            </a:custGeom>
            <a:solidFill>
              <a:srgbClr val="D7D6D6"/>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0" name="Freeform 192"/>
            <p:cNvSpPr>
              <a:spLocks noChangeArrowheads="1"/>
            </p:cNvSpPr>
            <p:nvPr/>
          </p:nvSpPr>
          <p:spPr bwMode="auto">
            <a:xfrm>
              <a:off x="16842970" y="6604693"/>
              <a:ext cx="430226" cy="114273"/>
            </a:xfrm>
            <a:custGeom>
              <a:avLst/>
              <a:gdLst>
                <a:gd name="T0" fmla="*/ 285 w 286"/>
                <a:gd name="T1" fmla="*/ 80 h 81"/>
                <a:gd name="T2" fmla="*/ 0 w 286"/>
                <a:gd name="T3" fmla="*/ 80 h 81"/>
                <a:gd name="T4" fmla="*/ 0 w 286"/>
                <a:gd name="T5" fmla="*/ 0 h 81"/>
                <a:gd name="T6" fmla="*/ 285 w 286"/>
                <a:gd name="T7" fmla="*/ 0 h 81"/>
                <a:gd name="T8" fmla="*/ 285 w 286"/>
                <a:gd name="T9" fmla="*/ 80 h 81"/>
              </a:gdLst>
              <a:ahLst/>
              <a:cxnLst>
                <a:cxn ang="0">
                  <a:pos x="T0" y="T1"/>
                </a:cxn>
                <a:cxn ang="0">
                  <a:pos x="T2" y="T3"/>
                </a:cxn>
                <a:cxn ang="0">
                  <a:pos x="T4" y="T5"/>
                </a:cxn>
                <a:cxn ang="0">
                  <a:pos x="T6" y="T7"/>
                </a:cxn>
                <a:cxn ang="0">
                  <a:pos x="T8" y="T9"/>
                </a:cxn>
              </a:cxnLst>
              <a:rect l="0" t="0" r="r" b="b"/>
              <a:pathLst>
                <a:path w="286" h="81">
                  <a:moveTo>
                    <a:pt x="285" y="80"/>
                  </a:moveTo>
                  <a:lnTo>
                    <a:pt x="0" y="80"/>
                  </a:lnTo>
                  <a:lnTo>
                    <a:pt x="0" y="0"/>
                  </a:lnTo>
                  <a:lnTo>
                    <a:pt x="285" y="0"/>
                  </a:lnTo>
                  <a:lnTo>
                    <a:pt x="285" y="80"/>
                  </a:lnTo>
                </a:path>
              </a:pathLst>
            </a:custGeom>
            <a:solidFill>
              <a:srgbClr val="D7D6D6"/>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1" name="Freeform 193"/>
            <p:cNvSpPr>
              <a:spLocks noChangeArrowheads="1"/>
            </p:cNvSpPr>
            <p:nvPr/>
          </p:nvSpPr>
          <p:spPr bwMode="auto">
            <a:xfrm>
              <a:off x="14974177" y="4984706"/>
              <a:ext cx="410059" cy="188214"/>
            </a:xfrm>
            <a:custGeom>
              <a:avLst/>
              <a:gdLst>
                <a:gd name="T0" fmla="*/ 268 w 272"/>
                <a:gd name="T1" fmla="*/ 127 h 128"/>
                <a:gd name="T2" fmla="*/ 141 w 272"/>
                <a:gd name="T3" fmla="*/ 0 h 128"/>
                <a:gd name="T4" fmla="*/ 0 w 272"/>
                <a:gd name="T5" fmla="*/ 0 h 128"/>
                <a:gd name="T6" fmla="*/ 0 w 272"/>
                <a:gd name="T7" fmla="*/ 0 h 128"/>
                <a:gd name="T8" fmla="*/ 141 w 272"/>
                <a:gd name="T9" fmla="*/ 0 h 128"/>
                <a:gd name="T10" fmla="*/ 144 w 272"/>
                <a:gd name="T11" fmla="*/ 0 h 128"/>
                <a:gd name="T12" fmla="*/ 271 w 272"/>
                <a:gd name="T13" fmla="*/ 124 h 128"/>
                <a:gd name="T14" fmla="*/ 268 w 272"/>
                <a:gd name="T15" fmla="*/ 127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128">
                  <a:moveTo>
                    <a:pt x="268" y="127"/>
                  </a:moveTo>
                  <a:lnTo>
                    <a:pt x="141" y="0"/>
                  </a:lnTo>
                  <a:lnTo>
                    <a:pt x="0" y="0"/>
                  </a:lnTo>
                  <a:lnTo>
                    <a:pt x="0" y="0"/>
                  </a:lnTo>
                  <a:lnTo>
                    <a:pt x="141" y="0"/>
                  </a:lnTo>
                  <a:lnTo>
                    <a:pt x="144" y="0"/>
                  </a:lnTo>
                  <a:lnTo>
                    <a:pt x="271" y="124"/>
                  </a:lnTo>
                  <a:lnTo>
                    <a:pt x="268" y="127"/>
                  </a:lnTo>
                </a:path>
              </a:pathLst>
            </a:custGeom>
            <a:solidFill>
              <a:srgbClr val="83838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2" name="Freeform 194"/>
            <p:cNvSpPr>
              <a:spLocks noChangeArrowheads="1"/>
            </p:cNvSpPr>
            <p:nvPr/>
          </p:nvSpPr>
          <p:spPr bwMode="auto">
            <a:xfrm>
              <a:off x="16506856" y="4984706"/>
              <a:ext cx="423503" cy="201658"/>
            </a:xfrm>
            <a:custGeom>
              <a:avLst/>
              <a:gdLst>
                <a:gd name="T0" fmla="*/ 2 w 282"/>
                <a:gd name="T1" fmla="*/ 135 h 136"/>
                <a:gd name="T2" fmla="*/ 0 w 282"/>
                <a:gd name="T3" fmla="*/ 135 h 136"/>
                <a:gd name="T4" fmla="*/ 135 w 282"/>
                <a:gd name="T5" fmla="*/ 0 h 136"/>
                <a:gd name="T6" fmla="*/ 281 w 282"/>
                <a:gd name="T7" fmla="*/ 0 h 136"/>
                <a:gd name="T8" fmla="*/ 281 w 282"/>
                <a:gd name="T9" fmla="*/ 0 h 136"/>
                <a:gd name="T10" fmla="*/ 138 w 282"/>
                <a:gd name="T11" fmla="*/ 0 h 136"/>
                <a:gd name="T12" fmla="*/ 2 w 282"/>
                <a:gd name="T13" fmla="*/ 135 h 136"/>
              </a:gdLst>
              <a:ahLst/>
              <a:cxnLst>
                <a:cxn ang="0">
                  <a:pos x="T0" y="T1"/>
                </a:cxn>
                <a:cxn ang="0">
                  <a:pos x="T2" y="T3"/>
                </a:cxn>
                <a:cxn ang="0">
                  <a:pos x="T4" y="T5"/>
                </a:cxn>
                <a:cxn ang="0">
                  <a:pos x="T6" y="T7"/>
                </a:cxn>
                <a:cxn ang="0">
                  <a:pos x="T8" y="T9"/>
                </a:cxn>
                <a:cxn ang="0">
                  <a:pos x="T10" y="T11"/>
                </a:cxn>
                <a:cxn ang="0">
                  <a:pos x="T12" y="T13"/>
                </a:cxn>
              </a:cxnLst>
              <a:rect l="0" t="0" r="r" b="b"/>
              <a:pathLst>
                <a:path w="282" h="136">
                  <a:moveTo>
                    <a:pt x="2" y="135"/>
                  </a:moveTo>
                  <a:lnTo>
                    <a:pt x="0" y="135"/>
                  </a:lnTo>
                  <a:lnTo>
                    <a:pt x="135" y="0"/>
                  </a:lnTo>
                  <a:lnTo>
                    <a:pt x="281" y="0"/>
                  </a:lnTo>
                  <a:lnTo>
                    <a:pt x="281" y="0"/>
                  </a:lnTo>
                  <a:lnTo>
                    <a:pt x="138" y="0"/>
                  </a:lnTo>
                  <a:lnTo>
                    <a:pt x="2" y="135"/>
                  </a:lnTo>
                </a:path>
              </a:pathLst>
            </a:custGeom>
            <a:solidFill>
              <a:srgbClr val="83838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3" name="Freeform 195"/>
            <p:cNvSpPr>
              <a:spLocks noChangeArrowheads="1"/>
            </p:cNvSpPr>
            <p:nvPr/>
          </p:nvSpPr>
          <p:spPr bwMode="auto">
            <a:xfrm>
              <a:off x="16540468" y="6550917"/>
              <a:ext cx="295780" cy="120995"/>
            </a:xfrm>
            <a:custGeom>
              <a:avLst/>
              <a:gdLst>
                <a:gd name="T0" fmla="*/ 198 w 199"/>
                <a:gd name="T1" fmla="*/ 84 h 85"/>
                <a:gd name="T2" fmla="*/ 77 w 199"/>
                <a:gd name="T3" fmla="*/ 84 h 85"/>
                <a:gd name="T4" fmla="*/ 0 w 199"/>
                <a:gd name="T5" fmla="*/ 6 h 85"/>
                <a:gd name="T6" fmla="*/ 2 w 199"/>
                <a:gd name="T7" fmla="*/ 0 h 85"/>
                <a:gd name="T8" fmla="*/ 77 w 199"/>
                <a:gd name="T9" fmla="*/ 75 h 85"/>
                <a:gd name="T10" fmla="*/ 198 w 199"/>
                <a:gd name="T11" fmla="*/ 75 h 85"/>
                <a:gd name="T12" fmla="*/ 198 w 199"/>
                <a:gd name="T13" fmla="*/ 84 h 85"/>
              </a:gdLst>
              <a:ahLst/>
              <a:cxnLst>
                <a:cxn ang="0">
                  <a:pos x="T0" y="T1"/>
                </a:cxn>
                <a:cxn ang="0">
                  <a:pos x="T2" y="T3"/>
                </a:cxn>
                <a:cxn ang="0">
                  <a:pos x="T4" y="T5"/>
                </a:cxn>
                <a:cxn ang="0">
                  <a:pos x="T6" y="T7"/>
                </a:cxn>
                <a:cxn ang="0">
                  <a:pos x="T8" y="T9"/>
                </a:cxn>
                <a:cxn ang="0">
                  <a:pos x="T10" y="T11"/>
                </a:cxn>
                <a:cxn ang="0">
                  <a:pos x="T12" y="T13"/>
                </a:cxn>
              </a:cxnLst>
              <a:rect l="0" t="0" r="r" b="b"/>
              <a:pathLst>
                <a:path w="199" h="85">
                  <a:moveTo>
                    <a:pt x="198" y="84"/>
                  </a:moveTo>
                  <a:lnTo>
                    <a:pt x="77" y="84"/>
                  </a:lnTo>
                  <a:lnTo>
                    <a:pt x="0" y="6"/>
                  </a:lnTo>
                  <a:lnTo>
                    <a:pt x="2" y="0"/>
                  </a:lnTo>
                  <a:lnTo>
                    <a:pt x="77" y="75"/>
                  </a:lnTo>
                  <a:lnTo>
                    <a:pt x="198" y="75"/>
                  </a:lnTo>
                  <a:lnTo>
                    <a:pt x="198" y="84"/>
                  </a:lnTo>
                </a:path>
              </a:pathLst>
            </a:custGeom>
            <a:solidFill>
              <a:srgbClr val="83838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3" name="Freeform 205"/>
            <p:cNvSpPr>
              <a:spLocks noChangeArrowheads="1"/>
            </p:cNvSpPr>
            <p:nvPr/>
          </p:nvSpPr>
          <p:spPr bwMode="auto">
            <a:xfrm>
              <a:off x="18711763" y="8930483"/>
              <a:ext cx="107556" cy="120995"/>
            </a:xfrm>
            <a:custGeom>
              <a:avLst/>
              <a:gdLst>
                <a:gd name="T0" fmla="*/ 75 w 76"/>
                <a:gd name="T1" fmla="*/ 81 h 82"/>
                <a:gd name="T2" fmla="*/ 0 w 76"/>
                <a:gd name="T3" fmla="*/ 81 h 82"/>
                <a:gd name="T4" fmla="*/ 0 w 76"/>
                <a:gd name="T5" fmla="*/ 0 h 82"/>
                <a:gd name="T6" fmla="*/ 75 w 76"/>
                <a:gd name="T7" fmla="*/ 0 h 82"/>
                <a:gd name="T8" fmla="*/ 75 w 76"/>
                <a:gd name="T9" fmla="*/ 81 h 82"/>
              </a:gdLst>
              <a:ahLst/>
              <a:cxnLst>
                <a:cxn ang="0">
                  <a:pos x="T0" y="T1"/>
                </a:cxn>
                <a:cxn ang="0">
                  <a:pos x="T2" y="T3"/>
                </a:cxn>
                <a:cxn ang="0">
                  <a:pos x="T4" y="T5"/>
                </a:cxn>
                <a:cxn ang="0">
                  <a:pos x="T6" y="T7"/>
                </a:cxn>
                <a:cxn ang="0">
                  <a:pos x="T8" y="T9"/>
                </a:cxn>
              </a:cxnLst>
              <a:rect l="0" t="0" r="r" b="b"/>
              <a:pathLst>
                <a:path w="76" h="82">
                  <a:moveTo>
                    <a:pt x="75" y="81"/>
                  </a:moveTo>
                  <a:lnTo>
                    <a:pt x="0" y="81"/>
                  </a:lnTo>
                  <a:lnTo>
                    <a:pt x="0" y="0"/>
                  </a:lnTo>
                  <a:lnTo>
                    <a:pt x="75" y="0"/>
                  </a:lnTo>
                  <a:lnTo>
                    <a:pt x="75" y="81"/>
                  </a:ln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4" name="Freeform 206"/>
            <p:cNvSpPr>
              <a:spLocks noChangeArrowheads="1"/>
            </p:cNvSpPr>
            <p:nvPr/>
          </p:nvSpPr>
          <p:spPr bwMode="auto">
            <a:xfrm>
              <a:off x="18550428" y="9017868"/>
              <a:ext cx="295780" cy="107551"/>
            </a:xfrm>
            <a:custGeom>
              <a:avLst/>
              <a:gdLst>
                <a:gd name="T0" fmla="*/ 190 w 197"/>
                <a:gd name="T1" fmla="*/ 37 h 73"/>
                <a:gd name="T2" fmla="*/ 190 w 197"/>
                <a:gd name="T3" fmla="*/ 37 h 73"/>
                <a:gd name="T4" fmla="*/ 150 w 197"/>
                <a:gd name="T5" fmla="*/ 72 h 73"/>
                <a:gd name="T6" fmla="*/ 41 w 197"/>
                <a:gd name="T7" fmla="*/ 72 h 73"/>
                <a:gd name="T8" fmla="*/ 0 w 197"/>
                <a:gd name="T9" fmla="*/ 37 h 73"/>
                <a:gd name="T10" fmla="*/ 0 w 197"/>
                <a:gd name="T11" fmla="*/ 37 h 73"/>
                <a:gd name="T12" fmla="*/ 41 w 197"/>
                <a:gd name="T13" fmla="*/ 0 h 73"/>
                <a:gd name="T14" fmla="*/ 176 w 197"/>
                <a:gd name="T15" fmla="*/ 0 h 73"/>
                <a:gd name="T16" fmla="*/ 190 w 197"/>
                <a:gd name="T17"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73">
                  <a:moveTo>
                    <a:pt x="190" y="37"/>
                  </a:moveTo>
                  <a:lnTo>
                    <a:pt x="190" y="37"/>
                  </a:lnTo>
                  <a:cubicBezTo>
                    <a:pt x="190" y="55"/>
                    <a:pt x="173" y="72"/>
                    <a:pt x="150" y="72"/>
                  </a:cubicBezTo>
                  <a:cubicBezTo>
                    <a:pt x="41" y="72"/>
                    <a:pt x="41" y="72"/>
                    <a:pt x="41" y="72"/>
                  </a:cubicBezTo>
                  <a:cubicBezTo>
                    <a:pt x="17" y="72"/>
                    <a:pt x="0" y="55"/>
                    <a:pt x="0" y="37"/>
                  </a:cubicBezTo>
                  <a:lnTo>
                    <a:pt x="0" y="37"/>
                  </a:lnTo>
                  <a:cubicBezTo>
                    <a:pt x="0" y="17"/>
                    <a:pt x="17" y="0"/>
                    <a:pt x="41" y="0"/>
                  </a:cubicBezTo>
                  <a:cubicBezTo>
                    <a:pt x="176" y="0"/>
                    <a:pt x="176" y="0"/>
                    <a:pt x="176" y="0"/>
                  </a:cubicBezTo>
                  <a:cubicBezTo>
                    <a:pt x="196" y="0"/>
                    <a:pt x="190" y="17"/>
                    <a:pt x="190" y="37"/>
                  </a:cubicBezTo>
                </a:path>
              </a:pathLst>
            </a:custGeom>
            <a:solidFill>
              <a:srgbClr val="03030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5" name="Freeform 207"/>
            <p:cNvSpPr>
              <a:spLocks noChangeArrowheads="1"/>
            </p:cNvSpPr>
            <p:nvPr/>
          </p:nvSpPr>
          <p:spPr bwMode="auto">
            <a:xfrm>
              <a:off x="20076385" y="8930483"/>
              <a:ext cx="107556" cy="120995"/>
            </a:xfrm>
            <a:custGeom>
              <a:avLst/>
              <a:gdLst>
                <a:gd name="T0" fmla="*/ 0 w 76"/>
                <a:gd name="T1" fmla="*/ 81 h 82"/>
                <a:gd name="T2" fmla="*/ 75 w 76"/>
                <a:gd name="T3" fmla="*/ 81 h 82"/>
                <a:gd name="T4" fmla="*/ 75 w 76"/>
                <a:gd name="T5" fmla="*/ 0 h 82"/>
                <a:gd name="T6" fmla="*/ 0 w 76"/>
                <a:gd name="T7" fmla="*/ 0 h 82"/>
                <a:gd name="T8" fmla="*/ 0 w 76"/>
                <a:gd name="T9" fmla="*/ 81 h 82"/>
              </a:gdLst>
              <a:ahLst/>
              <a:cxnLst>
                <a:cxn ang="0">
                  <a:pos x="T0" y="T1"/>
                </a:cxn>
                <a:cxn ang="0">
                  <a:pos x="T2" y="T3"/>
                </a:cxn>
                <a:cxn ang="0">
                  <a:pos x="T4" y="T5"/>
                </a:cxn>
                <a:cxn ang="0">
                  <a:pos x="T6" y="T7"/>
                </a:cxn>
                <a:cxn ang="0">
                  <a:pos x="T8" y="T9"/>
                </a:cxn>
              </a:cxnLst>
              <a:rect l="0" t="0" r="r" b="b"/>
              <a:pathLst>
                <a:path w="76" h="82">
                  <a:moveTo>
                    <a:pt x="0" y="81"/>
                  </a:moveTo>
                  <a:lnTo>
                    <a:pt x="75" y="81"/>
                  </a:lnTo>
                  <a:lnTo>
                    <a:pt x="75" y="0"/>
                  </a:lnTo>
                  <a:lnTo>
                    <a:pt x="0" y="0"/>
                  </a:lnTo>
                  <a:lnTo>
                    <a:pt x="0" y="81"/>
                  </a:ln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6" name="Freeform 208"/>
            <p:cNvSpPr>
              <a:spLocks noChangeArrowheads="1"/>
            </p:cNvSpPr>
            <p:nvPr/>
          </p:nvSpPr>
          <p:spPr bwMode="auto">
            <a:xfrm>
              <a:off x="20049496" y="9017868"/>
              <a:ext cx="295780" cy="107551"/>
            </a:xfrm>
            <a:custGeom>
              <a:avLst/>
              <a:gdLst>
                <a:gd name="T0" fmla="*/ 6 w 197"/>
                <a:gd name="T1" fmla="*/ 37 h 73"/>
                <a:gd name="T2" fmla="*/ 6 w 197"/>
                <a:gd name="T3" fmla="*/ 37 h 73"/>
                <a:gd name="T4" fmla="*/ 46 w 197"/>
                <a:gd name="T5" fmla="*/ 72 h 73"/>
                <a:gd name="T6" fmla="*/ 156 w 197"/>
                <a:gd name="T7" fmla="*/ 72 h 73"/>
                <a:gd name="T8" fmla="*/ 196 w 197"/>
                <a:gd name="T9" fmla="*/ 37 h 73"/>
                <a:gd name="T10" fmla="*/ 196 w 197"/>
                <a:gd name="T11" fmla="*/ 37 h 73"/>
                <a:gd name="T12" fmla="*/ 156 w 197"/>
                <a:gd name="T13" fmla="*/ 0 h 73"/>
                <a:gd name="T14" fmla="*/ 23 w 197"/>
                <a:gd name="T15" fmla="*/ 0 h 73"/>
                <a:gd name="T16" fmla="*/ 6 w 197"/>
                <a:gd name="T17"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73">
                  <a:moveTo>
                    <a:pt x="6" y="37"/>
                  </a:moveTo>
                  <a:lnTo>
                    <a:pt x="6" y="37"/>
                  </a:lnTo>
                  <a:cubicBezTo>
                    <a:pt x="6" y="55"/>
                    <a:pt x="23" y="72"/>
                    <a:pt x="46" y="72"/>
                  </a:cubicBezTo>
                  <a:cubicBezTo>
                    <a:pt x="156" y="72"/>
                    <a:pt x="156" y="72"/>
                    <a:pt x="156" y="72"/>
                  </a:cubicBezTo>
                  <a:cubicBezTo>
                    <a:pt x="178" y="72"/>
                    <a:pt x="196" y="55"/>
                    <a:pt x="196" y="37"/>
                  </a:cubicBezTo>
                  <a:lnTo>
                    <a:pt x="196" y="37"/>
                  </a:lnTo>
                  <a:cubicBezTo>
                    <a:pt x="196" y="17"/>
                    <a:pt x="178" y="0"/>
                    <a:pt x="156" y="0"/>
                  </a:cubicBezTo>
                  <a:cubicBezTo>
                    <a:pt x="23" y="0"/>
                    <a:pt x="23" y="0"/>
                    <a:pt x="23" y="0"/>
                  </a:cubicBezTo>
                  <a:cubicBezTo>
                    <a:pt x="0" y="0"/>
                    <a:pt x="6" y="17"/>
                    <a:pt x="6" y="37"/>
                  </a:cubicBezTo>
                </a:path>
              </a:pathLst>
            </a:custGeom>
            <a:solidFill>
              <a:srgbClr val="03030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7" name="Freeform 209"/>
            <p:cNvSpPr>
              <a:spLocks noChangeArrowheads="1"/>
            </p:cNvSpPr>
            <p:nvPr/>
          </p:nvSpPr>
          <p:spPr bwMode="auto">
            <a:xfrm>
              <a:off x="18489928" y="4735994"/>
              <a:ext cx="2238518" cy="1996415"/>
            </a:xfrm>
            <a:custGeom>
              <a:avLst/>
              <a:gdLst>
                <a:gd name="T0" fmla="*/ 1162 w 1471"/>
                <a:gd name="T1" fmla="*/ 1082 h 1313"/>
                <a:gd name="T2" fmla="*/ 1162 w 1471"/>
                <a:gd name="T3" fmla="*/ 1082 h 1313"/>
                <a:gd name="T4" fmla="*/ 1176 w 1471"/>
                <a:gd name="T5" fmla="*/ 1036 h 1313"/>
                <a:gd name="T6" fmla="*/ 1182 w 1471"/>
                <a:gd name="T7" fmla="*/ 570 h 1313"/>
                <a:gd name="T8" fmla="*/ 1243 w 1471"/>
                <a:gd name="T9" fmla="*/ 0 h 1313"/>
                <a:gd name="T10" fmla="*/ 1047 w 1471"/>
                <a:gd name="T11" fmla="*/ 187 h 1313"/>
                <a:gd name="T12" fmla="*/ 354 w 1471"/>
                <a:gd name="T13" fmla="*/ 101 h 1313"/>
                <a:gd name="T14" fmla="*/ 23 w 1471"/>
                <a:gd name="T15" fmla="*/ 507 h 1313"/>
                <a:gd name="T16" fmla="*/ 98 w 1471"/>
                <a:gd name="T17" fmla="*/ 1243 h 1313"/>
                <a:gd name="T18" fmla="*/ 987 w 1471"/>
                <a:gd name="T19" fmla="*/ 1183 h 1313"/>
                <a:gd name="T20" fmla="*/ 1162 w 1471"/>
                <a:gd name="T21" fmla="*/ 1082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1" h="1313">
                  <a:moveTo>
                    <a:pt x="1162" y="1082"/>
                  </a:moveTo>
                  <a:lnTo>
                    <a:pt x="1162" y="1082"/>
                  </a:lnTo>
                  <a:cubicBezTo>
                    <a:pt x="1162" y="1082"/>
                    <a:pt x="1176" y="1079"/>
                    <a:pt x="1176" y="1036"/>
                  </a:cubicBezTo>
                  <a:cubicBezTo>
                    <a:pt x="1176" y="992"/>
                    <a:pt x="1182" y="570"/>
                    <a:pt x="1182" y="570"/>
                  </a:cubicBezTo>
                  <a:cubicBezTo>
                    <a:pt x="1182" y="570"/>
                    <a:pt x="1470" y="314"/>
                    <a:pt x="1243" y="0"/>
                  </a:cubicBezTo>
                  <a:cubicBezTo>
                    <a:pt x="1243" y="0"/>
                    <a:pt x="1223" y="216"/>
                    <a:pt x="1047" y="187"/>
                  </a:cubicBezTo>
                  <a:cubicBezTo>
                    <a:pt x="871" y="155"/>
                    <a:pt x="474" y="95"/>
                    <a:pt x="354" y="101"/>
                  </a:cubicBezTo>
                  <a:cubicBezTo>
                    <a:pt x="233" y="106"/>
                    <a:pt x="0" y="196"/>
                    <a:pt x="23" y="507"/>
                  </a:cubicBezTo>
                  <a:cubicBezTo>
                    <a:pt x="46" y="820"/>
                    <a:pt x="77" y="1185"/>
                    <a:pt x="98" y="1243"/>
                  </a:cubicBezTo>
                  <a:cubicBezTo>
                    <a:pt x="118" y="1312"/>
                    <a:pt x="987" y="1183"/>
                    <a:pt x="987" y="1183"/>
                  </a:cubicBezTo>
                  <a:lnTo>
                    <a:pt x="1162" y="1082"/>
                  </a:lnTo>
                </a:path>
              </a:pathLst>
            </a:custGeom>
            <a:solidFill>
              <a:srgbClr val="614C3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8" name="Freeform 210"/>
            <p:cNvSpPr>
              <a:spLocks noChangeArrowheads="1"/>
            </p:cNvSpPr>
            <p:nvPr/>
          </p:nvSpPr>
          <p:spPr bwMode="auto">
            <a:xfrm>
              <a:off x="18570595" y="6268596"/>
              <a:ext cx="221835" cy="282321"/>
            </a:xfrm>
            <a:custGeom>
              <a:avLst/>
              <a:gdLst>
                <a:gd name="T0" fmla="*/ 147 w 148"/>
                <a:gd name="T1" fmla="*/ 144 h 188"/>
                <a:gd name="T2" fmla="*/ 147 w 148"/>
                <a:gd name="T3" fmla="*/ 144 h 188"/>
                <a:gd name="T4" fmla="*/ 101 w 148"/>
                <a:gd name="T5" fmla="*/ 187 h 188"/>
                <a:gd name="T6" fmla="*/ 47 w 148"/>
                <a:gd name="T7" fmla="*/ 187 h 188"/>
                <a:gd name="T8" fmla="*/ 0 w 148"/>
                <a:gd name="T9" fmla="*/ 144 h 188"/>
                <a:gd name="T10" fmla="*/ 0 w 148"/>
                <a:gd name="T11" fmla="*/ 46 h 188"/>
                <a:gd name="T12" fmla="*/ 47 w 148"/>
                <a:gd name="T13" fmla="*/ 0 h 188"/>
                <a:gd name="T14" fmla="*/ 101 w 148"/>
                <a:gd name="T15" fmla="*/ 0 h 188"/>
                <a:gd name="T16" fmla="*/ 147 w 148"/>
                <a:gd name="T17" fmla="*/ 46 h 188"/>
                <a:gd name="T18" fmla="*/ 147 w 148"/>
                <a:gd name="T19" fmla="*/ 14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88">
                  <a:moveTo>
                    <a:pt x="147" y="144"/>
                  </a:moveTo>
                  <a:lnTo>
                    <a:pt x="147" y="144"/>
                  </a:lnTo>
                  <a:cubicBezTo>
                    <a:pt x="147" y="167"/>
                    <a:pt x="127" y="187"/>
                    <a:pt x="101" y="187"/>
                  </a:cubicBezTo>
                  <a:cubicBezTo>
                    <a:pt x="47" y="187"/>
                    <a:pt x="47" y="187"/>
                    <a:pt x="47" y="187"/>
                  </a:cubicBezTo>
                  <a:cubicBezTo>
                    <a:pt x="21" y="187"/>
                    <a:pt x="0" y="167"/>
                    <a:pt x="0" y="144"/>
                  </a:cubicBezTo>
                  <a:cubicBezTo>
                    <a:pt x="0" y="46"/>
                    <a:pt x="0" y="46"/>
                    <a:pt x="0" y="46"/>
                  </a:cubicBezTo>
                  <a:cubicBezTo>
                    <a:pt x="0" y="20"/>
                    <a:pt x="21" y="0"/>
                    <a:pt x="47" y="0"/>
                  </a:cubicBezTo>
                  <a:cubicBezTo>
                    <a:pt x="101" y="0"/>
                    <a:pt x="101" y="0"/>
                    <a:pt x="101" y="0"/>
                  </a:cubicBezTo>
                  <a:cubicBezTo>
                    <a:pt x="127" y="0"/>
                    <a:pt x="147" y="20"/>
                    <a:pt x="147" y="46"/>
                  </a:cubicBezTo>
                  <a:lnTo>
                    <a:pt x="147" y="144"/>
                  </a:lnTo>
                </a:path>
              </a:pathLst>
            </a:custGeom>
            <a:solidFill>
              <a:srgbClr val="E8AB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9" name="Freeform 211"/>
            <p:cNvSpPr>
              <a:spLocks noChangeArrowheads="1"/>
            </p:cNvSpPr>
            <p:nvPr/>
          </p:nvSpPr>
          <p:spPr bwMode="auto">
            <a:xfrm>
              <a:off x="20089830" y="6268596"/>
              <a:ext cx="221835" cy="282321"/>
            </a:xfrm>
            <a:custGeom>
              <a:avLst/>
              <a:gdLst>
                <a:gd name="T0" fmla="*/ 147 w 148"/>
                <a:gd name="T1" fmla="*/ 144 h 188"/>
                <a:gd name="T2" fmla="*/ 147 w 148"/>
                <a:gd name="T3" fmla="*/ 144 h 188"/>
                <a:gd name="T4" fmla="*/ 100 w 148"/>
                <a:gd name="T5" fmla="*/ 187 h 188"/>
                <a:gd name="T6" fmla="*/ 43 w 148"/>
                <a:gd name="T7" fmla="*/ 187 h 188"/>
                <a:gd name="T8" fmla="*/ 0 w 148"/>
                <a:gd name="T9" fmla="*/ 144 h 188"/>
                <a:gd name="T10" fmla="*/ 0 w 148"/>
                <a:gd name="T11" fmla="*/ 46 h 188"/>
                <a:gd name="T12" fmla="*/ 43 w 148"/>
                <a:gd name="T13" fmla="*/ 0 h 188"/>
                <a:gd name="T14" fmla="*/ 100 w 148"/>
                <a:gd name="T15" fmla="*/ 0 h 188"/>
                <a:gd name="T16" fmla="*/ 147 w 148"/>
                <a:gd name="T17" fmla="*/ 46 h 188"/>
                <a:gd name="T18" fmla="*/ 147 w 148"/>
                <a:gd name="T19" fmla="*/ 14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88">
                  <a:moveTo>
                    <a:pt x="147" y="144"/>
                  </a:moveTo>
                  <a:lnTo>
                    <a:pt x="147" y="144"/>
                  </a:lnTo>
                  <a:cubicBezTo>
                    <a:pt x="147" y="167"/>
                    <a:pt x="126" y="187"/>
                    <a:pt x="100" y="187"/>
                  </a:cubicBezTo>
                  <a:cubicBezTo>
                    <a:pt x="43" y="187"/>
                    <a:pt x="43" y="187"/>
                    <a:pt x="43" y="187"/>
                  </a:cubicBezTo>
                  <a:cubicBezTo>
                    <a:pt x="20" y="187"/>
                    <a:pt x="0" y="167"/>
                    <a:pt x="0" y="144"/>
                  </a:cubicBezTo>
                  <a:cubicBezTo>
                    <a:pt x="0" y="46"/>
                    <a:pt x="0" y="46"/>
                    <a:pt x="0" y="46"/>
                  </a:cubicBezTo>
                  <a:cubicBezTo>
                    <a:pt x="0" y="20"/>
                    <a:pt x="20" y="0"/>
                    <a:pt x="43" y="0"/>
                  </a:cubicBezTo>
                  <a:cubicBezTo>
                    <a:pt x="100" y="0"/>
                    <a:pt x="100" y="0"/>
                    <a:pt x="100" y="0"/>
                  </a:cubicBezTo>
                  <a:cubicBezTo>
                    <a:pt x="126" y="0"/>
                    <a:pt x="147" y="20"/>
                    <a:pt x="147" y="46"/>
                  </a:cubicBezTo>
                  <a:lnTo>
                    <a:pt x="147" y="144"/>
                  </a:lnTo>
                </a:path>
              </a:pathLst>
            </a:custGeom>
            <a:solidFill>
              <a:srgbClr val="E8AB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0" name="Freeform 212"/>
            <p:cNvSpPr>
              <a:spLocks noChangeArrowheads="1"/>
            </p:cNvSpPr>
            <p:nvPr/>
          </p:nvSpPr>
          <p:spPr bwMode="auto">
            <a:xfrm>
              <a:off x="17333696" y="6187933"/>
              <a:ext cx="383170" cy="342819"/>
            </a:xfrm>
            <a:custGeom>
              <a:avLst/>
              <a:gdLst>
                <a:gd name="T0" fmla="*/ 236 w 257"/>
                <a:gd name="T1" fmla="*/ 147 h 228"/>
                <a:gd name="T2" fmla="*/ 236 w 257"/>
                <a:gd name="T3" fmla="*/ 147 h 228"/>
                <a:gd name="T4" fmla="*/ 242 w 257"/>
                <a:gd name="T5" fmla="*/ 205 h 228"/>
                <a:gd name="T6" fmla="*/ 242 w 257"/>
                <a:gd name="T7" fmla="*/ 205 h 228"/>
                <a:gd name="T8" fmla="*/ 184 w 257"/>
                <a:gd name="T9" fmla="*/ 213 h 228"/>
                <a:gd name="T10" fmla="*/ 23 w 257"/>
                <a:gd name="T11" fmla="*/ 81 h 228"/>
                <a:gd name="T12" fmla="*/ 17 w 257"/>
                <a:gd name="T13" fmla="*/ 21 h 228"/>
                <a:gd name="T14" fmla="*/ 17 w 257"/>
                <a:gd name="T15" fmla="*/ 21 h 228"/>
                <a:gd name="T16" fmla="*/ 75 w 257"/>
                <a:gd name="T17" fmla="*/ 15 h 228"/>
                <a:gd name="T18" fmla="*/ 236 w 257"/>
                <a:gd name="T19" fmla="*/ 14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28">
                  <a:moveTo>
                    <a:pt x="236" y="147"/>
                  </a:moveTo>
                  <a:lnTo>
                    <a:pt x="236" y="147"/>
                  </a:lnTo>
                  <a:cubicBezTo>
                    <a:pt x="253" y="162"/>
                    <a:pt x="256" y="188"/>
                    <a:pt x="242" y="205"/>
                  </a:cubicBezTo>
                  <a:lnTo>
                    <a:pt x="242" y="205"/>
                  </a:lnTo>
                  <a:cubicBezTo>
                    <a:pt x="228" y="225"/>
                    <a:pt x="202" y="227"/>
                    <a:pt x="184" y="213"/>
                  </a:cubicBezTo>
                  <a:cubicBezTo>
                    <a:pt x="23" y="81"/>
                    <a:pt x="23" y="81"/>
                    <a:pt x="23" y="81"/>
                  </a:cubicBezTo>
                  <a:cubicBezTo>
                    <a:pt x="3" y="66"/>
                    <a:pt x="0" y="40"/>
                    <a:pt x="17" y="21"/>
                  </a:cubicBezTo>
                  <a:lnTo>
                    <a:pt x="17" y="21"/>
                  </a:lnTo>
                  <a:cubicBezTo>
                    <a:pt x="32" y="3"/>
                    <a:pt x="58" y="0"/>
                    <a:pt x="75" y="15"/>
                  </a:cubicBezTo>
                  <a:lnTo>
                    <a:pt x="236" y="147"/>
                  </a:lnTo>
                </a:path>
              </a:pathLst>
            </a:custGeom>
            <a:solidFill>
              <a:srgbClr val="FCDBB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1" name="Freeform 213"/>
            <p:cNvSpPr>
              <a:spLocks noChangeArrowheads="1"/>
            </p:cNvSpPr>
            <p:nvPr/>
          </p:nvSpPr>
          <p:spPr bwMode="auto">
            <a:xfrm>
              <a:off x="20358721" y="7794476"/>
              <a:ext cx="121001" cy="443648"/>
            </a:xfrm>
            <a:custGeom>
              <a:avLst/>
              <a:gdLst>
                <a:gd name="T0" fmla="*/ 84 w 85"/>
                <a:gd name="T1" fmla="*/ 253 h 295"/>
                <a:gd name="T2" fmla="*/ 84 w 85"/>
                <a:gd name="T3" fmla="*/ 253 h 295"/>
                <a:gd name="T4" fmla="*/ 40 w 85"/>
                <a:gd name="T5" fmla="*/ 294 h 295"/>
                <a:gd name="T6" fmla="*/ 40 w 85"/>
                <a:gd name="T7" fmla="*/ 294 h 295"/>
                <a:gd name="T8" fmla="*/ 0 w 85"/>
                <a:gd name="T9" fmla="*/ 253 h 295"/>
                <a:gd name="T10" fmla="*/ 0 w 85"/>
                <a:gd name="T11" fmla="*/ 40 h 295"/>
                <a:gd name="T12" fmla="*/ 40 w 85"/>
                <a:gd name="T13" fmla="*/ 0 h 295"/>
                <a:gd name="T14" fmla="*/ 40 w 85"/>
                <a:gd name="T15" fmla="*/ 0 h 295"/>
                <a:gd name="T16" fmla="*/ 84 w 85"/>
                <a:gd name="T17" fmla="*/ 40 h 295"/>
                <a:gd name="T18" fmla="*/ 84 w 85"/>
                <a:gd name="T19" fmla="*/ 25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295">
                  <a:moveTo>
                    <a:pt x="84" y="253"/>
                  </a:moveTo>
                  <a:lnTo>
                    <a:pt x="84" y="253"/>
                  </a:lnTo>
                  <a:cubicBezTo>
                    <a:pt x="84" y="276"/>
                    <a:pt x="64" y="294"/>
                    <a:pt x="40" y="294"/>
                  </a:cubicBezTo>
                  <a:lnTo>
                    <a:pt x="40" y="294"/>
                  </a:lnTo>
                  <a:cubicBezTo>
                    <a:pt x="21" y="294"/>
                    <a:pt x="0" y="276"/>
                    <a:pt x="0" y="253"/>
                  </a:cubicBezTo>
                  <a:cubicBezTo>
                    <a:pt x="0" y="40"/>
                    <a:pt x="0" y="40"/>
                    <a:pt x="0" y="40"/>
                  </a:cubicBezTo>
                  <a:cubicBezTo>
                    <a:pt x="0" y="17"/>
                    <a:pt x="21" y="0"/>
                    <a:pt x="40" y="0"/>
                  </a:cubicBezTo>
                  <a:lnTo>
                    <a:pt x="40" y="0"/>
                  </a:lnTo>
                  <a:cubicBezTo>
                    <a:pt x="64" y="0"/>
                    <a:pt x="84" y="17"/>
                    <a:pt x="84" y="40"/>
                  </a:cubicBezTo>
                  <a:lnTo>
                    <a:pt x="84" y="253"/>
                  </a:lnTo>
                </a:path>
              </a:pathLst>
            </a:custGeom>
            <a:solidFill>
              <a:srgbClr val="FCDBB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2" name="Freeform 214"/>
            <p:cNvSpPr>
              <a:spLocks noChangeArrowheads="1"/>
            </p:cNvSpPr>
            <p:nvPr/>
          </p:nvSpPr>
          <p:spPr bwMode="auto">
            <a:xfrm>
              <a:off x="18698318" y="8204514"/>
              <a:ext cx="1499068" cy="793189"/>
            </a:xfrm>
            <a:custGeom>
              <a:avLst/>
              <a:gdLst>
                <a:gd name="T0" fmla="*/ 854 w 988"/>
                <a:gd name="T1" fmla="*/ 0 h 524"/>
                <a:gd name="T2" fmla="*/ 854 w 988"/>
                <a:gd name="T3" fmla="*/ 0 h 524"/>
                <a:gd name="T4" fmla="*/ 138 w 988"/>
                <a:gd name="T5" fmla="*/ 0 h 524"/>
                <a:gd name="T6" fmla="*/ 0 w 988"/>
                <a:gd name="T7" fmla="*/ 0 h 524"/>
                <a:gd name="T8" fmla="*/ 0 w 988"/>
                <a:gd name="T9" fmla="*/ 135 h 524"/>
                <a:gd name="T10" fmla="*/ 0 w 988"/>
                <a:gd name="T11" fmla="*/ 523 h 524"/>
                <a:gd name="T12" fmla="*/ 89 w 988"/>
                <a:gd name="T13" fmla="*/ 523 h 524"/>
                <a:gd name="T14" fmla="*/ 89 w 988"/>
                <a:gd name="T15" fmla="*/ 236 h 524"/>
                <a:gd name="T16" fmla="*/ 196 w 988"/>
                <a:gd name="T17" fmla="*/ 132 h 524"/>
                <a:gd name="T18" fmla="*/ 797 w 988"/>
                <a:gd name="T19" fmla="*/ 132 h 524"/>
                <a:gd name="T20" fmla="*/ 898 w 988"/>
                <a:gd name="T21" fmla="*/ 233 h 524"/>
                <a:gd name="T22" fmla="*/ 898 w 988"/>
                <a:gd name="T23" fmla="*/ 523 h 524"/>
                <a:gd name="T24" fmla="*/ 987 w 988"/>
                <a:gd name="T25" fmla="*/ 523 h 524"/>
                <a:gd name="T26" fmla="*/ 987 w 988"/>
                <a:gd name="T27" fmla="*/ 135 h 524"/>
                <a:gd name="T28" fmla="*/ 987 w 988"/>
                <a:gd name="T29" fmla="*/ 0 h 524"/>
                <a:gd name="T30" fmla="*/ 854 w 988"/>
                <a:gd name="T31"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8" h="524">
                  <a:moveTo>
                    <a:pt x="854" y="0"/>
                  </a:moveTo>
                  <a:lnTo>
                    <a:pt x="854" y="0"/>
                  </a:lnTo>
                  <a:cubicBezTo>
                    <a:pt x="138" y="0"/>
                    <a:pt x="138" y="0"/>
                    <a:pt x="138" y="0"/>
                  </a:cubicBezTo>
                  <a:cubicBezTo>
                    <a:pt x="0" y="0"/>
                    <a:pt x="0" y="0"/>
                    <a:pt x="0" y="0"/>
                  </a:cubicBezTo>
                  <a:cubicBezTo>
                    <a:pt x="0" y="135"/>
                    <a:pt x="0" y="135"/>
                    <a:pt x="0" y="135"/>
                  </a:cubicBezTo>
                  <a:cubicBezTo>
                    <a:pt x="0" y="523"/>
                    <a:pt x="0" y="523"/>
                    <a:pt x="0" y="523"/>
                  </a:cubicBezTo>
                  <a:cubicBezTo>
                    <a:pt x="89" y="523"/>
                    <a:pt x="89" y="523"/>
                    <a:pt x="89" y="523"/>
                  </a:cubicBezTo>
                  <a:cubicBezTo>
                    <a:pt x="89" y="236"/>
                    <a:pt x="89" y="236"/>
                    <a:pt x="89" y="236"/>
                  </a:cubicBezTo>
                  <a:cubicBezTo>
                    <a:pt x="98" y="181"/>
                    <a:pt x="141" y="141"/>
                    <a:pt x="196" y="132"/>
                  </a:cubicBezTo>
                  <a:cubicBezTo>
                    <a:pt x="797" y="132"/>
                    <a:pt x="797" y="132"/>
                    <a:pt x="797" y="132"/>
                  </a:cubicBezTo>
                  <a:cubicBezTo>
                    <a:pt x="849" y="141"/>
                    <a:pt x="889" y="181"/>
                    <a:pt x="898" y="233"/>
                  </a:cubicBezTo>
                  <a:cubicBezTo>
                    <a:pt x="898" y="523"/>
                    <a:pt x="898" y="523"/>
                    <a:pt x="898" y="523"/>
                  </a:cubicBezTo>
                  <a:cubicBezTo>
                    <a:pt x="987" y="523"/>
                    <a:pt x="987" y="523"/>
                    <a:pt x="987" y="523"/>
                  </a:cubicBezTo>
                  <a:cubicBezTo>
                    <a:pt x="987" y="135"/>
                    <a:pt x="987" y="135"/>
                    <a:pt x="987" y="135"/>
                  </a:cubicBezTo>
                  <a:cubicBezTo>
                    <a:pt x="987" y="0"/>
                    <a:pt x="987" y="0"/>
                    <a:pt x="987" y="0"/>
                  </a:cubicBezTo>
                  <a:lnTo>
                    <a:pt x="854" y="0"/>
                  </a:lnTo>
                </a:path>
              </a:pathLst>
            </a:custGeom>
            <a:solidFill>
              <a:srgbClr val="32333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3" name="Freeform 215"/>
            <p:cNvSpPr>
              <a:spLocks noChangeArrowheads="1"/>
            </p:cNvSpPr>
            <p:nvPr/>
          </p:nvSpPr>
          <p:spPr bwMode="auto">
            <a:xfrm>
              <a:off x="18657985" y="6698800"/>
              <a:ext cx="1848626" cy="1566211"/>
            </a:xfrm>
            <a:custGeom>
              <a:avLst/>
              <a:gdLst>
                <a:gd name="T0" fmla="*/ 1142 w 1215"/>
                <a:gd name="T1" fmla="*/ 51 h 1031"/>
                <a:gd name="T2" fmla="*/ 1142 w 1215"/>
                <a:gd name="T3" fmla="*/ 51 h 1031"/>
                <a:gd name="T4" fmla="*/ 1019 w 1215"/>
                <a:gd name="T5" fmla="*/ 0 h 1031"/>
                <a:gd name="T6" fmla="*/ 17 w 1215"/>
                <a:gd name="T7" fmla="*/ 0 h 1031"/>
                <a:gd name="T8" fmla="*/ 0 w 1215"/>
                <a:gd name="T9" fmla="*/ 3 h 1031"/>
                <a:gd name="T10" fmla="*/ 0 w 1215"/>
                <a:gd name="T11" fmla="*/ 109 h 1031"/>
                <a:gd name="T12" fmla="*/ 0 w 1215"/>
                <a:gd name="T13" fmla="*/ 106 h 1031"/>
                <a:gd name="T14" fmla="*/ 0 w 1215"/>
                <a:gd name="T15" fmla="*/ 1001 h 1031"/>
                <a:gd name="T16" fmla="*/ 29 w 1215"/>
                <a:gd name="T17" fmla="*/ 1030 h 1031"/>
                <a:gd name="T18" fmla="*/ 1007 w 1215"/>
                <a:gd name="T19" fmla="*/ 1030 h 1031"/>
                <a:gd name="T20" fmla="*/ 1036 w 1215"/>
                <a:gd name="T21" fmla="*/ 1001 h 1031"/>
                <a:gd name="T22" fmla="*/ 1036 w 1215"/>
                <a:gd name="T23" fmla="*/ 106 h 1031"/>
                <a:gd name="T24" fmla="*/ 1073 w 1215"/>
                <a:gd name="T25" fmla="*/ 130 h 1031"/>
                <a:gd name="T26" fmla="*/ 1108 w 1215"/>
                <a:gd name="T27" fmla="*/ 233 h 1031"/>
                <a:gd name="T28" fmla="*/ 1108 w 1215"/>
                <a:gd name="T29" fmla="*/ 932 h 1031"/>
                <a:gd name="T30" fmla="*/ 1214 w 1215"/>
                <a:gd name="T31" fmla="*/ 932 h 1031"/>
                <a:gd name="T32" fmla="*/ 1214 w 1215"/>
                <a:gd name="T33" fmla="*/ 233 h 1031"/>
                <a:gd name="T34" fmla="*/ 1142 w 1215"/>
                <a:gd name="T35" fmla="*/ 51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5" h="1031">
                  <a:moveTo>
                    <a:pt x="1142" y="51"/>
                  </a:moveTo>
                  <a:lnTo>
                    <a:pt x="1142" y="51"/>
                  </a:lnTo>
                  <a:cubicBezTo>
                    <a:pt x="1102" y="14"/>
                    <a:pt x="1053" y="3"/>
                    <a:pt x="1019" y="0"/>
                  </a:cubicBezTo>
                  <a:cubicBezTo>
                    <a:pt x="1016" y="0"/>
                    <a:pt x="23" y="0"/>
                    <a:pt x="17" y="0"/>
                  </a:cubicBezTo>
                  <a:cubicBezTo>
                    <a:pt x="14" y="0"/>
                    <a:pt x="8" y="3"/>
                    <a:pt x="0" y="3"/>
                  </a:cubicBezTo>
                  <a:cubicBezTo>
                    <a:pt x="0" y="109"/>
                    <a:pt x="0" y="109"/>
                    <a:pt x="0" y="109"/>
                  </a:cubicBezTo>
                  <a:lnTo>
                    <a:pt x="0" y="106"/>
                  </a:lnTo>
                  <a:cubicBezTo>
                    <a:pt x="0" y="1001"/>
                    <a:pt x="0" y="1001"/>
                    <a:pt x="0" y="1001"/>
                  </a:cubicBezTo>
                  <a:cubicBezTo>
                    <a:pt x="0" y="1015"/>
                    <a:pt x="14" y="1030"/>
                    <a:pt x="29" y="1030"/>
                  </a:cubicBezTo>
                  <a:cubicBezTo>
                    <a:pt x="1007" y="1030"/>
                    <a:pt x="1007" y="1030"/>
                    <a:pt x="1007" y="1030"/>
                  </a:cubicBezTo>
                  <a:cubicBezTo>
                    <a:pt x="1021" y="1030"/>
                    <a:pt x="1036" y="1015"/>
                    <a:pt x="1036" y="1001"/>
                  </a:cubicBezTo>
                  <a:cubicBezTo>
                    <a:pt x="1036" y="106"/>
                    <a:pt x="1036" y="106"/>
                    <a:pt x="1036" y="106"/>
                  </a:cubicBezTo>
                  <a:cubicBezTo>
                    <a:pt x="1044" y="112"/>
                    <a:pt x="1062" y="118"/>
                    <a:pt x="1073" y="130"/>
                  </a:cubicBezTo>
                  <a:cubicBezTo>
                    <a:pt x="1096" y="150"/>
                    <a:pt x="1108" y="184"/>
                    <a:pt x="1108" y="233"/>
                  </a:cubicBezTo>
                  <a:cubicBezTo>
                    <a:pt x="1108" y="932"/>
                    <a:pt x="1108" y="932"/>
                    <a:pt x="1108" y="932"/>
                  </a:cubicBezTo>
                  <a:cubicBezTo>
                    <a:pt x="1214" y="932"/>
                    <a:pt x="1214" y="932"/>
                    <a:pt x="1214" y="932"/>
                  </a:cubicBezTo>
                  <a:cubicBezTo>
                    <a:pt x="1214" y="233"/>
                    <a:pt x="1214" y="233"/>
                    <a:pt x="1214" y="233"/>
                  </a:cubicBezTo>
                  <a:cubicBezTo>
                    <a:pt x="1214" y="155"/>
                    <a:pt x="1188" y="95"/>
                    <a:pt x="1142" y="51"/>
                  </a:cubicBez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4" name="Freeform 216"/>
            <p:cNvSpPr>
              <a:spLocks noChangeArrowheads="1"/>
            </p:cNvSpPr>
            <p:nvPr/>
          </p:nvSpPr>
          <p:spPr bwMode="auto">
            <a:xfrm>
              <a:off x="19357102" y="7162614"/>
              <a:ext cx="194946" cy="658750"/>
            </a:xfrm>
            <a:custGeom>
              <a:avLst/>
              <a:gdLst>
                <a:gd name="T0" fmla="*/ 130 w 131"/>
                <a:gd name="T1" fmla="*/ 388 h 435"/>
                <a:gd name="T2" fmla="*/ 66 w 131"/>
                <a:gd name="T3" fmla="*/ 434 h 435"/>
                <a:gd name="T4" fmla="*/ 0 w 131"/>
                <a:gd name="T5" fmla="*/ 388 h 435"/>
                <a:gd name="T6" fmla="*/ 29 w 131"/>
                <a:gd name="T7" fmla="*/ 0 h 435"/>
                <a:gd name="T8" fmla="*/ 104 w 131"/>
                <a:gd name="T9" fmla="*/ 0 h 435"/>
                <a:gd name="T10" fmla="*/ 130 w 131"/>
                <a:gd name="T11" fmla="*/ 388 h 435"/>
              </a:gdLst>
              <a:ahLst/>
              <a:cxnLst>
                <a:cxn ang="0">
                  <a:pos x="T0" y="T1"/>
                </a:cxn>
                <a:cxn ang="0">
                  <a:pos x="T2" y="T3"/>
                </a:cxn>
                <a:cxn ang="0">
                  <a:pos x="T4" y="T5"/>
                </a:cxn>
                <a:cxn ang="0">
                  <a:pos x="T6" y="T7"/>
                </a:cxn>
                <a:cxn ang="0">
                  <a:pos x="T8" y="T9"/>
                </a:cxn>
                <a:cxn ang="0">
                  <a:pos x="T10" y="T11"/>
                </a:cxn>
              </a:cxnLst>
              <a:rect l="0" t="0" r="r" b="b"/>
              <a:pathLst>
                <a:path w="131" h="435">
                  <a:moveTo>
                    <a:pt x="130" y="388"/>
                  </a:moveTo>
                  <a:lnTo>
                    <a:pt x="66" y="434"/>
                  </a:lnTo>
                  <a:lnTo>
                    <a:pt x="0" y="388"/>
                  </a:lnTo>
                  <a:lnTo>
                    <a:pt x="29" y="0"/>
                  </a:lnTo>
                  <a:lnTo>
                    <a:pt x="104" y="0"/>
                  </a:lnTo>
                  <a:lnTo>
                    <a:pt x="130" y="388"/>
                  </a:lnTo>
                </a:path>
              </a:pathLst>
            </a:custGeom>
            <a:solidFill>
              <a:srgbClr val="EF744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5" name="Freeform 217"/>
            <p:cNvSpPr>
              <a:spLocks noChangeArrowheads="1"/>
            </p:cNvSpPr>
            <p:nvPr/>
          </p:nvSpPr>
          <p:spPr bwMode="auto">
            <a:xfrm>
              <a:off x="18657985" y="6698800"/>
              <a:ext cx="1848626" cy="1566211"/>
            </a:xfrm>
            <a:custGeom>
              <a:avLst/>
              <a:gdLst>
                <a:gd name="T0" fmla="*/ 1142 w 1215"/>
                <a:gd name="T1" fmla="*/ 51 h 1031"/>
                <a:gd name="T2" fmla="*/ 1142 w 1215"/>
                <a:gd name="T3" fmla="*/ 51 h 1031"/>
                <a:gd name="T4" fmla="*/ 1019 w 1215"/>
                <a:gd name="T5" fmla="*/ 0 h 1031"/>
                <a:gd name="T6" fmla="*/ 950 w 1215"/>
                <a:gd name="T7" fmla="*/ 0 h 1031"/>
                <a:gd name="T8" fmla="*/ 523 w 1215"/>
                <a:gd name="T9" fmla="*/ 670 h 1031"/>
                <a:gd name="T10" fmla="*/ 83 w 1215"/>
                <a:gd name="T11" fmla="*/ 0 h 1031"/>
                <a:gd name="T12" fmla="*/ 17 w 1215"/>
                <a:gd name="T13" fmla="*/ 0 h 1031"/>
                <a:gd name="T14" fmla="*/ 0 w 1215"/>
                <a:gd name="T15" fmla="*/ 3 h 1031"/>
                <a:gd name="T16" fmla="*/ 0 w 1215"/>
                <a:gd name="T17" fmla="*/ 109 h 1031"/>
                <a:gd name="T18" fmla="*/ 0 w 1215"/>
                <a:gd name="T19" fmla="*/ 106 h 1031"/>
                <a:gd name="T20" fmla="*/ 0 w 1215"/>
                <a:gd name="T21" fmla="*/ 1001 h 1031"/>
                <a:gd name="T22" fmla="*/ 29 w 1215"/>
                <a:gd name="T23" fmla="*/ 1030 h 1031"/>
                <a:gd name="T24" fmla="*/ 1007 w 1215"/>
                <a:gd name="T25" fmla="*/ 1030 h 1031"/>
                <a:gd name="T26" fmla="*/ 1036 w 1215"/>
                <a:gd name="T27" fmla="*/ 1001 h 1031"/>
                <a:gd name="T28" fmla="*/ 1036 w 1215"/>
                <a:gd name="T29" fmla="*/ 106 h 1031"/>
                <a:gd name="T30" fmla="*/ 1073 w 1215"/>
                <a:gd name="T31" fmla="*/ 130 h 1031"/>
                <a:gd name="T32" fmla="*/ 1108 w 1215"/>
                <a:gd name="T33" fmla="*/ 233 h 1031"/>
                <a:gd name="T34" fmla="*/ 1108 w 1215"/>
                <a:gd name="T35" fmla="*/ 889 h 1031"/>
                <a:gd name="T36" fmla="*/ 1214 w 1215"/>
                <a:gd name="T37" fmla="*/ 889 h 1031"/>
                <a:gd name="T38" fmla="*/ 1214 w 1215"/>
                <a:gd name="T39" fmla="*/ 233 h 1031"/>
                <a:gd name="T40" fmla="*/ 1142 w 1215"/>
                <a:gd name="T41" fmla="*/ 51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5" h="1031">
                  <a:moveTo>
                    <a:pt x="1142" y="51"/>
                  </a:moveTo>
                  <a:lnTo>
                    <a:pt x="1142" y="51"/>
                  </a:lnTo>
                  <a:cubicBezTo>
                    <a:pt x="1102" y="17"/>
                    <a:pt x="1053" y="3"/>
                    <a:pt x="1019" y="0"/>
                  </a:cubicBezTo>
                  <a:cubicBezTo>
                    <a:pt x="1016" y="0"/>
                    <a:pt x="993" y="0"/>
                    <a:pt x="950" y="0"/>
                  </a:cubicBezTo>
                  <a:cubicBezTo>
                    <a:pt x="523" y="670"/>
                    <a:pt x="523" y="670"/>
                    <a:pt x="523" y="670"/>
                  </a:cubicBezTo>
                  <a:cubicBezTo>
                    <a:pt x="83" y="0"/>
                    <a:pt x="83" y="0"/>
                    <a:pt x="83" y="0"/>
                  </a:cubicBezTo>
                  <a:cubicBezTo>
                    <a:pt x="43" y="0"/>
                    <a:pt x="17" y="0"/>
                    <a:pt x="17" y="0"/>
                  </a:cubicBezTo>
                  <a:cubicBezTo>
                    <a:pt x="12" y="0"/>
                    <a:pt x="8" y="3"/>
                    <a:pt x="0" y="3"/>
                  </a:cubicBezTo>
                  <a:cubicBezTo>
                    <a:pt x="0" y="109"/>
                    <a:pt x="0" y="109"/>
                    <a:pt x="0" y="109"/>
                  </a:cubicBezTo>
                  <a:cubicBezTo>
                    <a:pt x="0" y="109"/>
                    <a:pt x="0" y="109"/>
                    <a:pt x="0" y="106"/>
                  </a:cubicBezTo>
                  <a:cubicBezTo>
                    <a:pt x="0" y="1001"/>
                    <a:pt x="0" y="1001"/>
                    <a:pt x="0" y="1001"/>
                  </a:cubicBezTo>
                  <a:cubicBezTo>
                    <a:pt x="0" y="1015"/>
                    <a:pt x="14" y="1030"/>
                    <a:pt x="29" y="1030"/>
                  </a:cubicBezTo>
                  <a:cubicBezTo>
                    <a:pt x="1007" y="1030"/>
                    <a:pt x="1007" y="1030"/>
                    <a:pt x="1007" y="1030"/>
                  </a:cubicBezTo>
                  <a:cubicBezTo>
                    <a:pt x="1021" y="1030"/>
                    <a:pt x="1036" y="1015"/>
                    <a:pt x="1036" y="1001"/>
                  </a:cubicBezTo>
                  <a:cubicBezTo>
                    <a:pt x="1036" y="106"/>
                    <a:pt x="1036" y="106"/>
                    <a:pt x="1036" y="106"/>
                  </a:cubicBezTo>
                  <a:cubicBezTo>
                    <a:pt x="1044" y="112"/>
                    <a:pt x="1062" y="118"/>
                    <a:pt x="1073" y="130"/>
                  </a:cubicBezTo>
                  <a:cubicBezTo>
                    <a:pt x="1096" y="150"/>
                    <a:pt x="1108" y="184"/>
                    <a:pt x="1108" y="233"/>
                  </a:cubicBezTo>
                  <a:cubicBezTo>
                    <a:pt x="1108" y="889"/>
                    <a:pt x="1108" y="889"/>
                    <a:pt x="1108" y="889"/>
                  </a:cubicBezTo>
                  <a:cubicBezTo>
                    <a:pt x="1214" y="889"/>
                    <a:pt x="1214" y="889"/>
                    <a:pt x="1214" y="889"/>
                  </a:cubicBezTo>
                  <a:cubicBezTo>
                    <a:pt x="1214" y="233"/>
                    <a:pt x="1214" y="233"/>
                    <a:pt x="1214" y="233"/>
                  </a:cubicBezTo>
                  <a:cubicBezTo>
                    <a:pt x="1214" y="155"/>
                    <a:pt x="1188" y="95"/>
                    <a:pt x="1142" y="51"/>
                  </a:cubicBezTo>
                </a:path>
              </a:pathLst>
            </a:custGeom>
            <a:solidFill>
              <a:srgbClr val="222226"/>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6" name="Freeform 218"/>
            <p:cNvSpPr>
              <a:spLocks noChangeArrowheads="1"/>
            </p:cNvSpPr>
            <p:nvPr/>
          </p:nvSpPr>
          <p:spPr bwMode="auto">
            <a:xfrm>
              <a:off x="17387475" y="6241708"/>
              <a:ext cx="194946" cy="188214"/>
            </a:xfrm>
            <a:custGeom>
              <a:avLst/>
              <a:gdLst>
                <a:gd name="T0" fmla="*/ 132 w 133"/>
                <a:gd name="T1" fmla="*/ 57 h 127"/>
                <a:gd name="T2" fmla="*/ 132 w 133"/>
                <a:gd name="T3" fmla="*/ 57 h 127"/>
                <a:gd name="T4" fmla="*/ 69 w 133"/>
                <a:gd name="T5" fmla="*/ 0 h 127"/>
                <a:gd name="T6" fmla="*/ 0 w 133"/>
                <a:gd name="T7" fmla="*/ 60 h 127"/>
                <a:gd name="T8" fmla="*/ 74 w 133"/>
                <a:gd name="T9" fmla="*/ 126 h 127"/>
                <a:gd name="T10" fmla="*/ 132 w 133"/>
                <a:gd name="T11" fmla="*/ 57 h 127"/>
              </a:gdLst>
              <a:ahLst/>
              <a:cxnLst>
                <a:cxn ang="0">
                  <a:pos x="T0" y="T1"/>
                </a:cxn>
                <a:cxn ang="0">
                  <a:pos x="T2" y="T3"/>
                </a:cxn>
                <a:cxn ang="0">
                  <a:pos x="T4" y="T5"/>
                </a:cxn>
                <a:cxn ang="0">
                  <a:pos x="T6" y="T7"/>
                </a:cxn>
                <a:cxn ang="0">
                  <a:pos x="T8" y="T9"/>
                </a:cxn>
                <a:cxn ang="0">
                  <a:pos x="T10" y="T11"/>
                </a:cxn>
              </a:cxnLst>
              <a:rect l="0" t="0" r="r" b="b"/>
              <a:pathLst>
                <a:path w="133" h="127">
                  <a:moveTo>
                    <a:pt x="132" y="57"/>
                  </a:moveTo>
                  <a:lnTo>
                    <a:pt x="132" y="57"/>
                  </a:lnTo>
                  <a:cubicBezTo>
                    <a:pt x="109" y="37"/>
                    <a:pt x="86" y="20"/>
                    <a:pt x="69" y="0"/>
                  </a:cubicBezTo>
                  <a:cubicBezTo>
                    <a:pt x="0" y="60"/>
                    <a:pt x="0" y="60"/>
                    <a:pt x="0" y="60"/>
                  </a:cubicBezTo>
                  <a:cubicBezTo>
                    <a:pt x="23" y="83"/>
                    <a:pt x="48" y="106"/>
                    <a:pt x="74" y="126"/>
                  </a:cubicBezTo>
                  <a:lnTo>
                    <a:pt x="132" y="57"/>
                  </a:ln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7" name="Freeform 219"/>
            <p:cNvSpPr>
              <a:spLocks noChangeArrowheads="1"/>
            </p:cNvSpPr>
            <p:nvPr/>
          </p:nvSpPr>
          <p:spPr bwMode="auto">
            <a:xfrm>
              <a:off x="17421086" y="6268596"/>
              <a:ext cx="1283955" cy="584809"/>
            </a:xfrm>
            <a:custGeom>
              <a:avLst/>
              <a:gdLst>
                <a:gd name="T0" fmla="*/ 834 w 847"/>
                <a:gd name="T1" fmla="*/ 386 h 387"/>
                <a:gd name="T2" fmla="*/ 834 w 847"/>
                <a:gd name="T3" fmla="*/ 386 h 387"/>
                <a:gd name="T4" fmla="*/ 0 w 847"/>
                <a:gd name="T5" fmla="*/ 66 h 387"/>
                <a:gd name="T6" fmla="*/ 72 w 847"/>
                <a:gd name="T7" fmla="*/ 0 h 387"/>
                <a:gd name="T8" fmla="*/ 846 w 847"/>
                <a:gd name="T9" fmla="*/ 288 h 387"/>
                <a:gd name="T10" fmla="*/ 834 w 847"/>
                <a:gd name="T11" fmla="*/ 386 h 387"/>
              </a:gdLst>
              <a:ahLst/>
              <a:cxnLst>
                <a:cxn ang="0">
                  <a:pos x="T0" y="T1"/>
                </a:cxn>
                <a:cxn ang="0">
                  <a:pos x="T2" y="T3"/>
                </a:cxn>
                <a:cxn ang="0">
                  <a:pos x="T4" y="T5"/>
                </a:cxn>
                <a:cxn ang="0">
                  <a:pos x="T6" y="T7"/>
                </a:cxn>
                <a:cxn ang="0">
                  <a:pos x="T8" y="T9"/>
                </a:cxn>
                <a:cxn ang="0">
                  <a:pos x="T10" y="T11"/>
                </a:cxn>
              </a:cxnLst>
              <a:rect l="0" t="0" r="r" b="b"/>
              <a:pathLst>
                <a:path w="847" h="387">
                  <a:moveTo>
                    <a:pt x="834" y="386"/>
                  </a:moveTo>
                  <a:lnTo>
                    <a:pt x="834" y="386"/>
                  </a:lnTo>
                  <a:cubicBezTo>
                    <a:pt x="811" y="383"/>
                    <a:pt x="236" y="322"/>
                    <a:pt x="0" y="66"/>
                  </a:cubicBezTo>
                  <a:cubicBezTo>
                    <a:pt x="72" y="0"/>
                    <a:pt x="72" y="0"/>
                    <a:pt x="72" y="0"/>
                  </a:cubicBezTo>
                  <a:cubicBezTo>
                    <a:pt x="282" y="230"/>
                    <a:pt x="840" y="288"/>
                    <a:pt x="846" y="288"/>
                  </a:cubicBezTo>
                  <a:lnTo>
                    <a:pt x="834" y="386"/>
                  </a:lnTo>
                </a:path>
              </a:pathLst>
            </a:custGeom>
            <a:solidFill>
              <a:srgbClr val="222226"/>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8" name="Freeform 220"/>
            <p:cNvSpPr>
              <a:spLocks noChangeArrowheads="1"/>
            </p:cNvSpPr>
            <p:nvPr/>
          </p:nvSpPr>
          <p:spPr bwMode="auto">
            <a:xfrm>
              <a:off x="18785708" y="6698800"/>
              <a:ext cx="658783" cy="1015013"/>
            </a:xfrm>
            <a:custGeom>
              <a:avLst/>
              <a:gdLst>
                <a:gd name="T0" fmla="*/ 437 w 438"/>
                <a:gd name="T1" fmla="*/ 670 h 671"/>
                <a:gd name="T2" fmla="*/ 158 w 438"/>
                <a:gd name="T3" fmla="*/ 466 h 671"/>
                <a:gd name="T4" fmla="*/ 143 w 438"/>
                <a:gd name="T5" fmla="*/ 368 h 671"/>
                <a:gd name="T6" fmla="*/ 20 w 438"/>
                <a:gd name="T7" fmla="*/ 239 h 671"/>
                <a:gd name="T8" fmla="*/ 0 w 438"/>
                <a:gd name="T9" fmla="*/ 0 h 671"/>
                <a:gd name="T10" fmla="*/ 437 w 438"/>
                <a:gd name="T11" fmla="*/ 670 h 671"/>
              </a:gdLst>
              <a:ahLst/>
              <a:cxnLst>
                <a:cxn ang="0">
                  <a:pos x="T0" y="T1"/>
                </a:cxn>
                <a:cxn ang="0">
                  <a:pos x="T2" y="T3"/>
                </a:cxn>
                <a:cxn ang="0">
                  <a:pos x="T4" y="T5"/>
                </a:cxn>
                <a:cxn ang="0">
                  <a:pos x="T6" y="T7"/>
                </a:cxn>
                <a:cxn ang="0">
                  <a:pos x="T8" y="T9"/>
                </a:cxn>
                <a:cxn ang="0">
                  <a:pos x="T10" y="T11"/>
                </a:cxn>
              </a:cxnLst>
              <a:rect l="0" t="0" r="r" b="b"/>
              <a:pathLst>
                <a:path w="438" h="671">
                  <a:moveTo>
                    <a:pt x="437" y="670"/>
                  </a:moveTo>
                  <a:lnTo>
                    <a:pt x="158" y="466"/>
                  </a:lnTo>
                  <a:lnTo>
                    <a:pt x="143" y="368"/>
                  </a:lnTo>
                  <a:lnTo>
                    <a:pt x="20" y="239"/>
                  </a:lnTo>
                  <a:lnTo>
                    <a:pt x="0" y="0"/>
                  </a:lnTo>
                  <a:lnTo>
                    <a:pt x="437" y="670"/>
                  </a:lnTo>
                </a:path>
              </a:pathLst>
            </a:custGeom>
            <a:solidFill>
              <a:srgbClr val="32333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9" name="Freeform 221"/>
            <p:cNvSpPr>
              <a:spLocks noChangeArrowheads="1"/>
            </p:cNvSpPr>
            <p:nvPr/>
          </p:nvSpPr>
          <p:spPr bwMode="auto">
            <a:xfrm>
              <a:off x="19451213" y="6698800"/>
              <a:ext cx="645339" cy="1015013"/>
            </a:xfrm>
            <a:custGeom>
              <a:avLst/>
              <a:gdLst>
                <a:gd name="T0" fmla="*/ 0 w 429"/>
                <a:gd name="T1" fmla="*/ 670 h 671"/>
                <a:gd name="T2" fmla="*/ 282 w 429"/>
                <a:gd name="T3" fmla="*/ 466 h 671"/>
                <a:gd name="T4" fmla="*/ 296 w 429"/>
                <a:gd name="T5" fmla="*/ 368 h 671"/>
                <a:gd name="T6" fmla="*/ 417 w 429"/>
                <a:gd name="T7" fmla="*/ 239 h 671"/>
                <a:gd name="T8" fmla="*/ 428 w 429"/>
                <a:gd name="T9" fmla="*/ 0 h 671"/>
                <a:gd name="T10" fmla="*/ 0 w 429"/>
                <a:gd name="T11" fmla="*/ 670 h 671"/>
              </a:gdLst>
              <a:ahLst/>
              <a:cxnLst>
                <a:cxn ang="0">
                  <a:pos x="T0" y="T1"/>
                </a:cxn>
                <a:cxn ang="0">
                  <a:pos x="T2" y="T3"/>
                </a:cxn>
                <a:cxn ang="0">
                  <a:pos x="T4" y="T5"/>
                </a:cxn>
                <a:cxn ang="0">
                  <a:pos x="T6" y="T7"/>
                </a:cxn>
                <a:cxn ang="0">
                  <a:pos x="T8" y="T9"/>
                </a:cxn>
                <a:cxn ang="0">
                  <a:pos x="T10" y="T11"/>
                </a:cxn>
              </a:cxnLst>
              <a:rect l="0" t="0" r="r" b="b"/>
              <a:pathLst>
                <a:path w="429" h="671">
                  <a:moveTo>
                    <a:pt x="0" y="670"/>
                  </a:moveTo>
                  <a:lnTo>
                    <a:pt x="282" y="466"/>
                  </a:lnTo>
                  <a:lnTo>
                    <a:pt x="296" y="368"/>
                  </a:lnTo>
                  <a:lnTo>
                    <a:pt x="417" y="239"/>
                  </a:lnTo>
                  <a:lnTo>
                    <a:pt x="428" y="0"/>
                  </a:lnTo>
                  <a:lnTo>
                    <a:pt x="0" y="670"/>
                  </a:lnTo>
                </a:path>
              </a:pathLst>
            </a:custGeom>
            <a:solidFill>
              <a:srgbClr val="32333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0" name="Freeform 222"/>
            <p:cNvSpPr>
              <a:spLocks noChangeArrowheads="1"/>
            </p:cNvSpPr>
            <p:nvPr/>
          </p:nvSpPr>
          <p:spPr bwMode="auto">
            <a:xfrm>
              <a:off x="18698318" y="5656900"/>
              <a:ext cx="1492345" cy="1559489"/>
            </a:xfrm>
            <a:custGeom>
              <a:avLst/>
              <a:gdLst>
                <a:gd name="T0" fmla="*/ 981 w 982"/>
                <a:gd name="T1" fmla="*/ 938 h 1028"/>
                <a:gd name="T2" fmla="*/ 981 w 982"/>
                <a:gd name="T3" fmla="*/ 938 h 1028"/>
                <a:gd name="T4" fmla="*/ 875 w 982"/>
                <a:gd name="T5" fmla="*/ 1027 h 1028"/>
                <a:gd name="T6" fmla="*/ 107 w 982"/>
                <a:gd name="T7" fmla="*/ 1027 h 1028"/>
                <a:gd name="T8" fmla="*/ 0 w 982"/>
                <a:gd name="T9" fmla="*/ 938 h 1028"/>
                <a:gd name="T10" fmla="*/ 0 w 982"/>
                <a:gd name="T11" fmla="*/ 92 h 1028"/>
                <a:gd name="T12" fmla="*/ 107 w 982"/>
                <a:gd name="T13" fmla="*/ 0 h 1028"/>
                <a:gd name="T14" fmla="*/ 875 w 982"/>
                <a:gd name="T15" fmla="*/ 0 h 1028"/>
                <a:gd name="T16" fmla="*/ 981 w 982"/>
                <a:gd name="T17" fmla="*/ 92 h 1028"/>
                <a:gd name="T18" fmla="*/ 981 w 982"/>
                <a:gd name="T19" fmla="*/ 938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2" h="1028">
                  <a:moveTo>
                    <a:pt x="981" y="938"/>
                  </a:moveTo>
                  <a:lnTo>
                    <a:pt x="981" y="938"/>
                  </a:lnTo>
                  <a:cubicBezTo>
                    <a:pt x="981" y="987"/>
                    <a:pt x="932" y="1027"/>
                    <a:pt x="875" y="1027"/>
                  </a:cubicBezTo>
                  <a:cubicBezTo>
                    <a:pt x="107" y="1027"/>
                    <a:pt x="107" y="1027"/>
                    <a:pt x="107" y="1027"/>
                  </a:cubicBezTo>
                  <a:cubicBezTo>
                    <a:pt x="49" y="1027"/>
                    <a:pt x="0" y="987"/>
                    <a:pt x="0" y="938"/>
                  </a:cubicBezTo>
                  <a:cubicBezTo>
                    <a:pt x="0" y="92"/>
                    <a:pt x="0" y="92"/>
                    <a:pt x="0" y="92"/>
                  </a:cubicBezTo>
                  <a:cubicBezTo>
                    <a:pt x="0" y="40"/>
                    <a:pt x="49" y="0"/>
                    <a:pt x="107" y="0"/>
                  </a:cubicBezTo>
                  <a:cubicBezTo>
                    <a:pt x="875" y="0"/>
                    <a:pt x="875" y="0"/>
                    <a:pt x="875" y="0"/>
                  </a:cubicBezTo>
                  <a:cubicBezTo>
                    <a:pt x="932" y="0"/>
                    <a:pt x="981" y="40"/>
                    <a:pt x="981" y="92"/>
                  </a:cubicBezTo>
                  <a:lnTo>
                    <a:pt x="981" y="938"/>
                  </a:lnTo>
                </a:path>
              </a:pathLst>
            </a:custGeom>
            <a:solidFill>
              <a:srgbClr val="FCDBB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1" name="Freeform 223"/>
            <p:cNvSpPr>
              <a:spLocks noChangeArrowheads="1"/>
            </p:cNvSpPr>
            <p:nvPr/>
          </p:nvSpPr>
          <p:spPr bwMode="auto">
            <a:xfrm>
              <a:off x="18920154" y="6463532"/>
              <a:ext cx="147890" cy="141161"/>
            </a:xfrm>
            <a:custGeom>
              <a:avLst/>
              <a:gdLst>
                <a:gd name="T0" fmla="*/ 100 w 101"/>
                <a:gd name="T1" fmla="*/ 49 h 98"/>
                <a:gd name="T2" fmla="*/ 100 w 101"/>
                <a:gd name="T3" fmla="*/ 49 h 98"/>
                <a:gd name="T4" fmla="*/ 52 w 101"/>
                <a:gd name="T5" fmla="*/ 97 h 98"/>
                <a:gd name="T6" fmla="*/ 0 w 101"/>
                <a:gd name="T7" fmla="*/ 49 h 98"/>
                <a:gd name="T8" fmla="*/ 52 w 101"/>
                <a:gd name="T9" fmla="*/ 0 h 98"/>
                <a:gd name="T10" fmla="*/ 100 w 101"/>
                <a:gd name="T11" fmla="*/ 49 h 98"/>
              </a:gdLst>
              <a:ahLst/>
              <a:cxnLst>
                <a:cxn ang="0">
                  <a:pos x="T0" y="T1"/>
                </a:cxn>
                <a:cxn ang="0">
                  <a:pos x="T2" y="T3"/>
                </a:cxn>
                <a:cxn ang="0">
                  <a:pos x="T4" y="T5"/>
                </a:cxn>
                <a:cxn ang="0">
                  <a:pos x="T6" y="T7"/>
                </a:cxn>
                <a:cxn ang="0">
                  <a:pos x="T8" y="T9"/>
                </a:cxn>
                <a:cxn ang="0">
                  <a:pos x="T10" y="T11"/>
                </a:cxn>
              </a:cxnLst>
              <a:rect l="0" t="0" r="r" b="b"/>
              <a:pathLst>
                <a:path w="101" h="98">
                  <a:moveTo>
                    <a:pt x="100" y="49"/>
                  </a:moveTo>
                  <a:lnTo>
                    <a:pt x="100" y="49"/>
                  </a:lnTo>
                  <a:cubicBezTo>
                    <a:pt x="100" y="77"/>
                    <a:pt x="78" y="97"/>
                    <a:pt x="52" y="97"/>
                  </a:cubicBezTo>
                  <a:cubicBezTo>
                    <a:pt x="23" y="97"/>
                    <a:pt x="0" y="77"/>
                    <a:pt x="0" y="49"/>
                  </a:cubicBezTo>
                  <a:cubicBezTo>
                    <a:pt x="0" y="20"/>
                    <a:pt x="23" y="0"/>
                    <a:pt x="52" y="0"/>
                  </a:cubicBezTo>
                  <a:cubicBezTo>
                    <a:pt x="78" y="0"/>
                    <a:pt x="100" y="20"/>
                    <a:pt x="100" y="49"/>
                  </a:cubicBezTo>
                </a:path>
              </a:pathLst>
            </a:custGeom>
            <a:solidFill>
              <a:srgbClr val="130A0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2" name="Freeform 224"/>
            <p:cNvSpPr>
              <a:spLocks noChangeArrowheads="1"/>
            </p:cNvSpPr>
            <p:nvPr/>
          </p:nvSpPr>
          <p:spPr bwMode="auto">
            <a:xfrm>
              <a:off x="18947043" y="6497142"/>
              <a:ext cx="33611" cy="33610"/>
            </a:xfrm>
            <a:custGeom>
              <a:avLst/>
              <a:gdLst>
                <a:gd name="T0" fmla="*/ 26 w 27"/>
                <a:gd name="T1" fmla="*/ 14 h 27"/>
                <a:gd name="T2" fmla="*/ 26 w 27"/>
                <a:gd name="T3" fmla="*/ 14 h 27"/>
                <a:gd name="T4" fmla="*/ 11 w 27"/>
                <a:gd name="T5" fmla="*/ 26 h 27"/>
                <a:gd name="T6" fmla="*/ 0 w 27"/>
                <a:gd name="T7" fmla="*/ 14 h 27"/>
                <a:gd name="T8" fmla="*/ 11 w 27"/>
                <a:gd name="T9" fmla="*/ 0 h 27"/>
                <a:gd name="T10" fmla="*/ 26 w 27"/>
                <a:gd name="T11" fmla="*/ 14 h 27"/>
              </a:gdLst>
              <a:ahLst/>
              <a:cxnLst>
                <a:cxn ang="0">
                  <a:pos x="T0" y="T1"/>
                </a:cxn>
                <a:cxn ang="0">
                  <a:pos x="T2" y="T3"/>
                </a:cxn>
                <a:cxn ang="0">
                  <a:pos x="T4" y="T5"/>
                </a:cxn>
                <a:cxn ang="0">
                  <a:pos x="T6" y="T7"/>
                </a:cxn>
                <a:cxn ang="0">
                  <a:pos x="T8" y="T9"/>
                </a:cxn>
                <a:cxn ang="0">
                  <a:pos x="T10" y="T11"/>
                </a:cxn>
              </a:cxnLst>
              <a:rect l="0" t="0" r="r" b="b"/>
              <a:pathLst>
                <a:path w="27" h="27">
                  <a:moveTo>
                    <a:pt x="26" y="14"/>
                  </a:moveTo>
                  <a:lnTo>
                    <a:pt x="26" y="14"/>
                  </a:lnTo>
                  <a:cubicBezTo>
                    <a:pt x="26" y="20"/>
                    <a:pt x="20" y="26"/>
                    <a:pt x="11" y="26"/>
                  </a:cubicBezTo>
                  <a:cubicBezTo>
                    <a:pt x="5" y="26"/>
                    <a:pt x="0" y="20"/>
                    <a:pt x="0" y="14"/>
                  </a:cubicBezTo>
                  <a:cubicBezTo>
                    <a:pt x="0" y="5"/>
                    <a:pt x="5" y="0"/>
                    <a:pt x="11" y="0"/>
                  </a:cubicBezTo>
                  <a:cubicBezTo>
                    <a:pt x="20" y="0"/>
                    <a:pt x="26" y="5"/>
                    <a:pt x="26" y="14"/>
                  </a:cubicBez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3" name="Freeform 225"/>
            <p:cNvSpPr>
              <a:spLocks noChangeArrowheads="1"/>
            </p:cNvSpPr>
            <p:nvPr/>
          </p:nvSpPr>
          <p:spPr bwMode="auto">
            <a:xfrm>
              <a:off x="19827661" y="6463532"/>
              <a:ext cx="147890" cy="141161"/>
            </a:xfrm>
            <a:custGeom>
              <a:avLst/>
              <a:gdLst>
                <a:gd name="T0" fmla="*/ 101 w 102"/>
                <a:gd name="T1" fmla="*/ 49 h 98"/>
                <a:gd name="T2" fmla="*/ 101 w 102"/>
                <a:gd name="T3" fmla="*/ 49 h 98"/>
                <a:gd name="T4" fmla="*/ 49 w 102"/>
                <a:gd name="T5" fmla="*/ 97 h 98"/>
                <a:gd name="T6" fmla="*/ 0 w 102"/>
                <a:gd name="T7" fmla="*/ 49 h 98"/>
                <a:gd name="T8" fmla="*/ 49 w 102"/>
                <a:gd name="T9" fmla="*/ 0 h 98"/>
                <a:gd name="T10" fmla="*/ 101 w 102"/>
                <a:gd name="T11" fmla="*/ 49 h 98"/>
              </a:gdLst>
              <a:ahLst/>
              <a:cxnLst>
                <a:cxn ang="0">
                  <a:pos x="T0" y="T1"/>
                </a:cxn>
                <a:cxn ang="0">
                  <a:pos x="T2" y="T3"/>
                </a:cxn>
                <a:cxn ang="0">
                  <a:pos x="T4" y="T5"/>
                </a:cxn>
                <a:cxn ang="0">
                  <a:pos x="T6" y="T7"/>
                </a:cxn>
                <a:cxn ang="0">
                  <a:pos x="T8" y="T9"/>
                </a:cxn>
                <a:cxn ang="0">
                  <a:pos x="T10" y="T11"/>
                </a:cxn>
              </a:cxnLst>
              <a:rect l="0" t="0" r="r" b="b"/>
              <a:pathLst>
                <a:path w="102" h="98">
                  <a:moveTo>
                    <a:pt x="101" y="49"/>
                  </a:moveTo>
                  <a:lnTo>
                    <a:pt x="101" y="49"/>
                  </a:lnTo>
                  <a:cubicBezTo>
                    <a:pt x="101" y="77"/>
                    <a:pt x="78" y="97"/>
                    <a:pt x="49" y="97"/>
                  </a:cubicBezTo>
                  <a:cubicBezTo>
                    <a:pt x="24" y="97"/>
                    <a:pt x="0" y="77"/>
                    <a:pt x="0" y="49"/>
                  </a:cubicBezTo>
                  <a:cubicBezTo>
                    <a:pt x="0" y="20"/>
                    <a:pt x="24" y="0"/>
                    <a:pt x="49" y="0"/>
                  </a:cubicBezTo>
                  <a:cubicBezTo>
                    <a:pt x="78" y="0"/>
                    <a:pt x="101" y="20"/>
                    <a:pt x="101" y="49"/>
                  </a:cubicBezTo>
                </a:path>
              </a:pathLst>
            </a:custGeom>
            <a:solidFill>
              <a:srgbClr val="130A0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4" name="Freeform 226"/>
            <p:cNvSpPr>
              <a:spLocks noChangeArrowheads="1"/>
            </p:cNvSpPr>
            <p:nvPr/>
          </p:nvSpPr>
          <p:spPr bwMode="auto">
            <a:xfrm>
              <a:off x="19249545" y="6826517"/>
              <a:ext cx="376447" cy="188214"/>
            </a:xfrm>
            <a:custGeom>
              <a:avLst/>
              <a:gdLst>
                <a:gd name="T0" fmla="*/ 245 w 252"/>
                <a:gd name="T1" fmla="*/ 6 h 128"/>
                <a:gd name="T2" fmla="*/ 245 w 252"/>
                <a:gd name="T3" fmla="*/ 6 h 128"/>
                <a:gd name="T4" fmla="*/ 231 w 252"/>
                <a:gd name="T5" fmla="*/ 0 h 128"/>
                <a:gd name="T6" fmla="*/ 21 w 252"/>
                <a:gd name="T7" fmla="*/ 0 h 128"/>
                <a:gd name="T8" fmla="*/ 3 w 252"/>
                <a:gd name="T9" fmla="*/ 6 h 128"/>
                <a:gd name="T10" fmla="*/ 3 w 252"/>
                <a:gd name="T11" fmla="*/ 23 h 128"/>
                <a:gd name="T12" fmla="*/ 130 w 252"/>
                <a:gd name="T13" fmla="*/ 127 h 128"/>
                <a:gd name="T14" fmla="*/ 248 w 252"/>
                <a:gd name="T15" fmla="*/ 21 h 128"/>
                <a:gd name="T16" fmla="*/ 245 w 252"/>
                <a:gd name="T17" fmla="*/ 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128">
                  <a:moveTo>
                    <a:pt x="245" y="6"/>
                  </a:moveTo>
                  <a:lnTo>
                    <a:pt x="245" y="6"/>
                  </a:lnTo>
                  <a:cubicBezTo>
                    <a:pt x="242" y="0"/>
                    <a:pt x="236" y="0"/>
                    <a:pt x="231" y="0"/>
                  </a:cubicBezTo>
                  <a:cubicBezTo>
                    <a:pt x="21" y="0"/>
                    <a:pt x="21" y="0"/>
                    <a:pt x="21" y="0"/>
                  </a:cubicBezTo>
                  <a:cubicBezTo>
                    <a:pt x="15" y="0"/>
                    <a:pt x="9" y="0"/>
                    <a:pt x="3" y="6"/>
                  </a:cubicBezTo>
                  <a:cubicBezTo>
                    <a:pt x="0" y="12"/>
                    <a:pt x="0" y="18"/>
                    <a:pt x="3" y="23"/>
                  </a:cubicBezTo>
                  <a:cubicBezTo>
                    <a:pt x="6" y="26"/>
                    <a:pt x="55" y="127"/>
                    <a:pt x="130" y="127"/>
                  </a:cubicBezTo>
                  <a:cubicBezTo>
                    <a:pt x="208" y="127"/>
                    <a:pt x="248" y="26"/>
                    <a:pt x="248" y="21"/>
                  </a:cubicBezTo>
                  <a:cubicBezTo>
                    <a:pt x="251" y="15"/>
                    <a:pt x="248" y="9"/>
                    <a:pt x="245" y="6"/>
                  </a:cubicBezTo>
                </a:path>
              </a:pathLst>
            </a:custGeom>
            <a:solidFill>
              <a:srgbClr val="F47E5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5" name="Freeform 227"/>
            <p:cNvSpPr>
              <a:spLocks noChangeArrowheads="1"/>
            </p:cNvSpPr>
            <p:nvPr/>
          </p:nvSpPr>
          <p:spPr bwMode="auto">
            <a:xfrm>
              <a:off x="19128544" y="5623290"/>
              <a:ext cx="631894" cy="282321"/>
            </a:xfrm>
            <a:custGeom>
              <a:avLst/>
              <a:gdLst>
                <a:gd name="T0" fmla="*/ 417 w 418"/>
                <a:gd name="T1" fmla="*/ 0 h 188"/>
                <a:gd name="T2" fmla="*/ 0 w 418"/>
                <a:gd name="T3" fmla="*/ 0 h 188"/>
                <a:gd name="T4" fmla="*/ 207 w 418"/>
                <a:gd name="T5" fmla="*/ 187 h 188"/>
                <a:gd name="T6" fmla="*/ 417 w 418"/>
                <a:gd name="T7" fmla="*/ 0 h 188"/>
              </a:gdLst>
              <a:ahLst/>
              <a:cxnLst>
                <a:cxn ang="0">
                  <a:pos x="T0" y="T1"/>
                </a:cxn>
                <a:cxn ang="0">
                  <a:pos x="T2" y="T3"/>
                </a:cxn>
                <a:cxn ang="0">
                  <a:pos x="T4" y="T5"/>
                </a:cxn>
                <a:cxn ang="0">
                  <a:pos x="T6" y="T7"/>
                </a:cxn>
              </a:cxnLst>
              <a:rect l="0" t="0" r="r" b="b"/>
              <a:pathLst>
                <a:path w="418" h="188">
                  <a:moveTo>
                    <a:pt x="417" y="0"/>
                  </a:moveTo>
                  <a:lnTo>
                    <a:pt x="0" y="0"/>
                  </a:lnTo>
                  <a:lnTo>
                    <a:pt x="207" y="187"/>
                  </a:lnTo>
                  <a:lnTo>
                    <a:pt x="417" y="0"/>
                  </a:lnTo>
                </a:path>
              </a:pathLst>
            </a:custGeom>
            <a:solidFill>
              <a:srgbClr val="614C3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6" name="Freeform 228"/>
            <p:cNvSpPr>
              <a:spLocks noChangeArrowheads="1"/>
            </p:cNvSpPr>
            <p:nvPr/>
          </p:nvSpPr>
          <p:spPr bwMode="auto">
            <a:xfrm>
              <a:off x="19854550" y="6497142"/>
              <a:ext cx="33611" cy="33610"/>
            </a:xfrm>
            <a:custGeom>
              <a:avLst/>
              <a:gdLst>
                <a:gd name="T0" fmla="*/ 26 w 27"/>
                <a:gd name="T1" fmla="*/ 14 h 27"/>
                <a:gd name="T2" fmla="*/ 26 w 27"/>
                <a:gd name="T3" fmla="*/ 14 h 27"/>
                <a:gd name="T4" fmla="*/ 12 w 27"/>
                <a:gd name="T5" fmla="*/ 26 h 27"/>
                <a:gd name="T6" fmla="*/ 0 w 27"/>
                <a:gd name="T7" fmla="*/ 14 h 27"/>
                <a:gd name="T8" fmla="*/ 12 w 27"/>
                <a:gd name="T9" fmla="*/ 0 h 27"/>
                <a:gd name="T10" fmla="*/ 26 w 27"/>
                <a:gd name="T11" fmla="*/ 14 h 27"/>
              </a:gdLst>
              <a:ahLst/>
              <a:cxnLst>
                <a:cxn ang="0">
                  <a:pos x="T0" y="T1"/>
                </a:cxn>
                <a:cxn ang="0">
                  <a:pos x="T2" y="T3"/>
                </a:cxn>
                <a:cxn ang="0">
                  <a:pos x="T4" y="T5"/>
                </a:cxn>
                <a:cxn ang="0">
                  <a:pos x="T6" y="T7"/>
                </a:cxn>
                <a:cxn ang="0">
                  <a:pos x="T8" y="T9"/>
                </a:cxn>
                <a:cxn ang="0">
                  <a:pos x="T10" y="T11"/>
                </a:cxn>
              </a:cxnLst>
              <a:rect l="0" t="0" r="r" b="b"/>
              <a:pathLst>
                <a:path w="27" h="27">
                  <a:moveTo>
                    <a:pt x="26" y="14"/>
                  </a:moveTo>
                  <a:lnTo>
                    <a:pt x="26" y="14"/>
                  </a:lnTo>
                  <a:cubicBezTo>
                    <a:pt x="26" y="20"/>
                    <a:pt x="21" y="26"/>
                    <a:pt x="12" y="26"/>
                  </a:cubicBezTo>
                  <a:cubicBezTo>
                    <a:pt x="6" y="26"/>
                    <a:pt x="0" y="20"/>
                    <a:pt x="0" y="14"/>
                  </a:cubicBezTo>
                  <a:cubicBezTo>
                    <a:pt x="0" y="5"/>
                    <a:pt x="6" y="0"/>
                    <a:pt x="12" y="0"/>
                  </a:cubicBezTo>
                  <a:cubicBezTo>
                    <a:pt x="21" y="0"/>
                    <a:pt x="26" y="5"/>
                    <a:pt x="26" y="14"/>
                  </a:cubicBez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7" name="Freeform 229"/>
            <p:cNvSpPr>
              <a:spLocks noChangeArrowheads="1"/>
            </p:cNvSpPr>
            <p:nvPr/>
          </p:nvSpPr>
          <p:spPr bwMode="auto">
            <a:xfrm>
              <a:off x="17562254" y="6349259"/>
              <a:ext cx="47056" cy="53775"/>
            </a:xfrm>
            <a:custGeom>
              <a:avLst/>
              <a:gdLst>
                <a:gd name="T0" fmla="*/ 34 w 35"/>
                <a:gd name="T1" fmla="*/ 20 h 38"/>
                <a:gd name="T2" fmla="*/ 34 w 35"/>
                <a:gd name="T3" fmla="*/ 20 h 38"/>
                <a:gd name="T4" fmla="*/ 17 w 35"/>
                <a:gd name="T5" fmla="*/ 37 h 38"/>
                <a:gd name="T6" fmla="*/ 0 w 35"/>
                <a:gd name="T7" fmla="*/ 20 h 38"/>
                <a:gd name="T8" fmla="*/ 17 w 35"/>
                <a:gd name="T9" fmla="*/ 0 h 38"/>
                <a:gd name="T10" fmla="*/ 34 w 35"/>
                <a:gd name="T11" fmla="*/ 20 h 38"/>
              </a:gdLst>
              <a:ahLst/>
              <a:cxnLst>
                <a:cxn ang="0">
                  <a:pos x="T0" y="T1"/>
                </a:cxn>
                <a:cxn ang="0">
                  <a:pos x="T2" y="T3"/>
                </a:cxn>
                <a:cxn ang="0">
                  <a:pos x="T4" y="T5"/>
                </a:cxn>
                <a:cxn ang="0">
                  <a:pos x="T6" y="T7"/>
                </a:cxn>
                <a:cxn ang="0">
                  <a:pos x="T8" y="T9"/>
                </a:cxn>
                <a:cxn ang="0">
                  <a:pos x="T10" y="T11"/>
                </a:cxn>
              </a:cxnLst>
              <a:rect l="0" t="0" r="r" b="b"/>
              <a:pathLst>
                <a:path w="35" h="38">
                  <a:moveTo>
                    <a:pt x="34" y="20"/>
                  </a:moveTo>
                  <a:lnTo>
                    <a:pt x="34" y="20"/>
                  </a:lnTo>
                  <a:cubicBezTo>
                    <a:pt x="34" y="29"/>
                    <a:pt x="28" y="37"/>
                    <a:pt x="17" y="37"/>
                  </a:cubicBezTo>
                  <a:cubicBezTo>
                    <a:pt x="8" y="37"/>
                    <a:pt x="0" y="29"/>
                    <a:pt x="0" y="20"/>
                  </a:cubicBezTo>
                  <a:cubicBezTo>
                    <a:pt x="0" y="8"/>
                    <a:pt x="8" y="0"/>
                    <a:pt x="17" y="0"/>
                  </a:cubicBezTo>
                  <a:cubicBezTo>
                    <a:pt x="28" y="0"/>
                    <a:pt x="34" y="8"/>
                    <a:pt x="34" y="20"/>
                  </a:cubicBezTo>
                </a:path>
              </a:pathLst>
            </a:custGeom>
            <a:solidFill>
              <a:srgbClr val="61626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8" name="Freeform 230"/>
            <p:cNvSpPr>
              <a:spLocks noChangeArrowheads="1"/>
            </p:cNvSpPr>
            <p:nvPr/>
          </p:nvSpPr>
          <p:spPr bwMode="auto">
            <a:xfrm>
              <a:off x="20439388" y="7996134"/>
              <a:ext cx="47056" cy="47054"/>
            </a:xfrm>
            <a:custGeom>
              <a:avLst/>
              <a:gdLst>
                <a:gd name="T0" fmla="*/ 35 w 36"/>
                <a:gd name="T1" fmla="*/ 17 h 35"/>
                <a:gd name="T2" fmla="*/ 35 w 36"/>
                <a:gd name="T3" fmla="*/ 17 h 35"/>
                <a:gd name="T4" fmla="*/ 17 w 36"/>
                <a:gd name="T5" fmla="*/ 34 h 35"/>
                <a:gd name="T6" fmla="*/ 0 w 36"/>
                <a:gd name="T7" fmla="*/ 17 h 35"/>
                <a:gd name="T8" fmla="*/ 17 w 36"/>
                <a:gd name="T9" fmla="*/ 0 h 35"/>
                <a:gd name="T10" fmla="*/ 35 w 36"/>
                <a:gd name="T11" fmla="*/ 17 h 35"/>
              </a:gdLst>
              <a:ahLst/>
              <a:cxnLst>
                <a:cxn ang="0">
                  <a:pos x="T0" y="T1"/>
                </a:cxn>
                <a:cxn ang="0">
                  <a:pos x="T2" y="T3"/>
                </a:cxn>
                <a:cxn ang="0">
                  <a:pos x="T4" y="T5"/>
                </a:cxn>
                <a:cxn ang="0">
                  <a:pos x="T6" y="T7"/>
                </a:cxn>
                <a:cxn ang="0">
                  <a:pos x="T8" y="T9"/>
                </a:cxn>
                <a:cxn ang="0">
                  <a:pos x="T10" y="T11"/>
                </a:cxn>
              </a:cxnLst>
              <a:rect l="0" t="0" r="r" b="b"/>
              <a:pathLst>
                <a:path w="36" h="35">
                  <a:moveTo>
                    <a:pt x="35" y="17"/>
                  </a:moveTo>
                  <a:lnTo>
                    <a:pt x="35" y="17"/>
                  </a:lnTo>
                  <a:cubicBezTo>
                    <a:pt x="35" y="28"/>
                    <a:pt x="29" y="34"/>
                    <a:pt x="17" y="34"/>
                  </a:cubicBezTo>
                  <a:cubicBezTo>
                    <a:pt x="9" y="34"/>
                    <a:pt x="0" y="28"/>
                    <a:pt x="0" y="17"/>
                  </a:cubicBezTo>
                  <a:cubicBezTo>
                    <a:pt x="0" y="8"/>
                    <a:pt x="9" y="0"/>
                    <a:pt x="17" y="0"/>
                  </a:cubicBezTo>
                  <a:cubicBezTo>
                    <a:pt x="29" y="0"/>
                    <a:pt x="35" y="8"/>
                    <a:pt x="35" y="17"/>
                  </a:cubicBezTo>
                </a:path>
              </a:pathLst>
            </a:custGeom>
            <a:solidFill>
              <a:srgbClr val="61626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9" name="Freeform 231"/>
            <p:cNvSpPr>
              <a:spLocks noChangeArrowheads="1"/>
            </p:cNvSpPr>
            <p:nvPr/>
          </p:nvSpPr>
          <p:spPr bwMode="auto">
            <a:xfrm>
              <a:off x="17501753" y="6302206"/>
              <a:ext cx="47056" cy="53775"/>
            </a:xfrm>
            <a:custGeom>
              <a:avLst/>
              <a:gdLst>
                <a:gd name="T0" fmla="*/ 35 w 36"/>
                <a:gd name="T1" fmla="*/ 20 h 39"/>
                <a:gd name="T2" fmla="*/ 35 w 36"/>
                <a:gd name="T3" fmla="*/ 20 h 39"/>
                <a:gd name="T4" fmla="*/ 18 w 36"/>
                <a:gd name="T5" fmla="*/ 38 h 39"/>
                <a:gd name="T6" fmla="*/ 0 w 36"/>
                <a:gd name="T7" fmla="*/ 20 h 39"/>
                <a:gd name="T8" fmla="*/ 18 w 36"/>
                <a:gd name="T9" fmla="*/ 0 h 39"/>
                <a:gd name="T10" fmla="*/ 35 w 36"/>
                <a:gd name="T11" fmla="*/ 20 h 39"/>
              </a:gdLst>
              <a:ahLst/>
              <a:cxnLst>
                <a:cxn ang="0">
                  <a:pos x="T0" y="T1"/>
                </a:cxn>
                <a:cxn ang="0">
                  <a:pos x="T2" y="T3"/>
                </a:cxn>
                <a:cxn ang="0">
                  <a:pos x="T4" y="T5"/>
                </a:cxn>
                <a:cxn ang="0">
                  <a:pos x="T6" y="T7"/>
                </a:cxn>
                <a:cxn ang="0">
                  <a:pos x="T8" y="T9"/>
                </a:cxn>
                <a:cxn ang="0">
                  <a:pos x="T10" y="T11"/>
                </a:cxn>
              </a:cxnLst>
              <a:rect l="0" t="0" r="r" b="b"/>
              <a:pathLst>
                <a:path w="36" h="39">
                  <a:moveTo>
                    <a:pt x="35" y="20"/>
                  </a:moveTo>
                  <a:lnTo>
                    <a:pt x="35" y="20"/>
                  </a:lnTo>
                  <a:cubicBezTo>
                    <a:pt x="35" y="29"/>
                    <a:pt x="26" y="38"/>
                    <a:pt x="18" y="38"/>
                  </a:cubicBezTo>
                  <a:cubicBezTo>
                    <a:pt x="6" y="38"/>
                    <a:pt x="0" y="29"/>
                    <a:pt x="0" y="20"/>
                  </a:cubicBezTo>
                  <a:cubicBezTo>
                    <a:pt x="0" y="9"/>
                    <a:pt x="6" y="0"/>
                    <a:pt x="18" y="0"/>
                  </a:cubicBezTo>
                  <a:cubicBezTo>
                    <a:pt x="26" y="0"/>
                    <a:pt x="35" y="9"/>
                    <a:pt x="35" y="20"/>
                  </a:cubicBezTo>
                </a:path>
              </a:pathLst>
            </a:custGeom>
            <a:solidFill>
              <a:srgbClr val="61626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0" name="Freeform 232"/>
            <p:cNvSpPr>
              <a:spLocks noChangeArrowheads="1"/>
            </p:cNvSpPr>
            <p:nvPr/>
          </p:nvSpPr>
          <p:spPr bwMode="auto">
            <a:xfrm>
              <a:off x="20439388" y="7922193"/>
              <a:ext cx="47056" cy="47054"/>
            </a:xfrm>
            <a:custGeom>
              <a:avLst/>
              <a:gdLst>
                <a:gd name="T0" fmla="*/ 35 w 36"/>
                <a:gd name="T1" fmla="*/ 18 h 36"/>
                <a:gd name="T2" fmla="*/ 35 w 36"/>
                <a:gd name="T3" fmla="*/ 18 h 36"/>
                <a:gd name="T4" fmla="*/ 17 w 36"/>
                <a:gd name="T5" fmla="*/ 35 h 36"/>
                <a:gd name="T6" fmla="*/ 0 w 36"/>
                <a:gd name="T7" fmla="*/ 18 h 36"/>
                <a:gd name="T8" fmla="*/ 17 w 36"/>
                <a:gd name="T9" fmla="*/ 0 h 36"/>
                <a:gd name="T10" fmla="*/ 35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35" y="18"/>
                  </a:moveTo>
                  <a:lnTo>
                    <a:pt x="35" y="18"/>
                  </a:lnTo>
                  <a:cubicBezTo>
                    <a:pt x="35" y="26"/>
                    <a:pt x="29" y="35"/>
                    <a:pt x="17" y="35"/>
                  </a:cubicBezTo>
                  <a:cubicBezTo>
                    <a:pt x="9" y="35"/>
                    <a:pt x="0" y="26"/>
                    <a:pt x="0" y="18"/>
                  </a:cubicBezTo>
                  <a:cubicBezTo>
                    <a:pt x="0" y="9"/>
                    <a:pt x="9" y="0"/>
                    <a:pt x="17" y="0"/>
                  </a:cubicBezTo>
                  <a:cubicBezTo>
                    <a:pt x="29" y="0"/>
                    <a:pt x="35" y="9"/>
                    <a:pt x="35" y="18"/>
                  </a:cubicBezTo>
                </a:path>
              </a:pathLst>
            </a:custGeom>
            <a:solidFill>
              <a:srgbClr val="61626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1" name="Freeform 233"/>
            <p:cNvSpPr>
              <a:spLocks noChangeArrowheads="1"/>
            </p:cNvSpPr>
            <p:nvPr/>
          </p:nvSpPr>
          <p:spPr bwMode="auto">
            <a:xfrm>
              <a:off x="17098417" y="5246862"/>
              <a:ext cx="396614" cy="1263724"/>
            </a:xfrm>
            <a:custGeom>
              <a:avLst/>
              <a:gdLst>
                <a:gd name="T0" fmla="*/ 256 w 266"/>
                <a:gd name="T1" fmla="*/ 831 h 832"/>
                <a:gd name="T2" fmla="*/ 256 w 266"/>
                <a:gd name="T3" fmla="*/ 831 h 832"/>
                <a:gd name="T4" fmla="*/ 247 w 266"/>
                <a:gd name="T5" fmla="*/ 825 h 832"/>
                <a:gd name="T6" fmla="*/ 0 w 266"/>
                <a:gd name="T7" fmla="*/ 14 h 832"/>
                <a:gd name="T8" fmla="*/ 5 w 266"/>
                <a:gd name="T9" fmla="*/ 2 h 832"/>
                <a:gd name="T10" fmla="*/ 17 w 266"/>
                <a:gd name="T11" fmla="*/ 8 h 832"/>
                <a:gd name="T12" fmla="*/ 265 w 266"/>
                <a:gd name="T13" fmla="*/ 820 h 832"/>
                <a:gd name="T14" fmla="*/ 256 w 266"/>
                <a:gd name="T15" fmla="*/ 831 h 8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832">
                  <a:moveTo>
                    <a:pt x="256" y="831"/>
                  </a:moveTo>
                  <a:lnTo>
                    <a:pt x="256" y="831"/>
                  </a:lnTo>
                  <a:cubicBezTo>
                    <a:pt x="250" y="831"/>
                    <a:pt x="247" y="828"/>
                    <a:pt x="247" y="825"/>
                  </a:cubicBezTo>
                  <a:cubicBezTo>
                    <a:pt x="0" y="14"/>
                    <a:pt x="0" y="14"/>
                    <a:pt x="0" y="14"/>
                  </a:cubicBezTo>
                  <a:cubicBezTo>
                    <a:pt x="0" y="8"/>
                    <a:pt x="3" y="2"/>
                    <a:pt x="5" y="2"/>
                  </a:cubicBezTo>
                  <a:cubicBezTo>
                    <a:pt x="11" y="0"/>
                    <a:pt x="17" y="2"/>
                    <a:pt x="17" y="8"/>
                  </a:cubicBezTo>
                  <a:cubicBezTo>
                    <a:pt x="265" y="820"/>
                    <a:pt x="265" y="820"/>
                    <a:pt x="265" y="820"/>
                  </a:cubicBezTo>
                  <a:cubicBezTo>
                    <a:pt x="265" y="825"/>
                    <a:pt x="262" y="831"/>
                    <a:pt x="256" y="831"/>
                  </a:cubicBezTo>
                </a:path>
              </a:pathLst>
            </a:custGeom>
            <a:solidFill>
              <a:srgbClr val="453B3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 name="TextBox 1">
            <a:extLst>
              <a:ext uri="{FF2B5EF4-FFF2-40B4-BE49-F238E27FC236}">
                <a16:creationId xmlns:a16="http://schemas.microsoft.com/office/drawing/2014/main" id="{DC662474-E114-692E-D43C-3CAD1BFDBDBC}"/>
              </a:ext>
            </a:extLst>
          </p:cNvPr>
          <p:cNvSpPr txBox="1"/>
          <p:nvPr/>
        </p:nvSpPr>
        <p:spPr>
          <a:xfrm>
            <a:off x="3084264" y="7273899"/>
            <a:ext cx="1039067" cy="646331"/>
          </a:xfrm>
          <a:prstGeom prst="rect">
            <a:avLst/>
          </a:prstGeom>
          <a:noFill/>
        </p:spPr>
        <p:txBody>
          <a:bodyPr wrap="none" rtlCol="0">
            <a:spAutoFit/>
          </a:bodyPr>
          <a:lstStyle/>
          <a:p>
            <a:r>
              <a:rPr lang="en-US" dirty="0"/>
              <a:t>ESG</a:t>
            </a:r>
          </a:p>
        </p:txBody>
      </p:sp>
    </p:spTree>
    <p:extLst>
      <p:ext uri="{BB962C8B-B14F-4D97-AF65-F5344CB8AC3E}">
        <p14:creationId xmlns:p14="http://schemas.microsoft.com/office/powerpoint/2010/main" val="144127107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wipe(down)">
                                      <p:cBhvr>
                                        <p:cTn id="7" dur="500"/>
                                        <p:tgtEl>
                                          <p:spTgt spid="3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left)">
                                      <p:cBhvr>
                                        <p:cTn id="11" dur="500"/>
                                        <p:tgtEl>
                                          <p:spTgt spid="1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648"/>
                                        </p:tgtEl>
                                        <p:attrNameLst>
                                          <p:attrName>style.visibility</p:attrName>
                                        </p:attrNameLst>
                                      </p:cBhvr>
                                      <p:to>
                                        <p:strVal val="visible"/>
                                      </p:to>
                                    </p:set>
                                    <p:anim calcmode="lin" valueType="num">
                                      <p:cBhvr>
                                        <p:cTn id="19" dur="500" fill="hold"/>
                                        <p:tgtEl>
                                          <p:spTgt spid="648"/>
                                        </p:tgtEl>
                                        <p:attrNameLst>
                                          <p:attrName>ppt_w</p:attrName>
                                        </p:attrNameLst>
                                      </p:cBhvr>
                                      <p:tavLst>
                                        <p:tav tm="0">
                                          <p:val>
                                            <p:fltVal val="0"/>
                                          </p:val>
                                        </p:tav>
                                        <p:tav tm="100000">
                                          <p:val>
                                            <p:strVal val="#ppt_w"/>
                                          </p:val>
                                        </p:tav>
                                      </p:tavLst>
                                    </p:anim>
                                    <p:anim calcmode="lin" valueType="num">
                                      <p:cBhvr>
                                        <p:cTn id="20" dur="500" fill="hold"/>
                                        <p:tgtEl>
                                          <p:spTgt spid="648"/>
                                        </p:tgtEl>
                                        <p:attrNameLst>
                                          <p:attrName>ppt_h</p:attrName>
                                        </p:attrNameLst>
                                      </p:cBhvr>
                                      <p:tavLst>
                                        <p:tav tm="0">
                                          <p:val>
                                            <p:fltVal val="0"/>
                                          </p:val>
                                        </p:tav>
                                        <p:tav tm="100000">
                                          <p:val>
                                            <p:strVal val="#ppt_h"/>
                                          </p:val>
                                        </p:tav>
                                      </p:tavLst>
                                    </p:anim>
                                    <p:animEffect transition="in" filter="fade">
                                      <p:cBhvr>
                                        <p:cTn id="21" dur="500"/>
                                        <p:tgtEl>
                                          <p:spTgt spid="648"/>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wipe(down)">
                                      <p:cBhvr>
                                        <p:cTn id="25" dur="500"/>
                                        <p:tgtEl>
                                          <p:spTgt spid="118"/>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wipe(right)">
                                      <p:cBhvr>
                                        <p:cTn id="29" dur="500"/>
                                        <p:tgtEl>
                                          <p:spTgt spid="126"/>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1178"/>
                                        </p:tgtEl>
                                        <p:attrNameLst>
                                          <p:attrName>style.visibility</p:attrName>
                                        </p:attrNameLst>
                                      </p:cBhvr>
                                      <p:to>
                                        <p:strVal val="visible"/>
                                      </p:to>
                                    </p:set>
                                    <p:anim calcmode="lin" valueType="num">
                                      <p:cBhvr>
                                        <p:cTn id="37" dur="500" fill="hold"/>
                                        <p:tgtEl>
                                          <p:spTgt spid="1178"/>
                                        </p:tgtEl>
                                        <p:attrNameLst>
                                          <p:attrName>ppt_w</p:attrName>
                                        </p:attrNameLst>
                                      </p:cBhvr>
                                      <p:tavLst>
                                        <p:tav tm="0">
                                          <p:val>
                                            <p:fltVal val="0"/>
                                          </p:val>
                                        </p:tav>
                                        <p:tav tm="100000">
                                          <p:val>
                                            <p:strVal val="#ppt_w"/>
                                          </p:val>
                                        </p:tav>
                                      </p:tavLst>
                                    </p:anim>
                                    <p:anim calcmode="lin" valueType="num">
                                      <p:cBhvr>
                                        <p:cTn id="38" dur="500" fill="hold"/>
                                        <p:tgtEl>
                                          <p:spTgt spid="1178"/>
                                        </p:tgtEl>
                                        <p:attrNameLst>
                                          <p:attrName>ppt_h</p:attrName>
                                        </p:attrNameLst>
                                      </p:cBhvr>
                                      <p:tavLst>
                                        <p:tav tm="0">
                                          <p:val>
                                            <p:fltVal val="0"/>
                                          </p:val>
                                        </p:tav>
                                        <p:tav tm="100000">
                                          <p:val>
                                            <p:strVal val="#ppt_h"/>
                                          </p:val>
                                        </p:tav>
                                      </p:tavLst>
                                    </p:anim>
                                    <p:animEffect transition="in" filter="fade">
                                      <p:cBhvr>
                                        <p:cTn id="39" dur="500"/>
                                        <p:tgtEl>
                                          <p:spTgt spid="1178"/>
                                        </p:tgtEl>
                                      </p:cBhvr>
                                    </p:animEffect>
                                  </p:childTnLst>
                                </p:cTn>
                              </p:par>
                            </p:childTnLst>
                          </p:cTn>
                        </p:par>
                        <p:par>
                          <p:cTn id="40" fill="hold">
                            <p:stCondLst>
                              <p:cond delay="4000"/>
                            </p:stCondLst>
                            <p:childTnLst>
                              <p:par>
                                <p:cTn id="41" presetID="22" presetClass="entr" presetSubtype="4" fill="hold" grpId="0" nodeType="after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wipe(down)">
                                      <p:cBhvr>
                                        <p:cTn id="4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328" grpId="0" animBg="1"/>
      <p:bldP spid="1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246477"/>
            </a:xfrm>
            <a:prstGeom prst="rect">
              <a:avLst/>
            </a:prstGeom>
            <a:noFill/>
          </p:spPr>
          <p:txBody>
            <a:bodyPr wrap="square" lIns="91422" tIns="45711" rIns="91422" bIns="45711" rtlCol="0">
              <a:spAutoFit/>
            </a:bodyPr>
            <a:lstStyle/>
            <a:p>
              <a:pPr algn="ctr"/>
              <a:r>
                <a:rPr lang="id-ID" sz="7500" b="1" dirty="0" err="1">
                  <a:solidFill>
                    <a:schemeClr val="accent6"/>
                  </a:solidFill>
                  <a:latin typeface="Lato Regular"/>
                  <a:cs typeface="Lato Regular"/>
                </a:rPr>
                <a:t>Why</a:t>
              </a:r>
              <a:r>
                <a:rPr lang="id-ID" sz="7500" b="1" dirty="0">
                  <a:solidFill>
                    <a:schemeClr val="accent6"/>
                  </a:solidFill>
                  <a:latin typeface="Lato Regular"/>
                  <a:cs typeface="Lato Regular"/>
                </a:rPr>
                <a:t> </a:t>
              </a:r>
              <a:r>
                <a:rPr lang="id-ID" sz="7500" b="1" dirty="0" err="1">
                  <a:solidFill>
                    <a:schemeClr val="accent6"/>
                  </a:solidFill>
                  <a:latin typeface="Lato Regular"/>
                  <a:cs typeface="Lato Regular"/>
                </a:rPr>
                <a:t>Interest</a:t>
              </a:r>
              <a:r>
                <a:rPr lang="id-ID" sz="7500" b="1" dirty="0">
                  <a:solidFill>
                    <a:schemeClr val="accent6"/>
                  </a:solidFill>
                  <a:latin typeface="Lato Regular"/>
                  <a:cs typeface="Lato Regular"/>
                </a:rPr>
                <a:t> </a:t>
              </a:r>
              <a:r>
                <a:rPr lang="id-ID" sz="7500" b="1" dirty="0" err="1">
                  <a:solidFill>
                    <a:schemeClr val="accent6"/>
                  </a:solidFill>
                  <a:latin typeface="Lato Regular"/>
                  <a:cs typeface="Lato Regular"/>
                </a:rPr>
                <a:t>Rates</a:t>
              </a:r>
              <a:r>
                <a:rPr lang="id-ID" sz="7500" b="1" dirty="0">
                  <a:solidFill>
                    <a:schemeClr val="accent6"/>
                  </a:solidFill>
                  <a:latin typeface="Lato Regular"/>
                  <a:cs typeface="Lato Regular"/>
                </a:rPr>
                <a:t> </a:t>
              </a:r>
              <a:r>
                <a:rPr lang="id-ID" sz="7500" b="1" dirty="0" err="1">
                  <a:solidFill>
                    <a:schemeClr val="accent6"/>
                  </a:solidFill>
                  <a:latin typeface="Lato Regular"/>
                  <a:cs typeface="Lato Regular"/>
                </a:rPr>
                <a:t>Matter</a:t>
              </a:r>
              <a:r>
                <a:rPr lang="id-ID" sz="7500" b="1" dirty="0">
                  <a:solidFill>
                    <a:schemeClr val="accent6"/>
                  </a:solidFill>
                  <a:latin typeface="Lato Regular"/>
                  <a:cs typeface="Lato Regular"/>
                </a:rPr>
                <a:t>?</a:t>
              </a: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14" name="Picture Placeholder 13">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882" r="882"/>
          <a:stretch/>
        </p:blipFill>
        <p:spPr>
          <a:xfrm>
            <a:off x="-22225" y="44450"/>
            <a:ext cx="9451975" cy="13716000"/>
          </a:xfrm>
        </p:spPr>
      </p:pic>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9898156" y="3034514"/>
            <a:ext cx="160603"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9" name="TextBox 28">
            <a:extLst>
              <a:ext uri="{FF2B5EF4-FFF2-40B4-BE49-F238E27FC236}">
                <a16:creationId xmlns:a16="http://schemas.microsoft.com/office/drawing/2014/main" id="{1ACB08F5-9450-A9BF-3062-728C85628C30}"/>
              </a:ext>
            </a:extLst>
          </p:cNvPr>
          <p:cNvSpPr txBox="1"/>
          <p:nvPr/>
        </p:nvSpPr>
        <p:spPr>
          <a:xfrm>
            <a:off x="10239139" y="3034513"/>
            <a:ext cx="13195614" cy="1200329"/>
          </a:xfrm>
          <a:prstGeom prst="rect">
            <a:avLst/>
          </a:prstGeom>
          <a:noFill/>
        </p:spPr>
        <p:txBody>
          <a:bodyPr wrap="square" rtlCol="0">
            <a:spAutoFit/>
          </a:bodyPr>
          <a:lstStyle/>
          <a:p>
            <a:r>
              <a:rPr lang="en-GB" dirty="0"/>
              <a:t>Interest rates are among the most closely watched variables in the economy.</a:t>
            </a:r>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9895191" y="4977764"/>
            <a:ext cx="160603"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0238451" y="4877579"/>
            <a:ext cx="13377093" cy="1754326"/>
          </a:xfrm>
          <a:prstGeom prst="rect">
            <a:avLst/>
          </a:prstGeom>
          <a:noFill/>
        </p:spPr>
        <p:txBody>
          <a:bodyPr wrap="square" rtlCol="0">
            <a:spAutoFit/>
          </a:bodyPr>
          <a:lstStyle/>
          <a:p>
            <a:r>
              <a:rPr lang="en-GB" dirty="0"/>
              <a:t>Their movements are reported almost daily by the news media because they directly affect our everyday lives and have important consequences for the health of the economy.</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9895191" y="7711094"/>
            <a:ext cx="160603"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0239139" y="7761479"/>
            <a:ext cx="13195614" cy="1754326"/>
          </a:xfrm>
          <a:prstGeom prst="rect">
            <a:avLst/>
          </a:prstGeom>
          <a:noFill/>
        </p:spPr>
        <p:txBody>
          <a:bodyPr wrap="square" rtlCol="0">
            <a:spAutoFit/>
          </a:bodyPr>
          <a:lstStyle/>
          <a:p>
            <a:r>
              <a:rPr lang="en-GB" dirty="0"/>
              <a:t>They influence personal decisions such as whether to consume or save, whether to buy a house, and whether to purchase bonds or put funds into a savings account. </a:t>
            </a:r>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9900297" y="10840393"/>
            <a:ext cx="160603" cy="1325064"/>
          </a:xfrm>
          <a:prstGeom prst="round2SameRect">
            <a:avLst>
              <a:gd name="adj1" fmla="val 50000"/>
              <a:gd name="adj2"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0239139" y="10752891"/>
            <a:ext cx="13712212" cy="1754326"/>
          </a:xfrm>
          <a:prstGeom prst="rect">
            <a:avLst/>
          </a:prstGeom>
          <a:noFill/>
        </p:spPr>
        <p:txBody>
          <a:bodyPr wrap="square" rtlCol="0">
            <a:spAutoFit/>
          </a:bodyPr>
          <a:lstStyle/>
          <a:p>
            <a:r>
              <a:rPr lang="en-GB" dirty="0"/>
              <a:t>Interest rates also affect the economic decisions of businesses and households, such as whether to use their funds to invest in new equipment for factories or to save rather than spend their money.</a:t>
            </a:r>
          </a:p>
        </p:txBody>
      </p:sp>
    </p:spTree>
    <p:extLst>
      <p:ext uri="{BB962C8B-B14F-4D97-AF65-F5344CB8AC3E}">
        <p14:creationId xmlns:p14="http://schemas.microsoft.com/office/powerpoint/2010/main" val="420949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1" grpId="0" animBg="1"/>
      <p:bldP spid="32" grpId="0"/>
      <p:bldP spid="34" grpId="0" animBg="1"/>
      <p:bldP spid="35" grpId="0"/>
      <p:bldP spid="37" grpId="0" animBg="1"/>
      <p:bldP spid="38"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9232E"/>
        </a:solidFill>
        <a:effectLst/>
      </p:bgPr>
    </p:bg>
    <p:spTree>
      <p:nvGrpSpPr>
        <p:cNvPr id="1" name=""/>
        <p:cNvGrpSpPr/>
        <p:nvPr/>
      </p:nvGrpSpPr>
      <p:grpSpPr>
        <a:xfrm>
          <a:off x="0" y="0"/>
          <a:ext cx="0" cy="0"/>
          <a:chOff x="0" y="0"/>
          <a:chExt cx="0" cy="0"/>
        </a:xfrm>
      </p:grpSpPr>
      <p:grpSp>
        <p:nvGrpSpPr>
          <p:cNvPr id="20" name="Group 19"/>
          <p:cNvGrpSpPr/>
          <p:nvPr/>
        </p:nvGrpSpPr>
        <p:grpSpPr>
          <a:xfrm>
            <a:off x="1733550" y="8333981"/>
            <a:ext cx="20940713" cy="1236739"/>
            <a:chOff x="1692324" y="483017"/>
            <a:chExt cx="20940713" cy="1707630"/>
          </a:xfrm>
        </p:grpSpPr>
        <p:sp>
          <p:nvSpPr>
            <p:cNvPr id="22" name="TextBox 21"/>
            <p:cNvSpPr txBox="1"/>
            <p:nvPr/>
          </p:nvSpPr>
          <p:spPr>
            <a:xfrm>
              <a:off x="1692324" y="483017"/>
              <a:ext cx="20940713" cy="1402353"/>
            </a:xfrm>
            <a:prstGeom prst="rect">
              <a:avLst/>
            </a:prstGeom>
            <a:noFill/>
          </p:spPr>
          <p:txBody>
            <a:bodyPr wrap="square" lIns="91422" tIns="45711" rIns="91422" bIns="45711" rtlCol="0">
              <a:spAutoFit/>
            </a:bodyPr>
            <a:lstStyle/>
            <a:p>
              <a:pPr algn="ctr"/>
              <a:r>
                <a:rPr lang="en-GB" sz="6000" b="1" i="0" dirty="0">
                  <a:solidFill>
                    <a:schemeClr val="bg1"/>
                  </a:solidFill>
                  <a:effectLst/>
                  <a:latin typeface="Lato" panose="020F0502020204030203" pitchFamily="34" charset="0"/>
                  <a:ea typeface="Lato" panose="020F0502020204030203" pitchFamily="34" charset="0"/>
                  <a:cs typeface="Lato" panose="020F0502020204030203" pitchFamily="34" charset="0"/>
                </a:rPr>
                <a:t>Congratulations! You </a:t>
              </a:r>
              <a:r>
                <a:rPr lang="en-GB" sz="6000" b="1" dirty="0">
                  <a:solidFill>
                    <a:schemeClr val="bg1"/>
                  </a:solidFill>
                  <a:latin typeface="Lato" panose="020F0502020204030203" pitchFamily="34" charset="0"/>
                  <a:ea typeface="Lato" panose="020F0502020204030203" pitchFamily="34" charset="0"/>
                  <a:cs typeface="Lato" panose="020F0502020204030203" pitchFamily="34" charset="0"/>
                </a:rPr>
                <a:t>W</a:t>
              </a:r>
              <a:r>
                <a:rPr lang="en-GB" sz="6000" b="1" i="0" dirty="0">
                  <a:solidFill>
                    <a:schemeClr val="bg1"/>
                  </a:solidFill>
                  <a:effectLst/>
                  <a:latin typeface="Lato" panose="020F0502020204030203" pitchFamily="34" charset="0"/>
                  <a:ea typeface="Lato" panose="020F0502020204030203" pitchFamily="34" charset="0"/>
                  <a:cs typeface="Lato" panose="020F0502020204030203" pitchFamily="34" charset="0"/>
                </a:rPr>
                <a:t>on </a:t>
              </a:r>
              <a:r>
                <a:rPr lang="en-GB" sz="6000" b="1" dirty="0">
                  <a:solidFill>
                    <a:schemeClr val="bg1"/>
                  </a:solidFill>
                  <a:effectLst/>
                  <a:latin typeface="Lato" panose="020F0502020204030203" pitchFamily="34" charset="0"/>
                  <a:ea typeface="Lato" panose="020F0502020204030203" pitchFamily="34" charset="0"/>
                  <a:cs typeface="Lato" panose="020F0502020204030203" pitchFamily="34" charset="0"/>
                </a:rPr>
                <a:t>the 20 million Dollar</a:t>
              </a:r>
              <a:endParaRPr lang="id-ID" sz="60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1412311" y="209921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5" name="TextBox 24"/>
          <p:cNvSpPr txBox="1"/>
          <p:nvPr/>
        </p:nvSpPr>
        <p:spPr>
          <a:xfrm>
            <a:off x="377838" y="9570720"/>
            <a:ext cx="23704435" cy="3877948"/>
          </a:xfrm>
          <a:prstGeom prst="rect">
            <a:avLst/>
          </a:prstGeom>
          <a:noFill/>
        </p:spPr>
        <p:txBody>
          <a:bodyPr wrap="square" lIns="182843" tIns="91422" rIns="182843" bIns="91422" rtlCol="0">
            <a:spAutoFit/>
          </a:bodyPr>
          <a:lstStyle/>
          <a:p>
            <a:pPr marL="742950" indent="-742950">
              <a:buFont typeface="+mj-lt"/>
              <a:buAutoNum type="alphaUcPeriod"/>
            </a:pPr>
            <a:r>
              <a:rPr lang="en-GB" sz="6000" b="1" dirty="0">
                <a:solidFill>
                  <a:schemeClr val="bg1"/>
                </a:solidFill>
                <a:latin typeface="Lato" panose="020F0502020204030203" pitchFamily="34" charset="0"/>
                <a:ea typeface="Lato" panose="020F0502020204030203" pitchFamily="34" charset="0"/>
                <a:cs typeface="Lato" panose="020F0502020204030203" pitchFamily="34" charset="0"/>
              </a:rPr>
              <a:t> You will get a payment of 1 million dollar every year</a:t>
            </a:r>
            <a:br>
              <a:rPr lang="en-GB" sz="60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GB" sz="6000" b="1" dirty="0">
                <a:solidFill>
                  <a:schemeClr val="bg1"/>
                </a:solidFill>
                <a:latin typeface="Lato" panose="020F0502020204030203" pitchFamily="34" charset="0"/>
                <a:ea typeface="Lato" panose="020F0502020204030203" pitchFamily="34" charset="0"/>
                <a:cs typeface="Lato" panose="020F0502020204030203" pitchFamily="34" charset="0"/>
              </a:rPr>
              <a:t>for the next 20 years. </a:t>
            </a:r>
            <a:br>
              <a:rPr lang="en-GB" sz="6000" b="1" dirty="0">
                <a:solidFill>
                  <a:schemeClr val="bg1"/>
                </a:solidFill>
                <a:latin typeface="Lato" panose="020F0502020204030203" pitchFamily="34" charset="0"/>
                <a:ea typeface="Lato" panose="020F0502020204030203" pitchFamily="34" charset="0"/>
                <a:cs typeface="Lato" panose="020F0502020204030203" pitchFamily="34" charset="0"/>
              </a:rPr>
            </a:br>
            <a:endParaRPr lang="en-GB" sz="6000" b="1" dirty="0">
              <a:solidFill>
                <a:schemeClr val="bg1"/>
              </a:solidFill>
              <a:latin typeface="Lato" panose="020F0502020204030203" pitchFamily="34" charset="0"/>
              <a:ea typeface="Lato" panose="020F0502020204030203" pitchFamily="34" charset="0"/>
              <a:cs typeface="Lato" panose="020F0502020204030203" pitchFamily="34" charset="0"/>
            </a:endParaRPr>
          </a:p>
          <a:p>
            <a:pPr marL="742950" indent="-742950">
              <a:buFont typeface="+mj-lt"/>
              <a:buAutoNum type="alphaUcPeriod"/>
            </a:pPr>
            <a:r>
              <a:rPr lang="en-GB" sz="6000" b="1" dirty="0">
                <a:solidFill>
                  <a:schemeClr val="bg1"/>
                </a:solidFill>
                <a:latin typeface="Lato" panose="020F0502020204030203" pitchFamily="34" charset="0"/>
                <a:ea typeface="Lato" panose="020F0502020204030203" pitchFamily="34" charset="0"/>
                <a:cs typeface="Lato" panose="020F0502020204030203" pitchFamily="34" charset="0"/>
              </a:rPr>
              <a:t> You get 10 million dollars right now!  (Interest rate is 10%)</a:t>
            </a:r>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4702" b="24702"/>
          <a:stretch/>
        </p:blipFill>
        <p:spPr>
          <a:xfrm>
            <a:off x="0" y="-107187"/>
            <a:ext cx="24377650" cy="8229600"/>
          </a:xfrm>
        </p:spPr>
      </p:pic>
    </p:spTree>
    <p:extLst>
      <p:ext uri="{BB962C8B-B14F-4D97-AF65-F5344CB8AC3E}">
        <p14:creationId xmlns:p14="http://schemas.microsoft.com/office/powerpoint/2010/main" val="349211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rgbClr val="344A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775" y="960120"/>
            <a:ext cx="22470099" cy="11795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1784"/>
          <a:stretch/>
        </p:blipFill>
        <p:spPr>
          <a:xfrm>
            <a:off x="1512378" y="1286934"/>
            <a:ext cx="21352892" cy="11142132"/>
          </a:xfrm>
          <a:prstGeom prst="rect">
            <a:avLst/>
          </a:prstGeom>
        </p:spPr>
      </p:pic>
    </p:spTree>
    <p:extLst>
      <p:ext uri="{BB962C8B-B14F-4D97-AF65-F5344CB8AC3E}">
        <p14:creationId xmlns:p14="http://schemas.microsoft.com/office/powerpoint/2010/main" val="205049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rgbClr val="2F4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775" y="960120"/>
            <a:ext cx="22470099" cy="11795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1108" b="-1"/>
          <a:stretch/>
        </p:blipFill>
        <p:spPr>
          <a:xfrm>
            <a:off x="1644737" y="1286934"/>
            <a:ext cx="21088175" cy="11142132"/>
          </a:xfrm>
          <a:prstGeom prst="rect">
            <a:avLst/>
          </a:prstGeom>
        </p:spPr>
      </p:pic>
    </p:spTree>
    <p:extLst>
      <p:ext uri="{BB962C8B-B14F-4D97-AF65-F5344CB8AC3E}">
        <p14:creationId xmlns:p14="http://schemas.microsoft.com/office/powerpoint/2010/main" val="230586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48" cy="13714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24377650" cy="103742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2">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2617" y="1103922"/>
            <a:ext cx="21992415" cy="1079990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565"/>
          <a:stretch/>
        </p:blipFill>
        <p:spPr>
          <a:xfrm>
            <a:off x="1675963" y="1508296"/>
            <a:ext cx="21025723" cy="9991150"/>
          </a:xfrm>
          <a:prstGeom prst="rect">
            <a:avLst/>
          </a:prstGeom>
        </p:spPr>
      </p:pic>
      <p:cxnSp>
        <p:nvCxnSpPr>
          <p:cNvPr id="15" name="Straight Connector 14">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92617" y="12659538"/>
            <a:ext cx="21994735"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9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48" cy="13714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24377650" cy="103742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2617" y="1103922"/>
            <a:ext cx="21992415" cy="1079990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565"/>
          <a:stretch/>
        </p:blipFill>
        <p:spPr>
          <a:xfrm>
            <a:off x="1675963" y="1508296"/>
            <a:ext cx="21025723" cy="9991150"/>
          </a:xfrm>
          <a:prstGeom prst="rect">
            <a:avLst/>
          </a:prstGeom>
        </p:spPr>
      </p:pic>
      <p:cxnSp>
        <p:nvCxnSpPr>
          <p:cNvPr id="15" name="Straight Connector 14">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92617" y="12659538"/>
            <a:ext cx="21994735"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21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48" cy="13714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24377650" cy="103742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2617" y="1103922"/>
            <a:ext cx="21992415" cy="1079990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694" r="-1" b="2741"/>
          <a:stretch/>
        </p:blipFill>
        <p:spPr>
          <a:xfrm>
            <a:off x="1675963" y="1508296"/>
            <a:ext cx="21025723" cy="9991150"/>
          </a:xfrm>
          <a:prstGeom prst="rect">
            <a:avLst/>
          </a:prstGeom>
        </p:spPr>
      </p:pic>
      <p:cxnSp>
        <p:nvCxnSpPr>
          <p:cNvPr id="15" name="Straight Connector 14">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92617" y="12659538"/>
            <a:ext cx="21994735"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8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low polygonal head with coins and a bitcoin in the middle&#10;&#10;Description automatically generated">
            <a:extLst>
              <a:ext uri="{FF2B5EF4-FFF2-40B4-BE49-F238E27FC236}">
                <a16:creationId xmlns:a16="http://schemas.microsoft.com/office/drawing/2014/main" id="{08264100-430E-C50D-0147-EA829F28C6C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10" name="Rectangle 9"/>
          <p:cNvSpPr/>
          <p:nvPr/>
        </p:nvSpPr>
        <p:spPr>
          <a:xfrm>
            <a:off x="243840" y="0"/>
            <a:ext cx="24377650" cy="13716000"/>
          </a:xfrm>
          <a:prstGeom prst="rect">
            <a:avLst/>
          </a:prstGeom>
          <a:gradFill flip="none" rotWithShape="0">
            <a:gsLst>
              <a:gs pos="0">
                <a:srgbClr val="002452">
                  <a:alpha val="3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79484" y="5511813"/>
            <a:ext cx="8856912" cy="2246769"/>
          </a:xfrm>
          <a:prstGeom prst="rect">
            <a:avLst/>
          </a:prstGeom>
          <a:noFill/>
        </p:spPr>
        <p:txBody>
          <a:bodyPr wrap="none" rtlCol="0">
            <a:spAutoFit/>
          </a:bodyPr>
          <a:lstStyle/>
          <a:p>
            <a:pPr algn="ctr"/>
            <a:r>
              <a:rPr lang="en-US" sz="14000" b="1" dirty="0">
                <a:solidFill>
                  <a:schemeClr val="bg1"/>
                </a:solidFill>
                <a:latin typeface="Lato Bold" charset="0"/>
                <a:ea typeface="Lato Bold" charset="0"/>
                <a:cs typeface="Lato Bold" charset="0"/>
              </a:rPr>
              <a:t>The Break!</a:t>
            </a:r>
          </a:p>
        </p:txBody>
      </p:sp>
      <p:grpSp>
        <p:nvGrpSpPr>
          <p:cNvPr id="14" name="Group 13"/>
          <p:cNvGrpSpPr/>
          <p:nvPr/>
        </p:nvGrpSpPr>
        <p:grpSpPr>
          <a:xfrm>
            <a:off x="7602884" y="4192858"/>
            <a:ext cx="9235455" cy="5374888"/>
            <a:chOff x="1558925" y="4192858"/>
            <a:chExt cx="9235455" cy="5374888"/>
          </a:xfrm>
        </p:grpSpPr>
        <p:cxnSp>
          <p:nvCxnSpPr>
            <p:cNvPr id="16" name="Straight Connector 15"/>
            <p:cNvCxnSpPr/>
            <p:nvPr/>
          </p:nvCxnSpPr>
          <p:spPr>
            <a:xfrm>
              <a:off x="1558925" y="95677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32011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p:cNvSpPr/>
          <p:nvPr/>
        </p:nvSpPr>
        <p:spPr>
          <a:xfrm>
            <a:off x="0" y="215416"/>
            <a:ext cx="24377651" cy="13497939"/>
          </a:xfrm>
          <a:prstGeom prst="rect">
            <a:avLst/>
          </a:prstGeom>
          <a:solidFill>
            <a:schemeClr val="tx1"/>
          </a:solidFill>
          <a:ln w="12700">
            <a:miter lim="400000"/>
          </a:ln>
        </p:spPr>
        <p:txBody>
          <a:bodyPr lIns="71418" tIns="71418" rIns="71418" bIns="71418" anchor="ctr"/>
          <a:lstStyle/>
          <a:p>
            <a:pPr>
              <a:lnSpc>
                <a:spcPct val="130000"/>
              </a:lnSpc>
              <a:defRPr sz="2100" b="0" spc="-21"/>
            </a:pPr>
            <a:endParaRPr sz="2099" dirty="0"/>
          </a:p>
        </p:txBody>
      </p:sp>
      <p:sp>
        <p:nvSpPr>
          <p:cNvPr id="25" name="IMPERIAL"/>
          <p:cNvSpPr txBox="1"/>
          <p:nvPr/>
        </p:nvSpPr>
        <p:spPr>
          <a:xfrm>
            <a:off x="1483371" y="4149566"/>
            <a:ext cx="21410907" cy="406265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r>
              <a:rPr lang="en-GB" dirty="0">
                <a:latin typeface="Lato" panose="020F0502020204030203" pitchFamily="34" charset="0"/>
                <a:ea typeface="Lato" panose="020F0502020204030203" pitchFamily="34" charset="0"/>
                <a:cs typeface="Lato" panose="020F0502020204030203" pitchFamily="34" charset="0"/>
              </a:rPr>
              <a:t>The Only Game in Town:</a:t>
            </a:r>
          </a:p>
          <a:p>
            <a:endParaRPr lang="en-GB" b="1" dirty="0">
              <a:latin typeface="Lato" panose="020F0502020204030203" pitchFamily="34" charset="0"/>
              <a:ea typeface="Lato" panose="020F0502020204030203" pitchFamily="34" charset="0"/>
              <a:cs typeface="Lato" panose="020F0502020204030203" pitchFamily="34" charset="0"/>
            </a:endParaRPr>
          </a:p>
          <a:p>
            <a:r>
              <a:rPr lang="en-GB" b="1" dirty="0">
                <a:latin typeface="Lato" panose="020F0502020204030203" pitchFamily="34" charset="0"/>
                <a:ea typeface="Lato" panose="020F0502020204030203" pitchFamily="34" charset="0"/>
                <a:cs typeface="Lato" panose="020F0502020204030203" pitchFamily="34" charset="0"/>
              </a:rPr>
              <a:t>Central Banking</a:t>
            </a:r>
          </a:p>
        </p:txBody>
      </p:sp>
      <p:sp>
        <p:nvSpPr>
          <p:cNvPr id="30" name="Rechteck"/>
          <p:cNvSpPr/>
          <p:nvPr/>
        </p:nvSpPr>
        <p:spPr>
          <a:xfrm>
            <a:off x="13251499" y="9850287"/>
            <a:ext cx="1066575" cy="15890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1" name="Rechteck"/>
          <p:cNvSpPr/>
          <p:nvPr/>
        </p:nvSpPr>
        <p:spPr>
          <a:xfrm>
            <a:off x="14313419" y="9850287"/>
            <a:ext cx="1066575" cy="15890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7" name="Rechteck"/>
          <p:cNvSpPr/>
          <p:nvPr/>
        </p:nvSpPr>
        <p:spPr>
          <a:xfrm>
            <a:off x="0" y="6118"/>
            <a:ext cx="4073834" cy="209298"/>
          </a:xfrm>
          <a:prstGeom prst="rect">
            <a:avLst/>
          </a:prstGeom>
          <a:solidFill>
            <a:schemeClr val="accent1"/>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8" name="Rechteck"/>
          <p:cNvSpPr/>
          <p:nvPr/>
        </p:nvSpPr>
        <p:spPr>
          <a:xfrm>
            <a:off x="4069258" y="6118"/>
            <a:ext cx="4073835" cy="209298"/>
          </a:xfrm>
          <a:prstGeom prst="rect">
            <a:avLst/>
          </a:prstGeom>
          <a:solidFill>
            <a:schemeClr val="accent2"/>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9" name="Rechteck"/>
          <p:cNvSpPr/>
          <p:nvPr/>
        </p:nvSpPr>
        <p:spPr>
          <a:xfrm>
            <a:off x="8109241" y="6118"/>
            <a:ext cx="4073835" cy="209298"/>
          </a:xfrm>
          <a:prstGeom prst="rect">
            <a:avLst/>
          </a:prstGeom>
          <a:solidFill>
            <a:schemeClr val="accent3"/>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0" name="Rechteck"/>
          <p:cNvSpPr/>
          <p:nvPr/>
        </p:nvSpPr>
        <p:spPr>
          <a:xfrm>
            <a:off x="12178501" y="6118"/>
            <a:ext cx="4073835" cy="209298"/>
          </a:xfrm>
          <a:prstGeom prst="rect">
            <a:avLst/>
          </a:prstGeom>
          <a:solidFill>
            <a:schemeClr val="accent4"/>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1" name="Rechteck"/>
          <p:cNvSpPr/>
          <p:nvPr/>
        </p:nvSpPr>
        <p:spPr>
          <a:xfrm>
            <a:off x="16247762" y="6118"/>
            <a:ext cx="4073834" cy="20929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2" name="Rechteck"/>
          <p:cNvSpPr/>
          <p:nvPr/>
        </p:nvSpPr>
        <p:spPr>
          <a:xfrm>
            <a:off x="20303815" y="6118"/>
            <a:ext cx="4073835" cy="20929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 name="IMPERIAL">
            <a:extLst>
              <a:ext uri="{FF2B5EF4-FFF2-40B4-BE49-F238E27FC236}">
                <a16:creationId xmlns:a16="http://schemas.microsoft.com/office/drawing/2014/main" id="{27400D90-3222-23B0-2FEE-CC6208EE8BF0}"/>
              </a:ext>
            </a:extLst>
          </p:cNvPr>
          <p:cNvSpPr txBox="1"/>
          <p:nvPr/>
        </p:nvSpPr>
        <p:spPr>
          <a:xfrm>
            <a:off x="8109241" y="12017957"/>
            <a:ext cx="6927885"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endParaRPr lang="en-GB" sz="3600" b="1" dirty="0">
              <a:latin typeface="+mj-lt"/>
            </a:endParaRPr>
          </a:p>
        </p:txBody>
      </p:sp>
    </p:spTree>
    <p:extLst>
      <p:ext uri="{BB962C8B-B14F-4D97-AF65-F5344CB8AC3E}">
        <p14:creationId xmlns:p14="http://schemas.microsoft.com/office/powerpoint/2010/main" val="1115776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3" presetClass="entr" presetSubtype="32" fill="hold" grpId="0" nodeType="afterEffect">
                                  <p:stCondLst>
                                    <p:cond delay="0"/>
                                  </p:stCondLst>
                                  <p:iterate>
                                    <p:tmAbs val="0"/>
                                  </p:iterate>
                                  <p:childTnLst>
                                    <p:set>
                                      <p:cBhvr>
                                        <p:cTn id="11" fill="hold"/>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strVal val="4*#ppt_w"/>
                                          </p:val>
                                        </p:tav>
                                        <p:tav tm="100000">
                                          <p:val>
                                            <p:strVal val="#ppt_w"/>
                                          </p:val>
                                        </p:tav>
                                      </p:tavLst>
                                    </p:anim>
                                    <p:anim calcmode="lin" valueType="num">
                                      <p:cBhvr>
                                        <p:cTn id="13" dur="250" fill="hold"/>
                                        <p:tgtEl>
                                          <p:spTgt spid="37"/>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23" presetClass="entr" presetSubtype="32" fill="hold" grpId="0" nodeType="afterEffect">
                                  <p:stCondLst>
                                    <p:cond delay="150"/>
                                  </p:stCondLst>
                                  <p:iterate>
                                    <p:tmAbs val="0"/>
                                  </p:iterate>
                                  <p:childTnLst>
                                    <p:set>
                                      <p:cBhvr>
                                        <p:cTn id="16" fill="hold"/>
                                        <p:tgtEl>
                                          <p:spTgt spid="38"/>
                                        </p:tgtEl>
                                        <p:attrNameLst>
                                          <p:attrName>style.visibility</p:attrName>
                                        </p:attrNameLst>
                                      </p:cBhvr>
                                      <p:to>
                                        <p:strVal val="visible"/>
                                      </p:to>
                                    </p:set>
                                    <p:anim calcmode="lin" valueType="num">
                                      <p:cBhvr>
                                        <p:cTn id="17" dur="250" fill="hold"/>
                                        <p:tgtEl>
                                          <p:spTgt spid="38"/>
                                        </p:tgtEl>
                                        <p:attrNameLst>
                                          <p:attrName>ppt_w</p:attrName>
                                        </p:attrNameLst>
                                      </p:cBhvr>
                                      <p:tavLst>
                                        <p:tav tm="0">
                                          <p:val>
                                            <p:strVal val="4*#ppt_w"/>
                                          </p:val>
                                        </p:tav>
                                        <p:tav tm="100000">
                                          <p:val>
                                            <p:strVal val="#ppt_w"/>
                                          </p:val>
                                        </p:tav>
                                      </p:tavLst>
                                    </p:anim>
                                    <p:anim calcmode="lin" valueType="num">
                                      <p:cBhvr>
                                        <p:cTn id="18" dur="250" fill="hold"/>
                                        <p:tgtEl>
                                          <p:spTgt spid="38"/>
                                        </p:tgtEl>
                                        <p:attrNameLst>
                                          <p:attrName>ppt_h</p:attrName>
                                        </p:attrNameLst>
                                      </p:cBhvr>
                                      <p:tavLst>
                                        <p:tav tm="0">
                                          <p:val>
                                            <p:strVal val="4*#ppt_h"/>
                                          </p:val>
                                        </p:tav>
                                        <p:tav tm="100000">
                                          <p:val>
                                            <p:strVal val="#ppt_h"/>
                                          </p:val>
                                        </p:tav>
                                      </p:tavLst>
                                    </p:anim>
                                  </p:childTnLst>
                                </p:cTn>
                              </p:par>
                            </p:childTnLst>
                          </p:cTn>
                        </p:par>
                        <p:par>
                          <p:cTn id="19" fill="hold">
                            <p:stCondLst>
                              <p:cond delay="900"/>
                            </p:stCondLst>
                            <p:childTnLst>
                              <p:par>
                                <p:cTn id="20" presetID="23" presetClass="entr" presetSubtype="32" fill="hold" grpId="0" nodeType="afterEffect">
                                  <p:stCondLst>
                                    <p:cond delay="150"/>
                                  </p:stCondLst>
                                  <p:iterate>
                                    <p:tmAbs val="0"/>
                                  </p:iterate>
                                  <p:childTnLst>
                                    <p:set>
                                      <p:cBhvr>
                                        <p:cTn id="21" fill="hold"/>
                                        <p:tgtEl>
                                          <p:spTgt spid="39"/>
                                        </p:tgtEl>
                                        <p:attrNameLst>
                                          <p:attrName>style.visibility</p:attrName>
                                        </p:attrNameLst>
                                      </p:cBhvr>
                                      <p:to>
                                        <p:strVal val="visible"/>
                                      </p:to>
                                    </p:set>
                                    <p:anim calcmode="lin" valueType="num">
                                      <p:cBhvr>
                                        <p:cTn id="22" dur="250" fill="hold"/>
                                        <p:tgtEl>
                                          <p:spTgt spid="39"/>
                                        </p:tgtEl>
                                        <p:attrNameLst>
                                          <p:attrName>ppt_w</p:attrName>
                                        </p:attrNameLst>
                                      </p:cBhvr>
                                      <p:tavLst>
                                        <p:tav tm="0">
                                          <p:val>
                                            <p:strVal val="4*#ppt_w"/>
                                          </p:val>
                                        </p:tav>
                                        <p:tav tm="100000">
                                          <p:val>
                                            <p:strVal val="#ppt_w"/>
                                          </p:val>
                                        </p:tav>
                                      </p:tavLst>
                                    </p:anim>
                                    <p:anim calcmode="lin" valueType="num">
                                      <p:cBhvr>
                                        <p:cTn id="23" dur="250" fill="hold"/>
                                        <p:tgtEl>
                                          <p:spTgt spid="39"/>
                                        </p:tgtEl>
                                        <p:attrNameLst>
                                          <p:attrName>ppt_h</p:attrName>
                                        </p:attrNameLst>
                                      </p:cBhvr>
                                      <p:tavLst>
                                        <p:tav tm="0">
                                          <p:val>
                                            <p:strVal val="4*#ppt_h"/>
                                          </p:val>
                                        </p:tav>
                                        <p:tav tm="100000">
                                          <p:val>
                                            <p:strVal val="#ppt_h"/>
                                          </p:val>
                                        </p:tav>
                                      </p:tavLst>
                                    </p:anim>
                                  </p:childTnLst>
                                </p:cTn>
                              </p:par>
                            </p:childTnLst>
                          </p:cTn>
                        </p:par>
                        <p:par>
                          <p:cTn id="24" fill="hold">
                            <p:stCondLst>
                              <p:cond delay="1300"/>
                            </p:stCondLst>
                            <p:childTnLst>
                              <p:par>
                                <p:cTn id="25" presetID="23" presetClass="entr" presetSubtype="32" fill="hold" grpId="0" nodeType="afterEffect">
                                  <p:stCondLst>
                                    <p:cond delay="150"/>
                                  </p:stCondLst>
                                  <p:iterate>
                                    <p:tmAbs val="0"/>
                                  </p:iterate>
                                  <p:childTnLst>
                                    <p:set>
                                      <p:cBhvr>
                                        <p:cTn id="26" fill="hold"/>
                                        <p:tgtEl>
                                          <p:spTgt spid="40"/>
                                        </p:tgtEl>
                                        <p:attrNameLst>
                                          <p:attrName>style.visibility</p:attrName>
                                        </p:attrNameLst>
                                      </p:cBhvr>
                                      <p:to>
                                        <p:strVal val="visible"/>
                                      </p:to>
                                    </p:set>
                                    <p:anim calcmode="lin" valueType="num">
                                      <p:cBhvr>
                                        <p:cTn id="27" dur="250" fill="hold"/>
                                        <p:tgtEl>
                                          <p:spTgt spid="40"/>
                                        </p:tgtEl>
                                        <p:attrNameLst>
                                          <p:attrName>ppt_w</p:attrName>
                                        </p:attrNameLst>
                                      </p:cBhvr>
                                      <p:tavLst>
                                        <p:tav tm="0">
                                          <p:val>
                                            <p:strVal val="4*#ppt_w"/>
                                          </p:val>
                                        </p:tav>
                                        <p:tav tm="100000">
                                          <p:val>
                                            <p:strVal val="#ppt_w"/>
                                          </p:val>
                                        </p:tav>
                                      </p:tavLst>
                                    </p:anim>
                                    <p:anim calcmode="lin" valueType="num">
                                      <p:cBhvr>
                                        <p:cTn id="28" dur="250" fill="hold"/>
                                        <p:tgtEl>
                                          <p:spTgt spid="40"/>
                                        </p:tgtEl>
                                        <p:attrNameLst>
                                          <p:attrName>ppt_h</p:attrName>
                                        </p:attrNameLst>
                                      </p:cBhvr>
                                      <p:tavLst>
                                        <p:tav tm="0">
                                          <p:val>
                                            <p:strVal val="4*#ppt_h"/>
                                          </p:val>
                                        </p:tav>
                                        <p:tav tm="100000">
                                          <p:val>
                                            <p:strVal val="#ppt_h"/>
                                          </p:val>
                                        </p:tav>
                                      </p:tavLst>
                                    </p:anim>
                                  </p:childTnLst>
                                </p:cTn>
                              </p:par>
                            </p:childTnLst>
                          </p:cTn>
                        </p:par>
                        <p:par>
                          <p:cTn id="29" fill="hold">
                            <p:stCondLst>
                              <p:cond delay="1700"/>
                            </p:stCondLst>
                            <p:childTnLst>
                              <p:par>
                                <p:cTn id="30" presetID="23" presetClass="entr" presetSubtype="32" fill="hold" grpId="0" nodeType="afterEffect">
                                  <p:stCondLst>
                                    <p:cond delay="150"/>
                                  </p:stCondLst>
                                  <p:iterate>
                                    <p:tmAbs val="0"/>
                                  </p:iterate>
                                  <p:childTnLst>
                                    <p:set>
                                      <p:cBhvr>
                                        <p:cTn id="31" fill="hold"/>
                                        <p:tgtEl>
                                          <p:spTgt spid="41"/>
                                        </p:tgtEl>
                                        <p:attrNameLst>
                                          <p:attrName>style.visibility</p:attrName>
                                        </p:attrNameLst>
                                      </p:cBhvr>
                                      <p:to>
                                        <p:strVal val="visible"/>
                                      </p:to>
                                    </p:set>
                                    <p:anim calcmode="lin" valueType="num">
                                      <p:cBhvr>
                                        <p:cTn id="32" dur="250" fill="hold"/>
                                        <p:tgtEl>
                                          <p:spTgt spid="41"/>
                                        </p:tgtEl>
                                        <p:attrNameLst>
                                          <p:attrName>ppt_w</p:attrName>
                                        </p:attrNameLst>
                                      </p:cBhvr>
                                      <p:tavLst>
                                        <p:tav tm="0">
                                          <p:val>
                                            <p:strVal val="4*#ppt_w"/>
                                          </p:val>
                                        </p:tav>
                                        <p:tav tm="100000">
                                          <p:val>
                                            <p:strVal val="#ppt_w"/>
                                          </p:val>
                                        </p:tav>
                                      </p:tavLst>
                                    </p:anim>
                                    <p:anim calcmode="lin" valueType="num">
                                      <p:cBhvr>
                                        <p:cTn id="33" dur="250" fill="hold"/>
                                        <p:tgtEl>
                                          <p:spTgt spid="41"/>
                                        </p:tgtEl>
                                        <p:attrNameLst>
                                          <p:attrName>ppt_h</p:attrName>
                                        </p:attrNameLst>
                                      </p:cBhvr>
                                      <p:tavLst>
                                        <p:tav tm="0">
                                          <p:val>
                                            <p:strVal val="4*#ppt_h"/>
                                          </p:val>
                                        </p:tav>
                                        <p:tav tm="100000">
                                          <p:val>
                                            <p:strVal val="#ppt_h"/>
                                          </p:val>
                                        </p:tav>
                                      </p:tavLst>
                                    </p:anim>
                                  </p:childTnLst>
                                </p:cTn>
                              </p:par>
                            </p:childTnLst>
                          </p:cTn>
                        </p:par>
                        <p:par>
                          <p:cTn id="34" fill="hold">
                            <p:stCondLst>
                              <p:cond delay="2100"/>
                            </p:stCondLst>
                            <p:childTnLst>
                              <p:par>
                                <p:cTn id="35" presetID="23" presetClass="entr" presetSubtype="32" fill="hold" grpId="0" nodeType="afterEffect">
                                  <p:stCondLst>
                                    <p:cond delay="150"/>
                                  </p:stCondLst>
                                  <p:iterate>
                                    <p:tmAbs val="0"/>
                                  </p:iterate>
                                  <p:childTnLst>
                                    <p:set>
                                      <p:cBhvr>
                                        <p:cTn id="36" fill="hold"/>
                                        <p:tgtEl>
                                          <p:spTgt spid="42"/>
                                        </p:tgtEl>
                                        <p:attrNameLst>
                                          <p:attrName>style.visibility</p:attrName>
                                        </p:attrNameLst>
                                      </p:cBhvr>
                                      <p:to>
                                        <p:strVal val="visible"/>
                                      </p:to>
                                    </p:set>
                                    <p:anim calcmode="lin" valueType="num">
                                      <p:cBhvr>
                                        <p:cTn id="37" dur="250" fill="hold"/>
                                        <p:tgtEl>
                                          <p:spTgt spid="42"/>
                                        </p:tgtEl>
                                        <p:attrNameLst>
                                          <p:attrName>ppt_w</p:attrName>
                                        </p:attrNameLst>
                                      </p:cBhvr>
                                      <p:tavLst>
                                        <p:tav tm="0">
                                          <p:val>
                                            <p:strVal val="4*#ppt_w"/>
                                          </p:val>
                                        </p:tav>
                                        <p:tav tm="100000">
                                          <p:val>
                                            <p:strVal val="#ppt_w"/>
                                          </p:val>
                                        </p:tav>
                                      </p:tavLst>
                                    </p:anim>
                                    <p:anim calcmode="lin" valueType="num">
                                      <p:cBhvr>
                                        <p:cTn id="38" dur="250" fill="hold"/>
                                        <p:tgtEl>
                                          <p:spTgt spid="42"/>
                                        </p:tgtEl>
                                        <p:attrNameLst>
                                          <p:attrName>ppt_h</p:attrName>
                                        </p:attrNameLst>
                                      </p:cBhvr>
                                      <p:tavLst>
                                        <p:tav tm="0">
                                          <p:val>
                                            <p:strVal val="4*#ppt_h"/>
                                          </p:val>
                                        </p:tav>
                                        <p:tav tm="100000">
                                          <p:val>
                                            <p:strVal val="#ppt_h"/>
                                          </p:val>
                                        </p:tav>
                                      </p:tavLst>
                                    </p:anim>
                                  </p:childTnLst>
                                </p:cTn>
                              </p:par>
                            </p:childTnLst>
                          </p:cTn>
                        </p:par>
                        <p:par>
                          <p:cTn id="39" fill="hold">
                            <p:stCondLst>
                              <p:cond delay="2500"/>
                            </p:stCondLst>
                            <p:childTnLst>
                              <p:par>
                                <p:cTn id="40" presetID="1" presetClass="entr" presetSubtype="0" fill="hold" grpId="0" nodeType="afterEffect">
                                  <p:stCondLst>
                                    <p:cond delay="0"/>
                                  </p:stCondLst>
                                  <p:iterate type="lt">
                                    <p:tmAbs val="100"/>
                                  </p:iterate>
                                  <p:childTnLst>
                                    <p:set>
                                      <p:cBhvr>
                                        <p:cTn id="41" fill="hold"/>
                                        <p:tgtEl>
                                          <p:spTgt spid="25"/>
                                        </p:tgtEl>
                                        <p:attrNameLst>
                                          <p:attrName>style.visibility</p:attrName>
                                        </p:attrNameLst>
                                      </p:cBhvr>
                                      <p:to>
                                        <p:strVal val="visible"/>
                                      </p:to>
                                    </p:set>
                                  </p:childTnLst>
                                </p:cTn>
                              </p:par>
                            </p:childTnLst>
                          </p:cTn>
                        </p:par>
                        <p:par>
                          <p:cTn id="42" fill="hold">
                            <p:stCondLst>
                              <p:cond delay="5600"/>
                            </p:stCondLst>
                            <p:childTnLst>
                              <p:par>
                                <p:cTn id="43" presetID="22" presetClass="entr" presetSubtype="8" fill="hold" grpId="0" nodeType="afterEffect">
                                  <p:stCondLst>
                                    <p:cond delay="80"/>
                                  </p:stCondLst>
                                  <p:iterate>
                                    <p:tmAbs val="0"/>
                                  </p:iterate>
                                  <p:childTnLst>
                                    <p:set>
                                      <p:cBhvr>
                                        <p:cTn id="44" fill="hold"/>
                                        <p:tgtEl>
                                          <p:spTgt spid="30"/>
                                        </p:tgtEl>
                                        <p:attrNameLst>
                                          <p:attrName>style.visibility</p:attrName>
                                        </p:attrNameLst>
                                      </p:cBhvr>
                                      <p:to>
                                        <p:strVal val="visible"/>
                                      </p:to>
                                    </p:set>
                                    <p:animEffect transition="in" filter="wipe(left)">
                                      <p:cBhvr>
                                        <p:cTn id="45" dur="100"/>
                                        <p:tgtEl>
                                          <p:spTgt spid="30"/>
                                        </p:tgtEl>
                                      </p:cBhvr>
                                    </p:animEffect>
                                  </p:childTnLst>
                                </p:cTn>
                              </p:par>
                            </p:childTnLst>
                          </p:cTn>
                        </p:par>
                        <p:par>
                          <p:cTn id="46" fill="hold">
                            <p:stCondLst>
                              <p:cond delay="5780"/>
                            </p:stCondLst>
                            <p:childTnLst>
                              <p:par>
                                <p:cTn id="47" presetID="22" presetClass="entr" presetSubtype="8" fill="hold" grpId="0" nodeType="afterEffect">
                                  <p:stCondLst>
                                    <p:cond delay="80"/>
                                  </p:stCondLst>
                                  <p:iterate>
                                    <p:tmAbs val="0"/>
                                  </p:iterate>
                                  <p:childTnLst>
                                    <p:set>
                                      <p:cBhvr>
                                        <p:cTn id="48" fill="hold"/>
                                        <p:tgtEl>
                                          <p:spTgt spid="31"/>
                                        </p:tgtEl>
                                        <p:attrNameLst>
                                          <p:attrName>style.visibility</p:attrName>
                                        </p:attrNameLst>
                                      </p:cBhvr>
                                      <p:to>
                                        <p:strVal val="visible"/>
                                      </p:to>
                                    </p:set>
                                    <p:animEffect transition="in" filter="wipe(left)">
                                      <p:cBhvr>
                                        <p:cTn id="49" dur="100"/>
                                        <p:tgtEl>
                                          <p:spTgt spid="31"/>
                                        </p:tgtEl>
                                      </p:cBhvr>
                                    </p:animEffect>
                                  </p:childTnLst>
                                </p:cTn>
                              </p:par>
                            </p:childTnLst>
                          </p:cTn>
                        </p:par>
                        <p:par>
                          <p:cTn id="50" fill="hold">
                            <p:stCondLst>
                              <p:cond delay="5960"/>
                            </p:stCondLst>
                            <p:childTnLst>
                              <p:par>
                                <p:cTn id="51" presetID="1" presetClass="entr" presetSubtype="0" fill="hold" grpId="0" nodeType="afterEffect">
                                  <p:stCondLst>
                                    <p:cond delay="0"/>
                                  </p:stCondLst>
                                  <p:iterate type="lt">
                                    <p:tmAbs val="100"/>
                                  </p:iterate>
                                  <p:childTnLst>
                                    <p:set>
                                      <p:cBhvr>
                                        <p:cTn id="52"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5" grpId="0" animBg="1" advAuto="0"/>
      <p:bldP spid="30" grpId="0" animBg="1" advAuto="0"/>
      <p:bldP spid="31" grpId="0" animBg="1" advAuto="0"/>
      <p:bldP spid="37" grpId="0" animBg="1" advAuto="0"/>
      <p:bldP spid="38" grpId="0" animBg="1" advAuto="0"/>
      <p:bldP spid="39" grpId="0" animBg="1" advAuto="0"/>
      <p:bldP spid="40" grpId="0" animBg="1" advAuto="0"/>
      <p:bldP spid="41" grpId="0" animBg="1" advAuto="0"/>
      <p:bldP spid="42" grpId="0" animBg="1" advAuto="0"/>
      <p:bldP spid="4"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961120" y="0"/>
            <a:ext cx="15416529" cy="13716000"/>
          </a:xfrm>
          <a:prstGeom prst="rect">
            <a:avLst/>
          </a:prstGeom>
          <a:solidFill>
            <a:srgbClr val="19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110722" y="3525904"/>
            <a:ext cx="13380720" cy="8190063"/>
          </a:xfrm>
          <a:prstGeom prst="rect">
            <a:avLst/>
          </a:prstGeom>
          <a:noFill/>
        </p:spPr>
        <p:txBody>
          <a:bodyPr wrap="square" rtlCol="0">
            <a:spAutoFit/>
          </a:bodyPr>
          <a:lstStyle/>
          <a:p>
            <a:pPr algn="ctr">
              <a:lnSpc>
                <a:spcPts val="5180"/>
              </a:lnSpc>
            </a:pPr>
            <a:r>
              <a:rPr lang="en-US" sz="9600" b="1" spc="620" dirty="0">
                <a:solidFill>
                  <a:schemeClr val="bg1"/>
                </a:solidFill>
                <a:latin typeface="Lato" charset="0"/>
                <a:ea typeface="Lato" charset="0"/>
                <a:cs typeface="Lato" charset="0"/>
              </a:rPr>
              <a:t>The economic crisis</a:t>
            </a:r>
          </a:p>
          <a:p>
            <a:pPr algn="ctr">
              <a:lnSpc>
                <a:spcPts val="5180"/>
              </a:lnSpc>
            </a:pPr>
            <a:endParaRPr lang="en-US" sz="9600" b="1" spc="620" dirty="0">
              <a:solidFill>
                <a:schemeClr val="bg1"/>
              </a:solidFill>
              <a:latin typeface="Lato" charset="0"/>
              <a:ea typeface="Lato" charset="0"/>
              <a:cs typeface="Lato" charset="0"/>
            </a:endParaRPr>
          </a:p>
          <a:p>
            <a:pPr algn="ctr">
              <a:lnSpc>
                <a:spcPts val="5180"/>
              </a:lnSpc>
            </a:pPr>
            <a:endParaRPr lang="en-US" sz="9600" b="1" spc="620" dirty="0">
              <a:solidFill>
                <a:schemeClr val="bg1"/>
              </a:solidFill>
              <a:latin typeface="Lato" charset="0"/>
              <a:ea typeface="Lato" charset="0"/>
              <a:cs typeface="Lato" charset="0"/>
            </a:endParaRPr>
          </a:p>
          <a:p>
            <a:pPr algn="ctr">
              <a:lnSpc>
                <a:spcPts val="5180"/>
              </a:lnSpc>
            </a:pPr>
            <a:r>
              <a:rPr lang="en-US" sz="9600" b="1" spc="620" dirty="0">
                <a:solidFill>
                  <a:schemeClr val="bg1"/>
                </a:solidFill>
                <a:latin typeface="Lato" charset="0"/>
                <a:ea typeface="Lato" charset="0"/>
                <a:cs typeface="Lato" charset="0"/>
              </a:rPr>
              <a:t> (the great recession </a:t>
            </a:r>
            <a:br>
              <a:rPr lang="en-US" sz="9600" b="1" spc="620" dirty="0">
                <a:solidFill>
                  <a:schemeClr val="bg1"/>
                </a:solidFill>
                <a:latin typeface="Lato" charset="0"/>
                <a:ea typeface="Lato" charset="0"/>
                <a:cs typeface="Lato" charset="0"/>
              </a:rPr>
            </a:br>
            <a:br>
              <a:rPr lang="en-US" sz="9600" b="1" spc="620" dirty="0">
                <a:solidFill>
                  <a:schemeClr val="bg1"/>
                </a:solidFill>
                <a:latin typeface="Lato" charset="0"/>
                <a:ea typeface="Lato" charset="0"/>
                <a:cs typeface="Lato" charset="0"/>
              </a:rPr>
            </a:br>
            <a:r>
              <a:rPr lang="en-US" sz="9600" b="1" spc="620" dirty="0">
                <a:solidFill>
                  <a:schemeClr val="bg1"/>
                </a:solidFill>
                <a:latin typeface="Lato" charset="0"/>
                <a:ea typeface="Lato" charset="0"/>
                <a:cs typeface="Lato" charset="0"/>
              </a:rPr>
              <a:t>of 2008) </a:t>
            </a:r>
          </a:p>
          <a:p>
            <a:pPr algn="ctr">
              <a:lnSpc>
                <a:spcPts val="5180"/>
              </a:lnSpc>
            </a:pPr>
            <a:endParaRPr lang="en-US" sz="9600" b="1" spc="620" dirty="0">
              <a:solidFill>
                <a:schemeClr val="bg1"/>
              </a:solidFill>
              <a:latin typeface="Lato" charset="0"/>
              <a:ea typeface="Lato" charset="0"/>
              <a:cs typeface="Lato" charset="0"/>
            </a:endParaRPr>
          </a:p>
          <a:p>
            <a:pPr algn="ctr">
              <a:lnSpc>
                <a:spcPts val="5180"/>
              </a:lnSpc>
            </a:pPr>
            <a:endParaRPr lang="en-US" sz="9600" b="1" spc="620" dirty="0">
              <a:solidFill>
                <a:schemeClr val="bg1"/>
              </a:solidFill>
              <a:latin typeface="Lato" charset="0"/>
              <a:ea typeface="Lato" charset="0"/>
              <a:cs typeface="Lato" charset="0"/>
            </a:endParaRPr>
          </a:p>
          <a:p>
            <a:pPr algn="ctr">
              <a:lnSpc>
                <a:spcPts val="5180"/>
              </a:lnSpc>
            </a:pPr>
            <a:r>
              <a:rPr lang="en-US" sz="9600" b="1" spc="620" dirty="0">
                <a:solidFill>
                  <a:schemeClr val="bg1"/>
                </a:solidFill>
                <a:latin typeface="Lato" charset="0"/>
                <a:ea typeface="Lato" charset="0"/>
                <a:cs typeface="Lato" charset="0"/>
              </a:rPr>
              <a:t>has changed the</a:t>
            </a:r>
            <a:br>
              <a:rPr lang="en-US" sz="9600" b="1" spc="620" dirty="0">
                <a:solidFill>
                  <a:schemeClr val="bg1"/>
                </a:solidFill>
                <a:latin typeface="Lato" charset="0"/>
                <a:ea typeface="Lato" charset="0"/>
                <a:cs typeface="Lato" charset="0"/>
              </a:rPr>
            </a:br>
            <a:br>
              <a:rPr lang="en-US" sz="9600" b="1" spc="620" dirty="0">
                <a:solidFill>
                  <a:schemeClr val="bg1"/>
                </a:solidFill>
                <a:latin typeface="Lato" charset="0"/>
                <a:ea typeface="Lato" charset="0"/>
                <a:cs typeface="Lato" charset="0"/>
              </a:rPr>
            </a:br>
            <a:br>
              <a:rPr lang="en-US" sz="9600" b="1" spc="620" dirty="0">
                <a:solidFill>
                  <a:schemeClr val="bg1"/>
                </a:solidFill>
                <a:latin typeface="Lato" charset="0"/>
                <a:ea typeface="Lato" charset="0"/>
                <a:cs typeface="Lato" charset="0"/>
              </a:rPr>
            </a:br>
            <a:r>
              <a:rPr lang="en-US" sz="9600" b="1" spc="620" dirty="0">
                <a:solidFill>
                  <a:schemeClr val="bg1"/>
                </a:solidFill>
                <a:latin typeface="Lato" charset="0"/>
                <a:ea typeface="Lato" charset="0"/>
                <a:cs typeface="Lato" charset="0"/>
              </a:rPr>
              <a:t> world. </a:t>
            </a:r>
          </a:p>
        </p:txBody>
      </p:sp>
      <p:sp>
        <p:nvSpPr>
          <p:cNvPr id="27" name="Freeform 71"/>
          <p:cNvSpPr>
            <a:spLocks noChangeArrowheads="1"/>
          </p:cNvSpPr>
          <p:nvPr/>
        </p:nvSpPr>
        <p:spPr bwMode="auto">
          <a:xfrm>
            <a:off x="21398482" y="11378096"/>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71"/>
          <p:cNvSpPr>
            <a:spLocks noChangeArrowheads="1"/>
          </p:cNvSpPr>
          <p:nvPr/>
        </p:nvSpPr>
        <p:spPr bwMode="auto">
          <a:xfrm rot="11131217">
            <a:off x="9655723" y="1535080"/>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pic>
        <p:nvPicPr>
          <p:cNvPr id="23" name="Picture 22" descr="A globe shaped object with text&#10;&#10;Description automatically generated">
            <a:extLst>
              <a:ext uri="{FF2B5EF4-FFF2-40B4-BE49-F238E27FC236}">
                <a16:creationId xmlns:a16="http://schemas.microsoft.com/office/drawing/2014/main" id="{9E617228-362B-8D16-987D-2BCA52FB5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961120" cy="13633157"/>
          </a:xfrm>
          <a:prstGeom prst="rect">
            <a:avLst/>
          </a:prstGeom>
        </p:spPr>
      </p:pic>
    </p:spTree>
    <p:extLst>
      <p:ext uri="{BB962C8B-B14F-4D97-AF65-F5344CB8AC3E}">
        <p14:creationId xmlns:p14="http://schemas.microsoft.com/office/powerpoint/2010/main" val="12068709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9"/>
          <p:cNvSpPr>
            <a:spLocks noChangeArrowheads="1"/>
          </p:cNvSpPr>
          <p:nvPr/>
        </p:nvSpPr>
        <p:spPr bwMode="auto">
          <a:xfrm>
            <a:off x="11798466" y="1871503"/>
            <a:ext cx="302502" cy="6456317"/>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sp>
        <p:nvSpPr>
          <p:cNvPr id="328" name="Freeform 9"/>
          <p:cNvSpPr>
            <a:spLocks noChangeArrowheads="1"/>
          </p:cNvSpPr>
          <p:nvPr/>
        </p:nvSpPr>
        <p:spPr bwMode="auto">
          <a:xfrm>
            <a:off x="11798466" y="8327820"/>
            <a:ext cx="302502" cy="5388180"/>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grpSp>
        <p:nvGrpSpPr>
          <p:cNvPr id="8" name="Group 7"/>
          <p:cNvGrpSpPr/>
          <p:nvPr/>
        </p:nvGrpSpPr>
        <p:grpSpPr>
          <a:xfrm>
            <a:off x="13020888" y="7896075"/>
            <a:ext cx="5486371" cy="4221271"/>
            <a:chOff x="13020888" y="7896075"/>
            <a:chExt cx="5486371" cy="4221271"/>
          </a:xfrm>
        </p:grpSpPr>
        <p:sp>
          <p:nvSpPr>
            <p:cNvPr id="1056" name="TextBox 1055"/>
            <p:cNvSpPr txBox="1"/>
            <p:nvPr/>
          </p:nvSpPr>
          <p:spPr>
            <a:xfrm>
              <a:off x="13043386" y="9269643"/>
              <a:ext cx="5099457" cy="2847703"/>
            </a:xfrm>
            <a:prstGeom prst="rect">
              <a:avLst/>
            </a:prstGeom>
            <a:noFill/>
          </p:spPr>
          <p:txBody>
            <a:bodyPr wrap="square" rtlCol="0">
              <a:spAutoFit/>
            </a:bodyPr>
            <a:lstStyle/>
            <a:p>
              <a:pPr>
                <a:lnSpc>
                  <a:spcPct val="130000"/>
                </a:lnSpc>
              </a:pPr>
              <a:r>
                <a:rPr lang="en-GB" sz="2000" b="0" i="0" dirty="0">
                  <a:solidFill>
                    <a:schemeClr val="tx2">
                      <a:lumMod val="50000"/>
                    </a:schemeClr>
                  </a:solidFill>
                  <a:effectLst/>
                  <a:latin typeface="+mj-lt"/>
                </a:rPr>
                <a:t>Big data enables detailed financial analysis and predictive modelling, improving decision-making, risk management, and market predictions in finance. It also helps in personalizing financial services, detecting fraudulent activities, and complying with regulatory requirements more efficiently.</a:t>
              </a:r>
              <a:endParaRPr lang="en-US" sz="2000" dirty="0">
                <a:solidFill>
                  <a:schemeClr val="tx2">
                    <a:lumMod val="50000"/>
                  </a:schemeClr>
                </a:solidFill>
                <a:latin typeface="+mj-lt"/>
                <a:cs typeface="Lato Light"/>
              </a:endParaRPr>
            </a:p>
          </p:txBody>
        </p:sp>
        <p:sp>
          <p:nvSpPr>
            <p:cNvPr id="1058" name="TextBox 1057"/>
            <p:cNvSpPr txBox="1"/>
            <p:nvPr/>
          </p:nvSpPr>
          <p:spPr>
            <a:xfrm>
              <a:off x="13020888" y="7896075"/>
              <a:ext cx="5486371" cy="769423"/>
            </a:xfrm>
            <a:prstGeom prst="rect">
              <a:avLst/>
            </a:prstGeom>
            <a:noFill/>
          </p:spPr>
          <p:txBody>
            <a:bodyPr wrap="square" lIns="91422" tIns="45711" rIns="91422" bIns="45711" rtlCol="0">
              <a:spAutoFit/>
            </a:bodyPr>
            <a:lstStyle/>
            <a:p>
              <a:r>
                <a:rPr lang="en-US" sz="4400" b="1" dirty="0">
                  <a:solidFill>
                    <a:schemeClr val="tx2"/>
                  </a:solidFill>
                  <a:latin typeface="Lato Regular"/>
                  <a:cs typeface="Lato Regular"/>
                </a:rPr>
                <a:t>Big Data and Finance</a:t>
              </a:r>
              <a:endParaRPr lang="id-ID" sz="4400" b="1" dirty="0">
                <a:solidFill>
                  <a:schemeClr val="tx2"/>
                </a:solidFill>
                <a:latin typeface="Lato Regular"/>
                <a:cs typeface="Lato Regular"/>
              </a:endParaRPr>
            </a:p>
          </p:txBody>
        </p:sp>
      </p:grpSp>
      <p:grpSp>
        <p:nvGrpSpPr>
          <p:cNvPr id="9" name="Group 8"/>
          <p:cNvGrpSpPr/>
          <p:nvPr/>
        </p:nvGrpSpPr>
        <p:grpSpPr>
          <a:xfrm>
            <a:off x="2026691" y="1448378"/>
            <a:ext cx="8690210" cy="4127660"/>
            <a:chOff x="2026691" y="1448378"/>
            <a:chExt cx="8690210" cy="4127660"/>
          </a:xfrm>
        </p:grpSpPr>
        <p:sp>
          <p:nvSpPr>
            <p:cNvPr id="1061" name="TextBox 1060"/>
            <p:cNvSpPr txBox="1"/>
            <p:nvPr/>
          </p:nvSpPr>
          <p:spPr>
            <a:xfrm>
              <a:off x="6326433" y="2328226"/>
              <a:ext cx="4376950" cy="3247812"/>
            </a:xfrm>
            <a:prstGeom prst="rect">
              <a:avLst/>
            </a:prstGeom>
            <a:noFill/>
          </p:spPr>
          <p:txBody>
            <a:bodyPr wrap="square" rtlCol="0">
              <a:spAutoFit/>
            </a:bodyPr>
            <a:lstStyle/>
            <a:p>
              <a:pPr algn="r">
                <a:lnSpc>
                  <a:spcPct val="130000"/>
                </a:lnSpc>
              </a:pPr>
              <a:r>
                <a:rPr lang="en-GB" sz="2000" b="0" i="0" dirty="0">
                  <a:solidFill>
                    <a:schemeClr val="tx2">
                      <a:lumMod val="50000"/>
                    </a:schemeClr>
                  </a:solidFill>
                  <a:effectLst/>
                  <a:latin typeface="+mj-lt"/>
                </a:rPr>
                <a:t>Algorithm allows high-speed, automated trading decisions that can capitalize on market trends and anomalies faster than humans. Machine learning helps refine these algorithms over time to improve their performance, accuracy, and adaptability to market changes..</a:t>
              </a:r>
              <a:endParaRPr lang="en-US" sz="2000" dirty="0">
                <a:solidFill>
                  <a:schemeClr val="tx2">
                    <a:lumMod val="50000"/>
                  </a:schemeClr>
                </a:solidFill>
                <a:latin typeface="+mj-lt"/>
                <a:cs typeface="Lato Light"/>
              </a:endParaRPr>
            </a:p>
          </p:txBody>
        </p:sp>
        <p:sp>
          <p:nvSpPr>
            <p:cNvPr id="1062" name="TextBox 1061"/>
            <p:cNvSpPr txBox="1"/>
            <p:nvPr/>
          </p:nvSpPr>
          <p:spPr>
            <a:xfrm>
              <a:off x="2026691" y="1448378"/>
              <a:ext cx="8690210" cy="769423"/>
            </a:xfrm>
            <a:prstGeom prst="rect">
              <a:avLst/>
            </a:prstGeom>
            <a:noFill/>
          </p:spPr>
          <p:txBody>
            <a:bodyPr wrap="square" lIns="91422" tIns="45711" rIns="91422" bIns="45711" rtlCol="0">
              <a:spAutoFit/>
            </a:bodyPr>
            <a:lstStyle/>
            <a:p>
              <a:pPr algn="r"/>
              <a:r>
                <a:rPr lang="en-US" sz="4400" b="1" dirty="0">
                  <a:solidFill>
                    <a:schemeClr val="tx2"/>
                  </a:solidFill>
                  <a:latin typeface="Lato Regular"/>
                  <a:cs typeface="Lato Regular"/>
                </a:rPr>
                <a:t>Machine and Finance</a:t>
              </a:r>
              <a:endParaRPr lang="id-ID" sz="4400" b="1" dirty="0">
                <a:solidFill>
                  <a:schemeClr val="tx2"/>
                </a:solidFill>
                <a:latin typeface="Lato Regular"/>
                <a:cs typeface="Lato Regular"/>
              </a:endParaRPr>
            </a:p>
          </p:txBody>
        </p:sp>
      </p:grpSp>
      <p:grpSp>
        <p:nvGrpSpPr>
          <p:cNvPr id="119" name="Group 118"/>
          <p:cNvGrpSpPr/>
          <p:nvPr/>
        </p:nvGrpSpPr>
        <p:grpSpPr>
          <a:xfrm>
            <a:off x="11341351" y="7726163"/>
            <a:ext cx="1660402" cy="1189783"/>
            <a:chOff x="11341351" y="7726163"/>
            <a:chExt cx="1660402" cy="1189783"/>
          </a:xfrm>
        </p:grpSpPr>
        <p:grpSp>
          <p:nvGrpSpPr>
            <p:cNvPr id="120" name="Group 119"/>
            <p:cNvGrpSpPr/>
            <p:nvPr/>
          </p:nvGrpSpPr>
          <p:grpSpPr>
            <a:xfrm>
              <a:off x="11341351" y="7726163"/>
              <a:ext cx="1660402" cy="1189783"/>
              <a:chOff x="11341351" y="8141025"/>
              <a:chExt cx="1660402" cy="1189783"/>
            </a:xfrm>
          </p:grpSpPr>
          <p:sp>
            <p:nvSpPr>
              <p:cNvPr id="122" name="Freeform 298"/>
              <p:cNvSpPr>
                <a:spLocks noChangeArrowheads="1"/>
              </p:cNvSpPr>
              <p:nvPr/>
            </p:nvSpPr>
            <p:spPr bwMode="auto">
              <a:xfrm>
                <a:off x="11341351" y="8141025"/>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chemeClr val="accent5"/>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299"/>
              <p:cNvSpPr>
                <a:spLocks noChangeArrowheads="1"/>
              </p:cNvSpPr>
              <p:nvPr/>
            </p:nvSpPr>
            <p:spPr bwMode="auto">
              <a:xfrm>
                <a:off x="11583353" y="8383015"/>
                <a:ext cx="712561" cy="705803"/>
              </a:xfrm>
              <a:custGeom>
                <a:avLst/>
                <a:gdLst>
                  <a:gd name="T0" fmla="*/ 236 w 471"/>
                  <a:gd name="T1" fmla="*/ 466 h 467"/>
                  <a:gd name="T2" fmla="*/ 236 w 471"/>
                  <a:gd name="T3" fmla="*/ 466 h 467"/>
                  <a:gd name="T4" fmla="*/ 0 w 471"/>
                  <a:gd name="T5" fmla="*/ 232 h 467"/>
                  <a:gd name="T6" fmla="*/ 236 w 471"/>
                  <a:gd name="T7" fmla="*/ 0 h 467"/>
                  <a:gd name="T8" fmla="*/ 470 w 471"/>
                  <a:gd name="T9" fmla="*/ 232 h 467"/>
                  <a:gd name="T10" fmla="*/ 236 w 471"/>
                  <a:gd name="T11" fmla="*/ 466 h 467"/>
                </a:gdLst>
                <a:ahLst/>
                <a:cxnLst>
                  <a:cxn ang="0">
                    <a:pos x="T0" y="T1"/>
                  </a:cxn>
                  <a:cxn ang="0">
                    <a:pos x="T2" y="T3"/>
                  </a:cxn>
                  <a:cxn ang="0">
                    <a:pos x="T4" y="T5"/>
                  </a:cxn>
                  <a:cxn ang="0">
                    <a:pos x="T6" y="T7"/>
                  </a:cxn>
                  <a:cxn ang="0">
                    <a:pos x="T8" y="T9"/>
                  </a:cxn>
                  <a:cxn ang="0">
                    <a:pos x="T10" y="T11"/>
                  </a:cxn>
                </a:cxnLst>
                <a:rect l="0" t="0" r="r" b="b"/>
                <a:pathLst>
                  <a:path w="471" h="467">
                    <a:moveTo>
                      <a:pt x="236" y="466"/>
                    </a:moveTo>
                    <a:lnTo>
                      <a:pt x="236" y="466"/>
                    </a:lnTo>
                    <a:cubicBezTo>
                      <a:pt x="107" y="466"/>
                      <a:pt x="0" y="362"/>
                      <a:pt x="0" y="232"/>
                    </a:cubicBezTo>
                    <a:cubicBezTo>
                      <a:pt x="0" y="103"/>
                      <a:pt x="107" y="0"/>
                      <a:pt x="236" y="0"/>
                    </a:cubicBezTo>
                    <a:cubicBezTo>
                      <a:pt x="363" y="0"/>
                      <a:pt x="470" y="103"/>
                      <a:pt x="470" y="232"/>
                    </a:cubicBezTo>
                    <a:cubicBezTo>
                      <a:pt x="470" y="362"/>
                      <a:pt x="363" y="466"/>
                      <a:pt x="236" y="466"/>
                    </a:cubicBezTo>
                  </a:path>
                </a:pathLst>
              </a:custGeom>
              <a:solidFill>
                <a:schemeClr val="accent4"/>
              </a:solidFill>
              <a:ln>
                <a:noFill/>
              </a:ln>
              <a:effectLst/>
            </p:spPr>
            <p:txBody>
              <a:bodyPr wrap="none" anchor="ctr"/>
              <a:lstStyle/>
              <a:p>
                <a:endParaRPr lang="en-US" dirty="0"/>
              </a:p>
            </p:txBody>
          </p:sp>
          <p:sp>
            <p:nvSpPr>
              <p:cNvPr id="124" name="Freeform 734"/>
              <p:cNvSpPr>
                <a:spLocks noChangeArrowheads="1"/>
              </p:cNvSpPr>
              <p:nvPr/>
            </p:nvSpPr>
            <p:spPr bwMode="auto">
              <a:xfrm>
                <a:off x="12605139" y="8497288"/>
                <a:ext cx="396614" cy="53103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4"/>
              </a:solidFill>
              <a:ln>
                <a:noFill/>
              </a:ln>
              <a:effectLst/>
            </p:spPr>
            <p:txBody>
              <a:bodyPr wrap="none" anchor="ctr"/>
              <a:lstStyle/>
              <a:p>
                <a:endParaRPr lang="en-US" dirty="0"/>
              </a:p>
            </p:txBody>
          </p:sp>
        </p:grpSp>
        <p:sp>
          <p:nvSpPr>
            <p:cNvPr id="121" name="TextBox 120"/>
            <p:cNvSpPr txBox="1"/>
            <p:nvPr/>
          </p:nvSpPr>
          <p:spPr>
            <a:xfrm>
              <a:off x="11459907" y="7860924"/>
              <a:ext cx="925127" cy="830979"/>
            </a:xfrm>
            <a:prstGeom prst="rect">
              <a:avLst/>
            </a:prstGeom>
            <a:noFill/>
          </p:spPr>
          <p:txBody>
            <a:bodyPr wrap="square" lIns="91422" tIns="45711" rIns="91422" bIns="45711" rtlCol="0">
              <a:spAutoFit/>
            </a:bodyPr>
            <a:lstStyle/>
            <a:p>
              <a:pPr algn="ctr"/>
              <a:r>
                <a:rPr lang="en-US" sz="4800" b="1" dirty="0">
                  <a:solidFill>
                    <a:schemeClr val="bg1"/>
                  </a:solidFill>
                  <a:latin typeface="Lato Regular"/>
                  <a:cs typeface="Lato Regular"/>
                </a:rPr>
                <a:t>9</a:t>
              </a:r>
              <a:endParaRPr lang="id-ID" sz="4800" b="1" dirty="0">
                <a:solidFill>
                  <a:schemeClr val="bg1"/>
                </a:solidFill>
                <a:latin typeface="Lato Regular"/>
                <a:cs typeface="Lato Regular"/>
              </a:endParaRPr>
            </a:p>
          </p:txBody>
        </p:sp>
      </p:grpSp>
      <p:sp>
        <p:nvSpPr>
          <p:cNvPr id="125" name="Freeform 9"/>
          <p:cNvSpPr>
            <a:spLocks noChangeArrowheads="1"/>
          </p:cNvSpPr>
          <p:nvPr/>
        </p:nvSpPr>
        <p:spPr bwMode="auto">
          <a:xfrm>
            <a:off x="11798466" y="0"/>
            <a:ext cx="302502" cy="1871503"/>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grpSp>
        <p:nvGrpSpPr>
          <p:cNvPr id="126" name="Group 125"/>
          <p:cNvGrpSpPr/>
          <p:nvPr/>
        </p:nvGrpSpPr>
        <p:grpSpPr>
          <a:xfrm>
            <a:off x="10775352" y="1240287"/>
            <a:ext cx="1755842" cy="1189783"/>
            <a:chOff x="10775352" y="1240287"/>
            <a:chExt cx="1755842" cy="1189783"/>
          </a:xfrm>
        </p:grpSpPr>
        <p:sp>
          <p:nvSpPr>
            <p:cNvPr id="127" name="Freeform 301"/>
            <p:cNvSpPr>
              <a:spLocks noChangeArrowheads="1"/>
            </p:cNvSpPr>
            <p:nvPr/>
          </p:nvSpPr>
          <p:spPr bwMode="auto">
            <a:xfrm>
              <a:off x="11341351" y="1240287"/>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chemeClr val="accent5"/>
            </a:solidFill>
            <a:ln>
              <a:noFill/>
            </a:ln>
            <a:effectLst/>
          </p:spPr>
          <p:txBody>
            <a:bodyPr wrap="none" anchor="ctr"/>
            <a:lstStyle/>
            <a:p>
              <a:endParaRPr lang="en-US" dirty="0"/>
            </a:p>
          </p:txBody>
        </p:sp>
        <p:sp>
          <p:nvSpPr>
            <p:cNvPr id="128" name="Freeform 302"/>
            <p:cNvSpPr>
              <a:spLocks noChangeArrowheads="1"/>
            </p:cNvSpPr>
            <p:nvPr/>
          </p:nvSpPr>
          <p:spPr bwMode="auto">
            <a:xfrm>
              <a:off x="11583353" y="1475555"/>
              <a:ext cx="712561" cy="712525"/>
            </a:xfrm>
            <a:custGeom>
              <a:avLst/>
              <a:gdLst>
                <a:gd name="T0" fmla="*/ 236 w 471"/>
                <a:gd name="T1" fmla="*/ 469 h 470"/>
                <a:gd name="T2" fmla="*/ 236 w 471"/>
                <a:gd name="T3" fmla="*/ 469 h 470"/>
                <a:gd name="T4" fmla="*/ 0 w 471"/>
                <a:gd name="T5" fmla="*/ 235 h 470"/>
                <a:gd name="T6" fmla="*/ 236 w 471"/>
                <a:gd name="T7" fmla="*/ 0 h 470"/>
                <a:gd name="T8" fmla="*/ 470 w 471"/>
                <a:gd name="T9" fmla="*/ 235 h 470"/>
                <a:gd name="T10" fmla="*/ 236 w 471"/>
                <a:gd name="T11" fmla="*/ 469 h 470"/>
              </a:gdLst>
              <a:ahLst/>
              <a:cxnLst>
                <a:cxn ang="0">
                  <a:pos x="T0" y="T1"/>
                </a:cxn>
                <a:cxn ang="0">
                  <a:pos x="T2" y="T3"/>
                </a:cxn>
                <a:cxn ang="0">
                  <a:pos x="T4" y="T5"/>
                </a:cxn>
                <a:cxn ang="0">
                  <a:pos x="T6" y="T7"/>
                </a:cxn>
                <a:cxn ang="0">
                  <a:pos x="T8" y="T9"/>
                </a:cxn>
                <a:cxn ang="0">
                  <a:pos x="T10" y="T11"/>
                </a:cxn>
              </a:cxnLst>
              <a:rect l="0" t="0" r="r" b="b"/>
              <a:pathLst>
                <a:path w="471" h="470">
                  <a:moveTo>
                    <a:pt x="236" y="469"/>
                  </a:moveTo>
                  <a:lnTo>
                    <a:pt x="236" y="469"/>
                  </a:lnTo>
                  <a:cubicBezTo>
                    <a:pt x="107" y="469"/>
                    <a:pt x="0" y="365"/>
                    <a:pt x="0" y="235"/>
                  </a:cubicBezTo>
                  <a:cubicBezTo>
                    <a:pt x="0" y="106"/>
                    <a:pt x="107" y="0"/>
                    <a:pt x="236" y="0"/>
                  </a:cubicBezTo>
                  <a:cubicBezTo>
                    <a:pt x="363" y="0"/>
                    <a:pt x="470" y="106"/>
                    <a:pt x="470" y="235"/>
                  </a:cubicBezTo>
                  <a:cubicBezTo>
                    <a:pt x="470" y="365"/>
                    <a:pt x="363" y="469"/>
                    <a:pt x="236" y="469"/>
                  </a:cubicBezTo>
                </a:path>
              </a:pathLst>
            </a:custGeom>
            <a:solidFill>
              <a:schemeClr val="accent4"/>
            </a:solidFill>
            <a:ln>
              <a:noFill/>
            </a:ln>
            <a:effectLst/>
          </p:spPr>
          <p:txBody>
            <a:bodyPr wrap="none" anchor="ctr"/>
            <a:lstStyle/>
            <a:p>
              <a:endParaRPr lang="en-US" dirty="0"/>
            </a:p>
          </p:txBody>
        </p:sp>
        <p:sp>
          <p:nvSpPr>
            <p:cNvPr id="129" name="Freeform 733"/>
            <p:cNvSpPr>
              <a:spLocks noChangeArrowheads="1"/>
            </p:cNvSpPr>
            <p:nvPr/>
          </p:nvSpPr>
          <p:spPr bwMode="auto">
            <a:xfrm>
              <a:off x="10775352" y="1619318"/>
              <a:ext cx="389892" cy="537755"/>
            </a:xfrm>
            <a:custGeom>
              <a:avLst/>
              <a:gdLst>
                <a:gd name="T0" fmla="*/ 218 w 260"/>
                <a:gd name="T1" fmla="*/ 5 h 355"/>
                <a:gd name="T2" fmla="*/ 218 w 260"/>
                <a:gd name="T3" fmla="*/ 5 h 355"/>
                <a:gd name="T4" fmla="*/ 12 w 260"/>
                <a:gd name="T5" fmla="*/ 155 h 355"/>
                <a:gd name="T6" fmla="*/ 0 w 260"/>
                <a:gd name="T7" fmla="*/ 178 h 355"/>
                <a:gd name="T8" fmla="*/ 12 w 260"/>
                <a:gd name="T9" fmla="*/ 198 h 355"/>
                <a:gd name="T10" fmla="*/ 218 w 260"/>
                <a:gd name="T11" fmla="*/ 348 h 355"/>
                <a:gd name="T12" fmla="*/ 244 w 260"/>
                <a:gd name="T13" fmla="*/ 351 h 355"/>
                <a:gd name="T14" fmla="*/ 259 w 260"/>
                <a:gd name="T15" fmla="*/ 325 h 355"/>
                <a:gd name="T16" fmla="*/ 259 w 260"/>
                <a:gd name="T17" fmla="*/ 29 h 355"/>
                <a:gd name="T18" fmla="*/ 244 w 260"/>
                <a:gd name="T19" fmla="*/ 5 h 355"/>
                <a:gd name="T20" fmla="*/ 218 w 260"/>
                <a:gd name="T21" fmla="*/ 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355">
                  <a:moveTo>
                    <a:pt x="218" y="5"/>
                  </a:moveTo>
                  <a:lnTo>
                    <a:pt x="218" y="5"/>
                  </a:lnTo>
                  <a:cubicBezTo>
                    <a:pt x="12" y="155"/>
                    <a:pt x="12" y="155"/>
                    <a:pt x="12" y="155"/>
                  </a:cubicBezTo>
                  <a:cubicBezTo>
                    <a:pt x="3" y="161"/>
                    <a:pt x="0" y="170"/>
                    <a:pt x="0" y="178"/>
                  </a:cubicBezTo>
                  <a:cubicBezTo>
                    <a:pt x="0" y="187"/>
                    <a:pt x="3" y="193"/>
                    <a:pt x="12" y="198"/>
                  </a:cubicBezTo>
                  <a:cubicBezTo>
                    <a:pt x="218" y="348"/>
                    <a:pt x="218" y="348"/>
                    <a:pt x="218" y="348"/>
                  </a:cubicBezTo>
                  <a:cubicBezTo>
                    <a:pt x="227" y="354"/>
                    <a:pt x="236" y="354"/>
                    <a:pt x="244" y="351"/>
                  </a:cubicBezTo>
                  <a:cubicBezTo>
                    <a:pt x="253" y="345"/>
                    <a:pt x="259" y="337"/>
                    <a:pt x="259" y="325"/>
                  </a:cubicBezTo>
                  <a:cubicBezTo>
                    <a:pt x="259" y="29"/>
                    <a:pt x="259" y="29"/>
                    <a:pt x="259" y="29"/>
                  </a:cubicBezTo>
                  <a:cubicBezTo>
                    <a:pt x="259" y="17"/>
                    <a:pt x="253" y="9"/>
                    <a:pt x="244" y="5"/>
                  </a:cubicBezTo>
                  <a:cubicBezTo>
                    <a:pt x="236" y="0"/>
                    <a:pt x="227" y="0"/>
                    <a:pt x="218" y="5"/>
                  </a:cubicBezTo>
                </a:path>
              </a:pathLst>
            </a:custGeom>
            <a:solidFill>
              <a:schemeClr val="accent4"/>
            </a:solidFill>
            <a:ln>
              <a:noFill/>
            </a:ln>
            <a:effectLst/>
          </p:spPr>
          <p:txBody>
            <a:bodyPr wrap="none" anchor="ctr"/>
            <a:lstStyle/>
            <a:p>
              <a:endParaRPr lang="en-US" dirty="0"/>
            </a:p>
          </p:txBody>
        </p:sp>
        <p:sp>
          <p:nvSpPr>
            <p:cNvPr id="130" name="TextBox 129"/>
            <p:cNvSpPr txBox="1"/>
            <p:nvPr/>
          </p:nvSpPr>
          <p:spPr>
            <a:xfrm>
              <a:off x="11447773" y="1379387"/>
              <a:ext cx="925127" cy="830979"/>
            </a:xfrm>
            <a:prstGeom prst="rect">
              <a:avLst/>
            </a:prstGeom>
            <a:noFill/>
          </p:spPr>
          <p:txBody>
            <a:bodyPr wrap="square" lIns="91422" tIns="45711" rIns="91422" bIns="45711" rtlCol="0">
              <a:spAutoFit/>
            </a:bodyPr>
            <a:lstStyle/>
            <a:p>
              <a:pPr algn="ctr"/>
              <a:r>
                <a:rPr lang="en-US" sz="4800" b="1" dirty="0">
                  <a:solidFill>
                    <a:schemeClr val="bg1"/>
                  </a:solidFill>
                  <a:latin typeface="Lato Regular"/>
                  <a:cs typeface="Lato Regular"/>
                </a:rPr>
                <a:t>10</a:t>
              </a:r>
              <a:endParaRPr lang="id-ID" sz="4800" b="1" dirty="0">
                <a:solidFill>
                  <a:schemeClr val="bg1"/>
                </a:solidFill>
                <a:latin typeface="Lato Regular"/>
                <a:cs typeface="Lato Regular"/>
              </a:endParaRPr>
            </a:p>
          </p:txBody>
        </p:sp>
      </p:grpSp>
      <p:grpSp>
        <p:nvGrpSpPr>
          <p:cNvPr id="613" name="Group 612"/>
          <p:cNvGrpSpPr/>
          <p:nvPr/>
        </p:nvGrpSpPr>
        <p:grpSpPr>
          <a:xfrm>
            <a:off x="3642024" y="6216756"/>
            <a:ext cx="1667616" cy="1523051"/>
            <a:chOff x="6157277" y="6509877"/>
            <a:chExt cx="3696703" cy="3376236"/>
          </a:xfrm>
        </p:grpSpPr>
        <p:grpSp>
          <p:nvGrpSpPr>
            <p:cNvPr id="1270" name="Group 1269"/>
            <p:cNvGrpSpPr/>
            <p:nvPr/>
          </p:nvGrpSpPr>
          <p:grpSpPr>
            <a:xfrm>
              <a:off x="6157277" y="7287029"/>
              <a:ext cx="1887766" cy="2599084"/>
              <a:chOff x="3841533" y="3986468"/>
              <a:chExt cx="3418070" cy="4706014"/>
            </a:xfrm>
          </p:grpSpPr>
          <p:sp>
            <p:nvSpPr>
              <p:cNvPr id="1277" name="Freeform 64"/>
              <p:cNvSpPr>
                <a:spLocks noChangeArrowheads="1"/>
              </p:cNvSpPr>
              <p:nvPr/>
            </p:nvSpPr>
            <p:spPr bwMode="auto">
              <a:xfrm rot="159765">
                <a:off x="3841533" y="3986468"/>
                <a:ext cx="3203799" cy="4706014"/>
              </a:xfrm>
              <a:custGeom>
                <a:avLst/>
                <a:gdLst>
                  <a:gd name="T0" fmla="*/ 3212 w 3831"/>
                  <a:gd name="T1" fmla="*/ 2535 h 4917"/>
                  <a:gd name="T2" fmla="*/ 3212 w 3831"/>
                  <a:gd name="T3" fmla="*/ 2535 h 4917"/>
                  <a:gd name="T4" fmla="*/ 802 w 3831"/>
                  <a:gd name="T5" fmla="*/ 417 h 4917"/>
                  <a:gd name="T6" fmla="*/ 362 w 3831"/>
                  <a:gd name="T7" fmla="*/ 717 h 4917"/>
                  <a:gd name="T8" fmla="*/ 466 w 3831"/>
                  <a:gd name="T9" fmla="*/ 2824 h 4917"/>
                  <a:gd name="T10" fmla="*/ 2891 w 3831"/>
                  <a:gd name="T11" fmla="*/ 4836 h 4917"/>
                  <a:gd name="T12" fmla="*/ 3535 w 3831"/>
                  <a:gd name="T13" fmla="*/ 4494 h 4917"/>
                  <a:gd name="T14" fmla="*/ 3212 w 3831"/>
                  <a:gd name="T15" fmla="*/ 2535 h 49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1" h="4917">
                    <a:moveTo>
                      <a:pt x="3212" y="2535"/>
                    </a:moveTo>
                    <a:lnTo>
                      <a:pt x="3212" y="2535"/>
                    </a:lnTo>
                    <a:cubicBezTo>
                      <a:pt x="2630" y="1342"/>
                      <a:pt x="1440" y="0"/>
                      <a:pt x="802" y="417"/>
                    </a:cubicBezTo>
                    <a:cubicBezTo>
                      <a:pt x="673" y="502"/>
                      <a:pt x="471" y="608"/>
                      <a:pt x="362" y="717"/>
                    </a:cubicBezTo>
                    <a:cubicBezTo>
                      <a:pt x="0" y="1081"/>
                      <a:pt x="16" y="1906"/>
                      <a:pt x="466" y="2824"/>
                    </a:cubicBezTo>
                    <a:cubicBezTo>
                      <a:pt x="1045" y="4016"/>
                      <a:pt x="2131" y="4916"/>
                      <a:pt x="2891" y="4836"/>
                    </a:cubicBezTo>
                    <a:cubicBezTo>
                      <a:pt x="3101" y="4813"/>
                      <a:pt x="3421" y="4647"/>
                      <a:pt x="3535" y="4494"/>
                    </a:cubicBezTo>
                    <a:cubicBezTo>
                      <a:pt x="3830" y="4099"/>
                      <a:pt x="3631" y="3393"/>
                      <a:pt x="3212" y="2535"/>
                    </a:cubicBezTo>
                  </a:path>
                </a:pathLst>
              </a:custGeom>
              <a:solidFill>
                <a:srgbClr val="DB434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78" name="Freeform 65"/>
              <p:cNvSpPr>
                <a:spLocks noChangeArrowheads="1"/>
              </p:cNvSpPr>
              <p:nvPr/>
            </p:nvSpPr>
            <p:spPr bwMode="auto">
              <a:xfrm rot="159765">
                <a:off x="3988088" y="4236116"/>
                <a:ext cx="3271515" cy="4282812"/>
              </a:xfrm>
              <a:custGeom>
                <a:avLst/>
                <a:gdLst>
                  <a:gd name="T0" fmla="*/ 3328 w 3910"/>
                  <a:gd name="T1" fmla="*/ 2091 h 4474"/>
                  <a:gd name="T2" fmla="*/ 3328 w 3910"/>
                  <a:gd name="T3" fmla="*/ 2091 h 4474"/>
                  <a:gd name="T4" fmla="*/ 902 w 3910"/>
                  <a:gd name="T5" fmla="*/ 80 h 4474"/>
                  <a:gd name="T6" fmla="*/ 582 w 3910"/>
                  <a:gd name="T7" fmla="*/ 2384 h 4474"/>
                  <a:gd name="T8" fmla="*/ 3007 w 3910"/>
                  <a:gd name="T9" fmla="*/ 4393 h 4474"/>
                  <a:gd name="T10" fmla="*/ 3328 w 3910"/>
                  <a:gd name="T11" fmla="*/ 2091 h 4474"/>
                </a:gdLst>
                <a:ahLst/>
                <a:cxnLst>
                  <a:cxn ang="0">
                    <a:pos x="T0" y="T1"/>
                  </a:cxn>
                  <a:cxn ang="0">
                    <a:pos x="T2" y="T3"/>
                  </a:cxn>
                  <a:cxn ang="0">
                    <a:pos x="T4" y="T5"/>
                  </a:cxn>
                  <a:cxn ang="0">
                    <a:pos x="T6" y="T7"/>
                  </a:cxn>
                  <a:cxn ang="0">
                    <a:pos x="T8" y="T9"/>
                  </a:cxn>
                  <a:cxn ang="0">
                    <a:pos x="T10" y="T11"/>
                  </a:cxn>
                </a:cxnLst>
                <a:rect l="0" t="0" r="r" b="b"/>
                <a:pathLst>
                  <a:path w="3910" h="4474">
                    <a:moveTo>
                      <a:pt x="3328" y="2091"/>
                    </a:moveTo>
                    <a:lnTo>
                      <a:pt x="3328" y="2091"/>
                    </a:lnTo>
                    <a:cubicBezTo>
                      <a:pt x="2746" y="900"/>
                      <a:pt x="1660" y="0"/>
                      <a:pt x="902" y="80"/>
                    </a:cubicBezTo>
                    <a:cubicBezTo>
                      <a:pt x="144" y="160"/>
                      <a:pt x="0" y="1192"/>
                      <a:pt x="582" y="2384"/>
                    </a:cubicBezTo>
                    <a:cubicBezTo>
                      <a:pt x="1163" y="3573"/>
                      <a:pt x="2249" y="4473"/>
                      <a:pt x="3007" y="4393"/>
                    </a:cubicBezTo>
                    <a:cubicBezTo>
                      <a:pt x="3765" y="4313"/>
                      <a:pt x="3909" y="3281"/>
                      <a:pt x="3328" y="2091"/>
                    </a:cubicBez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79" name="Freeform 66"/>
              <p:cNvSpPr>
                <a:spLocks noChangeArrowheads="1"/>
              </p:cNvSpPr>
              <p:nvPr/>
            </p:nvSpPr>
            <p:spPr bwMode="auto">
              <a:xfrm rot="159765">
                <a:off x="4352254" y="4705974"/>
                <a:ext cx="2547803" cy="3334838"/>
              </a:xfrm>
              <a:custGeom>
                <a:avLst/>
                <a:gdLst>
                  <a:gd name="T0" fmla="*/ 2594 w 3048"/>
                  <a:gd name="T1" fmla="*/ 1630 h 3487"/>
                  <a:gd name="T2" fmla="*/ 2594 w 3048"/>
                  <a:gd name="T3" fmla="*/ 1630 h 3487"/>
                  <a:gd name="T4" fmla="*/ 704 w 3048"/>
                  <a:gd name="T5" fmla="*/ 62 h 3487"/>
                  <a:gd name="T6" fmla="*/ 453 w 3048"/>
                  <a:gd name="T7" fmla="*/ 1857 h 3487"/>
                  <a:gd name="T8" fmla="*/ 2343 w 3048"/>
                  <a:gd name="T9" fmla="*/ 3424 h 3487"/>
                  <a:gd name="T10" fmla="*/ 2594 w 3048"/>
                  <a:gd name="T11" fmla="*/ 1630 h 3487"/>
                </a:gdLst>
                <a:ahLst/>
                <a:cxnLst>
                  <a:cxn ang="0">
                    <a:pos x="T0" y="T1"/>
                  </a:cxn>
                  <a:cxn ang="0">
                    <a:pos x="T2" y="T3"/>
                  </a:cxn>
                  <a:cxn ang="0">
                    <a:pos x="T4" y="T5"/>
                  </a:cxn>
                  <a:cxn ang="0">
                    <a:pos x="T6" y="T7"/>
                  </a:cxn>
                  <a:cxn ang="0">
                    <a:pos x="T8" y="T9"/>
                  </a:cxn>
                  <a:cxn ang="0">
                    <a:pos x="T10" y="T11"/>
                  </a:cxn>
                </a:cxnLst>
                <a:rect l="0" t="0" r="r" b="b"/>
                <a:pathLst>
                  <a:path w="3048" h="3487">
                    <a:moveTo>
                      <a:pt x="2594" y="1630"/>
                    </a:moveTo>
                    <a:lnTo>
                      <a:pt x="2594" y="1630"/>
                    </a:lnTo>
                    <a:cubicBezTo>
                      <a:pt x="2142" y="701"/>
                      <a:pt x="1293" y="0"/>
                      <a:pt x="704" y="62"/>
                    </a:cubicBezTo>
                    <a:cubicBezTo>
                      <a:pt x="112" y="125"/>
                      <a:pt x="0" y="929"/>
                      <a:pt x="453" y="1857"/>
                    </a:cubicBezTo>
                    <a:cubicBezTo>
                      <a:pt x="905" y="2785"/>
                      <a:pt x="1754" y="3486"/>
                      <a:pt x="2343" y="3424"/>
                    </a:cubicBezTo>
                    <a:cubicBezTo>
                      <a:pt x="2935" y="3362"/>
                      <a:pt x="3047" y="2558"/>
                      <a:pt x="2594" y="1630"/>
                    </a:cubicBezTo>
                  </a:path>
                </a:pathLst>
              </a:custGeom>
              <a:solidFill>
                <a:srgbClr val="FFF9D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80" name="Freeform 67"/>
              <p:cNvSpPr>
                <a:spLocks noChangeArrowheads="1"/>
              </p:cNvSpPr>
              <p:nvPr/>
            </p:nvSpPr>
            <p:spPr bwMode="auto">
              <a:xfrm rot="159765">
                <a:off x="6527797" y="6315009"/>
                <a:ext cx="55019" cy="152353"/>
              </a:xfrm>
              <a:custGeom>
                <a:avLst/>
                <a:gdLst>
                  <a:gd name="T0" fmla="*/ 78 w 79"/>
                  <a:gd name="T1" fmla="*/ 171 h 172"/>
                  <a:gd name="T2" fmla="*/ 78 w 79"/>
                  <a:gd name="T3" fmla="*/ 171 h 172"/>
                  <a:gd name="T4" fmla="*/ 78 w 79"/>
                  <a:gd name="T5" fmla="*/ 171 h 172"/>
                  <a:gd name="T6" fmla="*/ 78 w 79"/>
                  <a:gd name="T7" fmla="*/ 171 h 172"/>
                  <a:gd name="T8" fmla="*/ 0 w 79"/>
                  <a:gd name="T9" fmla="*/ 0 h 172"/>
                  <a:gd name="T10" fmla="*/ 0 w 79"/>
                  <a:gd name="T11" fmla="*/ 0 h 172"/>
                  <a:gd name="T12" fmla="*/ 78 w 79"/>
                  <a:gd name="T13" fmla="*/ 171 h 172"/>
                  <a:gd name="T14" fmla="*/ 0 w 79"/>
                  <a:gd name="T15" fmla="*/ 0 h 172"/>
                  <a:gd name="T16" fmla="*/ 0 w 79"/>
                  <a:gd name="T17" fmla="*/ 0 h 172"/>
                  <a:gd name="T18" fmla="*/ 78 w 79"/>
                  <a:gd name="T19" fmla="*/ 17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72">
                    <a:moveTo>
                      <a:pt x="78" y="171"/>
                    </a:moveTo>
                    <a:lnTo>
                      <a:pt x="78" y="171"/>
                    </a:lnTo>
                    <a:lnTo>
                      <a:pt x="78" y="171"/>
                    </a:lnTo>
                    <a:lnTo>
                      <a:pt x="78" y="171"/>
                    </a:lnTo>
                    <a:lnTo>
                      <a:pt x="0" y="0"/>
                    </a:lnTo>
                    <a:lnTo>
                      <a:pt x="0" y="0"/>
                    </a:lnTo>
                    <a:cubicBezTo>
                      <a:pt x="28" y="57"/>
                      <a:pt x="54" y="114"/>
                      <a:pt x="78" y="171"/>
                    </a:cubicBezTo>
                    <a:cubicBezTo>
                      <a:pt x="54" y="114"/>
                      <a:pt x="28" y="57"/>
                      <a:pt x="0" y="0"/>
                    </a:cubicBezTo>
                    <a:lnTo>
                      <a:pt x="0" y="0"/>
                    </a:lnTo>
                    <a:lnTo>
                      <a:pt x="78" y="171"/>
                    </a:lnTo>
                  </a:path>
                </a:pathLst>
              </a:custGeom>
              <a:solidFill>
                <a:srgbClr val="F1998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81" name="Freeform 68"/>
              <p:cNvSpPr>
                <a:spLocks noChangeArrowheads="1"/>
              </p:cNvSpPr>
              <p:nvPr/>
            </p:nvSpPr>
            <p:spPr bwMode="auto">
              <a:xfrm rot="159765">
                <a:off x="5452063" y="5518200"/>
                <a:ext cx="1409333" cy="2488432"/>
              </a:xfrm>
              <a:custGeom>
                <a:avLst/>
                <a:gdLst>
                  <a:gd name="T0" fmla="*/ 276 w 1694"/>
                  <a:gd name="T1" fmla="*/ 0 h 2604"/>
                  <a:gd name="T2" fmla="*/ 276 w 1694"/>
                  <a:gd name="T3" fmla="*/ 0 h 2604"/>
                  <a:gd name="T4" fmla="*/ 0 w 1694"/>
                  <a:gd name="T5" fmla="*/ 1758 h 2604"/>
                  <a:gd name="T6" fmla="*/ 1021 w 1694"/>
                  <a:gd name="T7" fmla="*/ 2603 h 2604"/>
                  <a:gd name="T8" fmla="*/ 1337 w 1694"/>
                  <a:gd name="T9" fmla="*/ 985 h 2604"/>
                  <a:gd name="T10" fmla="*/ 1337 w 1694"/>
                  <a:gd name="T11" fmla="*/ 985 h 2604"/>
                  <a:gd name="T12" fmla="*/ 1337 w 1694"/>
                  <a:gd name="T13" fmla="*/ 985 h 2604"/>
                  <a:gd name="T14" fmla="*/ 1259 w 1694"/>
                  <a:gd name="T15" fmla="*/ 814 h 2604"/>
                  <a:gd name="T16" fmla="*/ 276 w 1694"/>
                  <a:gd name="T17"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4" h="2604">
                    <a:moveTo>
                      <a:pt x="276" y="0"/>
                    </a:moveTo>
                    <a:lnTo>
                      <a:pt x="276" y="0"/>
                    </a:lnTo>
                    <a:cubicBezTo>
                      <a:pt x="0" y="1758"/>
                      <a:pt x="0" y="1758"/>
                      <a:pt x="0" y="1758"/>
                    </a:cubicBezTo>
                    <a:cubicBezTo>
                      <a:pt x="1021" y="2603"/>
                      <a:pt x="1021" y="2603"/>
                      <a:pt x="1021" y="2603"/>
                    </a:cubicBezTo>
                    <a:cubicBezTo>
                      <a:pt x="1564" y="2536"/>
                      <a:pt x="1693" y="1833"/>
                      <a:pt x="1337" y="985"/>
                    </a:cubicBezTo>
                    <a:lnTo>
                      <a:pt x="1337" y="985"/>
                    </a:lnTo>
                    <a:lnTo>
                      <a:pt x="1337" y="985"/>
                    </a:lnTo>
                    <a:cubicBezTo>
                      <a:pt x="1313" y="928"/>
                      <a:pt x="1287" y="871"/>
                      <a:pt x="1259" y="814"/>
                    </a:cubicBezTo>
                    <a:cubicBezTo>
                      <a:pt x="276" y="0"/>
                      <a:pt x="276" y="0"/>
                      <a:pt x="276" y="0"/>
                    </a:cubicBezTo>
                  </a:path>
                </a:pathLst>
              </a:custGeom>
              <a:solidFill>
                <a:srgbClr val="FAF3D1"/>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82" name="Freeform 69"/>
              <p:cNvSpPr>
                <a:spLocks noChangeArrowheads="1"/>
              </p:cNvSpPr>
              <p:nvPr/>
            </p:nvSpPr>
            <p:spPr bwMode="auto">
              <a:xfrm rot="159765">
                <a:off x="4733059" y="5209485"/>
                <a:ext cx="1781769" cy="2331847"/>
              </a:xfrm>
              <a:custGeom>
                <a:avLst/>
                <a:gdLst>
                  <a:gd name="T0" fmla="*/ 1817 w 2136"/>
                  <a:gd name="T1" fmla="*/ 1140 h 2445"/>
                  <a:gd name="T2" fmla="*/ 1817 w 2136"/>
                  <a:gd name="T3" fmla="*/ 1140 h 2445"/>
                  <a:gd name="T4" fmla="*/ 494 w 2136"/>
                  <a:gd name="T5" fmla="*/ 44 h 2445"/>
                  <a:gd name="T6" fmla="*/ 317 w 2136"/>
                  <a:gd name="T7" fmla="*/ 1300 h 2445"/>
                  <a:gd name="T8" fmla="*/ 1642 w 2136"/>
                  <a:gd name="T9" fmla="*/ 2400 h 2445"/>
                  <a:gd name="T10" fmla="*/ 1817 w 2136"/>
                  <a:gd name="T11" fmla="*/ 1140 h 2445"/>
                </a:gdLst>
                <a:ahLst/>
                <a:cxnLst>
                  <a:cxn ang="0">
                    <a:pos x="T0" y="T1"/>
                  </a:cxn>
                  <a:cxn ang="0">
                    <a:pos x="T2" y="T3"/>
                  </a:cxn>
                  <a:cxn ang="0">
                    <a:pos x="T4" y="T5"/>
                  </a:cxn>
                  <a:cxn ang="0">
                    <a:pos x="T6" y="T7"/>
                  </a:cxn>
                  <a:cxn ang="0">
                    <a:pos x="T8" y="T9"/>
                  </a:cxn>
                  <a:cxn ang="0">
                    <a:pos x="T10" y="T11"/>
                  </a:cxn>
                </a:cxnLst>
                <a:rect l="0" t="0" r="r" b="b"/>
                <a:pathLst>
                  <a:path w="2136" h="2445">
                    <a:moveTo>
                      <a:pt x="1817" y="1140"/>
                    </a:moveTo>
                    <a:lnTo>
                      <a:pt x="1817" y="1140"/>
                    </a:lnTo>
                    <a:cubicBezTo>
                      <a:pt x="1499" y="491"/>
                      <a:pt x="907" y="0"/>
                      <a:pt x="494" y="44"/>
                    </a:cubicBezTo>
                    <a:cubicBezTo>
                      <a:pt x="80" y="88"/>
                      <a:pt x="0" y="649"/>
                      <a:pt x="317" y="1300"/>
                    </a:cubicBezTo>
                    <a:cubicBezTo>
                      <a:pt x="636" y="1950"/>
                      <a:pt x="1228" y="2444"/>
                      <a:pt x="1642" y="2400"/>
                    </a:cubicBezTo>
                    <a:cubicBezTo>
                      <a:pt x="2055" y="2355"/>
                      <a:pt x="2135" y="1792"/>
                      <a:pt x="1817" y="1140"/>
                    </a:cubicBez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83" name="Freeform 70"/>
              <p:cNvSpPr>
                <a:spLocks noChangeArrowheads="1"/>
              </p:cNvSpPr>
              <p:nvPr/>
            </p:nvSpPr>
            <p:spPr bwMode="auto">
              <a:xfrm rot="159765">
                <a:off x="5194374" y="5814566"/>
                <a:ext cx="854911" cy="1121487"/>
              </a:xfrm>
              <a:custGeom>
                <a:avLst/>
                <a:gdLst>
                  <a:gd name="T0" fmla="*/ 876 w 1030"/>
                  <a:gd name="T1" fmla="*/ 550 h 1180"/>
                  <a:gd name="T2" fmla="*/ 876 w 1030"/>
                  <a:gd name="T3" fmla="*/ 550 h 1180"/>
                  <a:gd name="T4" fmla="*/ 238 w 1030"/>
                  <a:gd name="T5" fmla="*/ 20 h 1180"/>
                  <a:gd name="T6" fmla="*/ 152 w 1030"/>
                  <a:gd name="T7" fmla="*/ 628 h 1180"/>
                  <a:gd name="T8" fmla="*/ 791 w 1030"/>
                  <a:gd name="T9" fmla="*/ 1158 h 1180"/>
                  <a:gd name="T10" fmla="*/ 876 w 1030"/>
                  <a:gd name="T11" fmla="*/ 550 h 1180"/>
                </a:gdLst>
                <a:ahLst/>
                <a:cxnLst>
                  <a:cxn ang="0">
                    <a:pos x="T0" y="T1"/>
                  </a:cxn>
                  <a:cxn ang="0">
                    <a:pos x="T2" y="T3"/>
                  </a:cxn>
                  <a:cxn ang="0">
                    <a:pos x="T4" y="T5"/>
                  </a:cxn>
                  <a:cxn ang="0">
                    <a:pos x="T6" y="T7"/>
                  </a:cxn>
                  <a:cxn ang="0">
                    <a:pos x="T8" y="T9"/>
                  </a:cxn>
                  <a:cxn ang="0">
                    <a:pos x="T10" y="T11"/>
                  </a:cxn>
                </a:cxnLst>
                <a:rect l="0" t="0" r="r" b="b"/>
                <a:pathLst>
                  <a:path w="1030" h="1180">
                    <a:moveTo>
                      <a:pt x="876" y="550"/>
                    </a:moveTo>
                    <a:lnTo>
                      <a:pt x="876" y="550"/>
                    </a:lnTo>
                    <a:cubicBezTo>
                      <a:pt x="724" y="238"/>
                      <a:pt x="437" y="0"/>
                      <a:pt x="238" y="20"/>
                    </a:cubicBezTo>
                    <a:cubicBezTo>
                      <a:pt x="36" y="41"/>
                      <a:pt x="0" y="313"/>
                      <a:pt x="152" y="628"/>
                    </a:cubicBezTo>
                    <a:cubicBezTo>
                      <a:pt x="305" y="944"/>
                      <a:pt x="592" y="1179"/>
                      <a:pt x="791" y="1158"/>
                    </a:cubicBezTo>
                    <a:cubicBezTo>
                      <a:pt x="993" y="1138"/>
                      <a:pt x="1029" y="866"/>
                      <a:pt x="876" y="550"/>
                    </a:cubicBezTo>
                  </a:path>
                </a:pathLst>
              </a:custGeom>
              <a:solidFill>
                <a:srgbClr val="FFF9D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271" name="Group 1270"/>
            <p:cNvGrpSpPr/>
            <p:nvPr/>
          </p:nvGrpSpPr>
          <p:grpSpPr>
            <a:xfrm>
              <a:off x="7141136" y="6509877"/>
              <a:ext cx="2712844" cy="2168886"/>
              <a:chOff x="3695272" y="3508169"/>
              <a:chExt cx="4024109" cy="3217227"/>
            </a:xfrm>
          </p:grpSpPr>
          <p:sp>
            <p:nvSpPr>
              <p:cNvPr id="1272" name="Freeform 71"/>
              <p:cNvSpPr>
                <a:spLocks noChangeArrowheads="1"/>
              </p:cNvSpPr>
              <p:nvPr/>
            </p:nvSpPr>
            <p:spPr bwMode="auto">
              <a:xfrm rot="159765">
                <a:off x="6674020" y="3508169"/>
                <a:ext cx="1045361" cy="1100327"/>
              </a:xfrm>
              <a:custGeom>
                <a:avLst/>
                <a:gdLst>
                  <a:gd name="T0" fmla="*/ 812 w 1261"/>
                  <a:gd name="T1" fmla="*/ 0 h 1159"/>
                  <a:gd name="T2" fmla="*/ 786 w 1261"/>
                  <a:gd name="T3" fmla="*/ 468 h 1159"/>
                  <a:gd name="T4" fmla="*/ 1260 w 1261"/>
                  <a:gd name="T5" fmla="*/ 590 h 1159"/>
                  <a:gd name="T6" fmla="*/ 447 w 1261"/>
                  <a:gd name="T7" fmla="*/ 1158 h 1159"/>
                  <a:gd name="T8" fmla="*/ 44 w 1261"/>
                  <a:gd name="T9" fmla="*/ 988 h 1159"/>
                  <a:gd name="T10" fmla="*/ 0 w 1261"/>
                  <a:gd name="T11" fmla="*/ 566 h 1159"/>
                  <a:gd name="T12" fmla="*/ 812 w 1261"/>
                  <a:gd name="T13" fmla="*/ 0 h 1159"/>
                </a:gdLst>
                <a:ahLst/>
                <a:cxnLst>
                  <a:cxn ang="0">
                    <a:pos x="T0" y="T1"/>
                  </a:cxn>
                  <a:cxn ang="0">
                    <a:pos x="T2" y="T3"/>
                  </a:cxn>
                  <a:cxn ang="0">
                    <a:pos x="T4" y="T5"/>
                  </a:cxn>
                  <a:cxn ang="0">
                    <a:pos x="T6" y="T7"/>
                  </a:cxn>
                  <a:cxn ang="0">
                    <a:pos x="T8" y="T9"/>
                  </a:cxn>
                  <a:cxn ang="0">
                    <a:pos x="T10" y="T11"/>
                  </a:cxn>
                  <a:cxn ang="0">
                    <a:pos x="T12" y="T13"/>
                  </a:cxn>
                </a:cxnLst>
                <a:rect l="0" t="0" r="r" b="b"/>
                <a:pathLst>
                  <a:path w="1261" h="1159">
                    <a:moveTo>
                      <a:pt x="812" y="0"/>
                    </a:moveTo>
                    <a:lnTo>
                      <a:pt x="786" y="468"/>
                    </a:lnTo>
                    <a:lnTo>
                      <a:pt x="1260" y="590"/>
                    </a:lnTo>
                    <a:lnTo>
                      <a:pt x="447" y="1158"/>
                    </a:lnTo>
                    <a:lnTo>
                      <a:pt x="44" y="988"/>
                    </a:lnTo>
                    <a:lnTo>
                      <a:pt x="0" y="566"/>
                    </a:lnTo>
                    <a:lnTo>
                      <a:pt x="812" y="0"/>
                    </a:ln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73" name="Freeform 72"/>
              <p:cNvSpPr>
                <a:spLocks noChangeArrowheads="1"/>
              </p:cNvSpPr>
              <p:nvPr/>
            </p:nvSpPr>
            <p:spPr bwMode="auto">
              <a:xfrm rot="159765">
                <a:off x="6701669" y="3957407"/>
                <a:ext cx="1007271" cy="651732"/>
              </a:xfrm>
              <a:custGeom>
                <a:avLst/>
                <a:gdLst>
                  <a:gd name="T0" fmla="*/ 0 w 1217"/>
                  <a:gd name="T1" fmla="*/ 520 h 691"/>
                  <a:gd name="T2" fmla="*/ 403 w 1217"/>
                  <a:gd name="T3" fmla="*/ 690 h 691"/>
                  <a:gd name="T4" fmla="*/ 1216 w 1217"/>
                  <a:gd name="T5" fmla="*/ 122 h 691"/>
                  <a:gd name="T6" fmla="*/ 742 w 1217"/>
                  <a:gd name="T7" fmla="*/ 0 h 691"/>
                  <a:gd name="T8" fmla="*/ 0 w 1217"/>
                  <a:gd name="T9" fmla="*/ 520 h 691"/>
                </a:gdLst>
                <a:ahLst/>
                <a:cxnLst>
                  <a:cxn ang="0">
                    <a:pos x="T0" y="T1"/>
                  </a:cxn>
                  <a:cxn ang="0">
                    <a:pos x="T2" y="T3"/>
                  </a:cxn>
                  <a:cxn ang="0">
                    <a:pos x="T4" y="T5"/>
                  </a:cxn>
                  <a:cxn ang="0">
                    <a:pos x="T6" y="T7"/>
                  </a:cxn>
                  <a:cxn ang="0">
                    <a:pos x="T8" y="T9"/>
                  </a:cxn>
                </a:cxnLst>
                <a:rect l="0" t="0" r="r" b="b"/>
                <a:pathLst>
                  <a:path w="1217" h="691">
                    <a:moveTo>
                      <a:pt x="0" y="520"/>
                    </a:moveTo>
                    <a:lnTo>
                      <a:pt x="403" y="690"/>
                    </a:lnTo>
                    <a:lnTo>
                      <a:pt x="1216" y="122"/>
                    </a:lnTo>
                    <a:lnTo>
                      <a:pt x="742" y="0"/>
                    </a:lnTo>
                    <a:lnTo>
                      <a:pt x="0" y="520"/>
                    </a:lnTo>
                  </a:path>
                </a:pathLst>
              </a:custGeom>
              <a:solidFill>
                <a:srgbClr val="A81E29"/>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74" name="Freeform 73"/>
              <p:cNvSpPr>
                <a:spLocks noChangeArrowheads="1"/>
              </p:cNvSpPr>
              <p:nvPr/>
            </p:nvSpPr>
            <p:spPr bwMode="auto">
              <a:xfrm rot="159765">
                <a:off x="4002782" y="3806503"/>
                <a:ext cx="3326534" cy="2831226"/>
              </a:xfrm>
              <a:custGeom>
                <a:avLst/>
                <a:gdLst>
                  <a:gd name="T0" fmla="*/ 122 w 3973"/>
                  <a:gd name="T1" fmla="*/ 2963 h 2964"/>
                  <a:gd name="T2" fmla="*/ 0 w 3973"/>
                  <a:gd name="T3" fmla="*/ 2808 h 2964"/>
                  <a:gd name="T4" fmla="*/ 3848 w 3973"/>
                  <a:gd name="T5" fmla="*/ 0 h 2964"/>
                  <a:gd name="T6" fmla="*/ 3972 w 3973"/>
                  <a:gd name="T7" fmla="*/ 155 h 2964"/>
                  <a:gd name="T8" fmla="*/ 122 w 3973"/>
                  <a:gd name="T9" fmla="*/ 2963 h 2964"/>
                </a:gdLst>
                <a:ahLst/>
                <a:cxnLst>
                  <a:cxn ang="0">
                    <a:pos x="T0" y="T1"/>
                  </a:cxn>
                  <a:cxn ang="0">
                    <a:pos x="T2" y="T3"/>
                  </a:cxn>
                  <a:cxn ang="0">
                    <a:pos x="T4" y="T5"/>
                  </a:cxn>
                  <a:cxn ang="0">
                    <a:pos x="T6" y="T7"/>
                  </a:cxn>
                  <a:cxn ang="0">
                    <a:pos x="T8" y="T9"/>
                  </a:cxn>
                </a:cxnLst>
                <a:rect l="0" t="0" r="r" b="b"/>
                <a:pathLst>
                  <a:path w="3973" h="2964">
                    <a:moveTo>
                      <a:pt x="122" y="2963"/>
                    </a:moveTo>
                    <a:lnTo>
                      <a:pt x="0" y="2808"/>
                    </a:lnTo>
                    <a:lnTo>
                      <a:pt x="3848" y="0"/>
                    </a:lnTo>
                    <a:lnTo>
                      <a:pt x="3972" y="155"/>
                    </a:lnTo>
                    <a:lnTo>
                      <a:pt x="122" y="2963"/>
                    </a:lnTo>
                  </a:path>
                </a:pathLst>
              </a:custGeom>
              <a:solidFill>
                <a:srgbClr val="C59C6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75" name="Freeform 74"/>
              <p:cNvSpPr>
                <a:spLocks noChangeArrowheads="1"/>
              </p:cNvSpPr>
              <p:nvPr/>
            </p:nvSpPr>
            <p:spPr bwMode="auto">
              <a:xfrm rot="159765">
                <a:off x="6905258" y="3853488"/>
                <a:ext cx="507868" cy="473987"/>
              </a:xfrm>
              <a:custGeom>
                <a:avLst/>
                <a:gdLst>
                  <a:gd name="T0" fmla="*/ 147 w 619"/>
                  <a:gd name="T1" fmla="*/ 491 h 505"/>
                  <a:gd name="T2" fmla="*/ 147 w 619"/>
                  <a:gd name="T3" fmla="*/ 491 h 505"/>
                  <a:gd name="T4" fmla="*/ 101 w 619"/>
                  <a:gd name="T5" fmla="*/ 494 h 505"/>
                  <a:gd name="T6" fmla="*/ 10 w 619"/>
                  <a:gd name="T7" fmla="*/ 375 h 505"/>
                  <a:gd name="T8" fmla="*/ 23 w 619"/>
                  <a:gd name="T9" fmla="*/ 331 h 505"/>
                  <a:gd name="T10" fmla="*/ 470 w 619"/>
                  <a:gd name="T11" fmla="*/ 12 h 505"/>
                  <a:gd name="T12" fmla="*/ 517 w 619"/>
                  <a:gd name="T13" fmla="*/ 12 h 505"/>
                  <a:gd name="T14" fmla="*/ 607 w 619"/>
                  <a:gd name="T15" fmla="*/ 129 h 505"/>
                  <a:gd name="T16" fmla="*/ 594 w 619"/>
                  <a:gd name="T17" fmla="*/ 173 h 505"/>
                  <a:gd name="T18" fmla="*/ 147 w 619"/>
                  <a:gd name="T19" fmla="*/ 49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9" h="505">
                    <a:moveTo>
                      <a:pt x="147" y="491"/>
                    </a:moveTo>
                    <a:lnTo>
                      <a:pt x="147" y="491"/>
                    </a:lnTo>
                    <a:cubicBezTo>
                      <a:pt x="129" y="504"/>
                      <a:pt x="108" y="504"/>
                      <a:pt x="101" y="494"/>
                    </a:cubicBezTo>
                    <a:cubicBezTo>
                      <a:pt x="10" y="375"/>
                      <a:pt x="10" y="375"/>
                      <a:pt x="10" y="375"/>
                    </a:cubicBezTo>
                    <a:cubicBezTo>
                      <a:pt x="0" y="364"/>
                      <a:pt x="7" y="344"/>
                      <a:pt x="23" y="331"/>
                    </a:cubicBezTo>
                    <a:cubicBezTo>
                      <a:pt x="470" y="12"/>
                      <a:pt x="470" y="12"/>
                      <a:pt x="470" y="12"/>
                    </a:cubicBezTo>
                    <a:cubicBezTo>
                      <a:pt x="486" y="2"/>
                      <a:pt x="509" y="0"/>
                      <a:pt x="517" y="12"/>
                    </a:cubicBezTo>
                    <a:cubicBezTo>
                      <a:pt x="607" y="129"/>
                      <a:pt x="607" y="129"/>
                      <a:pt x="607" y="129"/>
                    </a:cubicBezTo>
                    <a:cubicBezTo>
                      <a:pt x="618" y="142"/>
                      <a:pt x="610" y="163"/>
                      <a:pt x="594" y="173"/>
                    </a:cubicBezTo>
                    <a:lnTo>
                      <a:pt x="147" y="491"/>
                    </a:lnTo>
                  </a:path>
                </a:pathLst>
              </a:custGeom>
              <a:solidFill>
                <a:srgbClr val="C59C6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76" name="Freeform 75"/>
              <p:cNvSpPr>
                <a:spLocks noChangeArrowheads="1"/>
              </p:cNvSpPr>
              <p:nvPr/>
            </p:nvSpPr>
            <p:spPr bwMode="auto">
              <a:xfrm rot="159765">
                <a:off x="3695272" y="5955167"/>
                <a:ext cx="922626" cy="770229"/>
              </a:xfrm>
              <a:custGeom>
                <a:avLst/>
                <a:gdLst>
                  <a:gd name="T0" fmla="*/ 0 w 1113"/>
                  <a:gd name="T1" fmla="*/ 815 h 816"/>
                  <a:gd name="T2" fmla="*/ 639 w 1113"/>
                  <a:gd name="T3" fmla="*/ 0 h 816"/>
                  <a:gd name="T4" fmla="*/ 704 w 1113"/>
                  <a:gd name="T5" fmla="*/ 329 h 816"/>
                  <a:gd name="T6" fmla="*/ 1112 w 1113"/>
                  <a:gd name="T7" fmla="*/ 497 h 816"/>
                  <a:gd name="T8" fmla="*/ 0 w 1113"/>
                  <a:gd name="T9" fmla="*/ 815 h 816"/>
                </a:gdLst>
                <a:ahLst/>
                <a:cxnLst>
                  <a:cxn ang="0">
                    <a:pos x="T0" y="T1"/>
                  </a:cxn>
                  <a:cxn ang="0">
                    <a:pos x="T2" y="T3"/>
                  </a:cxn>
                  <a:cxn ang="0">
                    <a:pos x="T4" y="T5"/>
                  </a:cxn>
                  <a:cxn ang="0">
                    <a:pos x="T6" y="T7"/>
                  </a:cxn>
                  <a:cxn ang="0">
                    <a:pos x="T8" y="T9"/>
                  </a:cxn>
                </a:cxnLst>
                <a:rect l="0" t="0" r="r" b="b"/>
                <a:pathLst>
                  <a:path w="1113" h="816">
                    <a:moveTo>
                      <a:pt x="0" y="815"/>
                    </a:moveTo>
                    <a:lnTo>
                      <a:pt x="639" y="0"/>
                    </a:lnTo>
                    <a:lnTo>
                      <a:pt x="704" y="329"/>
                    </a:lnTo>
                    <a:lnTo>
                      <a:pt x="1112" y="497"/>
                    </a:lnTo>
                    <a:lnTo>
                      <a:pt x="0" y="815"/>
                    </a:lnTo>
                  </a:path>
                </a:pathLst>
              </a:custGeom>
              <a:solidFill>
                <a:srgbClr val="CC202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614" name="Group 613"/>
          <p:cNvGrpSpPr/>
          <p:nvPr/>
        </p:nvGrpSpPr>
        <p:grpSpPr>
          <a:xfrm>
            <a:off x="3128983" y="2067121"/>
            <a:ext cx="3743408" cy="3857493"/>
            <a:chOff x="8185136" y="7285434"/>
            <a:chExt cx="3743408" cy="3857493"/>
          </a:xfrm>
        </p:grpSpPr>
        <p:sp>
          <p:nvSpPr>
            <p:cNvPr id="1254" name="Freeform 224"/>
            <p:cNvSpPr>
              <a:spLocks noChangeArrowheads="1"/>
            </p:cNvSpPr>
            <p:nvPr/>
          </p:nvSpPr>
          <p:spPr bwMode="auto">
            <a:xfrm>
              <a:off x="8185136" y="8341325"/>
              <a:ext cx="2708628" cy="2801602"/>
            </a:xfrm>
            <a:custGeom>
              <a:avLst/>
              <a:gdLst>
                <a:gd name="T0" fmla="*/ 0 w 2932"/>
                <a:gd name="T1" fmla="*/ 0 h 2931"/>
                <a:gd name="T2" fmla="*/ 2931 w 2932"/>
                <a:gd name="T3" fmla="*/ 0 h 2931"/>
                <a:gd name="T4" fmla="*/ 2931 w 2932"/>
                <a:gd name="T5" fmla="*/ 2930 h 2931"/>
                <a:gd name="T6" fmla="*/ 0 w 2932"/>
                <a:gd name="T7" fmla="*/ 2930 h 2931"/>
                <a:gd name="T8" fmla="*/ 0 w 2932"/>
                <a:gd name="T9" fmla="*/ 0 h 2931"/>
              </a:gdLst>
              <a:ahLst/>
              <a:cxnLst>
                <a:cxn ang="0">
                  <a:pos x="T0" y="T1"/>
                </a:cxn>
                <a:cxn ang="0">
                  <a:pos x="T2" y="T3"/>
                </a:cxn>
                <a:cxn ang="0">
                  <a:pos x="T4" y="T5"/>
                </a:cxn>
                <a:cxn ang="0">
                  <a:pos x="T6" y="T7"/>
                </a:cxn>
                <a:cxn ang="0">
                  <a:pos x="T8" y="T9"/>
                </a:cxn>
              </a:cxnLst>
              <a:rect l="0" t="0" r="r" b="b"/>
              <a:pathLst>
                <a:path w="2932" h="2931">
                  <a:moveTo>
                    <a:pt x="0" y="0"/>
                  </a:moveTo>
                  <a:lnTo>
                    <a:pt x="2931" y="0"/>
                  </a:lnTo>
                  <a:lnTo>
                    <a:pt x="2931" y="2930"/>
                  </a:lnTo>
                  <a:lnTo>
                    <a:pt x="0" y="2930"/>
                  </a:lnTo>
                  <a:lnTo>
                    <a:pt x="0" y="0"/>
                  </a:lnTo>
                </a:path>
              </a:pathLst>
            </a:custGeom>
            <a:blipFill dpi="0" rotWithShape="0">
              <a:blip r:embed="rId3"/>
              <a:srcRect/>
              <a:stretch>
                <a:fillRect/>
              </a:stretch>
            </a:bli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5" name="Freeform 225"/>
            <p:cNvSpPr>
              <a:spLocks noChangeArrowheads="1"/>
            </p:cNvSpPr>
            <p:nvPr/>
          </p:nvSpPr>
          <p:spPr bwMode="auto">
            <a:xfrm>
              <a:off x="8265548" y="8425966"/>
              <a:ext cx="2543571" cy="2632321"/>
            </a:xfrm>
            <a:custGeom>
              <a:avLst/>
              <a:gdLst>
                <a:gd name="T0" fmla="*/ 2753 w 2754"/>
                <a:gd name="T1" fmla="*/ 1378 h 2755"/>
                <a:gd name="T2" fmla="*/ 1376 w 2754"/>
                <a:gd name="T3" fmla="*/ 2754 h 2755"/>
                <a:gd name="T4" fmla="*/ 0 w 2754"/>
                <a:gd name="T5" fmla="*/ 1378 h 2755"/>
                <a:gd name="T6" fmla="*/ 1376 w 2754"/>
                <a:gd name="T7" fmla="*/ 0 h 2755"/>
                <a:gd name="T8" fmla="*/ 2753 w 2754"/>
                <a:gd name="T9" fmla="*/ 1378 h 2755"/>
                <a:gd name="T10" fmla="*/ 2753 w 2754"/>
                <a:gd name="T11" fmla="*/ 1378 h 2755"/>
              </a:gdLst>
              <a:ahLst/>
              <a:cxnLst>
                <a:cxn ang="0">
                  <a:pos x="T0" y="T1"/>
                </a:cxn>
                <a:cxn ang="0">
                  <a:pos x="T2" y="T3"/>
                </a:cxn>
                <a:cxn ang="0">
                  <a:pos x="T4" y="T5"/>
                </a:cxn>
                <a:cxn ang="0">
                  <a:pos x="T6" y="T7"/>
                </a:cxn>
                <a:cxn ang="0">
                  <a:pos x="T8" y="T9"/>
                </a:cxn>
                <a:cxn ang="0">
                  <a:pos x="T10" y="T11"/>
                </a:cxn>
              </a:cxnLst>
              <a:rect l="0" t="0" r="r" b="b"/>
              <a:pathLst>
                <a:path w="2754" h="2755">
                  <a:moveTo>
                    <a:pt x="2753" y="1378"/>
                  </a:moveTo>
                  <a:cubicBezTo>
                    <a:pt x="2753" y="2137"/>
                    <a:pt x="2137" y="2754"/>
                    <a:pt x="1376" y="2754"/>
                  </a:cubicBezTo>
                  <a:cubicBezTo>
                    <a:pt x="616" y="2754"/>
                    <a:pt x="0" y="2137"/>
                    <a:pt x="0" y="1378"/>
                  </a:cubicBezTo>
                  <a:cubicBezTo>
                    <a:pt x="0" y="616"/>
                    <a:pt x="616" y="0"/>
                    <a:pt x="1376" y="0"/>
                  </a:cubicBezTo>
                  <a:cubicBezTo>
                    <a:pt x="2137" y="0"/>
                    <a:pt x="2753" y="616"/>
                    <a:pt x="2753" y="1378"/>
                  </a:cubicBezTo>
                  <a:lnTo>
                    <a:pt x="2753" y="1378"/>
                  </a:lnTo>
                </a:path>
              </a:pathLst>
            </a:custGeom>
            <a:solidFill>
              <a:srgbClr val="736759"/>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6" name="Freeform 226"/>
            <p:cNvSpPr>
              <a:spLocks noChangeArrowheads="1"/>
            </p:cNvSpPr>
            <p:nvPr/>
          </p:nvSpPr>
          <p:spPr bwMode="auto">
            <a:xfrm>
              <a:off x="8358657" y="8519070"/>
              <a:ext cx="2353120" cy="2433416"/>
            </a:xfrm>
            <a:custGeom>
              <a:avLst/>
              <a:gdLst>
                <a:gd name="T0" fmla="*/ 2550 w 2551"/>
                <a:gd name="T1" fmla="*/ 1275 h 2550"/>
                <a:gd name="T2" fmla="*/ 1275 w 2551"/>
                <a:gd name="T3" fmla="*/ 2549 h 2550"/>
                <a:gd name="T4" fmla="*/ 0 w 2551"/>
                <a:gd name="T5" fmla="*/ 1275 h 2550"/>
                <a:gd name="T6" fmla="*/ 1275 w 2551"/>
                <a:gd name="T7" fmla="*/ 0 h 2550"/>
                <a:gd name="T8" fmla="*/ 2550 w 2551"/>
                <a:gd name="T9" fmla="*/ 1275 h 2550"/>
                <a:gd name="T10" fmla="*/ 2550 w 2551"/>
                <a:gd name="T11" fmla="*/ 1275 h 2550"/>
              </a:gdLst>
              <a:ahLst/>
              <a:cxnLst>
                <a:cxn ang="0">
                  <a:pos x="T0" y="T1"/>
                </a:cxn>
                <a:cxn ang="0">
                  <a:pos x="T2" y="T3"/>
                </a:cxn>
                <a:cxn ang="0">
                  <a:pos x="T4" y="T5"/>
                </a:cxn>
                <a:cxn ang="0">
                  <a:pos x="T6" y="T7"/>
                </a:cxn>
                <a:cxn ang="0">
                  <a:pos x="T8" y="T9"/>
                </a:cxn>
                <a:cxn ang="0">
                  <a:pos x="T10" y="T11"/>
                </a:cxn>
              </a:cxnLst>
              <a:rect l="0" t="0" r="r" b="b"/>
              <a:pathLst>
                <a:path w="2551" h="2550">
                  <a:moveTo>
                    <a:pt x="2550" y="1275"/>
                  </a:moveTo>
                  <a:cubicBezTo>
                    <a:pt x="2550" y="1977"/>
                    <a:pt x="1978" y="2549"/>
                    <a:pt x="1275" y="2549"/>
                  </a:cubicBezTo>
                  <a:cubicBezTo>
                    <a:pt x="570" y="2549"/>
                    <a:pt x="0" y="1977"/>
                    <a:pt x="0" y="1275"/>
                  </a:cubicBezTo>
                  <a:cubicBezTo>
                    <a:pt x="0" y="572"/>
                    <a:pt x="570" y="0"/>
                    <a:pt x="1275" y="0"/>
                  </a:cubicBezTo>
                  <a:cubicBezTo>
                    <a:pt x="1978" y="0"/>
                    <a:pt x="2550" y="572"/>
                    <a:pt x="2550" y="1275"/>
                  </a:cubicBezTo>
                  <a:lnTo>
                    <a:pt x="2550" y="1275"/>
                  </a:lnTo>
                </a:path>
              </a:pathLst>
            </a:custGeom>
            <a:solidFill>
              <a:srgbClr val="EC222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7" name="Freeform 227"/>
            <p:cNvSpPr>
              <a:spLocks noChangeArrowheads="1"/>
            </p:cNvSpPr>
            <p:nvPr/>
          </p:nvSpPr>
          <p:spPr bwMode="auto">
            <a:xfrm>
              <a:off x="8849596" y="9120018"/>
              <a:ext cx="1866414" cy="1832468"/>
            </a:xfrm>
            <a:custGeom>
              <a:avLst/>
              <a:gdLst>
                <a:gd name="T0" fmla="*/ 2021 w 2022"/>
                <a:gd name="T1" fmla="*/ 648 h 1923"/>
                <a:gd name="T2" fmla="*/ 746 w 2022"/>
                <a:gd name="T3" fmla="*/ 1922 h 1923"/>
                <a:gd name="T4" fmla="*/ 610 w 2022"/>
                <a:gd name="T5" fmla="*/ 1914 h 1923"/>
                <a:gd name="T6" fmla="*/ 0 w 2022"/>
                <a:gd name="T7" fmla="*/ 1306 h 1923"/>
                <a:gd name="T8" fmla="*/ 1497 w 2022"/>
                <a:gd name="T9" fmla="*/ 0 h 1923"/>
                <a:gd name="T10" fmla="*/ 2013 w 2022"/>
                <a:gd name="T11" fmla="*/ 515 h 1923"/>
                <a:gd name="T12" fmla="*/ 2021 w 2022"/>
                <a:gd name="T13" fmla="*/ 648 h 1923"/>
                <a:gd name="T14" fmla="*/ 2021 w 2022"/>
                <a:gd name="T15" fmla="*/ 648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2" h="1923">
                  <a:moveTo>
                    <a:pt x="2021" y="648"/>
                  </a:moveTo>
                  <a:cubicBezTo>
                    <a:pt x="2021" y="1350"/>
                    <a:pt x="1449" y="1922"/>
                    <a:pt x="746" y="1922"/>
                  </a:cubicBezTo>
                  <a:cubicBezTo>
                    <a:pt x="700" y="1922"/>
                    <a:pt x="654" y="1918"/>
                    <a:pt x="610" y="1914"/>
                  </a:cubicBezTo>
                  <a:cubicBezTo>
                    <a:pt x="610" y="1914"/>
                    <a:pt x="610" y="1914"/>
                    <a:pt x="0" y="1306"/>
                  </a:cubicBezTo>
                  <a:cubicBezTo>
                    <a:pt x="0" y="1306"/>
                    <a:pt x="0" y="1306"/>
                    <a:pt x="1497" y="0"/>
                  </a:cubicBezTo>
                  <a:cubicBezTo>
                    <a:pt x="1497" y="0"/>
                    <a:pt x="1497" y="0"/>
                    <a:pt x="2013" y="515"/>
                  </a:cubicBezTo>
                  <a:cubicBezTo>
                    <a:pt x="2017" y="559"/>
                    <a:pt x="2021" y="603"/>
                    <a:pt x="2021" y="648"/>
                  </a:cubicBezTo>
                  <a:lnTo>
                    <a:pt x="2021" y="648"/>
                  </a:lnTo>
                </a:path>
              </a:pathLst>
            </a:custGeom>
            <a:solidFill>
              <a:srgbClr val="CC202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8" name="Freeform 228"/>
            <p:cNvSpPr>
              <a:spLocks noChangeArrowheads="1"/>
            </p:cNvSpPr>
            <p:nvPr/>
          </p:nvSpPr>
          <p:spPr bwMode="auto">
            <a:xfrm>
              <a:off x="8616823" y="8789920"/>
              <a:ext cx="1832556" cy="1895948"/>
            </a:xfrm>
            <a:custGeom>
              <a:avLst/>
              <a:gdLst>
                <a:gd name="T0" fmla="*/ 1986 w 1987"/>
                <a:gd name="T1" fmla="*/ 993 h 1987"/>
                <a:gd name="T2" fmla="*/ 993 w 1987"/>
                <a:gd name="T3" fmla="*/ 1986 h 1987"/>
                <a:gd name="T4" fmla="*/ 0 w 1987"/>
                <a:gd name="T5" fmla="*/ 993 h 1987"/>
                <a:gd name="T6" fmla="*/ 993 w 1987"/>
                <a:gd name="T7" fmla="*/ 0 h 1987"/>
                <a:gd name="T8" fmla="*/ 1986 w 1987"/>
                <a:gd name="T9" fmla="*/ 993 h 1987"/>
                <a:gd name="T10" fmla="*/ 1986 w 1987"/>
                <a:gd name="T11" fmla="*/ 993 h 1987"/>
              </a:gdLst>
              <a:ahLst/>
              <a:cxnLst>
                <a:cxn ang="0">
                  <a:pos x="T0" y="T1"/>
                </a:cxn>
                <a:cxn ang="0">
                  <a:pos x="T2" y="T3"/>
                </a:cxn>
                <a:cxn ang="0">
                  <a:pos x="T4" y="T5"/>
                </a:cxn>
                <a:cxn ang="0">
                  <a:pos x="T6" y="T7"/>
                </a:cxn>
                <a:cxn ang="0">
                  <a:pos x="T8" y="T9"/>
                </a:cxn>
                <a:cxn ang="0">
                  <a:pos x="T10" y="T11"/>
                </a:cxn>
              </a:cxnLst>
              <a:rect l="0" t="0" r="r" b="b"/>
              <a:pathLst>
                <a:path w="1987" h="1987">
                  <a:moveTo>
                    <a:pt x="1986" y="993"/>
                  </a:moveTo>
                  <a:cubicBezTo>
                    <a:pt x="1986" y="1542"/>
                    <a:pt x="1542" y="1986"/>
                    <a:pt x="993" y="1986"/>
                  </a:cubicBezTo>
                  <a:cubicBezTo>
                    <a:pt x="444" y="1986"/>
                    <a:pt x="0" y="1542"/>
                    <a:pt x="0" y="993"/>
                  </a:cubicBezTo>
                  <a:cubicBezTo>
                    <a:pt x="0" y="444"/>
                    <a:pt x="444" y="0"/>
                    <a:pt x="993" y="0"/>
                  </a:cubicBezTo>
                  <a:cubicBezTo>
                    <a:pt x="1542" y="0"/>
                    <a:pt x="1986" y="444"/>
                    <a:pt x="1986" y="993"/>
                  </a:cubicBezTo>
                  <a:lnTo>
                    <a:pt x="1986" y="993"/>
                  </a:lnTo>
                </a:path>
              </a:pathLst>
            </a:custGeom>
            <a:solidFill>
              <a:srgbClr val="FFF9D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9" name="Freeform 229"/>
            <p:cNvSpPr>
              <a:spLocks noChangeArrowheads="1"/>
            </p:cNvSpPr>
            <p:nvPr/>
          </p:nvSpPr>
          <p:spPr bwMode="auto">
            <a:xfrm>
              <a:off x="9052743" y="9246979"/>
              <a:ext cx="1400868" cy="1434657"/>
            </a:xfrm>
            <a:custGeom>
              <a:avLst/>
              <a:gdLst>
                <a:gd name="T0" fmla="*/ 1519 w 1520"/>
                <a:gd name="T1" fmla="*/ 518 h 1510"/>
                <a:gd name="T2" fmla="*/ 537 w 1520"/>
                <a:gd name="T3" fmla="*/ 1509 h 1510"/>
                <a:gd name="T4" fmla="*/ 0 w 1520"/>
                <a:gd name="T5" fmla="*/ 972 h 1510"/>
                <a:gd name="T6" fmla="*/ 1002 w 1520"/>
                <a:gd name="T7" fmla="*/ 0 h 1510"/>
                <a:gd name="T8" fmla="*/ 1519 w 1520"/>
                <a:gd name="T9" fmla="*/ 518 h 1510"/>
                <a:gd name="T10" fmla="*/ 1519 w 1520"/>
                <a:gd name="T11" fmla="*/ 518 h 1510"/>
              </a:gdLst>
              <a:ahLst/>
              <a:cxnLst>
                <a:cxn ang="0">
                  <a:pos x="T0" y="T1"/>
                </a:cxn>
                <a:cxn ang="0">
                  <a:pos x="T2" y="T3"/>
                </a:cxn>
                <a:cxn ang="0">
                  <a:pos x="T4" y="T5"/>
                </a:cxn>
                <a:cxn ang="0">
                  <a:pos x="T6" y="T7"/>
                </a:cxn>
                <a:cxn ang="0">
                  <a:pos x="T8" y="T9"/>
                </a:cxn>
                <a:cxn ang="0">
                  <a:pos x="T10" y="T11"/>
                </a:cxn>
              </a:cxnLst>
              <a:rect l="0" t="0" r="r" b="b"/>
              <a:pathLst>
                <a:path w="1520" h="1510">
                  <a:moveTo>
                    <a:pt x="1519" y="518"/>
                  </a:moveTo>
                  <a:cubicBezTo>
                    <a:pt x="1517" y="1061"/>
                    <a:pt x="1080" y="1502"/>
                    <a:pt x="537" y="1509"/>
                  </a:cubicBezTo>
                  <a:cubicBezTo>
                    <a:pt x="537" y="1509"/>
                    <a:pt x="537" y="1509"/>
                    <a:pt x="0" y="972"/>
                  </a:cubicBezTo>
                  <a:cubicBezTo>
                    <a:pt x="0" y="972"/>
                    <a:pt x="0" y="972"/>
                    <a:pt x="1002" y="0"/>
                  </a:cubicBezTo>
                  <a:cubicBezTo>
                    <a:pt x="1002" y="0"/>
                    <a:pt x="1002" y="0"/>
                    <a:pt x="1519" y="518"/>
                  </a:cubicBezTo>
                  <a:lnTo>
                    <a:pt x="1519" y="518"/>
                  </a:lnTo>
                </a:path>
              </a:pathLst>
            </a:custGeom>
            <a:solidFill>
              <a:srgbClr val="F2EBC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0" name="Freeform 230"/>
            <p:cNvSpPr>
              <a:spLocks noChangeArrowheads="1"/>
            </p:cNvSpPr>
            <p:nvPr/>
          </p:nvSpPr>
          <p:spPr bwMode="auto">
            <a:xfrm>
              <a:off x="8891918" y="9073466"/>
              <a:ext cx="1282366" cy="1324625"/>
            </a:xfrm>
            <a:custGeom>
              <a:avLst/>
              <a:gdLst>
                <a:gd name="T0" fmla="*/ 1393 w 1394"/>
                <a:gd name="T1" fmla="*/ 697 h 1394"/>
                <a:gd name="T2" fmla="*/ 696 w 1394"/>
                <a:gd name="T3" fmla="*/ 1393 h 1394"/>
                <a:gd name="T4" fmla="*/ 0 w 1394"/>
                <a:gd name="T5" fmla="*/ 697 h 1394"/>
                <a:gd name="T6" fmla="*/ 696 w 1394"/>
                <a:gd name="T7" fmla="*/ 0 h 1394"/>
                <a:gd name="T8" fmla="*/ 1393 w 1394"/>
                <a:gd name="T9" fmla="*/ 697 h 1394"/>
                <a:gd name="T10" fmla="*/ 1393 w 1394"/>
                <a:gd name="T11" fmla="*/ 697 h 1394"/>
              </a:gdLst>
              <a:ahLst/>
              <a:cxnLst>
                <a:cxn ang="0">
                  <a:pos x="T0" y="T1"/>
                </a:cxn>
                <a:cxn ang="0">
                  <a:pos x="T2" y="T3"/>
                </a:cxn>
                <a:cxn ang="0">
                  <a:pos x="T4" y="T5"/>
                </a:cxn>
                <a:cxn ang="0">
                  <a:pos x="T6" y="T7"/>
                </a:cxn>
                <a:cxn ang="0">
                  <a:pos x="T8" y="T9"/>
                </a:cxn>
                <a:cxn ang="0">
                  <a:pos x="T10" y="T11"/>
                </a:cxn>
              </a:cxnLst>
              <a:rect l="0" t="0" r="r" b="b"/>
              <a:pathLst>
                <a:path w="1394" h="1394">
                  <a:moveTo>
                    <a:pt x="1393" y="697"/>
                  </a:moveTo>
                  <a:cubicBezTo>
                    <a:pt x="1393" y="1082"/>
                    <a:pt x="1081" y="1393"/>
                    <a:pt x="696" y="1393"/>
                  </a:cubicBezTo>
                  <a:cubicBezTo>
                    <a:pt x="311" y="1393"/>
                    <a:pt x="0" y="1082"/>
                    <a:pt x="0" y="697"/>
                  </a:cubicBezTo>
                  <a:cubicBezTo>
                    <a:pt x="0" y="312"/>
                    <a:pt x="311" y="0"/>
                    <a:pt x="696" y="0"/>
                  </a:cubicBezTo>
                  <a:cubicBezTo>
                    <a:pt x="1081" y="0"/>
                    <a:pt x="1393" y="312"/>
                    <a:pt x="1393" y="697"/>
                  </a:cubicBezTo>
                  <a:lnTo>
                    <a:pt x="1393" y="697"/>
                  </a:lnTo>
                </a:path>
              </a:pathLst>
            </a:custGeom>
            <a:solidFill>
              <a:srgbClr val="EC222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1" name="Freeform 231"/>
            <p:cNvSpPr>
              <a:spLocks noChangeArrowheads="1"/>
            </p:cNvSpPr>
            <p:nvPr/>
          </p:nvSpPr>
          <p:spPr bwMode="auto">
            <a:xfrm>
              <a:off x="9315141" y="9577077"/>
              <a:ext cx="829517" cy="795621"/>
            </a:xfrm>
            <a:custGeom>
              <a:avLst/>
              <a:gdLst>
                <a:gd name="T0" fmla="*/ 907 w 908"/>
                <a:gd name="T1" fmla="*/ 379 h 844"/>
                <a:gd name="T2" fmla="*/ 436 w 908"/>
                <a:gd name="T3" fmla="*/ 843 h 844"/>
                <a:gd name="T4" fmla="*/ 0 w 908"/>
                <a:gd name="T5" fmla="*/ 408 h 844"/>
                <a:gd name="T6" fmla="*/ 530 w 908"/>
                <a:gd name="T7" fmla="*/ 0 h 844"/>
                <a:gd name="T8" fmla="*/ 907 w 908"/>
                <a:gd name="T9" fmla="*/ 379 h 844"/>
                <a:gd name="T10" fmla="*/ 907 w 908"/>
                <a:gd name="T11" fmla="*/ 379 h 844"/>
              </a:gdLst>
              <a:ahLst/>
              <a:cxnLst>
                <a:cxn ang="0">
                  <a:pos x="T0" y="T1"/>
                </a:cxn>
                <a:cxn ang="0">
                  <a:pos x="T2" y="T3"/>
                </a:cxn>
                <a:cxn ang="0">
                  <a:pos x="T4" y="T5"/>
                </a:cxn>
                <a:cxn ang="0">
                  <a:pos x="T6" y="T7"/>
                </a:cxn>
                <a:cxn ang="0">
                  <a:pos x="T8" y="T9"/>
                </a:cxn>
                <a:cxn ang="0">
                  <a:pos x="T10" y="T11"/>
                </a:cxn>
              </a:cxnLst>
              <a:rect l="0" t="0" r="r" b="b"/>
              <a:pathLst>
                <a:path w="908" h="844">
                  <a:moveTo>
                    <a:pt x="907" y="379"/>
                  </a:moveTo>
                  <a:cubicBezTo>
                    <a:pt x="840" y="602"/>
                    <a:pt x="661" y="779"/>
                    <a:pt x="436" y="843"/>
                  </a:cubicBezTo>
                  <a:cubicBezTo>
                    <a:pt x="436" y="843"/>
                    <a:pt x="436" y="843"/>
                    <a:pt x="0" y="408"/>
                  </a:cubicBezTo>
                  <a:cubicBezTo>
                    <a:pt x="0" y="408"/>
                    <a:pt x="0" y="408"/>
                    <a:pt x="530" y="0"/>
                  </a:cubicBezTo>
                  <a:cubicBezTo>
                    <a:pt x="530" y="0"/>
                    <a:pt x="530" y="0"/>
                    <a:pt x="907" y="379"/>
                  </a:cubicBezTo>
                  <a:lnTo>
                    <a:pt x="907" y="379"/>
                  </a:lnTo>
                </a:path>
              </a:pathLst>
            </a:custGeom>
            <a:solidFill>
              <a:srgbClr val="CC202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2" name="Freeform 232"/>
            <p:cNvSpPr>
              <a:spLocks noChangeArrowheads="1"/>
            </p:cNvSpPr>
            <p:nvPr/>
          </p:nvSpPr>
          <p:spPr bwMode="auto">
            <a:xfrm>
              <a:off x="9230497" y="9420492"/>
              <a:ext cx="613673" cy="634804"/>
            </a:xfrm>
            <a:custGeom>
              <a:avLst/>
              <a:gdLst>
                <a:gd name="T0" fmla="*/ 673 w 674"/>
                <a:gd name="T1" fmla="*/ 337 h 674"/>
                <a:gd name="T2" fmla="*/ 336 w 674"/>
                <a:gd name="T3" fmla="*/ 673 h 674"/>
                <a:gd name="T4" fmla="*/ 0 w 674"/>
                <a:gd name="T5" fmla="*/ 337 h 674"/>
                <a:gd name="T6" fmla="*/ 336 w 674"/>
                <a:gd name="T7" fmla="*/ 0 h 674"/>
                <a:gd name="T8" fmla="*/ 673 w 674"/>
                <a:gd name="T9" fmla="*/ 337 h 674"/>
                <a:gd name="T10" fmla="*/ 673 w 674"/>
                <a:gd name="T11" fmla="*/ 337 h 674"/>
              </a:gdLst>
              <a:ahLst/>
              <a:cxnLst>
                <a:cxn ang="0">
                  <a:pos x="T0" y="T1"/>
                </a:cxn>
                <a:cxn ang="0">
                  <a:pos x="T2" y="T3"/>
                </a:cxn>
                <a:cxn ang="0">
                  <a:pos x="T4" y="T5"/>
                </a:cxn>
                <a:cxn ang="0">
                  <a:pos x="T6" y="T7"/>
                </a:cxn>
                <a:cxn ang="0">
                  <a:pos x="T8" y="T9"/>
                </a:cxn>
                <a:cxn ang="0">
                  <a:pos x="T10" y="T11"/>
                </a:cxn>
              </a:cxnLst>
              <a:rect l="0" t="0" r="r" b="b"/>
              <a:pathLst>
                <a:path w="674" h="674">
                  <a:moveTo>
                    <a:pt x="673" y="337"/>
                  </a:moveTo>
                  <a:cubicBezTo>
                    <a:pt x="673" y="522"/>
                    <a:pt x="521" y="673"/>
                    <a:pt x="336" y="673"/>
                  </a:cubicBezTo>
                  <a:cubicBezTo>
                    <a:pt x="151" y="673"/>
                    <a:pt x="0" y="522"/>
                    <a:pt x="0" y="337"/>
                  </a:cubicBezTo>
                  <a:cubicBezTo>
                    <a:pt x="0" y="152"/>
                    <a:pt x="151" y="0"/>
                    <a:pt x="336" y="0"/>
                  </a:cubicBezTo>
                  <a:cubicBezTo>
                    <a:pt x="521" y="0"/>
                    <a:pt x="673" y="152"/>
                    <a:pt x="673" y="337"/>
                  </a:cubicBezTo>
                  <a:lnTo>
                    <a:pt x="673" y="337"/>
                  </a:lnTo>
                </a:path>
              </a:pathLst>
            </a:custGeom>
            <a:solidFill>
              <a:srgbClr val="FFF9D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3" name="Freeform 233"/>
            <p:cNvSpPr>
              <a:spLocks noChangeArrowheads="1"/>
            </p:cNvSpPr>
            <p:nvPr/>
          </p:nvSpPr>
          <p:spPr bwMode="auto">
            <a:xfrm>
              <a:off x="9399786" y="9581309"/>
              <a:ext cx="435920" cy="448595"/>
            </a:xfrm>
            <a:custGeom>
              <a:avLst/>
              <a:gdLst>
                <a:gd name="T0" fmla="*/ 484 w 485"/>
                <a:gd name="T1" fmla="*/ 169 h 481"/>
                <a:gd name="T2" fmla="*/ 274 w 485"/>
                <a:gd name="T3" fmla="*/ 480 h 481"/>
                <a:gd name="T4" fmla="*/ 0 w 485"/>
                <a:gd name="T5" fmla="*/ 207 h 481"/>
                <a:gd name="T6" fmla="*/ 395 w 485"/>
                <a:gd name="T7" fmla="*/ 0 h 481"/>
                <a:gd name="T8" fmla="*/ 463 w 485"/>
                <a:gd name="T9" fmla="*/ 55 h 481"/>
                <a:gd name="T10" fmla="*/ 484 w 485"/>
                <a:gd name="T11" fmla="*/ 169 h 481"/>
                <a:gd name="T12" fmla="*/ 484 w 485"/>
                <a:gd name="T13" fmla="*/ 169 h 481"/>
              </a:gdLst>
              <a:ahLst/>
              <a:cxnLst>
                <a:cxn ang="0">
                  <a:pos x="T0" y="T1"/>
                </a:cxn>
                <a:cxn ang="0">
                  <a:pos x="T2" y="T3"/>
                </a:cxn>
                <a:cxn ang="0">
                  <a:pos x="T4" y="T5"/>
                </a:cxn>
                <a:cxn ang="0">
                  <a:pos x="T6" y="T7"/>
                </a:cxn>
                <a:cxn ang="0">
                  <a:pos x="T8" y="T9"/>
                </a:cxn>
                <a:cxn ang="0">
                  <a:pos x="T10" y="T11"/>
                </a:cxn>
                <a:cxn ang="0">
                  <a:pos x="T12" y="T13"/>
                </a:cxn>
              </a:cxnLst>
              <a:rect l="0" t="0" r="r" b="b"/>
              <a:pathLst>
                <a:path w="485" h="481">
                  <a:moveTo>
                    <a:pt x="484" y="169"/>
                  </a:moveTo>
                  <a:cubicBezTo>
                    <a:pt x="484" y="310"/>
                    <a:pt x="395" y="430"/>
                    <a:pt x="274" y="480"/>
                  </a:cubicBezTo>
                  <a:cubicBezTo>
                    <a:pt x="274" y="480"/>
                    <a:pt x="274" y="480"/>
                    <a:pt x="0" y="207"/>
                  </a:cubicBezTo>
                  <a:cubicBezTo>
                    <a:pt x="0" y="207"/>
                    <a:pt x="0" y="207"/>
                    <a:pt x="395" y="0"/>
                  </a:cubicBezTo>
                  <a:cubicBezTo>
                    <a:pt x="395" y="0"/>
                    <a:pt x="395" y="0"/>
                    <a:pt x="463" y="55"/>
                  </a:cubicBezTo>
                  <a:cubicBezTo>
                    <a:pt x="475" y="91"/>
                    <a:pt x="484" y="129"/>
                    <a:pt x="484" y="169"/>
                  </a:cubicBezTo>
                  <a:lnTo>
                    <a:pt x="484" y="169"/>
                  </a:lnTo>
                </a:path>
              </a:pathLst>
            </a:custGeom>
            <a:solidFill>
              <a:srgbClr val="F2EBC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1264" name="Group 1263"/>
            <p:cNvGrpSpPr/>
            <p:nvPr/>
          </p:nvGrpSpPr>
          <p:grpSpPr>
            <a:xfrm>
              <a:off x="9511939" y="7285434"/>
              <a:ext cx="2416605" cy="2467271"/>
              <a:chOff x="18016608" y="1493906"/>
              <a:chExt cx="2416605" cy="2467271"/>
            </a:xfrm>
          </p:grpSpPr>
          <p:sp>
            <p:nvSpPr>
              <p:cNvPr id="1265" name="Freeform 213"/>
              <p:cNvSpPr>
                <a:spLocks noChangeArrowheads="1"/>
              </p:cNvSpPr>
              <p:nvPr/>
            </p:nvSpPr>
            <p:spPr bwMode="auto">
              <a:xfrm>
                <a:off x="19777217" y="1773220"/>
                <a:ext cx="655996" cy="423203"/>
              </a:xfrm>
              <a:custGeom>
                <a:avLst/>
                <a:gdLst>
                  <a:gd name="T0" fmla="*/ 0 w 696"/>
                  <a:gd name="T1" fmla="*/ 396 h 458"/>
                  <a:gd name="T2" fmla="*/ 265 w 696"/>
                  <a:gd name="T3" fmla="*/ 457 h 458"/>
                  <a:gd name="T4" fmla="*/ 695 w 696"/>
                  <a:gd name="T5" fmla="*/ 21 h 458"/>
                  <a:gd name="T6" fmla="*/ 396 w 696"/>
                  <a:gd name="T7" fmla="*/ 0 h 458"/>
                  <a:gd name="T8" fmla="*/ 0 w 696"/>
                  <a:gd name="T9" fmla="*/ 396 h 458"/>
                </a:gdLst>
                <a:ahLst/>
                <a:cxnLst>
                  <a:cxn ang="0">
                    <a:pos x="T0" y="T1"/>
                  </a:cxn>
                  <a:cxn ang="0">
                    <a:pos x="T2" y="T3"/>
                  </a:cxn>
                  <a:cxn ang="0">
                    <a:pos x="T4" y="T5"/>
                  </a:cxn>
                  <a:cxn ang="0">
                    <a:pos x="T6" y="T7"/>
                  </a:cxn>
                  <a:cxn ang="0">
                    <a:pos x="T8" y="T9"/>
                  </a:cxn>
                </a:cxnLst>
                <a:rect l="0" t="0" r="r" b="b"/>
                <a:pathLst>
                  <a:path w="696" h="458">
                    <a:moveTo>
                      <a:pt x="0" y="396"/>
                    </a:moveTo>
                    <a:lnTo>
                      <a:pt x="265" y="457"/>
                    </a:lnTo>
                    <a:lnTo>
                      <a:pt x="695" y="21"/>
                    </a:lnTo>
                    <a:lnTo>
                      <a:pt x="396" y="0"/>
                    </a:lnTo>
                    <a:lnTo>
                      <a:pt x="0" y="396"/>
                    </a:lnTo>
                  </a:path>
                </a:pathLst>
              </a:custGeom>
              <a:solidFill>
                <a:srgbClr val="A81E29"/>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6" name="Freeform 215"/>
              <p:cNvSpPr>
                <a:spLocks noChangeArrowheads="1"/>
              </p:cNvSpPr>
              <p:nvPr/>
            </p:nvSpPr>
            <p:spPr bwMode="auto">
              <a:xfrm>
                <a:off x="19887255" y="1713972"/>
                <a:ext cx="325882" cy="325866"/>
              </a:xfrm>
              <a:custGeom>
                <a:avLst/>
                <a:gdLst>
                  <a:gd name="T0" fmla="*/ 101 w 351"/>
                  <a:gd name="T1" fmla="*/ 337 h 352"/>
                  <a:gd name="T2" fmla="*/ 101 w 351"/>
                  <a:gd name="T3" fmla="*/ 337 h 352"/>
                  <a:gd name="T4" fmla="*/ 75 w 351"/>
                  <a:gd name="T5" fmla="*/ 343 h 352"/>
                  <a:gd name="T6" fmla="*/ 5 w 351"/>
                  <a:gd name="T7" fmla="*/ 281 h 352"/>
                  <a:gd name="T8" fmla="*/ 10 w 351"/>
                  <a:gd name="T9" fmla="*/ 255 h 352"/>
                  <a:gd name="T10" fmla="*/ 246 w 351"/>
                  <a:gd name="T11" fmla="*/ 11 h 352"/>
                  <a:gd name="T12" fmla="*/ 275 w 351"/>
                  <a:gd name="T13" fmla="*/ 6 h 352"/>
                  <a:gd name="T14" fmla="*/ 342 w 351"/>
                  <a:gd name="T15" fmla="*/ 67 h 352"/>
                  <a:gd name="T16" fmla="*/ 339 w 351"/>
                  <a:gd name="T17" fmla="*/ 97 h 352"/>
                  <a:gd name="T18" fmla="*/ 101 w 351"/>
                  <a:gd name="T19" fmla="*/ 33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101" y="337"/>
                    </a:moveTo>
                    <a:lnTo>
                      <a:pt x="101" y="337"/>
                    </a:lnTo>
                    <a:cubicBezTo>
                      <a:pt x="94" y="348"/>
                      <a:pt x="80" y="351"/>
                      <a:pt x="75" y="343"/>
                    </a:cubicBezTo>
                    <a:cubicBezTo>
                      <a:pt x="5" y="281"/>
                      <a:pt x="5" y="281"/>
                      <a:pt x="5" y="281"/>
                    </a:cubicBezTo>
                    <a:cubicBezTo>
                      <a:pt x="0" y="276"/>
                      <a:pt x="0" y="262"/>
                      <a:pt x="10" y="255"/>
                    </a:cubicBezTo>
                    <a:cubicBezTo>
                      <a:pt x="246" y="11"/>
                      <a:pt x="246" y="11"/>
                      <a:pt x="246" y="11"/>
                    </a:cubicBezTo>
                    <a:cubicBezTo>
                      <a:pt x="257" y="3"/>
                      <a:pt x="267" y="0"/>
                      <a:pt x="275" y="6"/>
                    </a:cubicBezTo>
                    <a:cubicBezTo>
                      <a:pt x="342" y="67"/>
                      <a:pt x="342" y="67"/>
                      <a:pt x="342" y="67"/>
                    </a:cubicBezTo>
                    <a:cubicBezTo>
                      <a:pt x="350" y="73"/>
                      <a:pt x="348" y="86"/>
                      <a:pt x="339" y="97"/>
                    </a:cubicBezTo>
                    <a:lnTo>
                      <a:pt x="101" y="337"/>
                    </a:lnTo>
                  </a:path>
                </a:pathLst>
              </a:custGeom>
              <a:solidFill>
                <a:srgbClr val="C59C6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7" name="Freeform 212"/>
              <p:cNvSpPr>
                <a:spLocks noChangeArrowheads="1"/>
              </p:cNvSpPr>
              <p:nvPr/>
            </p:nvSpPr>
            <p:spPr bwMode="auto">
              <a:xfrm>
                <a:off x="19705269" y="1493906"/>
                <a:ext cx="723712" cy="698284"/>
              </a:xfrm>
              <a:custGeom>
                <a:avLst/>
                <a:gdLst>
                  <a:gd name="T0" fmla="*/ 433 w 768"/>
                  <a:gd name="T1" fmla="*/ 0 h 747"/>
                  <a:gd name="T2" fmla="*/ 468 w 768"/>
                  <a:gd name="T3" fmla="*/ 289 h 747"/>
                  <a:gd name="T4" fmla="*/ 767 w 768"/>
                  <a:gd name="T5" fmla="*/ 310 h 747"/>
                  <a:gd name="T6" fmla="*/ 337 w 768"/>
                  <a:gd name="T7" fmla="*/ 746 h 747"/>
                  <a:gd name="T8" fmla="*/ 72 w 768"/>
                  <a:gd name="T9" fmla="*/ 685 h 747"/>
                  <a:gd name="T10" fmla="*/ 0 w 768"/>
                  <a:gd name="T11" fmla="*/ 436 h 747"/>
                  <a:gd name="T12" fmla="*/ 433 w 768"/>
                  <a:gd name="T13" fmla="*/ 0 h 747"/>
                </a:gdLst>
                <a:ahLst/>
                <a:cxnLst>
                  <a:cxn ang="0">
                    <a:pos x="T0" y="T1"/>
                  </a:cxn>
                  <a:cxn ang="0">
                    <a:pos x="T2" y="T3"/>
                  </a:cxn>
                  <a:cxn ang="0">
                    <a:pos x="T4" y="T5"/>
                  </a:cxn>
                  <a:cxn ang="0">
                    <a:pos x="T6" y="T7"/>
                  </a:cxn>
                  <a:cxn ang="0">
                    <a:pos x="T8" y="T9"/>
                  </a:cxn>
                  <a:cxn ang="0">
                    <a:pos x="T10" y="T11"/>
                  </a:cxn>
                  <a:cxn ang="0">
                    <a:pos x="T12" y="T13"/>
                  </a:cxn>
                </a:cxnLst>
                <a:rect l="0" t="0" r="r" b="b"/>
                <a:pathLst>
                  <a:path w="768" h="747">
                    <a:moveTo>
                      <a:pt x="433" y="0"/>
                    </a:moveTo>
                    <a:lnTo>
                      <a:pt x="468" y="289"/>
                    </a:lnTo>
                    <a:lnTo>
                      <a:pt x="767" y="310"/>
                    </a:lnTo>
                    <a:lnTo>
                      <a:pt x="337" y="746"/>
                    </a:lnTo>
                    <a:lnTo>
                      <a:pt x="72" y="685"/>
                    </a:lnTo>
                    <a:lnTo>
                      <a:pt x="0" y="436"/>
                    </a:lnTo>
                    <a:lnTo>
                      <a:pt x="433" y="0"/>
                    </a:ln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8" name="Freeform 214"/>
              <p:cNvSpPr>
                <a:spLocks noChangeArrowheads="1"/>
              </p:cNvSpPr>
              <p:nvPr/>
            </p:nvSpPr>
            <p:spPr bwMode="auto">
              <a:xfrm>
                <a:off x="18160504" y="1730900"/>
                <a:ext cx="2031471" cy="2094853"/>
              </a:xfrm>
              <a:custGeom>
                <a:avLst/>
                <a:gdLst>
                  <a:gd name="T0" fmla="*/ 91 w 2131"/>
                  <a:gd name="T1" fmla="*/ 2209 h 2210"/>
                  <a:gd name="T2" fmla="*/ 0 w 2131"/>
                  <a:gd name="T3" fmla="*/ 2129 h 2210"/>
                  <a:gd name="T4" fmla="*/ 2036 w 2131"/>
                  <a:gd name="T5" fmla="*/ 0 h 2210"/>
                  <a:gd name="T6" fmla="*/ 2130 w 2131"/>
                  <a:gd name="T7" fmla="*/ 82 h 2210"/>
                  <a:gd name="T8" fmla="*/ 91 w 2131"/>
                  <a:gd name="T9" fmla="*/ 2209 h 2210"/>
                </a:gdLst>
                <a:ahLst/>
                <a:cxnLst>
                  <a:cxn ang="0">
                    <a:pos x="T0" y="T1"/>
                  </a:cxn>
                  <a:cxn ang="0">
                    <a:pos x="T2" y="T3"/>
                  </a:cxn>
                  <a:cxn ang="0">
                    <a:pos x="T4" y="T5"/>
                  </a:cxn>
                  <a:cxn ang="0">
                    <a:pos x="T6" y="T7"/>
                  </a:cxn>
                  <a:cxn ang="0">
                    <a:pos x="T8" y="T9"/>
                  </a:cxn>
                </a:cxnLst>
                <a:rect l="0" t="0" r="r" b="b"/>
                <a:pathLst>
                  <a:path w="2131" h="2210">
                    <a:moveTo>
                      <a:pt x="91" y="2209"/>
                    </a:moveTo>
                    <a:lnTo>
                      <a:pt x="0" y="2129"/>
                    </a:lnTo>
                    <a:lnTo>
                      <a:pt x="2036" y="0"/>
                    </a:lnTo>
                    <a:lnTo>
                      <a:pt x="2130" y="82"/>
                    </a:lnTo>
                    <a:lnTo>
                      <a:pt x="91" y="2209"/>
                    </a:lnTo>
                  </a:path>
                </a:pathLst>
              </a:custGeom>
              <a:solidFill>
                <a:srgbClr val="C59C6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9" name="Freeform 216"/>
              <p:cNvSpPr>
                <a:spLocks noChangeArrowheads="1"/>
              </p:cNvSpPr>
              <p:nvPr/>
            </p:nvSpPr>
            <p:spPr bwMode="auto">
              <a:xfrm>
                <a:off x="18016608" y="3432174"/>
                <a:ext cx="605209" cy="529003"/>
              </a:xfrm>
              <a:custGeom>
                <a:avLst/>
                <a:gdLst>
                  <a:gd name="T0" fmla="*/ 0 w 642"/>
                  <a:gd name="T1" fmla="*/ 567 h 568"/>
                  <a:gd name="T2" fmla="*/ 299 w 642"/>
                  <a:gd name="T3" fmla="*/ 0 h 568"/>
                  <a:gd name="T4" fmla="*/ 374 w 642"/>
                  <a:gd name="T5" fmla="*/ 195 h 568"/>
                  <a:gd name="T6" fmla="*/ 641 w 642"/>
                  <a:gd name="T7" fmla="*/ 252 h 568"/>
                  <a:gd name="T8" fmla="*/ 0 w 642"/>
                  <a:gd name="T9" fmla="*/ 567 h 568"/>
                </a:gdLst>
                <a:ahLst/>
                <a:cxnLst>
                  <a:cxn ang="0">
                    <a:pos x="T0" y="T1"/>
                  </a:cxn>
                  <a:cxn ang="0">
                    <a:pos x="T2" y="T3"/>
                  </a:cxn>
                  <a:cxn ang="0">
                    <a:pos x="T4" y="T5"/>
                  </a:cxn>
                  <a:cxn ang="0">
                    <a:pos x="T6" y="T7"/>
                  </a:cxn>
                  <a:cxn ang="0">
                    <a:pos x="T8" y="T9"/>
                  </a:cxn>
                </a:cxnLst>
                <a:rect l="0" t="0" r="r" b="b"/>
                <a:pathLst>
                  <a:path w="642" h="568">
                    <a:moveTo>
                      <a:pt x="0" y="567"/>
                    </a:moveTo>
                    <a:lnTo>
                      <a:pt x="299" y="0"/>
                    </a:lnTo>
                    <a:lnTo>
                      <a:pt x="374" y="195"/>
                    </a:lnTo>
                    <a:lnTo>
                      <a:pt x="641" y="252"/>
                    </a:lnTo>
                    <a:lnTo>
                      <a:pt x="0" y="567"/>
                    </a:lnTo>
                  </a:path>
                </a:pathLst>
              </a:custGeom>
              <a:solidFill>
                <a:srgbClr val="CC202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615" name="Group 614"/>
          <p:cNvGrpSpPr/>
          <p:nvPr/>
        </p:nvGrpSpPr>
        <p:grpSpPr>
          <a:xfrm>
            <a:off x="1403944" y="2402738"/>
            <a:ext cx="2184713" cy="1995321"/>
            <a:chOff x="6157277" y="6509877"/>
            <a:chExt cx="3696703" cy="3376236"/>
          </a:xfrm>
        </p:grpSpPr>
        <p:grpSp>
          <p:nvGrpSpPr>
            <p:cNvPr id="646" name="Group 645"/>
            <p:cNvGrpSpPr/>
            <p:nvPr/>
          </p:nvGrpSpPr>
          <p:grpSpPr>
            <a:xfrm>
              <a:off x="6157277" y="7287029"/>
              <a:ext cx="1887766" cy="2599084"/>
              <a:chOff x="3841533" y="3986468"/>
              <a:chExt cx="3418070" cy="4706014"/>
            </a:xfrm>
          </p:grpSpPr>
          <p:sp>
            <p:nvSpPr>
              <p:cNvPr id="1247" name="Freeform 64"/>
              <p:cNvSpPr>
                <a:spLocks noChangeArrowheads="1"/>
              </p:cNvSpPr>
              <p:nvPr/>
            </p:nvSpPr>
            <p:spPr bwMode="auto">
              <a:xfrm rot="159765">
                <a:off x="3841533" y="3986468"/>
                <a:ext cx="3203799" cy="4706014"/>
              </a:xfrm>
              <a:custGeom>
                <a:avLst/>
                <a:gdLst>
                  <a:gd name="T0" fmla="*/ 3212 w 3831"/>
                  <a:gd name="T1" fmla="*/ 2535 h 4917"/>
                  <a:gd name="T2" fmla="*/ 3212 w 3831"/>
                  <a:gd name="T3" fmla="*/ 2535 h 4917"/>
                  <a:gd name="T4" fmla="*/ 802 w 3831"/>
                  <a:gd name="T5" fmla="*/ 417 h 4917"/>
                  <a:gd name="T6" fmla="*/ 362 w 3831"/>
                  <a:gd name="T7" fmla="*/ 717 h 4917"/>
                  <a:gd name="T8" fmla="*/ 466 w 3831"/>
                  <a:gd name="T9" fmla="*/ 2824 h 4917"/>
                  <a:gd name="T10" fmla="*/ 2891 w 3831"/>
                  <a:gd name="T11" fmla="*/ 4836 h 4917"/>
                  <a:gd name="T12" fmla="*/ 3535 w 3831"/>
                  <a:gd name="T13" fmla="*/ 4494 h 4917"/>
                  <a:gd name="T14" fmla="*/ 3212 w 3831"/>
                  <a:gd name="T15" fmla="*/ 2535 h 49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1" h="4917">
                    <a:moveTo>
                      <a:pt x="3212" y="2535"/>
                    </a:moveTo>
                    <a:lnTo>
                      <a:pt x="3212" y="2535"/>
                    </a:lnTo>
                    <a:cubicBezTo>
                      <a:pt x="2630" y="1342"/>
                      <a:pt x="1440" y="0"/>
                      <a:pt x="802" y="417"/>
                    </a:cubicBezTo>
                    <a:cubicBezTo>
                      <a:pt x="673" y="502"/>
                      <a:pt x="471" y="608"/>
                      <a:pt x="362" y="717"/>
                    </a:cubicBezTo>
                    <a:cubicBezTo>
                      <a:pt x="0" y="1081"/>
                      <a:pt x="16" y="1906"/>
                      <a:pt x="466" y="2824"/>
                    </a:cubicBezTo>
                    <a:cubicBezTo>
                      <a:pt x="1045" y="4016"/>
                      <a:pt x="2131" y="4916"/>
                      <a:pt x="2891" y="4836"/>
                    </a:cubicBezTo>
                    <a:cubicBezTo>
                      <a:pt x="3101" y="4813"/>
                      <a:pt x="3421" y="4647"/>
                      <a:pt x="3535" y="4494"/>
                    </a:cubicBezTo>
                    <a:cubicBezTo>
                      <a:pt x="3830" y="4099"/>
                      <a:pt x="3631" y="3393"/>
                      <a:pt x="3212" y="2535"/>
                    </a:cubicBezTo>
                  </a:path>
                </a:pathLst>
              </a:custGeom>
              <a:solidFill>
                <a:srgbClr val="DB434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8" name="Freeform 65"/>
              <p:cNvSpPr>
                <a:spLocks noChangeArrowheads="1"/>
              </p:cNvSpPr>
              <p:nvPr/>
            </p:nvSpPr>
            <p:spPr bwMode="auto">
              <a:xfrm rot="159765">
                <a:off x="3988088" y="4236116"/>
                <a:ext cx="3271515" cy="4282812"/>
              </a:xfrm>
              <a:custGeom>
                <a:avLst/>
                <a:gdLst>
                  <a:gd name="T0" fmla="*/ 3328 w 3910"/>
                  <a:gd name="T1" fmla="*/ 2091 h 4474"/>
                  <a:gd name="T2" fmla="*/ 3328 w 3910"/>
                  <a:gd name="T3" fmla="*/ 2091 h 4474"/>
                  <a:gd name="T4" fmla="*/ 902 w 3910"/>
                  <a:gd name="T5" fmla="*/ 80 h 4474"/>
                  <a:gd name="T6" fmla="*/ 582 w 3910"/>
                  <a:gd name="T7" fmla="*/ 2384 h 4474"/>
                  <a:gd name="T8" fmla="*/ 3007 w 3910"/>
                  <a:gd name="T9" fmla="*/ 4393 h 4474"/>
                  <a:gd name="T10" fmla="*/ 3328 w 3910"/>
                  <a:gd name="T11" fmla="*/ 2091 h 4474"/>
                </a:gdLst>
                <a:ahLst/>
                <a:cxnLst>
                  <a:cxn ang="0">
                    <a:pos x="T0" y="T1"/>
                  </a:cxn>
                  <a:cxn ang="0">
                    <a:pos x="T2" y="T3"/>
                  </a:cxn>
                  <a:cxn ang="0">
                    <a:pos x="T4" y="T5"/>
                  </a:cxn>
                  <a:cxn ang="0">
                    <a:pos x="T6" y="T7"/>
                  </a:cxn>
                  <a:cxn ang="0">
                    <a:pos x="T8" y="T9"/>
                  </a:cxn>
                  <a:cxn ang="0">
                    <a:pos x="T10" y="T11"/>
                  </a:cxn>
                </a:cxnLst>
                <a:rect l="0" t="0" r="r" b="b"/>
                <a:pathLst>
                  <a:path w="3910" h="4474">
                    <a:moveTo>
                      <a:pt x="3328" y="2091"/>
                    </a:moveTo>
                    <a:lnTo>
                      <a:pt x="3328" y="2091"/>
                    </a:lnTo>
                    <a:cubicBezTo>
                      <a:pt x="2746" y="900"/>
                      <a:pt x="1660" y="0"/>
                      <a:pt x="902" y="80"/>
                    </a:cubicBezTo>
                    <a:cubicBezTo>
                      <a:pt x="144" y="160"/>
                      <a:pt x="0" y="1192"/>
                      <a:pt x="582" y="2384"/>
                    </a:cubicBezTo>
                    <a:cubicBezTo>
                      <a:pt x="1163" y="3573"/>
                      <a:pt x="2249" y="4473"/>
                      <a:pt x="3007" y="4393"/>
                    </a:cubicBezTo>
                    <a:cubicBezTo>
                      <a:pt x="3765" y="4313"/>
                      <a:pt x="3909" y="3281"/>
                      <a:pt x="3328" y="2091"/>
                    </a:cubicBez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9" name="Freeform 66"/>
              <p:cNvSpPr>
                <a:spLocks noChangeArrowheads="1"/>
              </p:cNvSpPr>
              <p:nvPr/>
            </p:nvSpPr>
            <p:spPr bwMode="auto">
              <a:xfrm rot="159765">
                <a:off x="4352254" y="4705974"/>
                <a:ext cx="2547803" cy="3334838"/>
              </a:xfrm>
              <a:custGeom>
                <a:avLst/>
                <a:gdLst>
                  <a:gd name="T0" fmla="*/ 2594 w 3048"/>
                  <a:gd name="T1" fmla="*/ 1630 h 3487"/>
                  <a:gd name="T2" fmla="*/ 2594 w 3048"/>
                  <a:gd name="T3" fmla="*/ 1630 h 3487"/>
                  <a:gd name="T4" fmla="*/ 704 w 3048"/>
                  <a:gd name="T5" fmla="*/ 62 h 3487"/>
                  <a:gd name="T6" fmla="*/ 453 w 3048"/>
                  <a:gd name="T7" fmla="*/ 1857 h 3487"/>
                  <a:gd name="T8" fmla="*/ 2343 w 3048"/>
                  <a:gd name="T9" fmla="*/ 3424 h 3487"/>
                  <a:gd name="T10" fmla="*/ 2594 w 3048"/>
                  <a:gd name="T11" fmla="*/ 1630 h 3487"/>
                </a:gdLst>
                <a:ahLst/>
                <a:cxnLst>
                  <a:cxn ang="0">
                    <a:pos x="T0" y="T1"/>
                  </a:cxn>
                  <a:cxn ang="0">
                    <a:pos x="T2" y="T3"/>
                  </a:cxn>
                  <a:cxn ang="0">
                    <a:pos x="T4" y="T5"/>
                  </a:cxn>
                  <a:cxn ang="0">
                    <a:pos x="T6" y="T7"/>
                  </a:cxn>
                  <a:cxn ang="0">
                    <a:pos x="T8" y="T9"/>
                  </a:cxn>
                  <a:cxn ang="0">
                    <a:pos x="T10" y="T11"/>
                  </a:cxn>
                </a:cxnLst>
                <a:rect l="0" t="0" r="r" b="b"/>
                <a:pathLst>
                  <a:path w="3048" h="3487">
                    <a:moveTo>
                      <a:pt x="2594" y="1630"/>
                    </a:moveTo>
                    <a:lnTo>
                      <a:pt x="2594" y="1630"/>
                    </a:lnTo>
                    <a:cubicBezTo>
                      <a:pt x="2142" y="701"/>
                      <a:pt x="1293" y="0"/>
                      <a:pt x="704" y="62"/>
                    </a:cubicBezTo>
                    <a:cubicBezTo>
                      <a:pt x="112" y="125"/>
                      <a:pt x="0" y="929"/>
                      <a:pt x="453" y="1857"/>
                    </a:cubicBezTo>
                    <a:cubicBezTo>
                      <a:pt x="905" y="2785"/>
                      <a:pt x="1754" y="3486"/>
                      <a:pt x="2343" y="3424"/>
                    </a:cubicBezTo>
                    <a:cubicBezTo>
                      <a:pt x="2935" y="3362"/>
                      <a:pt x="3047" y="2558"/>
                      <a:pt x="2594" y="1630"/>
                    </a:cubicBezTo>
                  </a:path>
                </a:pathLst>
              </a:custGeom>
              <a:solidFill>
                <a:srgbClr val="FFF9D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0" name="Freeform 67"/>
              <p:cNvSpPr>
                <a:spLocks noChangeArrowheads="1"/>
              </p:cNvSpPr>
              <p:nvPr/>
            </p:nvSpPr>
            <p:spPr bwMode="auto">
              <a:xfrm rot="159765">
                <a:off x="6527797" y="6315009"/>
                <a:ext cx="55019" cy="152353"/>
              </a:xfrm>
              <a:custGeom>
                <a:avLst/>
                <a:gdLst>
                  <a:gd name="T0" fmla="*/ 78 w 79"/>
                  <a:gd name="T1" fmla="*/ 171 h 172"/>
                  <a:gd name="T2" fmla="*/ 78 w 79"/>
                  <a:gd name="T3" fmla="*/ 171 h 172"/>
                  <a:gd name="T4" fmla="*/ 78 w 79"/>
                  <a:gd name="T5" fmla="*/ 171 h 172"/>
                  <a:gd name="T6" fmla="*/ 78 w 79"/>
                  <a:gd name="T7" fmla="*/ 171 h 172"/>
                  <a:gd name="T8" fmla="*/ 0 w 79"/>
                  <a:gd name="T9" fmla="*/ 0 h 172"/>
                  <a:gd name="T10" fmla="*/ 0 w 79"/>
                  <a:gd name="T11" fmla="*/ 0 h 172"/>
                  <a:gd name="T12" fmla="*/ 78 w 79"/>
                  <a:gd name="T13" fmla="*/ 171 h 172"/>
                  <a:gd name="T14" fmla="*/ 0 w 79"/>
                  <a:gd name="T15" fmla="*/ 0 h 172"/>
                  <a:gd name="T16" fmla="*/ 0 w 79"/>
                  <a:gd name="T17" fmla="*/ 0 h 172"/>
                  <a:gd name="T18" fmla="*/ 78 w 79"/>
                  <a:gd name="T19" fmla="*/ 17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72">
                    <a:moveTo>
                      <a:pt x="78" y="171"/>
                    </a:moveTo>
                    <a:lnTo>
                      <a:pt x="78" y="171"/>
                    </a:lnTo>
                    <a:lnTo>
                      <a:pt x="78" y="171"/>
                    </a:lnTo>
                    <a:lnTo>
                      <a:pt x="78" y="171"/>
                    </a:lnTo>
                    <a:lnTo>
                      <a:pt x="0" y="0"/>
                    </a:lnTo>
                    <a:lnTo>
                      <a:pt x="0" y="0"/>
                    </a:lnTo>
                    <a:cubicBezTo>
                      <a:pt x="28" y="57"/>
                      <a:pt x="54" y="114"/>
                      <a:pt x="78" y="171"/>
                    </a:cubicBezTo>
                    <a:cubicBezTo>
                      <a:pt x="54" y="114"/>
                      <a:pt x="28" y="57"/>
                      <a:pt x="0" y="0"/>
                    </a:cubicBezTo>
                    <a:lnTo>
                      <a:pt x="0" y="0"/>
                    </a:lnTo>
                    <a:lnTo>
                      <a:pt x="78" y="171"/>
                    </a:lnTo>
                  </a:path>
                </a:pathLst>
              </a:custGeom>
              <a:solidFill>
                <a:srgbClr val="F1998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1" name="Freeform 68"/>
              <p:cNvSpPr>
                <a:spLocks noChangeArrowheads="1"/>
              </p:cNvSpPr>
              <p:nvPr/>
            </p:nvSpPr>
            <p:spPr bwMode="auto">
              <a:xfrm rot="159765">
                <a:off x="5452063" y="5518200"/>
                <a:ext cx="1409333" cy="2488432"/>
              </a:xfrm>
              <a:custGeom>
                <a:avLst/>
                <a:gdLst>
                  <a:gd name="T0" fmla="*/ 276 w 1694"/>
                  <a:gd name="T1" fmla="*/ 0 h 2604"/>
                  <a:gd name="T2" fmla="*/ 276 w 1694"/>
                  <a:gd name="T3" fmla="*/ 0 h 2604"/>
                  <a:gd name="T4" fmla="*/ 0 w 1694"/>
                  <a:gd name="T5" fmla="*/ 1758 h 2604"/>
                  <a:gd name="T6" fmla="*/ 1021 w 1694"/>
                  <a:gd name="T7" fmla="*/ 2603 h 2604"/>
                  <a:gd name="T8" fmla="*/ 1337 w 1694"/>
                  <a:gd name="T9" fmla="*/ 985 h 2604"/>
                  <a:gd name="T10" fmla="*/ 1337 w 1694"/>
                  <a:gd name="T11" fmla="*/ 985 h 2604"/>
                  <a:gd name="T12" fmla="*/ 1337 w 1694"/>
                  <a:gd name="T13" fmla="*/ 985 h 2604"/>
                  <a:gd name="T14" fmla="*/ 1259 w 1694"/>
                  <a:gd name="T15" fmla="*/ 814 h 2604"/>
                  <a:gd name="T16" fmla="*/ 276 w 1694"/>
                  <a:gd name="T17"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4" h="2604">
                    <a:moveTo>
                      <a:pt x="276" y="0"/>
                    </a:moveTo>
                    <a:lnTo>
                      <a:pt x="276" y="0"/>
                    </a:lnTo>
                    <a:cubicBezTo>
                      <a:pt x="0" y="1758"/>
                      <a:pt x="0" y="1758"/>
                      <a:pt x="0" y="1758"/>
                    </a:cubicBezTo>
                    <a:cubicBezTo>
                      <a:pt x="1021" y="2603"/>
                      <a:pt x="1021" y="2603"/>
                      <a:pt x="1021" y="2603"/>
                    </a:cubicBezTo>
                    <a:cubicBezTo>
                      <a:pt x="1564" y="2536"/>
                      <a:pt x="1693" y="1833"/>
                      <a:pt x="1337" y="985"/>
                    </a:cubicBezTo>
                    <a:lnTo>
                      <a:pt x="1337" y="985"/>
                    </a:lnTo>
                    <a:lnTo>
                      <a:pt x="1337" y="985"/>
                    </a:lnTo>
                    <a:cubicBezTo>
                      <a:pt x="1313" y="928"/>
                      <a:pt x="1287" y="871"/>
                      <a:pt x="1259" y="814"/>
                    </a:cubicBezTo>
                    <a:cubicBezTo>
                      <a:pt x="276" y="0"/>
                      <a:pt x="276" y="0"/>
                      <a:pt x="276" y="0"/>
                    </a:cubicBezTo>
                  </a:path>
                </a:pathLst>
              </a:custGeom>
              <a:solidFill>
                <a:srgbClr val="FAF3D1"/>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2" name="Freeform 69"/>
              <p:cNvSpPr>
                <a:spLocks noChangeArrowheads="1"/>
              </p:cNvSpPr>
              <p:nvPr/>
            </p:nvSpPr>
            <p:spPr bwMode="auto">
              <a:xfrm rot="159765">
                <a:off x="4733059" y="5209485"/>
                <a:ext cx="1781769" cy="2331847"/>
              </a:xfrm>
              <a:custGeom>
                <a:avLst/>
                <a:gdLst>
                  <a:gd name="T0" fmla="*/ 1817 w 2136"/>
                  <a:gd name="T1" fmla="*/ 1140 h 2445"/>
                  <a:gd name="T2" fmla="*/ 1817 w 2136"/>
                  <a:gd name="T3" fmla="*/ 1140 h 2445"/>
                  <a:gd name="T4" fmla="*/ 494 w 2136"/>
                  <a:gd name="T5" fmla="*/ 44 h 2445"/>
                  <a:gd name="T6" fmla="*/ 317 w 2136"/>
                  <a:gd name="T7" fmla="*/ 1300 h 2445"/>
                  <a:gd name="T8" fmla="*/ 1642 w 2136"/>
                  <a:gd name="T9" fmla="*/ 2400 h 2445"/>
                  <a:gd name="T10" fmla="*/ 1817 w 2136"/>
                  <a:gd name="T11" fmla="*/ 1140 h 2445"/>
                </a:gdLst>
                <a:ahLst/>
                <a:cxnLst>
                  <a:cxn ang="0">
                    <a:pos x="T0" y="T1"/>
                  </a:cxn>
                  <a:cxn ang="0">
                    <a:pos x="T2" y="T3"/>
                  </a:cxn>
                  <a:cxn ang="0">
                    <a:pos x="T4" y="T5"/>
                  </a:cxn>
                  <a:cxn ang="0">
                    <a:pos x="T6" y="T7"/>
                  </a:cxn>
                  <a:cxn ang="0">
                    <a:pos x="T8" y="T9"/>
                  </a:cxn>
                  <a:cxn ang="0">
                    <a:pos x="T10" y="T11"/>
                  </a:cxn>
                </a:cxnLst>
                <a:rect l="0" t="0" r="r" b="b"/>
                <a:pathLst>
                  <a:path w="2136" h="2445">
                    <a:moveTo>
                      <a:pt x="1817" y="1140"/>
                    </a:moveTo>
                    <a:lnTo>
                      <a:pt x="1817" y="1140"/>
                    </a:lnTo>
                    <a:cubicBezTo>
                      <a:pt x="1499" y="491"/>
                      <a:pt x="907" y="0"/>
                      <a:pt x="494" y="44"/>
                    </a:cubicBezTo>
                    <a:cubicBezTo>
                      <a:pt x="80" y="88"/>
                      <a:pt x="0" y="649"/>
                      <a:pt x="317" y="1300"/>
                    </a:cubicBezTo>
                    <a:cubicBezTo>
                      <a:pt x="636" y="1950"/>
                      <a:pt x="1228" y="2444"/>
                      <a:pt x="1642" y="2400"/>
                    </a:cubicBezTo>
                    <a:cubicBezTo>
                      <a:pt x="2055" y="2355"/>
                      <a:pt x="2135" y="1792"/>
                      <a:pt x="1817" y="1140"/>
                    </a:cubicBez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3" name="Freeform 70"/>
              <p:cNvSpPr>
                <a:spLocks noChangeArrowheads="1"/>
              </p:cNvSpPr>
              <p:nvPr/>
            </p:nvSpPr>
            <p:spPr bwMode="auto">
              <a:xfrm rot="159765">
                <a:off x="5194374" y="5814566"/>
                <a:ext cx="854911" cy="1121487"/>
              </a:xfrm>
              <a:custGeom>
                <a:avLst/>
                <a:gdLst>
                  <a:gd name="T0" fmla="*/ 876 w 1030"/>
                  <a:gd name="T1" fmla="*/ 550 h 1180"/>
                  <a:gd name="T2" fmla="*/ 876 w 1030"/>
                  <a:gd name="T3" fmla="*/ 550 h 1180"/>
                  <a:gd name="T4" fmla="*/ 238 w 1030"/>
                  <a:gd name="T5" fmla="*/ 20 h 1180"/>
                  <a:gd name="T6" fmla="*/ 152 w 1030"/>
                  <a:gd name="T7" fmla="*/ 628 h 1180"/>
                  <a:gd name="T8" fmla="*/ 791 w 1030"/>
                  <a:gd name="T9" fmla="*/ 1158 h 1180"/>
                  <a:gd name="T10" fmla="*/ 876 w 1030"/>
                  <a:gd name="T11" fmla="*/ 550 h 1180"/>
                </a:gdLst>
                <a:ahLst/>
                <a:cxnLst>
                  <a:cxn ang="0">
                    <a:pos x="T0" y="T1"/>
                  </a:cxn>
                  <a:cxn ang="0">
                    <a:pos x="T2" y="T3"/>
                  </a:cxn>
                  <a:cxn ang="0">
                    <a:pos x="T4" y="T5"/>
                  </a:cxn>
                  <a:cxn ang="0">
                    <a:pos x="T6" y="T7"/>
                  </a:cxn>
                  <a:cxn ang="0">
                    <a:pos x="T8" y="T9"/>
                  </a:cxn>
                  <a:cxn ang="0">
                    <a:pos x="T10" y="T11"/>
                  </a:cxn>
                </a:cxnLst>
                <a:rect l="0" t="0" r="r" b="b"/>
                <a:pathLst>
                  <a:path w="1030" h="1180">
                    <a:moveTo>
                      <a:pt x="876" y="550"/>
                    </a:moveTo>
                    <a:lnTo>
                      <a:pt x="876" y="550"/>
                    </a:lnTo>
                    <a:cubicBezTo>
                      <a:pt x="724" y="238"/>
                      <a:pt x="437" y="0"/>
                      <a:pt x="238" y="20"/>
                    </a:cubicBezTo>
                    <a:cubicBezTo>
                      <a:pt x="36" y="41"/>
                      <a:pt x="0" y="313"/>
                      <a:pt x="152" y="628"/>
                    </a:cubicBezTo>
                    <a:cubicBezTo>
                      <a:pt x="305" y="944"/>
                      <a:pt x="592" y="1179"/>
                      <a:pt x="791" y="1158"/>
                    </a:cubicBezTo>
                    <a:cubicBezTo>
                      <a:pt x="993" y="1138"/>
                      <a:pt x="1029" y="866"/>
                      <a:pt x="876" y="550"/>
                    </a:cubicBezTo>
                  </a:path>
                </a:pathLst>
              </a:custGeom>
              <a:solidFill>
                <a:srgbClr val="FFF9D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647" name="Group 646"/>
            <p:cNvGrpSpPr/>
            <p:nvPr/>
          </p:nvGrpSpPr>
          <p:grpSpPr>
            <a:xfrm>
              <a:off x="7141136" y="6509877"/>
              <a:ext cx="2712844" cy="2168886"/>
              <a:chOff x="3695272" y="3508169"/>
              <a:chExt cx="4024109" cy="3217227"/>
            </a:xfrm>
          </p:grpSpPr>
          <p:sp>
            <p:nvSpPr>
              <p:cNvPr id="1242" name="Freeform 71"/>
              <p:cNvSpPr>
                <a:spLocks noChangeArrowheads="1"/>
              </p:cNvSpPr>
              <p:nvPr/>
            </p:nvSpPr>
            <p:spPr bwMode="auto">
              <a:xfrm rot="159765">
                <a:off x="6674020" y="3508169"/>
                <a:ext cx="1045361" cy="1100327"/>
              </a:xfrm>
              <a:custGeom>
                <a:avLst/>
                <a:gdLst>
                  <a:gd name="T0" fmla="*/ 812 w 1261"/>
                  <a:gd name="T1" fmla="*/ 0 h 1159"/>
                  <a:gd name="T2" fmla="*/ 786 w 1261"/>
                  <a:gd name="T3" fmla="*/ 468 h 1159"/>
                  <a:gd name="T4" fmla="*/ 1260 w 1261"/>
                  <a:gd name="T5" fmla="*/ 590 h 1159"/>
                  <a:gd name="T6" fmla="*/ 447 w 1261"/>
                  <a:gd name="T7" fmla="*/ 1158 h 1159"/>
                  <a:gd name="T8" fmla="*/ 44 w 1261"/>
                  <a:gd name="T9" fmla="*/ 988 h 1159"/>
                  <a:gd name="T10" fmla="*/ 0 w 1261"/>
                  <a:gd name="T11" fmla="*/ 566 h 1159"/>
                  <a:gd name="T12" fmla="*/ 812 w 1261"/>
                  <a:gd name="T13" fmla="*/ 0 h 1159"/>
                </a:gdLst>
                <a:ahLst/>
                <a:cxnLst>
                  <a:cxn ang="0">
                    <a:pos x="T0" y="T1"/>
                  </a:cxn>
                  <a:cxn ang="0">
                    <a:pos x="T2" y="T3"/>
                  </a:cxn>
                  <a:cxn ang="0">
                    <a:pos x="T4" y="T5"/>
                  </a:cxn>
                  <a:cxn ang="0">
                    <a:pos x="T6" y="T7"/>
                  </a:cxn>
                  <a:cxn ang="0">
                    <a:pos x="T8" y="T9"/>
                  </a:cxn>
                  <a:cxn ang="0">
                    <a:pos x="T10" y="T11"/>
                  </a:cxn>
                  <a:cxn ang="0">
                    <a:pos x="T12" y="T13"/>
                  </a:cxn>
                </a:cxnLst>
                <a:rect l="0" t="0" r="r" b="b"/>
                <a:pathLst>
                  <a:path w="1261" h="1159">
                    <a:moveTo>
                      <a:pt x="812" y="0"/>
                    </a:moveTo>
                    <a:lnTo>
                      <a:pt x="786" y="468"/>
                    </a:lnTo>
                    <a:lnTo>
                      <a:pt x="1260" y="590"/>
                    </a:lnTo>
                    <a:lnTo>
                      <a:pt x="447" y="1158"/>
                    </a:lnTo>
                    <a:lnTo>
                      <a:pt x="44" y="988"/>
                    </a:lnTo>
                    <a:lnTo>
                      <a:pt x="0" y="566"/>
                    </a:lnTo>
                    <a:lnTo>
                      <a:pt x="812" y="0"/>
                    </a:ln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3" name="Freeform 72"/>
              <p:cNvSpPr>
                <a:spLocks noChangeArrowheads="1"/>
              </p:cNvSpPr>
              <p:nvPr/>
            </p:nvSpPr>
            <p:spPr bwMode="auto">
              <a:xfrm rot="159765">
                <a:off x="6701669" y="3957407"/>
                <a:ext cx="1007271" cy="651732"/>
              </a:xfrm>
              <a:custGeom>
                <a:avLst/>
                <a:gdLst>
                  <a:gd name="T0" fmla="*/ 0 w 1217"/>
                  <a:gd name="T1" fmla="*/ 520 h 691"/>
                  <a:gd name="T2" fmla="*/ 403 w 1217"/>
                  <a:gd name="T3" fmla="*/ 690 h 691"/>
                  <a:gd name="T4" fmla="*/ 1216 w 1217"/>
                  <a:gd name="T5" fmla="*/ 122 h 691"/>
                  <a:gd name="T6" fmla="*/ 742 w 1217"/>
                  <a:gd name="T7" fmla="*/ 0 h 691"/>
                  <a:gd name="T8" fmla="*/ 0 w 1217"/>
                  <a:gd name="T9" fmla="*/ 520 h 691"/>
                </a:gdLst>
                <a:ahLst/>
                <a:cxnLst>
                  <a:cxn ang="0">
                    <a:pos x="T0" y="T1"/>
                  </a:cxn>
                  <a:cxn ang="0">
                    <a:pos x="T2" y="T3"/>
                  </a:cxn>
                  <a:cxn ang="0">
                    <a:pos x="T4" y="T5"/>
                  </a:cxn>
                  <a:cxn ang="0">
                    <a:pos x="T6" y="T7"/>
                  </a:cxn>
                  <a:cxn ang="0">
                    <a:pos x="T8" y="T9"/>
                  </a:cxn>
                </a:cxnLst>
                <a:rect l="0" t="0" r="r" b="b"/>
                <a:pathLst>
                  <a:path w="1217" h="691">
                    <a:moveTo>
                      <a:pt x="0" y="520"/>
                    </a:moveTo>
                    <a:lnTo>
                      <a:pt x="403" y="690"/>
                    </a:lnTo>
                    <a:lnTo>
                      <a:pt x="1216" y="122"/>
                    </a:lnTo>
                    <a:lnTo>
                      <a:pt x="742" y="0"/>
                    </a:lnTo>
                    <a:lnTo>
                      <a:pt x="0" y="520"/>
                    </a:lnTo>
                  </a:path>
                </a:pathLst>
              </a:custGeom>
              <a:solidFill>
                <a:srgbClr val="A81E29"/>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4" name="Freeform 73"/>
              <p:cNvSpPr>
                <a:spLocks noChangeArrowheads="1"/>
              </p:cNvSpPr>
              <p:nvPr/>
            </p:nvSpPr>
            <p:spPr bwMode="auto">
              <a:xfrm rot="159765">
                <a:off x="4002782" y="3806503"/>
                <a:ext cx="3326534" cy="2831226"/>
              </a:xfrm>
              <a:custGeom>
                <a:avLst/>
                <a:gdLst>
                  <a:gd name="T0" fmla="*/ 122 w 3973"/>
                  <a:gd name="T1" fmla="*/ 2963 h 2964"/>
                  <a:gd name="T2" fmla="*/ 0 w 3973"/>
                  <a:gd name="T3" fmla="*/ 2808 h 2964"/>
                  <a:gd name="T4" fmla="*/ 3848 w 3973"/>
                  <a:gd name="T5" fmla="*/ 0 h 2964"/>
                  <a:gd name="T6" fmla="*/ 3972 w 3973"/>
                  <a:gd name="T7" fmla="*/ 155 h 2964"/>
                  <a:gd name="T8" fmla="*/ 122 w 3973"/>
                  <a:gd name="T9" fmla="*/ 2963 h 2964"/>
                </a:gdLst>
                <a:ahLst/>
                <a:cxnLst>
                  <a:cxn ang="0">
                    <a:pos x="T0" y="T1"/>
                  </a:cxn>
                  <a:cxn ang="0">
                    <a:pos x="T2" y="T3"/>
                  </a:cxn>
                  <a:cxn ang="0">
                    <a:pos x="T4" y="T5"/>
                  </a:cxn>
                  <a:cxn ang="0">
                    <a:pos x="T6" y="T7"/>
                  </a:cxn>
                  <a:cxn ang="0">
                    <a:pos x="T8" y="T9"/>
                  </a:cxn>
                </a:cxnLst>
                <a:rect l="0" t="0" r="r" b="b"/>
                <a:pathLst>
                  <a:path w="3973" h="2964">
                    <a:moveTo>
                      <a:pt x="122" y="2963"/>
                    </a:moveTo>
                    <a:lnTo>
                      <a:pt x="0" y="2808"/>
                    </a:lnTo>
                    <a:lnTo>
                      <a:pt x="3848" y="0"/>
                    </a:lnTo>
                    <a:lnTo>
                      <a:pt x="3972" y="155"/>
                    </a:lnTo>
                    <a:lnTo>
                      <a:pt x="122" y="2963"/>
                    </a:lnTo>
                  </a:path>
                </a:pathLst>
              </a:custGeom>
              <a:solidFill>
                <a:srgbClr val="C59C6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5" name="Freeform 74"/>
              <p:cNvSpPr>
                <a:spLocks noChangeArrowheads="1"/>
              </p:cNvSpPr>
              <p:nvPr/>
            </p:nvSpPr>
            <p:spPr bwMode="auto">
              <a:xfrm rot="159765">
                <a:off x="6905258" y="3853488"/>
                <a:ext cx="507868" cy="473987"/>
              </a:xfrm>
              <a:custGeom>
                <a:avLst/>
                <a:gdLst>
                  <a:gd name="T0" fmla="*/ 147 w 619"/>
                  <a:gd name="T1" fmla="*/ 491 h 505"/>
                  <a:gd name="T2" fmla="*/ 147 w 619"/>
                  <a:gd name="T3" fmla="*/ 491 h 505"/>
                  <a:gd name="T4" fmla="*/ 101 w 619"/>
                  <a:gd name="T5" fmla="*/ 494 h 505"/>
                  <a:gd name="T6" fmla="*/ 10 w 619"/>
                  <a:gd name="T7" fmla="*/ 375 h 505"/>
                  <a:gd name="T8" fmla="*/ 23 w 619"/>
                  <a:gd name="T9" fmla="*/ 331 h 505"/>
                  <a:gd name="T10" fmla="*/ 470 w 619"/>
                  <a:gd name="T11" fmla="*/ 12 h 505"/>
                  <a:gd name="T12" fmla="*/ 517 w 619"/>
                  <a:gd name="T13" fmla="*/ 12 h 505"/>
                  <a:gd name="T14" fmla="*/ 607 w 619"/>
                  <a:gd name="T15" fmla="*/ 129 h 505"/>
                  <a:gd name="T16" fmla="*/ 594 w 619"/>
                  <a:gd name="T17" fmla="*/ 173 h 505"/>
                  <a:gd name="T18" fmla="*/ 147 w 619"/>
                  <a:gd name="T19" fmla="*/ 49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9" h="505">
                    <a:moveTo>
                      <a:pt x="147" y="491"/>
                    </a:moveTo>
                    <a:lnTo>
                      <a:pt x="147" y="491"/>
                    </a:lnTo>
                    <a:cubicBezTo>
                      <a:pt x="129" y="504"/>
                      <a:pt x="108" y="504"/>
                      <a:pt x="101" y="494"/>
                    </a:cubicBezTo>
                    <a:cubicBezTo>
                      <a:pt x="10" y="375"/>
                      <a:pt x="10" y="375"/>
                      <a:pt x="10" y="375"/>
                    </a:cubicBezTo>
                    <a:cubicBezTo>
                      <a:pt x="0" y="364"/>
                      <a:pt x="7" y="344"/>
                      <a:pt x="23" y="331"/>
                    </a:cubicBezTo>
                    <a:cubicBezTo>
                      <a:pt x="470" y="12"/>
                      <a:pt x="470" y="12"/>
                      <a:pt x="470" y="12"/>
                    </a:cubicBezTo>
                    <a:cubicBezTo>
                      <a:pt x="486" y="2"/>
                      <a:pt x="509" y="0"/>
                      <a:pt x="517" y="12"/>
                    </a:cubicBezTo>
                    <a:cubicBezTo>
                      <a:pt x="607" y="129"/>
                      <a:pt x="607" y="129"/>
                      <a:pt x="607" y="129"/>
                    </a:cubicBezTo>
                    <a:cubicBezTo>
                      <a:pt x="618" y="142"/>
                      <a:pt x="610" y="163"/>
                      <a:pt x="594" y="173"/>
                    </a:cubicBezTo>
                    <a:lnTo>
                      <a:pt x="147" y="491"/>
                    </a:lnTo>
                  </a:path>
                </a:pathLst>
              </a:custGeom>
              <a:solidFill>
                <a:srgbClr val="C59C6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6" name="Freeform 75"/>
              <p:cNvSpPr>
                <a:spLocks noChangeArrowheads="1"/>
              </p:cNvSpPr>
              <p:nvPr/>
            </p:nvSpPr>
            <p:spPr bwMode="auto">
              <a:xfrm rot="159765">
                <a:off x="3695272" y="5955167"/>
                <a:ext cx="922626" cy="770229"/>
              </a:xfrm>
              <a:custGeom>
                <a:avLst/>
                <a:gdLst>
                  <a:gd name="T0" fmla="*/ 0 w 1113"/>
                  <a:gd name="T1" fmla="*/ 815 h 816"/>
                  <a:gd name="T2" fmla="*/ 639 w 1113"/>
                  <a:gd name="T3" fmla="*/ 0 h 816"/>
                  <a:gd name="T4" fmla="*/ 704 w 1113"/>
                  <a:gd name="T5" fmla="*/ 329 h 816"/>
                  <a:gd name="T6" fmla="*/ 1112 w 1113"/>
                  <a:gd name="T7" fmla="*/ 497 h 816"/>
                  <a:gd name="T8" fmla="*/ 0 w 1113"/>
                  <a:gd name="T9" fmla="*/ 815 h 816"/>
                </a:gdLst>
                <a:ahLst/>
                <a:cxnLst>
                  <a:cxn ang="0">
                    <a:pos x="T0" y="T1"/>
                  </a:cxn>
                  <a:cxn ang="0">
                    <a:pos x="T2" y="T3"/>
                  </a:cxn>
                  <a:cxn ang="0">
                    <a:pos x="T4" y="T5"/>
                  </a:cxn>
                  <a:cxn ang="0">
                    <a:pos x="T6" y="T7"/>
                  </a:cxn>
                  <a:cxn ang="0">
                    <a:pos x="T8" y="T9"/>
                  </a:cxn>
                </a:cxnLst>
                <a:rect l="0" t="0" r="r" b="b"/>
                <a:pathLst>
                  <a:path w="1113" h="816">
                    <a:moveTo>
                      <a:pt x="0" y="815"/>
                    </a:moveTo>
                    <a:lnTo>
                      <a:pt x="639" y="0"/>
                    </a:lnTo>
                    <a:lnTo>
                      <a:pt x="704" y="329"/>
                    </a:lnTo>
                    <a:lnTo>
                      <a:pt x="1112" y="497"/>
                    </a:lnTo>
                    <a:lnTo>
                      <a:pt x="0" y="815"/>
                    </a:lnTo>
                  </a:path>
                </a:pathLst>
              </a:custGeom>
              <a:solidFill>
                <a:srgbClr val="CC202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616" name="Group 615"/>
          <p:cNvGrpSpPr/>
          <p:nvPr/>
        </p:nvGrpSpPr>
        <p:grpSpPr>
          <a:xfrm>
            <a:off x="5570736" y="5463115"/>
            <a:ext cx="1103885" cy="1008190"/>
            <a:chOff x="6157277" y="6509877"/>
            <a:chExt cx="3696703" cy="3376236"/>
          </a:xfrm>
        </p:grpSpPr>
        <p:grpSp>
          <p:nvGrpSpPr>
            <p:cNvPr id="632" name="Group 631"/>
            <p:cNvGrpSpPr/>
            <p:nvPr/>
          </p:nvGrpSpPr>
          <p:grpSpPr>
            <a:xfrm>
              <a:off x="6157277" y="7287029"/>
              <a:ext cx="1887766" cy="2599084"/>
              <a:chOff x="3841533" y="3986468"/>
              <a:chExt cx="3418070" cy="4706014"/>
            </a:xfrm>
          </p:grpSpPr>
          <p:sp>
            <p:nvSpPr>
              <p:cNvPr id="639" name="Freeform 64"/>
              <p:cNvSpPr>
                <a:spLocks noChangeArrowheads="1"/>
              </p:cNvSpPr>
              <p:nvPr/>
            </p:nvSpPr>
            <p:spPr bwMode="auto">
              <a:xfrm rot="159765">
                <a:off x="3841533" y="3986468"/>
                <a:ext cx="3203799" cy="4706014"/>
              </a:xfrm>
              <a:custGeom>
                <a:avLst/>
                <a:gdLst>
                  <a:gd name="T0" fmla="*/ 3212 w 3831"/>
                  <a:gd name="T1" fmla="*/ 2535 h 4917"/>
                  <a:gd name="T2" fmla="*/ 3212 w 3831"/>
                  <a:gd name="T3" fmla="*/ 2535 h 4917"/>
                  <a:gd name="T4" fmla="*/ 802 w 3831"/>
                  <a:gd name="T5" fmla="*/ 417 h 4917"/>
                  <a:gd name="T6" fmla="*/ 362 w 3831"/>
                  <a:gd name="T7" fmla="*/ 717 h 4917"/>
                  <a:gd name="T8" fmla="*/ 466 w 3831"/>
                  <a:gd name="T9" fmla="*/ 2824 h 4917"/>
                  <a:gd name="T10" fmla="*/ 2891 w 3831"/>
                  <a:gd name="T11" fmla="*/ 4836 h 4917"/>
                  <a:gd name="T12" fmla="*/ 3535 w 3831"/>
                  <a:gd name="T13" fmla="*/ 4494 h 4917"/>
                  <a:gd name="T14" fmla="*/ 3212 w 3831"/>
                  <a:gd name="T15" fmla="*/ 2535 h 49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1" h="4917">
                    <a:moveTo>
                      <a:pt x="3212" y="2535"/>
                    </a:moveTo>
                    <a:lnTo>
                      <a:pt x="3212" y="2535"/>
                    </a:lnTo>
                    <a:cubicBezTo>
                      <a:pt x="2630" y="1342"/>
                      <a:pt x="1440" y="0"/>
                      <a:pt x="802" y="417"/>
                    </a:cubicBezTo>
                    <a:cubicBezTo>
                      <a:pt x="673" y="502"/>
                      <a:pt x="471" y="608"/>
                      <a:pt x="362" y="717"/>
                    </a:cubicBezTo>
                    <a:cubicBezTo>
                      <a:pt x="0" y="1081"/>
                      <a:pt x="16" y="1906"/>
                      <a:pt x="466" y="2824"/>
                    </a:cubicBezTo>
                    <a:cubicBezTo>
                      <a:pt x="1045" y="4016"/>
                      <a:pt x="2131" y="4916"/>
                      <a:pt x="2891" y="4836"/>
                    </a:cubicBezTo>
                    <a:cubicBezTo>
                      <a:pt x="3101" y="4813"/>
                      <a:pt x="3421" y="4647"/>
                      <a:pt x="3535" y="4494"/>
                    </a:cubicBezTo>
                    <a:cubicBezTo>
                      <a:pt x="3830" y="4099"/>
                      <a:pt x="3631" y="3393"/>
                      <a:pt x="3212" y="2535"/>
                    </a:cubicBezTo>
                  </a:path>
                </a:pathLst>
              </a:custGeom>
              <a:solidFill>
                <a:srgbClr val="DB434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0" name="Freeform 65"/>
              <p:cNvSpPr>
                <a:spLocks noChangeArrowheads="1"/>
              </p:cNvSpPr>
              <p:nvPr/>
            </p:nvSpPr>
            <p:spPr bwMode="auto">
              <a:xfrm rot="159765">
                <a:off x="3988088" y="4236116"/>
                <a:ext cx="3271515" cy="4282812"/>
              </a:xfrm>
              <a:custGeom>
                <a:avLst/>
                <a:gdLst>
                  <a:gd name="T0" fmla="*/ 3328 w 3910"/>
                  <a:gd name="T1" fmla="*/ 2091 h 4474"/>
                  <a:gd name="T2" fmla="*/ 3328 w 3910"/>
                  <a:gd name="T3" fmla="*/ 2091 h 4474"/>
                  <a:gd name="T4" fmla="*/ 902 w 3910"/>
                  <a:gd name="T5" fmla="*/ 80 h 4474"/>
                  <a:gd name="T6" fmla="*/ 582 w 3910"/>
                  <a:gd name="T7" fmla="*/ 2384 h 4474"/>
                  <a:gd name="T8" fmla="*/ 3007 w 3910"/>
                  <a:gd name="T9" fmla="*/ 4393 h 4474"/>
                  <a:gd name="T10" fmla="*/ 3328 w 3910"/>
                  <a:gd name="T11" fmla="*/ 2091 h 4474"/>
                </a:gdLst>
                <a:ahLst/>
                <a:cxnLst>
                  <a:cxn ang="0">
                    <a:pos x="T0" y="T1"/>
                  </a:cxn>
                  <a:cxn ang="0">
                    <a:pos x="T2" y="T3"/>
                  </a:cxn>
                  <a:cxn ang="0">
                    <a:pos x="T4" y="T5"/>
                  </a:cxn>
                  <a:cxn ang="0">
                    <a:pos x="T6" y="T7"/>
                  </a:cxn>
                  <a:cxn ang="0">
                    <a:pos x="T8" y="T9"/>
                  </a:cxn>
                  <a:cxn ang="0">
                    <a:pos x="T10" y="T11"/>
                  </a:cxn>
                </a:cxnLst>
                <a:rect l="0" t="0" r="r" b="b"/>
                <a:pathLst>
                  <a:path w="3910" h="4474">
                    <a:moveTo>
                      <a:pt x="3328" y="2091"/>
                    </a:moveTo>
                    <a:lnTo>
                      <a:pt x="3328" y="2091"/>
                    </a:lnTo>
                    <a:cubicBezTo>
                      <a:pt x="2746" y="900"/>
                      <a:pt x="1660" y="0"/>
                      <a:pt x="902" y="80"/>
                    </a:cubicBezTo>
                    <a:cubicBezTo>
                      <a:pt x="144" y="160"/>
                      <a:pt x="0" y="1192"/>
                      <a:pt x="582" y="2384"/>
                    </a:cubicBezTo>
                    <a:cubicBezTo>
                      <a:pt x="1163" y="3573"/>
                      <a:pt x="2249" y="4473"/>
                      <a:pt x="3007" y="4393"/>
                    </a:cubicBezTo>
                    <a:cubicBezTo>
                      <a:pt x="3765" y="4313"/>
                      <a:pt x="3909" y="3281"/>
                      <a:pt x="3328" y="2091"/>
                    </a:cubicBez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1" name="Freeform 66"/>
              <p:cNvSpPr>
                <a:spLocks noChangeArrowheads="1"/>
              </p:cNvSpPr>
              <p:nvPr/>
            </p:nvSpPr>
            <p:spPr bwMode="auto">
              <a:xfrm rot="159765">
                <a:off x="4352254" y="4705974"/>
                <a:ext cx="2547803" cy="3334838"/>
              </a:xfrm>
              <a:custGeom>
                <a:avLst/>
                <a:gdLst>
                  <a:gd name="T0" fmla="*/ 2594 w 3048"/>
                  <a:gd name="T1" fmla="*/ 1630 h 3487"/>
                  <a:gd name="T2" fmla="*/ 2594 w 3048"/>
                  <a:gd name="T3" fmla="*/ 1630 h 3487"/>
                  <a:gd name="T4" fmla="*/ 704 w 3048"/>
                  <a:gd name="T5" fmla="*/ 62 h 3487"/>
                  <a:gd name="T6" fmla="*/ 453 w 3048"/>
                  <a:gd name="T7" fmla="*/ 1857 h 3487"/>
                  <a:gd name="T8" fmla="*/ 2343 w 3048"/>
                  <a:gd name="T9" fmla="*/ 3424 h 3487"/>
                  <a:gd name="T10" fmla="*/ 2594 w 3048"/>
                  <a:gd name="T11" fmla="*/ 1630 h 3487"/>
                </a:gdLst>
                <a:ahLst/>
                <a:cxnLst>
                  <a:cxn ang="0">
                    <a:pos x="T0" y="T1"/>
                  </a:cxn>
                  <a:cxn ang="0">
                    <a:pos x="T2" y="T3"/>
                  </a:cxn>
                  <a:cxn ang="0">
                    <a:pos x="T4" y="T5"/>
                  </a:cxn>
                  <a:cxn ang="0">
                    <a:pos x="T6" y="T7"/>
                  </a:cxn>
                  <a:cxn ang="0">
                    <a:pos x="T8" y="T9"/>
                  </a:cxn>
                  <a:cxn ang="0">
                    <a:pos x="T10" y="T11"/>
                  </a:cxn>
                </a:cxnLst>
                <a:rect l="0" t="0" r="r" b="b"/>
                <a:pathLst>
                  <a:path w="3048" h="3487">
                    <a:moveTo>
                      <a:pt x="2594" y="1630"/>
                    </a:moveTo>
                    <a:lnTo>
                      <a:pt x="2594" y="1630"/>
                    </a:lnTo>
                    <a:cubicBezTo>
                      <a:pt x="2142" y="701"/>
                      <a:pt x="1293" y="0"/>
                      <a:pt x="704" y="62"/>
                    </a:cubicBezTo>
                    <a:cubicBezTo>
                      <a:pt x="112" y="125"/>
                      <a:pt x="0" y="929"/>
                      <a:pt x="453" y="1857"/>
                    </a:cubicBezTo>
                    <a:cubicBezTo>
                      <a:pt x="905" y="2785"/>
                      <a:pt x="1754" y="3486"/>
                      <a:pt x="2343" y="3424"/>
                    </a:cubicBezTo>
                    <a:cubicBezTo>
                      <a:pt x="2935" y="3362"/>
                      <a:pt x="3047" y="2558"/>
                      <a:pt x="2594" y="1630"/>
                    </a:cubicBezTo>
                  </a:path>
                </a:pathLst>
              </a:custGeom>
              <a:solidFill>
                <a:srgbClr val="FFF9D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2" name="Freeform 67"/>
              <p:cNvSpPr>
                <a:spLocks noChangeArrowheads="1"/>
              </p:cNvSpPr>
              <p:nvPr/>
            </p:nvSpPr>
            <p:spPr bwMode="auto">
              <a:xfrm rot="159765">
                <a:off x="6527797" y="6315009"/>
                <a:ext cx="55019" cy="152353"/>
              </a:xfrm>
              <a:custGeom>
                <a:avLst/>
                <a:gdLst>
                  <a:gd name="T0" fmla="*/ 78 w 79"/>
                  <a:gd name="T1" fmla="*/ 171 h 172"/>
                  <a:gd name="T2" fmla="*/ 78 w 79"/>
                  <a:gd name="T3" fmla="*/ 171 h 172"/>
                  <a:gd name="T4" fmla="*/ 78 w 79"/>
                  <a:gd name="T5" fmla="*/ 171 h 172"/>
                  <a:gd name="T6" fmla="*/ 78 w 79"/>
                  <a:gd name="T7" fmla="*/ 171 h 172"/>
                  <a:gd name="T8" fmla="*/ 0 w 79"/>
                  <a:gd name="T9" fmla="*/ 0 h 172"/>
                  <a:gd name="T10" fmla="*/ 0 w 79"/>
                  <a:gd name="T11" fmla="*/ 0 h 172"/>
                  <a:gd name="T12" fmla="*/ 78 w 79"/>
                  <a:gd name="T13" fmla="*/ 171 h 172"/>
                  <a:gd name="T14" fmla="*/ 0 w 79"/>
                  <a:gd name="T15" fmla="*/ 0 h 172"/>
                  <a:gd name="T16" fmla="*/ 0 w 79"/>
                  <a:gd name="T17" fmla="*/ 0 h 172"/>
                  <a:gd name="T18" fmla="*/ 78 w 79"/>
                  <a:gd name="T19" fmla="*/ 17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72">
                    <a:moveTo>
                      <a:pt x="78" y="171"/>
                    </a:moveTo>
                    <a:lnTo>
                      <a:pt x="78" y="171"/>
                    </a:lnTo>
                    <a:lnTo>
                      <a:pt x="78" y="171"/>
                    </a:lnTo>
                    <a:lnTo>
                      <a:pt x="78" y="171"/>
                    </a:lnTo>
                    <a:lnTo>
                      <a:pt x="0" y="0"/>
                    </a:lnTo>
                    <a:lnTo>
                      <a:pt x="0" y="0"/>
                    </a:lnTo>
                    <a:cubicBezTo>
                      <a:pt x="28" y="57"/>
                      <a:pt x="54" y="114"/>
                      <a:pt x="78" y="171"/>
                    </a:cubicBezTo>
                    <a:cubicBezTo>
                      <a:pt x="54" y="114"/>
                      <a:pt x="28" y="57"/>
                      <a:pt x="0" y="0"/>
                    </a:cubicBezTo>
                    <a:lnTo>
                      <a:pt x="0" y="0"/>
                    </a:lnTo>
                    <a:lnTo>
                      <a:pt x="78" y="171"/>
                    </a:lnTo>
                  </a:path>
                </a:pathLst>
              </a:custGeom>
              <a:solidFill>
                <a:srgbClr val="F1998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3" name="Freeform 68"/>
              <p:cNvSpPr>
                <a:spLocks noChangeArrowheads="1"/>
              </p:cNvSpPr>
              <p:nvPr/>
            </p:nvSpPr>
            <p:spPr bwMode="auto">
              <a:xfrm rot="159765">
                <a:off x="5452063" y="5518200"/>
                <a:ext cx="1409333" cy="2488432"/>
              </a:xfrm>
              <a:custGeom>
                <a:avLst/>
                <a:gdLst>
                  <a:gd name="T0" fmla="*/ 276 w 1694"/>
                  <a:gd name="T1" fmla="*/ 0 h 2604"/>
                  <a:gd name="T2" fmla="*/ 276 w 1694"/>
                  <a:gd name="T3" fmla="*/ 0 h 2604"/>
                  <a:gd name="T4" fmla="*/ 0 w 1694"/>
                  <a:gd name="T5" fmla="*/ 1758 h 2604"/>
                  <a:gd name="T6" fmla="*/ 1021 w 1694"/>
                  <a:gd name="T7" fmla="*/ 2603 h 2604"/>
                  <a:gd name="T8" fmla="*/ 1337 w 1694"/>
                  <a:gd name="T9" fmla="*/ 985 h 2604"/>
                  <a:gd name="T10" fmla="*/ 1337 w 1694"/>
                  <a:gd name="T11" fmla="*/ 985 h 2604"/>
                  <a:gd name="T12" fmla="*/ 1337 w 1694"/>
                  <a:gd name="T13" fmla="*/ 985 h 2604"/>
                  <a:gd name="T14" fmla="*/ 1259 w 1694"/>
                  <a:gd name="T15" fmla="*/ 814 h 2604"/>
                  <a:gd name="T16" fmla="*/ 276 w 1694"/>
                  <a:gd name="T17"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4" h="2604">
                    <a:moveTo>
                      <a:pt x="276" y="0"/>
                    </a:moveTo>
                    <a:lnTo>
                      <a:pt x="276" y="0"/>
                    </a:lnTo>
                    <a:cubicBezTo>
                      <a:pt x="0" y="1758"/>
                      <a:pt x="0" y="1758"/>
                      <a:pt x="0" y="1758"/>
                    </a:cubicBezTo>
                    <a:cubicBezTo>
                      <a:pt x="1021" y="2603"/>
                      <a:pt x="1021" y="2603"/>
                      <a:pt x="1021" y="2603"/>
                    </a:cubicBezTo>
                    <a:cubicBezTo>
                      <a:pt x="1564" y="2536"/>
                      <a:pt x="1693" y="1833"/>
                      <a:pt x="1337" y="985"/>
                    </a:cubicBezTo>
                    <a:lnTo>
                      <a:pt x="1337" y="985"/>
                    </a:lnTo>
                    <a:lnTo>
                      <a:pt x="1337" y="985"/>
                    </a:lnTo>
                    <a:cubicBezTo>
                      <a:pt x="1313" y="928"/>
                      <a:pt x="1287" y="871"/>
                      <a:pt x="1259" y="814"/>
                    </a:cubicBezTo>
                    <a:cubicBezTo>
                      <a:pt x="276" y="0"/>
                      <a:pt x="276" y="0"/>
                      <a:pt x="276" y="0"/>
                    </a:cubicBezTo>
                  </a:path>
                </a:pathLst>
              </a:custGeom>
              <a:solidFill>
                <a:srgbClr val="FAF3D1"/>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4" name="Freeform 69"/>
              <p:cNvSpPr>
                <a:spLocks noChangeArrowheads="1"/>
              </p:cNvSpPr>
              <p:nvPr/>
            </p:nvSpPr>
            <p:spPr bwMode="auto">
              <a:xfrm rot="159765">
                <a:off x="4733059" y="5209485"/>
                <a:ext cx="1781769" cy="2331847"/>
              </a:xfrm>
              <a:custGeom>
                <a:avLst/>
                <a:gdLst>
                  <a:gd name="T0" fmla="*/ 1817 w 2136"/>
                  <a:gd name="T1" fmla="*/ 1140 h 2445"/>
                  <a:gd name="T2" fmla="*/ 1817 w 2136"/>
                  <a:gd name="T3" fmla="*/ 1140 h 2445"/>
                  <a:gd name="T4" fmla="*/ 494 w 2136"/>
                  <a:gd name="T5" fmla="*/ 44 h 2445"/>
                  <a:gd name="T6" fmla="*/ 317 w 2136"/>
                  <a:gd name="T7" fmla="*/ 1300 h 2445"/>
                  <a:gd name="T8" fmla="*/ 1642 w 2136"/>
                  <a:gd name="T9" fmla="*/ 2400 h 2445"/>
                  <a:gd name="T10" fmla="*/ 1817 w 2136"/>
                  <a:gd name="T11" fmla="*/ 1140 h 2445"/>
                </a:gdLst>
                <a:ahLst/>
                <a:cxnLst>
                  <a:cxn ang="0">
                    <a:pos x="T0" y="T1"/>
                  </a:cxn>
                  <a:cxn ang="0">
                    <a:pos x="T2" y="T3"/>
                  </a:cxn>
                  <a:cxn ang="0">
                    <a:pos x="T4" y="T5"/>
                  </a:cxn>
                  <a:cxn ang="0">
                    <a:pos x="T6" y="T7"/>
                  </a:cxn>
                  <a:cxn ang="0">
                    <a:pos x="T8" y="T9"/>
                  </a:cxn>
                  <a:cxn ang="0">
                    <a:pos x="T10" y="T11"/>
                  </a:cxn>
                </a:cxnLst>
                <a:rect l="0" t="0" r="r" b="b"/>
                <a:pathLst>
                  <a:path w="2136" h="2445">
                    <a:moveTo>
                      <a:pt x="1817" y="1140"/>
                    </a:moveTo>
                    <a:lnTo>
                      <a:pt x="1817" y="1140"/>
                    </a:lnTo>
                    <a:cubicBezTo>
                      <a:pt x="1499" y="491"/>
                      <a:pt x="907" y="0"/>
                      <a:pt x="494" y="44"/>
                    </a:cubicBezTo>
                    <a:cubicBezTo>
                      <a:pt x="80" y="88"/>
                      <a:pt x="0" y="649"/>
                      <a:pt x="317" y="1300"/>
                    </a:cubicBezTo>
                    <a:cubicBezTo>
                      <a:pt x="636" y="1950"/>
                      <a:pt x="1228" y="2444"/>
                      <a:pt x="1642" y="2400"/>
                    </a:cubicBezTo>
                    <a:cubicBezTo>
                      <a:pt x="2055" y="2355"/>
                      <a:pt x="2135" y="1792"/>
                      <a:pt x="1817" y="1140"/>
                    </a:cubicBez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5" name="Freeform 70"/>
              <p:cNvSpPr>
                <a:spLocks noChangeArrowheads="1"/>
              </p:cNvSpPr>
              <p:nvPr/>
            </p:nvSpPr>
            <p:spPr bwMode="auto">
              <a:xfrm rot="159765">
                <a:off x="5194374" y="5814566"/>
                <a:ext cx="854911" cy="1121487"/>
              </a:xfrm>
              <a:custGeom>
                <a:avLst/>
                <a:gdLst>
                  <a:gd name="T0" fmla="*/ 876 w 1030"/>
                  <a:gd name="T1" fmla="*/ 550 h 1180"/>
                  <a:gd name="T2" fmla="*/ 876 w 1030"/>
                  <a:gd name="T3" fmla="*/ 550 h 1180"/>
                  <a:gd name="T4" fmla="*/ 238 w 1030"/>
                  <a:gd name="T5" fmla="*/ 20 h 1180"/>
                  <a:gd name="T6" fmla="*/ 152 w 1030"/>
                  <a:gd name="T7" fmla="*/ 628 h 1180"/>
                  <a:gd name="T8" fmla="*/ 791 w 1030"/>
                  <a:gd name="T9" fmla="*/ 1158 h 1180"/>
                  <a:gd name="T10" fmla="*/ 876 w 1030"/>
                  <a:gd name="T11" fmla="*/ 550 h 1180"/>
                </a:gdLst>
                <a:ahLst/>
                <a:cxnLst>
                  <a:cxn ang="0">
                    <a:pos x="T0" y="T1"/>
                  </a:cxn>
                  <a:cxn ang="0">
                    <a:pos x="T2" y="T3"/>
                  </a:cxn>
                  <a:cxn ang="0">
                    <a:pos x="T4" y="T5"/>
                  </a:cxn>
                  <a:cxn ang="0">
                    <a:pos x="T6" y="T7"/>
                  </a:cxn>
                  <a:cxn ang="0">
                    <a:pos x="T8" y="T9"/>
                  </a:cxn>
                  <a:cxn ang="0">
                    <a:pos x="T10" y="T11"/>
                  </a:cxn>
                </a:cxnLst>
                <a:rect l="0" t="0" r="r" b="b"/>
                <a:pathLst>
                  <a:path w="1030" h="1180">
                    <a:moveTo>
                      <a:pt x="876" y="550"/>
                    </a:moveTo>
                    <a:lnTo>
                      <a:pt x="876" y="550"/>
                    </a:lnTo>
                    <a:cubicBezTo>
                      <a:pt x="724" y="238"/>
                      <a:pt x="437" y="0"/>
                      <a:pt x="238" y="20"/>
                    </a:cubicBezTo>
                    <a:cubicBezTo>
                      <a:pt x="36" y="41"/>
                      <a:pt x="0" y="313"/>
                      <a:pt x="152" y="628"/>
                    </a:cubicBezTo>
                    <a:cubicBezTo>
                      <a:pt x="305" y="944"/>
                      <a:pt x="592" y="1179"/>
                      <a:pt x="791" y="1158"/>
                    </a:cubicBezTo>
                    <a:cubicBezTo>
                      <a:pt x="993" y="1138"/>
                      <a:pt x="1029" y="866"/>
                      <a:pt x="876" y="550"/>
                    </a:cubicBezTo>
                  </a:path>
                </a:pathLst>
              </a:custGeom>
              <a:solidFill>
                <a:srgbClr val="FFF9D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633" name="Group 632"/>
            <p:cNvGrpSpPr/>
            <p:nvPr/>
          </p:nvGrpSpPr>
          <p:grpSpPr>
            <a:xfrm>
              <a:off x="7141136" y="6509877"/>
              <a:ext cx="2712844" cy="2168886"/>
              <a:chOff x="3695272" y="3508169"/>
              <a:chExt cx="4024109" cy="3217227"/>
            </a:xfrm>
          </p:grpSpPr>
          <p:sp>
            <p:nvSpPr>
              <p:cNvPr id="634" name="Freeform 71"/>
              <p:cNvSpPr>
                <a:spLocks noChangeArrowheads="1"/>
              </p:cNvSpPr>
              <p:nvPr/>
            </p:nvSpPr>
            <p:spPr bwMode="auto">
              <a:xfrm rot="159765">
                <a:off x="6674020" y="3508169"/>
                <a:ext cx="1045361" cy="1100327"/>
              </a:xfrm>
              <a:custGeom>
                <a:avLst/>
                <a:gdLst>
                  <a:gd name="T0" fmla="*/ 812 w 1261"/>
                  <a:gd name="T1" fmla="*/ 0 h 1159"/>
                  <a:gd name="T2" fmla="*/ 786 w 1261"/>
                  <a:gd name="T3" fmla="*/ 468 h 1159"/>
                  <a:gd name="T4" fmla="*/ 1260 w 1261"/>
                  <a:gd name="T5" fmla="*/ 590 h 1159"/>
                  <a:gd name="T6" fmla="*/ 447 w 1261"/>
                  <a:gd name="T7" fmla="*/ 1158 h 1159"/>
                  <a:gd name="T8" fmla="*/ 44 w 1261"/>
                  <a:gd name="T9" fmla="*/ 988 h 1159"/>
                  <a:gd name="T10" fmla="*/ 0 w 1261"/>
                  <a:gd name="T11" fmla="*/ 566 h 1159"/>
                  <a:gd name="T12" fmla="*/ 812 w 1261"/>
                  <a:gd name="T13" fmla="*/ 0 h 1159"/>
                </a:gdLst>
                <a:ahLst/>
                <a:cxnLst>
                  <a:cxn ang="0">
                    <a:pos x="T0" y="T1"/>
                  </a:cxn>
                  <a:cxn ang="0">
                    <a:pos x="T2" y="T3"/>
                  </a:cxn>
                  <a:cxn ang="0">
                    <a:pos x="T4" y="T5"/>
                  </a:cxn>
                  <a:cxn ang="0">
                    <a:pos x="T6" y="T7"/>
                  </a:cxn>
                  <a:cxn ang="0">
                    <a:pos x="T8" y="T9"/>
                  </a:cxn>
                  <a:cxn ang="0">
                    <a:pos x="T10" y="T11"/>
                  </a:cxn>
                  <a:cxn ang="0">
                    <a:pos x="T12" y="T13"/>
                  </a:cxn>
                </a:cxnLst>
                <a:rect l="0" t="0" r="r" b="b"/>
                <a:pathLst>
                  <a:path w="1261" h="1159">
                    <a:moveTo>
                      <a:pt x="812" y="0"/>
                    </a:moveTo>
                    <a:lnTo>
                      <a:pt x="786" y="468"/>
                    </a:lnTo>
                    <a:lnTo>
                      <a:pt x="1260" y="590"/>
                    </a:lnTo>
                    <a:lnTo>
                      <a:pt x="447" y="1158"/>
                    </a:lnTo>
                    <a:lnTo>
                      <a:pt x="44" y="988"/>
                    </a:lnTo>
                    <a:lnTo>
                      <a:pt x="0" y="566"/>
                    </a:lnTo>
                    <a:lnTo>
                      <a:pt x="812" y="0"/>
                    </a:ln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5" name="Freeform 72"/>
              <p:cNvSpPr>
                <a:spLocks noChangeArrowheads="1"/>
              </p:cNvSpPr>
              <p:nvPr/>
            </p:nvSpPr>
            <p:spPr bwMode="auto">
              <a:xfrm rot="159765">
                <a:off x="6701669" y="3957407"/>
                <a:ext cx="1007271" cy="651732"/>
              </a:xfrm>
              <a:custGeom>
                <a:avLst/>
                <a:gdLst>
                  <a:gd name="T0" fmla="*/ 0 w 1217"/>
                  <a:gd name="T1" fmla="*/ 520 h 691"/>
                  <a:gd name="T2" fmla="*/ 403 w 1217"/>
                  <a:gd name="T3" fmla="*/ 690 h 691"/>
                  <a:gd name="T4" fmla="*/ 1216 w 1217"/>
                  <a:gd name="T5" fmla="*/ 122 h 691"/>
                  <a:gd name="T6" fmla="*/ 742 w 1217"/>
                  <a:gd name="T7" fmla="*/ 0 h 691"/>
                  <a:gd name="T8" fmla="*/ 0 w 1217"/>
                  <a:gd name="T9" fmla="*/ 520 h 691"/>
                </a:gdLst>
                <a:ahLst/>
                <a:cxnLst>
                  <a:cxn ang="0">
                    <a:pos x="T0" y="T1"/>
                  </a:cxn>
                  <a:cxn ang="0">
                    <a:pos x="T2" y="T3"/>
                  </a:cxn>
                  <a:cxn ang="0">
                    <a:pos x="T4" y="T5"/>
                  </a:cxn>
                  <a:cxn ang="0">
                    <a:pos x="T6" y="T7"/>
                  </a:cxn>
                  <a:cxn ang="0">
                    <a:pos x="T8" y="T9"/>
                  </a:cxn>
                </a:cxnLst>
                <a:rect l="0" t="0" r="r" b="b"/>
                <a:pathLst>
                  <a:path w="1217" h="691">
                    <a:moveTo>
                      <a:pt x="0" y="520"/>
                    </a:moveTo>
                    <a:lnTo>
                      <a:pt x="403" y="690"/>
                    </a:lnTo>
                    <a:lnTo>
                      <a:pt x="1216" y="122"/>
                    </a:lnTo>
                    <a:lnTo>
                      <a:pt x="742" y="0"/>
                    </a:lnTo>
                    <a:lnTo>
                      <a:pt x="0" y="520"/>
                    </a:lnTo>
                  </a:path>
                </a:pathLst>
              </a:custGeom>
              <a:solidFill>
                <a:srgbClr val="A81E29"/>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6" name="Freeform 73"/>
              <p:cNvSpPr>
                <a:spLocks noChangeArrowheads="1"/>
              </p:cNvSpPr>
              <p:nvPr/>
            </p:nvSpPr>
            <p:spPr bwMode="auto">
              <a:xfrm rot="159765">
                <a:off x="4002782" y="3806503"/>
                <a:ext cx="3326534" cy="2831226"/>
              </a:xfrm>
              <a:custGeom>
                <a:avLst/>
                <a:gdLst>
                  <a:gd name="T0" fmla="*/ 122 w 3973"/>
                  <a:gd name="T1" fmla="*/ 2963 h 2964"/>
                  <a:gd name="T2" fmla="*/ 0 w 3973"/>
                  <a:gd name="T3" fmla="*/ 2808 h 2964"/>
                  <a:gd name="T4" fmla="*/ 3848 w 3973"/>
                  <a:gd name="T5" fmla="*/ 0 h 2964"/>
                  <a:gd name="T6" fmla="*/ 3972 w 3973"/>
                  <a:gd name="T7" fmla="*/ 155 h 2964"/>
                  <a:gd name="T8" fmla="*/ 122 w 3973"/>
                  <a:gd name="T9" fmla="*/ 2963 h 2964"/>
                </a:gdLst>
                <a:ahLst/>
                <a:cxnLst>
                  <a:cxn ang="0">
                    <a:pos x="T0" y="T1"/>
                  </a:cxn>
                  <a:cxn ang="0">
                    <a:pos x="T2" y="T3"/>
                  </a:cxn>
                  <a:cxn ang="0">
                    <a:pos x="T4" y="T5"/>
                  </a:cxn>
                  <a:cxn ang="0">
                    <a:pos x="T6" y="T7"/>
                  </a:cxn>
                  <a:cxn ang="0">
                    <a:pos x="T8" y="T9"/>
                  </a:cxn>
                </a:cxnLst>
                <a:rect l="0" t="0" r="r" b="b"/>
                <a:pathLst>
                  <a:path w="3973" h="2964">
                    <a:moveTo>
                      <a:pt x="122" y="2963"/>
                    </a:moveTo>
                    <a:lnTo>
                      <a:pt x="0" y="2808"/>
                    </a:lnTo>
                    <a:lnTo>
                      <a:pt x="3848" y="0"/>
                    </a:lnTo>
                    <a:lnTo>
                      <a:pt x="3972" y="155"/>
                    </a:lnTo>
                    <a:lnTo>
                      <a:pt x="122" y="2963"/>
                    </a:lnTo>
                  </a:path>
                </a:pathLst>
              </a:custGeom>
              <a:solidFill>
                <a:srgbClr val="C59C6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7" name="Freeform 74"/>
              <p:cNvSpPr>
                <a:spLocks noChangeArrowheads="1"/>
              </p:cNvSpPr>
              <p:nvPr/>
            </p:nvSpPr>
            <p:spPr bwMode="auto">
              <a:xfrm rot="159765">
                <a:off x="6905258" y="3853488"/>
                <a:ext cx="507868" cy="473987"/>
              </a:xfrm>
              <a:custGeom>
                <a:avLst/>
                <a:gdLst>
                  <a:gd name="T0" fmla="*/ 147 w 619"/>
                  <a:gd name="T1" fmla="*/ 491 h 505"/>
                  <a:gd name="T2" fmla="*/ 147 w 619"/>
                  <a:gd name="T3" fmla="*/ 491 h 505"/>
                  <a:gd name="T4" fmla="*/ 101 w 619"/>
                  <a:gd name="T5" fmla="*/ 494 h 505"/>
                  <a:gd name="T6" fmla="*/ 10 w 619"/>
                  <a:gd name="T7" fmla="*/ 375 h 505"/>
                  <a:gd name="T8" fmla="*/ 23 w 619"/>
                  <a:gd name="T9" fmla="*/ 331 h 505"/>
                  <a:gd name="T10" fmla="*/ 470 w 619"/>
                  <a:gd name="T11" fmla="*/ 12 h 505"/>
                  <a:gd name="T12" fmla="*/ 517 w 619"/>
                  <a:gd name="T13" fmla="*/ 12 h 505"/>
                  <a:gd name="T14" fmla="*/ 607 w 619"/>
                  <a:gd name="T15" fmla="*/ 129 h 505"/>
                  <a:gd name="T16" fmla="*/ 594 w 619"/>
                  <a:gd name="T17" fmla="*/ 173 h 505"/>
                  <a:gd name="T18" fmla="*/ 147 w 619"/>
                  <a:gd name="T19" fmla="*/ 49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9" h="505">
                    <a:moveTo>
                      <a:pt x="147" y="491"/>
                    </a:moveTo>
                    <a:lnTo>
                      <a:pt x="147" y="491"/>
                    </a:lnTo>
                    <a:cubicBezTo>
                      <a:pt x="129" y="504"/>
                      <a:pt x="108" y="504"/>
                      <a:pt x="101" y="494"/>
                    </a:cubicBezTo>
                    <a:cubicBezTo>
                      <a:pt x="10" y="375"/>
                      <a:pt x="10" y="375"/>
                      <a:pt x="10" y="375"/>
                    </a:cubicBezTo>
                    <a:cubicBezTo>
                      <a:pt x="0" y="364"/>
                      <a:pt x="7" y="344"/>
                      <a:pt x="23" y="331"/>
                    </a:cubicBezTo>
                    <a:cubicBezTo>
                      <a:pt x="470" y="12"/>
                      <a:pt x="470" y="12"/>
                      <a:pt x="470" y="12"/>
                    </a:cubicBezTo>
                    <a:cubicBezTo>
                      <a:pt x="486" y="2"/>
                      <a:pt x="509" y="0"/>
                      <a:pt x="517" y="12"/>
                    </a:cubicBezTo>
                    <a:cubicBezTo>
                      <a:pt x="607" y="129"/>
                      <a:pt x="607" y="129"/>
                      <a:pt x="607" y="129"/>
                    </a:cubicBezTo>
                    <a:cubicBezTo>
                      <a:pt x="618" y="142"/>
                      <a:pt x="610" y="163"/>
                      <a:pt x="594" y="173"/>
                    </a:cubicBezTo>
                    <a:lnTo>
                      <a:pt x="147" y="491"/>
                    </a:lnTo>
                  </a:path>
                </a:pathLst>
              </a:custGeom>
              <a:solidFill>
                <a:srgbClr val="C59C6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8" name="Freeform 75"/>
              <p:cNvSpPr>
                <a:spLocks noChangeArrowheads="1"/>
              </p:cNvSpPr>
              <p:nvPr/>
            </p:nvSpPr>
            <p:spPr bwMode="auto">
              <a:xfrm rot="159765">
                <a:off x="3695272" y="5955167"/>
                <a:ext cx="922626" cy="770229"/>
              </a:xfrm>
              <a:custGeom>
                <a:avLst/>
                <a:gdLst>
                  <a:gd name="T0" fmla="*/ 0 w 1113"/>
                  <a:gd name="T1" fmla="*/ 815 h 816"/>
                  <a:gd name="T2" fmla="*/ 639 w 1113"/>
                  <a:gd name="T3" fmla="*/ 0 h 816"/>
                  <a:gd name="T4" fmla="*/ 704 w 1113"/>
                  <a:gd name="T5" fmla="*/ 329 h 816"/>
                  <a:gd name="T6" fmla="*/ 1112 w 1113"/>
                  <a:gd name="T7" fmla="*/ 497 h 816"/>
                  <a:gd name="T8" fmla="*/ 0 w 1113"/>
                  <a:gd name="T9" fmla="*/ 815 h 816"/>
                </a:gdLst>
                <a:ahLst/>
                <a:cxnLst>
                  <a:cxn ang="0">
                    <a:pos x="T0" y="T1"/>
                  </a:cxn>
                  <a:cxn ang="0">
                    <a:pos x="T2" y="T3"/>
                  </a:cxn>
                  <a:cxn ang="0">
                    <a:pos x="T4" y="T5"/>
                  </a:cxn>
                  <a:cxn ang="0">
                    <a:pos x="T6" y="T7"/>
                  </a:cxn>
                  <a:cxn ang="0">
                    <a:pos x="T8" y="T9"/>
                  </a:cxn>
                </a:cxnLst>
                <a:rect l="0" t="0" r="r" b="b"/>
                <a:pathLst>
                  <a:path w="1113" h="816">
                    <a:moveTo>
                      <a:pt x="0" y="815"/>
                    </a:moveTo>
                    <a:lnTo>
                      <a:pt x="639" y="0"/>
                    </a:lnTo>
                    <a:lnTo>
                      <a:pt x="704" y="329"/>
                    </a:lnTo>
                    <a:lnTo>
                      <a:pt x="1112" y="497"/>
                    </a:lnTo>
                    <a:lnTo>
                      <a:pt x="0" y="815"/>
                    </a:lnTo>
                  </a:path>
                </a:pathLst>
              </a:custGeom>
              <a:solidFill>
                <a:srgbClr val="CC202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617" name="Group 616"/>
          <p:cNvGrpSpPr/>
          <p:nvPr/>
        </p:nvGrpSpPr>
        <p:grpSpPr>
          <a:xfrm rot="19176307">
            <a:off x="1236172" y="4615901"/>
            <a:ext cx="2694311" cy="2460743"/>
            <a:chOff x="6157277" y="6509877"/>
            <a:chExt cx="3696703" cy="3376236"/>
          </a:xfrm>
        </p:grpSpPr>
        <p:grpSp>
          <p:nvGrpSpPr>
            <p:cNvPr id="618" name="Group 617"/>
            <p:cNvGrpSpPr/>
            <p:nvPr/>
          </p:nvGrpSpPr>
          <p:grpSpPr>
            <a:xfrm>
              <a:off x="6157277" y="7287029"/>
              <a:ext cx="1887766" cy="2599084"/>
              <a:chOff x="3841533" y="3986468"/>
              <a:chExt cx="3418070" cy="4706014"/>
            </a:xfrm>
          </p:grpSpPr>
          <p:sp>
            <p:nvSpPr>
              <p:cNvPr id="625" name="Freeform 64"/>
              <p:cNvSpPr>
                <a:spLocks noChangeArrowheads="1"/>
              </p:cNvSpPr>
              <p:nvPr/>
            </p:nvSpPr>
            <p:spPr bwMode="auto">
              <a:xfrm rot="159765">
                <a:off x="3841533" y="3986468"/>
                <a:ext cx="3203799" cy="4706014"/>
              </a:xfrm>
              <a:custGeom>
                <a:avLst/>
                <a:gdLst>
                  <a:gd name="T0" fmla="*/ 3212 w 3831"/>
                  <a:gd name="T1" fmla="*/ 2535 h 4917"/>
                  <a:gd name="T2" fmla="*/ 3212 w 3831"/>
                  <a:gd name="T3" fmla="*/ 2535 h 4917"/>
                  <a:gd name="T4" fmla="*/ 802 w 3831"/>
                  <a:gd name="T5" fmla="*/ 417 h 4917"/>
                  <a:gd name="T6" fmla="*/ 362 w 3831"/>
                  <a:gd name="T7" fmla="*/ 717 h 4917"/>
                  <a:gd name="T8" fmla="*/ 466 w 3831"/>
                  <a:gd name="T9" fmla="*/ 2824 h 4917"/>
                  <a:gd name="T10" fmla="*/ 2891 w 3831"/>
                  <a:gd name="T11" fmla="*/ 4836 h 4917"/>
                  <a:gd name="T12" fmla="*/ 3535 w 3831"/>
                  <a:gd name="T13" fmla="*/ 4494 h 4917"/>
                  <a:gd name="T14" fmla="*/ 3212 w 3831"/>
                  <a:gd name="T15" fmla="*/ 2535 h 49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1" h="4917">
                    <a:moveTo>
                      <a:pt x="3212" y="2535"/>
                    </a:moveTo>
                    <a:lnTo>
                      <a:pt x="3212" y="2535"/>
                    </a:lnTo>
                    <a:cubicBezTo>
                      <a:pt x="2630" y="1342"/>
                      <a:pt x="1440" y="0"/>
                      <a:pt x="802" y="417"/>
                    </a:cubicBezTo>
                    <a:cubicBezTo>
                      <a:pt x="673" y="502"/>
                      <a:pt x="471" y="608"/>
                      <a:pt x="362" y="717"/>
                    </a:cubicBezTo>
                    <a:cubicBezTo>
                      <a:pt x="0" y="1081"/>
                      <a:pt x="16" y="1906"/>
                      <a:pt x="466" y="2824"/>
                    </a:cubicBezTo>
                    <a:cubicBezTo>
                      <a:pt x="1045" y="4016"/>
                      <a:pt x="2131" y="4916"/>
                      <a:pt x="2891" y="4836"/>
                    </a:cubicBezTo>
                    <a:cubicBezTo>
                      <a:pt x="3101" y="4813"/>
                      <a:pt x="3421" y="4647"/>
                      <a:pt x="3535" y="4494"/>
                    </a:cubicBezTo>
                    <a:cubicBezTo>
                      <a:pt x="3830" y="4099"/>
                      <a:pt x="3631" y="3393"/>
                      <a:pt x="3212" y="2535"/>
                    </a:cubicBezTo>
                  </a:path>
                </a:pathLst>
              </a:custGeom>
              <a:solidFill>
                <a:srgbClr val="DB434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6" name="Freeform 65"/>
              <p:cNvSpPr>
                <a:spLocks noChangeArrowheads="1"/>
              </p:cNvSpPr>
              <p:nvPr/>
            </p:nvSpPr>
            <p:spPr bwMode="auto">
              <a:xfrm rot="159765">
                <a:off x="3988088" y="4236116"/>
                <a:ext cx="3271515" cy="4282812"/>
              </a:xfrm>
              <a:custGeom>
                <a:avLst/>
                <a:gdLst>
                  <a:gd name="T0" fmla="*/ 3328 w 3910"/>
                  <a:gd name="T1" fmla="*/ 2091 h 4474"/>
                  <a:gd name="T2" fmla="*/ 3328 w 3910"/>
                  <a:gd name="T3" fmla="*/ 2091 h 4474"/>
                  <a:gd name="T4" fmla="*/ 902 w 3910"/>
                  <a:gd name="T5" fmla="*/ 80 h 4474"/>
                  <a:gd name="T6" fmla="*/ 582 w 3910"/>
                  <a:gd name="T7" fmla="*/ 2384 h 4474"/>
                  <a:gd name="T8" fmla="*/ 3007 w 3910"/>
                  <a:gd name="T9" fmla="*/ 4393 h 4474"/>
                  <a:gd name="T10" fmla="*/ 3328 w 3910"/>
                  <a:gd name="T11" fmla="*/ 2091 h 4474"/>
                </a:gdLst>
                <a:ahLst/>
                <a:cxnLst>
                  <a:cxn ang="0">
                    <a:pos x="T0" y="T1"/>
                  </a:cxn>
                  <a:cxn ang="0">
                    <a:pos x="T2" y="T3"/>
                  </a:cxn>
                  <a:cxn ang="0">
                    <a:pos x="T4" y="T5"/>
                  </a:cxn>
                  <a:cxn ang="0">
                    <a:pos x="T6" y="T7"/>
                  </a:cxn>
                  <a:cxn ang="0">
                    <a:pos x="T8" y="T9"/>
                  </a:cxn>
                  <a:cxn ang="0">
                    <a:pos x="T10" y="T11"/>
                  </a:cxn>
                </a:cxnLst>
                <a:rect l="0" t="0" r="r" b="b"/>
                <a:pathLst>
                  <a:path w="3910" h="4474">
                    <a:moveTo>
                      <a:pt x="3328" y="2091"/>
                    </a:moveTo>
                    <a:lnTo>
                      <a:pt x="3328" y="2091"/>
                    </a:lnTo>
                    <a:cubicBezTo>
                      <a:pt x="2746" y="900"/>
                      <a:pt x="1660" y="0"/>
                      <a:pt x="902" y="80"/>
                    </a:cubicBezTo>
                    <a:cubicBezTo>
                      <a:pt x="144" y="160"/>
                      <a:pt x="0" y="1192"/>
                      <a:pt x="582" y="2384"/>
                    </a:cubicBezTo>
                    <a:cubicBezTo>
                      <a:pt x="1163" y="3573"/>
                      <a:pt x="2249" y="4473"/>
                      <a:pt x="3007" y="4393"/>
                    </a:cubicBezTo>
                    <a:cubicBezTo>
                      <a:pt x="3765" y="4313"/>
                      <a:pt x="3909" y="3281"/>
                      <a:pt x="3328" y="2091"/>
                    </a:cubicBez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7" name="Freeform 66"/>
              <p:cNvSpPr>
                <a:spLocks noChangeArrowheads="1"/>
              </p:cNvSpPr>
              <p:nvPr/>
            </p:nvSpPr>
            <p:spPr bwMode="auto">
              <a:xfrm rot="159765">
                <a:off x="4352254" y="4705974"/>
                <a:ext cx="2547803" cy="3334838"/>
              </a:xfrm>
              <a:custGeom>
                <a:avLst/>
                <a:gdLst>
                  <a:gd name="T0" fmla="*/ 2594 w 3048"/>
                  <a:gd name="T1" fmla="*/ 1630 h 3487"/>
                  <a:gd name="T2" fmla="*/ 2594 w 3048"/>
                  <a:gd name="T3" fmla="*/ 1630 h 3487"/>
                  <a:gd name="T4" fmla="*/ 704 w 3048"/>
                  <a:gd name="T5" fmla="*/ 62 h 3487"/>
                  <a:gd name="T6" fmla="*/ 453 w 3048"/>
                  <a:gd name="T7" fmla="*/ 1857 h 3487"/>
                  <a:gd name="T8" fmla="*/ 2343 w 3048"/>
                  <a:gd name="T9" fmla="*/ 3424 h 3487"/>
                  <a:gd name="T10" fmla="*/ 2594 w 3048"/>
                  <a:gd name="T11" fmla="*/ 1630 h 3487"/>
                </a:gdLst>
                <a:ahLst/>
                <a:cxnLst>
                  <a:cxn ang="0">
                    <a:pos x="T0" y="T1"/>
                  </a:cxn>
                  <a:cxn ang="0">
                    <a:pos x="T2" y="T3"/>
                  </a:cxn>
                  <a:cxn ang="0">
                    <a:pos x="T4" y="T5"/>
                  </a:cxn>
                  <a:cxn ang="0">
                    <a:pos x="T6" y="T7"/>
                  </a:cxn>
                  <a:cxn ang="0">
                    <a:pos x="T8" y="T9"/>
                  </a:cxn>
                  <a:cxn ang="0">
                    <a:pos x="T10" y="T11"/>
                  </a:cxn>
                </a:cxnLst>
                <a:rect l="0" t="0" r="r" b="b"/>
                <a:pathLst>
                  <a:path w="3048" h="3487">
                    <a:moveTo>
                      <a:pt x="2594" y="1630"/>
                    </a:moveTo>
                    <a:lnTo>
                      <a:pt x="2594" y="1630"/>
                    </a:lnTo>
                    <a:cubicBezTo>
                      <a:pt x="2142" y="701"/>
                      <a:pt x="1293" y="0"/>
                      <a:pt x="704" y="62"/>
                    </a:cubicBezTo>
                    <a:cubicBezTo>
                      <a:pt x="112" y="125"/>
                      <a:pt x="0" y="929"/>
                      <a:pt x="453" y="1857"/>
                    </a:cubicBezTo>
                    <a:cubicBezTo>
                      <a:pt x="905" y="2785"/>
                      <a:pt x="1754" y="3486"/>
                      <a:pt x="2343" y="3424"/>
                    </a:cubicBezTo>
                    <a:cubicBezTo>
                      <a:pt x="2935" y="3362"/>
                      <a:pt x="3047" y="2558"/>
                      <a:pt x="2594" y="1630"/>
                    </a:cubicBezTo>
                  </a:path>
                </a:pathLst>
              </a:custGeom>
              <a:solidFill>
                <a:srgbClr val="FFF9D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8" name="Freeform 67"/>
              <p:cNvSpPr>
                <a:spLocks noChangeArrowheads="1"/>
              </p:cNvSpPr>
              <p:nvPr/>
            </p:nvSpPr>
            <p:spPr bwMode="auto">
              <a:xfrm rot="159765">
                <a:off x="6527797" y="6315009"/>
                <a:ext cx="55019" cy="152353"/>
              </a:xfrm>
              <a:custGeom>
                <a:avLst/>
                <a:gdLst>
                  <a:gd name="T0" fmla="*/ 78 w 79"/>
                  <a:gd name="T1" fmla="*/ 171 h 172"/>
                  <a:gd name="T2" fmla="*/ 78 w 79"/>
                  <a:gd name="T3" fmla="*/ 171 h 172"/>
                  <a:gd name="T4" fmla="*/ 78 w 79"/>
                  <a:gd name="T5" fmla="*/ 171 h 172"/>
                  <a:gd name="T6" fmla="*/ 78 w 79"/>
                  <a:gd name="T7" fmla="*/ 171 h 172"/>
                  <a:gd name="T8" fmla="*/ 0 w 79"/>
                  <a:gd name="T9" fmla="*/ 0 h 172"/>
                  <a:gd name="T10" fmla="*/ 0 w 79"/>
                  <a:gd name="T11" fmla="*/ 0 h 172"/>
                  <a:gd name="T12" fmla="*/ 78 w 79"/>
                  <a:gd name="T13" fmla="*/ 171 h 172"/>
                  <a:gd name="T14" fmla="*/ 0 w 79"/>
                  <a:gd name="T15" fmla="*/ 0 h 172"/>
                  <a:gd name="T16" fmla="*/ 0 w 79"/>
                  <a:gd name="T17" fmla="*/ 0 h 172"/>
                  <a:gd name="T18" fmla="*/ 78 w 79"/>
                  <a:gd name="T19" fmla="*/ 17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72">
                    <a:moveTo>
                      <a:pt x="78" y="171"/>
                    </a:moveTo>
                    <a:lnTo>
                      <a:pt x="78" y="171"/>
                    </a:lnTo>
                    <a:lnTo>
                      <a:pt x="78" y="171"/>
                    </a:lnTo>
                    <a:lnTo>
                      <a:pt x="78" y="171"/>
                    </a:lnTo>
                    <a:lnTo>
                      <a:pt x="0" y="0"/>
                    </a:lnTo>
                    <a:lnTo>
                      <a:pt x="0" y="0"/>
                    </a:lnTo>
                    <a:cubicBezTo>
                      <a:pt x="28" y="57"/>
                      <a:pt x="54" y="114"/>
                      <a:pt x="78" y="171"/>
                    </a:cubicBezTo>
                    <a:cubicBezTo>
                      <a:pt x="54" y="114"/>
                      <a:pt x="28" y="57"/>
                      <a:pt x="0" y="0"/>
                    </a:cubicBezTo>
                    <a:lnTo>
                      <a:pt x="0" y="0"/>
                    </a:lnTo>
                    <a:lnTo>
                      <a:pt x="78" y="171"/>
                    </a:lnTo>
                  </a:path>
                </a:pathLst>
              </a:custGeom>
              <a:solidFill>
                <a:srgbClr val="F1998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9" name="Freeform 68"/>
              <p:cNvSpPr>
                <a:spLocks noChangeArrowheads="1"/>
              </p:cNvSpPr>
              <p:nvPr/>
            </p:nvSpPr>
            <p:spPr bwMode="auto">
              <a:xfrm rot="159765">
                <a:off x="5452063" y="5518200"/>
                <a:ext cx="1409333" cy="2488432"/>
              </a:xfrm>
              <a:custGeom>
                <a:avLst/>
                <a:gdLst>
                  <a:gd name="T0" fmla="*/ 276 w 1694"/>
                  <a:gd name="T1" fmla="*/ 0 h 2604"/>
                  <a:gd name="T2" fmla="*/ 276 w 1694"/>
                  <a:gd name="T3" fmla="*/ 0 h 2604"/>
                  <a:gd name="T4" fmla="*/ 0 w 1694"/>
                  <a:gd name="T5" fmla="*/ 1758 h 2604"/>
                  <a:gd name="T6" fmla="*/ 1021 w 1694"/>
                  <a:gd name="T7" fmla="*/ 2603 h 2604"/>
                  <a:gd name="T8" fmla="*/ 1337 w 1694"/>
                  <a:gd name="T9" fmla="*/ 985 h 2604"/>
                  <a:gd name="T10" fmla="*/ 1337 w 1694"/>
                  <a:gd name="T11" fmla="*/ 985 h 2604"/>
                  <a:gd name="T12" fmla="*/ 1337 w 1694"/>
                  <a:gd name="T13" fmla="*/ 985 h 2604"/>
                  <a:gd name="T14" fmla="*/ 1259 w 1694"/>
                  <a:gd name="T15" fmla="*/ 814 h 2604"/>
                  <a:gd name="T16" fmla="*/ 276 w 1694"/>
                  <a:gd name="T17" fmla="*/ 0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4" h="2604">
                    <a:moveTo>
                      <a:pt x="276" y="0"/>
                    </a:moveTo>
                    <a:lnTo>
                      <a:pt x="276" y="0"/>
                    </a:lnTo>
                    <a:cubicBezTo>
                      <a:pt x="0" y="1758"/>
                      <a:pt x="0" y="1758"/>
                      <a:pt x="0" y="1758"/>
                    </a:cubicBezTo>
                    <a:cubicBezTo>
                      <a:pt x="1021" y="2603"/>
                      <a:pt x="1021" y="2603"/>
                      <a:pt x="1021" y="2603"/>
                    </a:cubicBezTo>
                    <a:cubicBezTo>
                      <a:pt x="1564" y="2536"/>
                      <a:pt x="1693" y="1833"/>
                      <a:pt x="1337" y="985"/>
                    </a:cubicBezTo>
                    <a:lnTo>
                      <a:pt x="1337" y="985"/>
                    </a:lnTo>
                    <a:lnTo>
                      <a:pt x="1337" y="985"/>
                    </a:lnTo>
                    <a:cubicBezTo>
                      <a:pt x="1313" y="928"/>
                      <a:pt x="1287" y="871"/>
                      <a:pt x="1259" y="814"/>
                    </a:cubicBezTo>
                    <a:cubicBezTo>
                      <a:pt x="276" y="0"/>
                      <a:pt x="276" y="0"/>
                      <a:pt x="276" y="0"/>
                    </a:cubicBezTo>
                  </a:path>
                </a:pathLst>
              </a:custGeom>
              <a:solidFill>
                <a:srgbClr val="FAF3D1"/>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0" name="Freeform 69"/>
              <p:cNvSpPr>
                <a:spLocks noChangeArrowheads="1"/>
              </p:cNvSpPr>
              <p:nvPr/>
            </p:nvSpPr>
            <p:spPr bwMode="auto">
              <a:xfrm rot="159765">
                <a:off x="4733059" y="5209485"/>
                <a:ext cx="1781769" cy="2331847"/>
              </a:xfrm>
              <a:custGeom>
                <a:avLst/>
                <a:gdLst>
                  <a:gd name="T0" fmla="*/ 1817 w 2136"/>
                  <a:gd name="T1" fmla="*/ 1140 h 2445"/>
                  <a:gd name="T2" fmla="*/ 1817 w 2136"/>
                  <a:gd name="T3" fmla="*/ 1140 h 2445"/>
                  <a:gd name="T4" fmla="*/ 494 w 2136"/>
                  <a:gd name="T5" fmla="*/ 44 h 2445"/>
                  <a:gd name="T6" fmla="*/ 317 w 2136"/>
                  <a:gd name="T7" fmla="*/ 1300 h 2445"/>
                  <a:gd name="T8" fmla="*/ 1642 w 2136"/>
                  <a:gd name="T9" fmla="*/ 2400 h 2445"/>
                  <a:gd name="T10" fmla="*/ 1817 w 2136"/>
                  <a:gd name="T11" fmla="*/ 1140 h 2445"/>
                </a:gdLst>
                <a:ahLst/>
                <a:cxnLst>
                  <a:cxn ang="0">
                    <a:pos x="T0" y="T1"/>
                  </a:cxn>
                  <a:cxn ang="0">
                    <a:pos x="T2" y="T3"/>
                  </a:cxn>
                  <a:cxn ang="0">
                    <a:pos x="T4" y="T5"/>
                  </a:cxn>
                  <a:cxn ang="0">
                    <a:pos x="T6" y="T7"/>
                  </a:cxn>
                  <a:cxn ang="0">
                    <a:pos x="T8" y="T9"/>
                  </a:cxn>
                  <a:cxn ang="0">
                    <a:pos x="T10" y="T11"/>
                  </a:cxn>
                </a:cxnLst>
                <a:rect l="0" t="0" r="r" b="b"/>
                <a:pathLst>
                  <a:path w="2136" h="2445">
                    <a:moveTo>
                      <a:pt x="1817" y="1140"/>
                    </a:moveTo>
                    <a:lnTo>
                      <a:pt x="1817" y="1140"/>
                    </a:lnTo>
                    <a:cubicBezTo>
                      <a:pt x="1499" y="491"/>
                      <a:pt x="907" y="0"/>
                      <a:pt x="494" y="44"/>
                    </a:cubicBezTo>
                    <a:cubicBezTo>
                      <a:pt x="80" y="88"/>
                      <a:pt x="0" y="649"/>
                      <a:pt x="317" y="1300"/>
                    </a:cubicBezTo>
                    <a:cubicBezTo>
                      <a:pt x="636" y="1950"/>
                      <a:pt x="1228" y="2444"/>
                      <a:pt x="1642" y="2400"/>
                    </a:cubicBezTo>
                    <a:cubicBezTo>
                      <a:pt x="2055" y="2355"/>
                      <a:pt x="2135" y="1792"/>
                      <a:pt x="1817" y="1140"/>
                    </a:cubicBez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1" name="Freeform 70"/>
              <p:cNvSpPr>
                <a:spLocks noChangeArrowheads="1"/>
              </p:cNvSpPr>
              <p:nvPr/>
            </p:nvSpPr>
            <p:spPr bwMode="auto">
              <a:xfrm rot="159765">
                <a:off x="5194374" y="5814566"/>
                <a:ext cx="854911" cy="1121487"/>
              </a:xfrm>
              <a:custGeom>
                <a:avLst/>
                <a:gdLst>
                  <a:gd name="T0" fmla="*/ 876 w 1030"/>
                  <a:gd name="T1" fmla="*/ 550 h 1180"/>
                  <a:gd name="T2" fmla="*/ 876 w 1030"/>
                  <a:gd name="T3" fmla="*/ 550 h 1180"/>
                  <a:gd name="T4" fmla="*/ 238 w 1030"/>
                  <a:gd name="T5" fmla="*/ 20 h 1180"/>
                  <a:gd name="T6" fmla="*/ 152 w 1030"/>
                  <a:gd name="T7" fmla="*/ 628 h 1180"/>
                  <a:gd name="T8" fmla="*/ 791 w 1030"/>
                  <a:gd name="T9" fmla="*/ 1158 h 1180"/>
                  <a:gd name="T10" fmla="*/ 876 w 1030"/>
                  <a:gd name="T11" fmla="*/ 550 h 1180"/>
                </a:gdLst>
                <a:ahLst/>
                <a:cxnLst>
                  <a:cxn ang="0">
                    <a:pos x="T0" y="T1"/>
                  </a:cxn>
                  <a:cxn ang="0">
                    <a:pos x="T2" y="T3"/>
                  </a:cxn>
                  <a:cxn ang="0">
                    <a:pos x="T4" y="T5"/>
                  </a:cxn>
                  <a:cxn ang="0">
                    <a:pos x="T6" y="T7"/>
                  </a:cxn>
                  <a:cxn ang="0">
                    <a:pos x="T8" y="T9"/>
                  </a:cxn>
                  <a:cxn ang="0">
                    <a:pos x="T10" y="T11"/>
                  </a:cxn>
                </a:cxnLst>
                <a:rect l="0" t="0" r="r" b="b"/>
                <a:pathLst>
                  <a:path w="1030" h="1180">
                    <a:moveTo>
                      <a:pt x="876" y="550"/>
                    </a:moveTo>
                    <a:lnTo>
                      <a:pt x="876" y="550"/>
                    </a:lnTo>
                    <a:cubicBezTo>
                      <a:pt x="724" y="238"/>
                      <a:pt x="437" y="0"/>
                      <a:pt x="238" y="20"/>
                    </a:cubicBezTo>
                    <a:cubicBezTo>
                      <a:pt x="36" y="41"/>
                      <a:pt x="0" y="313"/>
                      <a:pt x="152" y="628"/>
                    </a:cubicBezTo>
                    <a:cubicBezTo>
                      <a:pt x="305" y="944"/>
                      <a:pt x="592" y="1179"/>
                      <a:pt x="791" y="1158"/>
                    </a:cubicBezTo>
                    <a:cubicBezTo>
                      <a:pt x="993" y="1138"/>
                      <a:pt x="1029" y="866"/>
                      <a:pt x="876" y="550"/>
                    </a:cubicBezTo>
                  </a:path>
                </a:pathLst>
              </a:custGeom>
              <a:solidFill>
                <a:srgbClr val="FFF9D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619" name="Group 618"/>
            <p:cNvGrpSpPr/>
            <p:nvPr/>
          </p:nvGrpSpPr>
          <p:grpSpPr>
            <a:xfrm>
              <a:off x="7141136" y="6509877"/>
              <a:ext cx="2712844" cy="2168886"/>
              <a:chOff x="3695272" y="3508169"/>
              <a:chExt cx="4024109" cy="3217227"/>
            </a:xfrm>
          </p:grpSpPr>
          <p:sp>
            <p:nvSpPr>
              <p:cNvPr id="620" name="Freeform 71"/>
              <p:cNvSpPr>
                <a:spLocks noChangeArrowheads="1"/>
              </p:cNvSpPr>
              <p:nvPr/>
            </p:nvSpPr>
            <p:spPr bwMode="auto">
              <a:xfrm rot="159765">
                <a:off x="6674020" y="3508169"/>
                <a:ext cx="1045361" cy="1100327"/>
              </a:xfrm>
              <a:custGeom>
                <a:avLst/>
                <a:gdLst>
                  <a:gd name="T0" fmla="*/ 812 w 1261"/>
                  <a:gd name="T1" fmla="*/ 0 h 1159"/>
                  <a:gd name="T2" fmla="*/ 786 w 1261"/>
                  <a:gd name="T3" fmla="*/ 468 h 1159"/>
                  <a:gd name="T4" fmla="*/ 1260 w 1261"/>
                  <a:gd name="T5" fmla="*/ 590 h 1159"/>
                  <a:gd name="T6" fmla="*/ 447 w 1261"/>
                  <a:gd name="T7" fmla="*/ 1158 h 1159"/>
                  <a:gd name="T8" fmla="*/ 44 w 1261"/>
                  <a:gd name="T9" fmla="*/ 988 h 1159"/>
                  <a:gd name="T10" fmla="*/ 0 w 1261"/>
                  <a:gd name="T11" fmla="*/ 566 h 1159"/>
                  <a:gd name="T12" fmla="*/ 812 w 1261"/>
                  <a:gd name="T13" fmla="*/ 0 h 1159"/>
                </a:gdLst>
                <a:ahLst/>
                <a:cxnLst>
                  <a:cxn ang="0">
                    <a:pos x="T0" y="T1"/>
                  </a:cxn>
                  <a:cxn ang="0">
                    <a:pos x="T2" y="T3"/>
                  </a:cxn>
                  <a:cxn ang="0">
                    <a:pos x="T4" y="T5"/>
                  </a:cxn>
                  <a:cxn ang="0">
                    <a:pos x="T6" y="T7"/>
                  </a:cxn>
                  <a:cxn ang="0">
                    <a:pos x="T8" y="T9"/>
                  </a:cxn>
                  <a:cxn ang="0">
                    <a:pos x="T10" y="T11"/>
                  </a:cxn>
                  <a:cxn ang="0">
                    <a:pos x="T12" y="T13"/>
                  </a:cxn>
                </a:cxnLst>
                <a:rect l="0" t="0" r="r" b="b"/>
                <a:pathLst>
                  <a:path w="1261" h="1159">
                    <a:moveTo>
                      <a:pt x="812" y="0"/>
                    </a:moveTo>
                    <a:lnTo>
                      <a:pt x="786" y="468"/>
                    </a:lnTo>
                    <a:lnTo>
                      <a:pt x="1260" y="590"/>
                    </a:lnTo>
                    <a:lnTo>
                      <a:pt x="447" y="1158"/>
                    </a:lnTo>
                    <a:lnTo>
                      <a:pt x="44" y="988"/>
                    </a:lnTo>
                    <a:lnTo>
                      <a:pt x="0" y="566"/>
                    </a:lnTo>
                    <a:lnTo>
                      <a:pt x="812" y="0"/>
                    </a:lnTo>
                  </a:path>
                </a:pathLst>
              </a:custGeom>
              <a:solidFill>
                <a:srgbClr val="F162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1" name="Freeform 72"/>
              <p:cNvSpPr>
                <a:spLocks noChangeArrowheads="1"/>
              </p:cNvSpPr>
              <p:nvPr/>
            </p:nvSpPr>
            <p:spPr bwMode="auto">
              <a:xfrm rot="159765">
                <a:off x="6701669" y="3957407"/>
                <a:ext cx="1007271" cy="651732"/>
              </a:xfrm>
              <a:custGeom>
                <a:avLst/>
                <a:gdLst>
                  <a:gd name="T0" fmla="*/ 0 w 1217"/>
                  <a:gd name="T1" fmla="*/ 520 h 691"/>
                  <a:gd name="T2" fmla="*/ 403 w 1217"/>
                  <a:gd name="T3" fmla="*/ 690 h 691"/>
                  <a:gd name="T4" fmla="*/ 1216 w 1217"/>
                  <a:gd name="T5" fmla="*/ 122 h 691"/>
                  <a:gd name="T6" fmla="*/ 742 w 1217"/>
                  <a:gd name="T7" fmla="*/ 0 h 691"/>
                  <a:gd name="T8" fmla="*/ 0 w 1217"/>
                  <a:gd name="T9" fmla="*/ 520 h 691"/>
                </a:gdLst>
                <a:ahLst/>
                <a:cxnLst>
                  <a:cxn ang="0">
                    <a:pos x="T0" y="T1"/>
                  </a:cxn>
                  <a:cxn ang="0">
                    <a:pos x="T2" y="T3"/>
                  </a:cxn>
                  <a:cxn ang="0">
                    <a:pos x="T4" y="T5"/>
                  </a:cxn>
                  <a:cxn ang="0">
                    <a:pos x="T6" y="T7"/>
                  </a:cxn>
                  <a:cxn ang="0">
                    <a:pos x="T8" y="T9"/>
                  </a:cxn>
                </a:cxnLst>
                <a:rect l="0" t="0" r="r" b="b"/>
                <a:pathLst>
                  <a:path w="1217" h="691">
                    <a:moveTo>
                      <a:pt x="0" y="520"/>
                    </a:moveTo>
                    <a:lnTo>
                      <a:pt x="403" y="690"/>
                    </a:lnTo>
                    <a:lnTo>
                      <a:pt x="1216" y="122"/>
                    </a:lnTo>
                    <a:lnTo>
                      <a:pt x="742" y="0"/>
                    </a:lnTo>
                    <a:lnTo>
                      <a:pt x="0" y="520"/>
                    </a:lnTo>
                  </a:path>
                </a:pathLst>
              </a:custGeom>
              <a:solidFill>
                <a:srgbClr val="A81E29"/>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2" name="Freeform 73"/>
              <p:cNvSpPr>
                <a:spLocks noChangeArrowheads="1"/>
              </p:cNvSpPr>
              <p:nvPr/>
            </p:nvSpPr>
            <p:spPr bwMode="auto">
              <a:xfrm rot="159765">
                <a:off x="4002782" y="3806503"/>
                <a:ext cx="3326534" cy="2831226"/>
              </a:xfrm>
              <a:custGeom>
                <a:avLst/>
                <a:gdLst>
                  <a:gd name="T0" fmla="*/ 122 w 3973"/>
                  <a:gd name="T1" fmla="*/ 2963 h 2964"/>
                  <a:gd name="T2" fmla="*/ 0 w 3973"/>
                  <a:gd name="T3" fmla="*/ 2808 h 2964"/>
                  <a:gd name="T4" fmla="*/ 3848 w 3973"/>
                  <a:gd name="T5" fmla="*/ 0 h 2964"/>
                  <a:gd name="T6" fmla="*/ 3972 w 3973"/>
                  <a:gd name="T7" fmla="*/ 155 h 2964"/>
                  <a:gd name="T8" fmla="*/ 122 w 3973"/>
                  <a:gd name="T9" fmla="*/ 2963 h 2964"/>
                </a:gdLst>
                <a:ahLst/>
                <a:cxnLst>
                  <a:cxn ang="0">
                    <a:pos x="T0" y="T1"/>
                  </a:cxn>
                  <a:cxn ang="0">
                    <a:pos x="T2" y="T3"/>
                  </a:cxn>
                  <a:cxn ang="0">
                    <a:pos x="T4" y="T5"/>
                  </a:cxn>
                  <a:cxn ang="0">
                    <a:pos x="T6" y="T7"/>
                  </a:cxn>
                  <a:cxn ang="0">
                    <a:pos x="T8" y="T9"/>
                  </a:cxn>
                </a:cxnLst>
                <a:rect l="0" t="0" r="r" b="b"/>
                <a:pathLst>
                  <a:path w="3973" h="2964">
                    <a:moveTo>
                      <a:pt x="122" y="2963"/>
                    </a:moveTo>
                    <a:lnTo>
                      <a:pt x="0" y="2808"/>
                    </a:lnTo>
                    <a:lnTo>
                      <a:pt x="3848" y="0"/>
                    </a:lnTo>
                    <a:lnTo>
                      <a:pt x="3972" y="155"/>
                    </a:lnTo>
                    <a:lnTo>
                      <a:pt x="122" y="2963"/>
                    </a:lnTo>
                  </a:path>
                </a:pathLst>
              </a:custGeom>
              <a:solidFill>
                <a:srgbClr val="C59C6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3" name="Freeform 74"/>
              <p:cNvSpPr>
                <a:spLocks noChangeArrowheads="1"/>
              </p:cNvSpPr>
              <p:nvPr/>
            </p:nvSpPr>
            <p:spPr bwMode="auto">
              <a:xfrm rot="159765">
                <a:off x="6905258" y="3853488"/>
                <a:ext cx="507868" cy="473987"/>
              </a:xfrm>
              <a:custGeom>
                <a:avLst/>
                <a:gdLst>
                  <a:gd name="T0" fmla="*/ 147 w 619"/>
                  <a:gd name="T1" fmla="*/ 491 h 505"/>
                  <a:gd name="T2" fmla="*/ 147 w 619"/>
                  <a:gd name="T3" fmla="*/ 491 h 505"/>
                  <a:gd name="T4" fmla="*/ 101 w 619"/>
                  <a:gd name="T5" fmla="*/ 494 h 505"/>
                  <a:gd name="T6" fmla="*/ 10 w 619"/>
                  <a:gd name="T7" fmla="*/ 375 h 505"/>
                  <a:gd name="T8" fmla="*/ 23 w 619"/>
                  <a:gd name="T9" fmla="*/ 331 h 505"/>
                  <a:gd name="T10" fmla="*/ 470 w 619"/>
                  <a:gd name="T11" fmla="*/ 12 h 505"/>
                  <a:gd name="T12" fmla="*/ 517 w 619"/>
                  <a:gd name="T13" fmla="*/ 12 h 505"/>
                  <a:gd name="T14" fmla="*/ 607 w 619"/>
                  <a:gd name="T15" fmla="*/ 129 h 505"/>
                  <a:gd name="T16" fmla="*/ 594 w 619"/>
                  <a:gd name="T17" fmla="*/ 173 h 505"/>
                  <a:gd name="T18" fmla="*/ 147 w 619"/>
                  <a:gd name="T19" fmla="*/ 49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9" h="505">
                    <a:moveTo>
                      <a:pt x="147" y="491"/>
                    </a:moveTo>
                    <a:lnTo>
                      <a:pt x="147" y="491"/>
                    </a:lnTo>
                    <a:cubicBezTo>
                      <a:pt x="129" y="504"/>
                      <a:pt x="108" y="504"/>
                      <a:pt x="101" y="494"/>
                    </a:cubicBezTo>
                    <a:cubicBezTo>
                      <a:pt x="10" y="375"/>
                      <a:pt x="10" y="375"/>
                      <a:pt x="10" y="375"/>
                    </a:cubicBezTo>
                    <a:cubicBezTo>
                      <a:pt x="0" y="364"/>
                      <a:pt x="7" y="344"/>
                      <a:pt x="23" y="331"/>
                    </a:cubicBezTo>
                    <a:cubicBezTo>
                      <a:pt x="470" y="12"/>
                      <a:pt x="470" y="12"/>
                      <a:pt x="470" y="12"/>
                    </a:cubicBezTo>
                    <a:cubicBezTo>
                      <a:pt x="486" y="2"/>
                      <a:pt x="509" y="0"/>
                      <a:pt x="517" y="12"/>
                    </a:cubicBezTo>
                    <a:cubicBezTo>
                      <a:pt x="607" y="129"/>
                      <a:pt x="607" y="129"/>
                      <a:pt x="607" y="129"/>
                    </a:cubicBezTo>
                    <a:cubicBezTo>
                      <a:pt x="618" y="142"/>
                      <a:pt x="610" y="163"/>
                      <a:pt x="594" y="173"/>
                    </a:cubicBezTo>
                    <a:lnTo>
                      <a:pt x="147" y="491"/>
                    </a:lnTo>
                  </a:path>
                </a:pathLst>
              </a:custGeom>
              <a:solidFill>
                <a:srgbClr val="C59C6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4" name="Freeform 75"/>
              <p:cNvSpPr>
                <a:spLocks noChangeArrowheads="1"/>
              </p:cNvSpPr>
              <p:nvPr/>
            </p:nvSpPr>
            <p:spPr bwMode="auto">
              <a:xfrm rot="159765">
                <a:off x="3695272" y="5955167"/>
                <a:ext cx="922626" cy="770229"/>
              </a:xfrm>
              <a:custGeom>
                <a:avLst/>
                <a:gdLst>
                  <a:gd name="T0" fmla="*/ 0 w 1113"/>
                  <a:gd name="T1" fmla="*/ 815 h 816"/>
                  <a:gd name="T2" fmla="*/ 639 w 1113"/>
                  <a:gd name="T3" fmla="*/ 0 h 816"/>
                  <a:gd name="T4" fmla="*/ 704 w 1113"/>
                  <a:gd name="T5" fmla="*/ 329 h 816"/>
                  <a:gd name="T6" fmla="*/ 1112 w 1113"/>
                  <a:gd name="T7" fmla="*/ 497 h 816"/>
                  <a:gd name="T8" fmla="*/ 0 w 1113"/>
                  <a:gd name="T9" fmla="*/ 815 h 816"/>
                </a:gdLst>
                <a:ahLst/>
                <a:cxnLst>
                  <a:cxn ang="0">
                    <a:pos x="T0" y="T1"/>
                  </a:cxn>
                  <a:cxn ang="0">
                    <a:pos x="T2" y="T3"/>
                  </a:cxn>
                  <a:cxn ang="0">
                    <a:pos x="T4" y="T5"/>
                  </a:cxn>
                  <a:cxn ang="0">
                    <a:pos x="T6" y="T7"/>
                  </a:cxn>
                  <a:cxn ang="0">
                    <a:pos x="T8" y="T9"/>
                  </a:cxn>
                </a:cxnLst>
                <a:rect l="0" t="0" r="r" b="b"/>
                <a:pathLst>
                  <a:path w="1113" h="816">
                    <a:moveTo>
                      <a:pt x="0" y="815"/>
                    </a:moveTo>
                    <a:lnTo>
                      <a:pt x="639" y="0"/>
                    </a:lnTo>
                    <a:lnTo>
                      <a:pt x="704" y="329"/>
                    </a:lnTo>
                    <a:lnTo>
                      <a:pt x="1112" y="497"/>
                    </a:lnTo>
                    <a:lnTo>
                      <a:pt x="0" y="815"/>
                    </a:lnTo>
                  </a:path>
                </a:pathLst>
              </a:custGeom>
              <a:solidFill>
                <a:srgbClr val="CC202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2" name="Group 1"/>
          <p:cNvGrpSpPr/>
          <p:nvPr/>
        </p:nvGrpSpPr>
        <p:grpSpPr>
          <a:xfrm>
            <a:off x="18269076" y="7860924"/>
            <a:ext cx="3926527" cy="3932918"/>
            <a:chOff x="17699957" y="8086378"/>
            <a:chExt cx="3926527" cy="3932918"/>
          </a:xfrm>
        </p:grpSpPr>
        <p:sp>
          <p:nvSpPr>
            <p:cNvPr id="1285" name="Freeform 529"/>
            <p:cNvSpPr>
              <a:spLocks noChangeArrowheads="1"/>
            </p:cNvSpPr>
            <p:nvPr/>
          </p:nvSpPr>
          <p:spPr bwMode="auto">
            <a:xfrm>
              <a:off x="18358026" y="9942138"/>
              <a:ext cx="949965" cy="2077158"/>
            </a:xfrm>
            <a:custGeom>
              <a:avLst/>
              <a:gdLst>
                <a:gd name="T0" fmla="*/ 77 w 992"/>
                <a:gd name="T1" fmla="*/ 10 h 2170"/>
                <a:gd name="T2" fmla="*/ 77 w 992"/>
                <a:gd name="T3" fmla="*/ 10 h 2170"/>
                <a:gd name="T4" fmla="*/ 13 w 992"/>
                <a:gd name="T5" fmla="*/ 100 h 2170"/>
                <a:gd name="T6" fmla="*/ 569 w 992"/>
                <a:gd name="T7" fmla="*/ 2082 h 2170"/>
                <a:gd name="T8" fmla="*/ 685 w 992"/>
                <a:gd name="T9" fmla="*/ 2169 h 2170"/>
                <a:gd name="T10" fmla="*/ 904 w 992"/>
                <a:gd name="T11" fmla="*/ 2166 h 2170"/>
                <a:gd name="T12" fmla="*/ 988 w 992"/>
                <a:gd name="T13" fmla="*/ 2076 h 2170"/>
                <a:gd name="T14" fmla="*/ 833 w 992"/>
                <a:gd name="T15" fmla="*/ 90 h 2170"/>
                <a:gd name="T16" fmla="*/ 733 w 992"/>
                <a:gd name="T17" fmla="*/ 0 h 2170"/>
                <a:gd name="T18" fmla="*/ 77 w 992"/>
                <a:gd name="T19" fmla="*/ 10 h 2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2" h="2170">
                  <a:moveTo>
                    <a:pt x="77" y="10"/>
                  </a:moveTo>
                  <a:lnTo>
                    <a:pt x="77" y="10"/>
                  </a:lnTo>
                  <a:cubicBezTo>
                    <a:pt x="29" y="10"/>
                    <a:pt x="0" y="52"/>
                    <a:pt x="13" y="100"/>
                  </a:cubicBezTo>
                  <a:cubicBezTo>
                    <a:pt x="569" y="2082"/>
                    <a:pt x="569" y="2082"/>
                    <a:pt x="569" y="2082"/>
                  </a:cubicBezTo>
                  <a:cubicBezTo>
                    <a:pt x="582" y="2130"/>
                    <a:pt x="634" y="2169"/>
                    <a:pt x="685" y="2169"/>
                  </a:cubicBezTo>
                  <a:cubicBezTo>
                    <a:pt x="904" y="2166"/>
                    <a:pt x="904" y="2166"/>
                    <a:pt x="904" y="2166"/>
                  </a:cubicBezTo>
                  <a:cubicBezTo>
                    <a:pt x="952" y="2166"/>
                    <a:pt x="991" y="2124"/>
                    <a:pt x="988" y="2076"/>
                  </a:cubicBezTo>
                  <a:cubicBezTo>
                    <a:pt x="833" y="90"/>
                    <a:pt x="833" y="90"/>
                    <a:pt x="833" y="90"/>
                  </a:cubicBezTo>
                  <a:cubicBezTo>
                    <a:pt x="827" y="39"/>
                    <a:pt x="785" y="0"/>
                    <a:pt x="733" y="0"/>
                  </a:cubicBezTo>
                  <a:lnTo>
                    <a:pt x="77" y="10"/>
                  </a:lnTo>
                </a:path>
              </a:pathLst>
            </a:custGeom>
            <a:solidFill>
              <a:srgbClr val="2B688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grpSp>
          <p:nvGrpSpPr>
            <p:cNvPr id="1286" name="Group 1285"/>
            <p:cNvGrpSpPr/>
            <p:nvPr/>
          </p:nvGrpSpPr>
          <p:grpSpPr>
            <a:xfrm rot="21067213">
              <a:off x="17699957" y="8086378"/>
              <a:ext cx="3926527" cy="3212841"/>
              <a:chOff x="17175637" y="8850913"/>
              <a:chExt cx="3926527" cy="3212841"/>
            </a:xfrm>
          </p:grpSpPr>
          <p:sp>
            <p:nvSpPr>
              <p:cNvPr id="1338" name="Freeform 528"/>
              <p:cNvSpPr>
                <a:spLocks noChangeArrowheads="1"/>
              </p:cNvSpPr>
              <p:nvPr/>
            </p:nvSpPr>
            <p:spPr bwMode="auto">
              <a:xfrm>
                <a:off x="17483852" y="10476332"/>
                <a:ext cx="1308842" cy="1587422"/>
              </a:xfrm>
              <a:custGeom>
                <a:avLst/>
                <a:gdLst>
                  <a:gd name="T0" fmla="*/ 16 w 1365"/>
                  <a:gd name="T1" fmla="*/ 1435 h 1658"/>
                  <a:gd name="T2" fmla="*/ 16 w 1365"/>
                  <a:gd name="T3" fmla="*/ 1435 h 1658"/>
                  <a:gd name="T4" fmla="*/ 1345 w 1365"/>
                  <a:gd name="T5" fmla="*/ 1657 h 1658"/>
                  <a:gd name="T6" fmla="*/ 1364 w 1365"/>
                  <a:gd name="T7" fmla="*/ 232 h 1658"/>
                  <a:gd name="T8" fmla="*/ 315 w 1365"/>
                  <a:gd name="T9" fmla="*/ 113 h 1658"/>
                  <a:gd name="T10" fmla="*/ 0 w 1365"/>
                  <a:gd name="T11" fmla="*/ 360 h 1658"/>
                  <a:gd name="T12" fmla="*/ 16 w 1365"/>
                  <a:gd name="T13" fmla="*/ 1435 h 1658"/>
                </a:gdLst>
                <a:ahLst/>
                <a:cxnLst>
                  <a:cxn ang="0">
                    <a:pos x="T0" y="T1"/>
                  </a:cxn>
                  <a:cxn ang="0">
                    <a:pos x="T2" y="T3"/>
                  </a:cxn>
                  <a:cxn ang="0">
                    <a:pos x="T4" y="T5"/>
                  </a:cxn>
                  <a:cxn ang="0">
                    <a:pos x="T6" y="T7"/>
                  </a:cxn>
                  <a:cxn ang="0">
                    <a:pos x="T8" y="T9"/>
                  </a:cxn>
                  <a:cxn ang="0">
                    <a:pos x="T10" y="T11"/>
                  </a:cxn>
                  <a:cxn ang="0">
                    <a:pos x="T12" y="T13"/>
                  </a:cxn>
                </a:cxnLst>
                <a:rect l="0" t="0" r="r" b="b"/>
                <a:pathLst>
                  <a:path w="1365" h="1658">
                    <a:moveTo>
                      <a:pt x="16" y="1435"/>
                    </a:moveTo>
                    <a:lnTo>
                      <a:pt x="16" y="1435"/>
                    </a:lnTo>
                    <a:cubicBezTo>
                      <a:pt x="1345" y="1657"/>
                      <a:pt x="1345" y="1657"/>
                      <a:pt x="1345" y="1657"/>
                    </a:cubicBezTo>
                    <a:cubicBezTo>
                      <a:pt x="1364" y="232"/>
                      <a:pt x="1364" y="232"/>
                      <a:pt x="1364" y="232"/>
                    </a:cubicBezTo>
                    <a:cubicBezTo>
                      <a:pt x="1364" y="232"/>
                      <a:pt x="923" y="0"/>
                      <a:pt x="315" y="113"/>
                    </a:cubicBezTo>
                    <a:cubicBezTo>
                      <a:pt x="0" y="360"/>
                      <a:pt x="0" y="360"/>
                      <a:pt x="0" y="360"/>
                    </a:cubicBezTo>
                    <a:lnTo>
                      <a:pt x="16" y="1435"/>
                    </a:lnTo>
                  </a:path>
                </a:pathLst>
              </a:custGeom>
              <a:solidFill>
                <a:srgbClr val="D3D2B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39" name="Freeform 530"/>
              <p:cNvSpPr>
                <a:spLocks noChangeArrowheads="1"/>
              </p:cNvSpPr>
              <p:nvPr/>
            </p:nvSpPr>
            <p:spPr bwMode="auto">
              <a:xfrm>
                <a:off x="18408484" y="10687426"/>
                <a:ext cx="738864" cy="337750"/>
              </a:xfrm>
              <a:custGeom>
                <a:avLst/>
                <a:gdLst>
                  <a:gd name="T0" fmla="*/ 772 w 773"/>
                  <a:gd name="T1" fmla="*/ 170 h 352"/>
                  <a:gd name="T2" fmla="*/ 772 w 773"/>
                  <a:gd name="T3" fmla="*/ 170 h 352"/>
                  <a:gd name="T4" fmla="*/ 601 w 773"/>
                  <a:gd name="T5" fmla="*/ 344 h 352"/>
                  <a:gd name="T6" fmla="*/ 176 w 773"/>
                  <a:gd name="T7" fmla="*/ 351 h 352"/>
                  <a:gd name="T8" fmla="*/ 2 w 773"/>
                  <a:gd name="T9" fmla="*/ 180 h 352"/>
                  <a:gd name="T10" fmla="*/ 170 w 773"/>
                  <a:gd name="T11" fmla="*/ 7 h 352"/>
                  <a:gd name="T12" fmla="*/ 595 w 773"/>
                  <a:gd name="T13" fmla="*/ 0 h 352"/>
                  <a:gd name="T14" fmla="*/ 772 w 773"/>
                  <a:gd name="T15" fmla="*/ 170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3" h="352">
                    <a:moveTo>
                      <a:pt x="772" y="170"/>
                    </a:moveTo>
                    <a:lnTo>
                      <a:pt x="772" y="170"/>
                    </a:lnTo>
                    <a:cubicBezTo>
                      <a:pt x="772" y="264"/>
                      <a:pt x="695" y="344"/>
                      <a:pt x="601" y="344"/>
                    </a:cubicBezTo>
                    <a:cubicBezTo>
                      <a:pt x="176" y="351"/>
                      <a:pt x="176" y="351"/>
                      <a:pt x="176" y="351"/>
                    </a:cubicBezTo>
                    <a:cubicBezTo>
                      <a:pt x="80" y="351"/>
                      <a:pt x="2" y="277"/>
                      <a:pt x="2" y="180"/>
                    </a:cubicBezTo>
                    <a:cubicBezTo>
                      <a:pt x="0" y="87"/>
                      <a:pt x="76" y="10"/>
                      <a:pt x="170" y="7"/>
                    </a:cubicBezTo>
                    <a:cubicBezTo>
                      <a:pt x="595" y="0"/>
                      <a:pt x="595" y="0"/>
                      <a:pt x="595" y="0"/>
                    </a:cubicBezTo>
                    <a:cubicBezTo>
                      <a:pt x="691" y="0"/>
                      <a:pt x="768" y="74"/>
                      <a:pt x="772" y="17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40" name="Freeform 531"/>
              <p:cNvSpPr>
                <a:spLocks noChangeArrowheads="1"/>
              </p:cNvSpPr>
              <p:nvPr/>
            </p:nvSpPr>
            <p:spPr bwMode="auto">
              <a:xfrm>
                <a:off x="18395818" y="11405143"/>
                <a:ext cx="738860" cy="337750"/>
              </a:xfrm>
              <a:custGeom>
                <a:avLst/>
                <a:gdLst>
                  <a:gd name="T0" fmla="*/ 769 w 773"/>
                  <a:gd name="T1" fmla="*/ 170 h 351"/>
                  <a:gd name="T2" fmla="*/ 769 w 773"/>
                  <a:gd name="T3" fmla="*/ 170 h 351"/>
                  <a:gd name="T4" fmla="*/ 601 w 773"/>
                  <a:gd name="T5" fmla="*/ 344 h 351"/>
                  <a:gd name="T6" fmla="*/ 176 w 773"/>
                  <a:gd name="T7" fmla="*/ 350 h 351"/>
                  <a:gd name="T8" fmla="*/ 0 w 773"/>
                  <a:gd name="T9" fmla="*/ 180 h 351"/>
                  <a:gd name="T10" fmla="*/ 170 w 773"/>
                  <a:gd name="T11" fmla="*/ 6 h 351"/>
                  <a:gd name="T12" fmla="*/ 595 w 773"/>
                  <a:gd name="T13" fmla="*/ 0 h 351"/>
                  <a:gd name="T14" fmla="*/ 769 w 773"/>
                  <a:gd name="T15" fmla="*/ 170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3" h="351">
                    <a:moveTo>
                      <a:pt x="769" y="170"/>
                    </a:moveTo>
                    <a:lnTo>
                      <a:pt x="769" y="170"/>
                    </a:lnTo>
                    <a:cubicBezTo>
                      <a:pt x="772" y="263"/>
                      <a:pt x="695" y="344"/>
                      <a:pt x="601" y="344"/>
                    </a:cubicBezTo>
                    <a:cubicBezTo>
                      <a:pt x="176" y="350"/>
                      <a:pt x="176" y="350"/>
                      <a:pt x="176" y="350"/>
                    </a:cubicBezTo>
                    <a:cubicBezTo>
                      <a:pt x="80" y="350"/>
                      <a:pt x="3" y="276"/>
                      <a:pt x="0" y="180"/>
                    </a:cubicBezTo>
                    <a:cubicBezTo>
                      <a:pt x="0" y="87"/>
                      <a:pt x="77" y="6"/>
                      <a:pt x="170" y="6"/>
                    </a:cubicBezTo>
                    <a:cubicBezTo>
                      <a:pt x="595" y="0"/>
                      <a:pt x="595" y="0"/>
                      <a:pt x="595" y="0"/>
                    </a:cubicBezTo>
                    <a:cubicBezTo>
                      <a:pt x="692" y="0"/>
                      <a:pt x="769" y="74"/>
                      <a:pt x="769" y="17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41" name="Freeform 532"/>
              <p:cNvSpPr>
                <a:spLocks noChangeArrowheads="1"/>
              </p:cNvSpPr>
              <p:nvPr/>
            </p:nvSpPr>
            <p:spPr bwMode="auto">
              <a:xfrm>
                <a:off x="18488703" y="11747114"/>
                <a:ext cx="591090" cy="312418"/>
              </a:xfrm>
              <a:custGeom>
                <a:avLst/>
                <a:gdLst>
                  <a:gd name="T0" fmla="*/ 615 w 619"/>
                  <a:gd name="T1" fmla="*/ 158 h 326"/>
                  <a:gd name="T2" fmla="*/ 615 w 619"/>
                  <a:gd name="T3" fmla="*/ 158 h 326"/>
                  <a:gd name="T4" fmla="*/ 480 w 619"/>
                  <a:gd name="T5" fmla="*/ 319 h 326"/>
                  <a:gd name="T6" fmla="*/ 142 w 619"/>
                  <a:gd name="T7" fmla="*/ 325 h 326"/>
                  <a:gd name="T8" fmla="*/ 0 w 619"/>
                  <a:gd name="T9" fmla="*/ 167 h 326"/>
                  <a:gd name="T10" fmla="*/ 135 w 619"/>
                  <a:gd name="T11" fmla="*/ 6 h 326"/>
                  <a:gd name="T12" fmla="*/ 477 w 619"/>
                  <a:gd name="T13" fmla="*/ 3 h 326"/>
                  <a:gd name="T14" fmla="*/ 615 w 619"/>
                  <a:gd name="T15" fmla="*/ 158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9" h="326">
                    <a:moveTo>
                      <a:pt x="615" y="158"/>
                    </a:moveTo>
                    <a:lnTo>
                      <a:pt x="615" y="158"/>
                    </a:lnTo>
                    <a:cubicBezTo>
                      <a:pt x="618" y="248"/>
                      <a:pt x="557" y="319"/>
                      <a:pt x="480" y="319"/>
                    </a:cubicBezTo>
                    <a:cubicBezTo>
                      <a:pt x="142" y="325"/>
                      <a:pt x="142" y="325"/>
                      <a:pt x="142" y="325"/>
                    </a:cubicBezTo>
                    <a:cubicBezTo>
                      <a:pt x="65" y="325"/>
                      <a:pt x="3" y="254"/>
                      <a:pt x="0" y="167"/>
                    </a:cubicBezTo>
                    <a:cubicBezTo>
                      <a:pt x="0" y="80"/>
                      <a:pt x="61" y="6"/>
                      <a:pt x="135" y="6"/>
                    </a:cubicBezTo>
                    <a:cubicBezTo>
                      <a:pt x="477" y="3"/>
                      <a:pt x="477" y="3"/>
                      <a:pt x="477" y="3"/>
                    </a:cubicBezTo>
                    <a:cubicBezTo>
                      <a:pt x="551" y="0"/>
                      <a:pt x="615" y="71"/>
                      <a:pt x="615" y="15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42" name="Freeform 533"/>
              <p:cNvSpPr>
                <a:spLocks noChangeArrowheads="1"/>
              </p:cNvSpPr>
              <p:nvPr/>
            </p:nvSpPr>
            <p:spPr bwMode="auto">
              <a:xfrm>
                <a:off x="18269156" y="11033620"/>
                <a:ext cx="886635" cy="346193"/>
              </a:xfrm>
              <a:custGeom>
                <a:avLst/>
                <a:gdLst>
                  <a:gd name="T0" fmla="*/ 920 w 924"/>
                  <a:gd name="T1" fmla="*/ 174 h 362"/>
                  <a:gd name="T2" fmla="*/ 920 w 924"/>
                  <a:gd name="T3" fmla="*/ 174 h 362"/>
                  <a:gd name="T4" fmla="*/ 769 w 924"/>
                  <a:gd name="T5" fmla="*/ 351 h 362"/>
                  <a:gd name="T6" fmla="*/ 160 w 924"/>
                  <a:gd name="T7" fmla="*/ 361 h 362"/>
                  <a:gd name="T8" fmla="*/ 3 w 924"/>
                  <a:gd name="T9" fmla="*/ 187 h 362"/>
                  <a:gd name="T10" fmla="*/ 154 w 924"/>
                  <a:gd name="T11" fmla="*/ 10 h 362"/>
                  <a:gd name="T12" fmla="*/ 762 w 924"/>
                  <a:gd name="T13" fmla="*/ 0 h 362"/>
                  <a:gd name="T14" fmla="*/ 920 w 924"/>
                  <a:gd name="T15" fmla="*/ 174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4" h="362">
                    <a:moveTo>
                      <a:pt x="920" y="174"/>
                    </a:moveTo>
                    <a:lnTo>
                      <a:pt x="920" y="174"/>
                    </a:lnTo>
                    <a:cubicBezTo>
                      <a:pt x="923" y="271"/>
                      <a:pt x="853" y="351"/>
                      <a:pt x="769" y="351"/>
                    </a:cubicBezTo>
                    <a:cubicBezTo>
                      <a:pt x="160" y="361"/>
                      <a:pt x="160" y="361"/>
                      <a:pt x="160" y="361"/>
                    </a:cubicBezTo>
                    <a:cubicBezTo>
                      <a:pt x="74" y="361"/>
                      <a:pt x="3" y="284"/>
                      <a:pt x="3" y="187"/>
                    </a:cubicBezTo>
                    <a:cubicBezTo>
                      <a:pt x="0" y="91"/>
                      <a:pt x="71" y="10"/>
                      <a:pt x="154" y="10"/>
                    </a:cubicBezTo>
                    <a:cubicBezTo>
                      <a:pt x="762" y="0"/>
                      <a:pt x="762" y="0"/>
                      <a:pt x="762" y="0"/>
                    </a:cubicBezTo>
                    <a:cubicBezTo>
                      <a:pt x="849" y="0"/>
                      <a:pt x="920" y="78"/>
                      <a:pt x="920" y="174"/>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43" name="Freeform 534"/>
              <p:cNvSpPr>
                <a:spLocks noChangeArrowheads="1"/>
              </p:cNvSpPr>
              <p:nvPr/>
            </p:nvSpPr>
            <p:spPr bwMode="auto">
              <a:xfrm>
                <a:off x="20827729" y="9539078"/>
                <a:ext cx="270213" cy="337750"/>
              </a:xfrm>
              <a:custGeom>
                <a:avLst/>
                <a:gdLst>
                  <a:gd name="T0" fmla="*/ 138 w 283"/>
                  <a:gd name="T1" fmla="*/ 3 h 354"/>
                  <a:gd name="T2" fmla="*/ 138 w 283"/>
                  <a:gd name="T3" fmla="*/ 3 h 354"/>
                  <a:gd name="T4" fmla="*/ 2 w 283"/>
                  <a:gd name="T5" fmla="*/ 353 h 354"/>
                  <a:gd name="T6" fmla="*/ 282 w 283"/>
                  <a:gd name="T7" fmla="*/ 341 h 354"/>
                  <a:gd name="T8" fmla="*/ 138 w 283"/>
                  <a:gd name="T9" fmla="*/ 3 h 354"/>
                </a:gdLst>
                <a:ahLst/>
                <a:cxnLst>
                  <a:cxn ang="0">
                    <a:pos x="T0" y="T1"/>
                  </a:cxn>
                  <a:cxn ang="0">
                    <a:pos x="T2" y="T3"/>
                  </a:cxn>
                  <a:cxn ang="0">
                    <a:pos x="T4" y="T5"/>
                  </a:cxn>
                  <a:cxn ang="0">
                    <a:pos x="T6" y="T7"/>
                  </a:cxn>
                  <a:cxn ang="0">
                    <a:pos x="T8" y="T9"/>
                  </a:cxn>
                </a:cxnLst>
                <a:rect l="0" t="0" r="r" b="b"/>
                <a:pathLst>
                  <a:path w="283" h="354">
                    <a:moveTo>
                      <a:pt x="138" y="3"/>
                    </a:moveTo>
                    <a:lnTo>
                      <a:pt x="138" y="3"/>
                    </a:lnTo>
                    <a:cubicBezTo>
                      <a:pt x="61" y="3"/>
                      <a:pt x="0" y="161"/>
                      <a:pt x="2" y="353"/>
                    </a:cubicBezTo>
                    <a:cubicBezTo>
                      <a:pt x="282" y="341"/>
                      <a:pt x="282" y="341"/>
                      <a:pt x="282" y="341"/>
                    </a:cubicBezTo>
                    <a:cubicBezTo>
                      <a:pt x="276" y="151"/>
                      <a:pt x="212" y="0"/>
                      <a:pt x="138" y="3"/>
                    </a:cubicBezTo>
                  </a:path>
                </a:pathLst>
              </a:custGeom>
              <a:solidFill>
                <a:srgbClr val="F0F1F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44" name="Freeform 535"/>
              <p:cNvSpPr>
                <a:spLocks noChangeArrowheads="1"/>
              </p:cNvSpPr>
              <p:nvPr/>
            </p:nvSpPr>
            <p:spPr bwMode="auto">
              <a:xfrm>
                <a:off x="20827731" y="9864160"/>
                <a:ext cx="274433" cy="358861"/>
              </a:xfrm>
              <a:custGeom>
                <a:avLst/>
                <a:gdLst>
                  <a:gd name="T0" fmla="*/ 280 w 285"/>
                  <a:gd name="T1" fmla="*/ 0 h 377"/>
                  <a:gd name="T2" fmla="*/ 280 w 285"/>
                  <a:gd name="T3" fmla="*/ 0 h 377"/>
                  <a:gd name="T4" fmla="*/ 0 w 285"/>
                  <a:gd name="T5" fmla="*/ 12 h 377"/>
                  <a:gd name="T6" fmla="*/ 0 w 285"/>
                  <a:gd name="T7" fmla="*/ 19 h 377"/>
                  <a:gd name="T8" fmla="*/ 145 w 285"/>
                  <a:gd name="T9" fmla="*/ 376 h 377"/>
                  <a:gd name="T10" fmla="*/ 280 w 285"/>
                  <a:gd name="T11" fmla="*/ 16 h 377"/>
                  <a:gd name="T12" fmla="*/ 280 w 285"/>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285" h="377">
                    <a:moveTo>
                      <a:pt x="280" y="0"/>
                    </a:moveTo>
                    <a:lnTo>
                      <a:pt x="280" y="0"/>
                    </a:lnTo>
                    <a:cubicBezTo>
                      <a:pt x="0" y="12"/>
                      <a:pt x="0" y="12"/>
                      <a:pt x="0" y="12"/>
                    </a:cubicBezTo>
                    <a:cubicBezTo>
                      <a:pt x="0" y="16"/>
                      <a:pt x="0" y="16"/>
                      <a:pt x="0" y="19"/>
                    </a:cubicBezTo>
                    <a:cubicBezTo>
                      <a:pt x="4" y="218"/>
                      <a:pt x="68" y="376"/>
                      <a:pt x="145" y="376"/>
                    </a:cubicBezTo>
                    <a:cubicBezTo>
                      <a:pt x="222" y="376"/>
                      <a:pt x="284" y="212"/>
                      <a:pt x="280" y="16"/>
                    </a:cubicBezTo>
                    <a:cubicBezTo>
                      <a:pt x="280" y="10"/>
                      <a:pt x="280" y="6"/>
                      <a:pt x="280" y="0"/>
                    </a:cubicBezTo>
                  </a:path>
                </a:pathLst>
              </a:custGeom>
              <a:solidFill>
                <a:srgbClr val="E2E2D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45" name="Freeform 536"/>
              <p:cNvSpPr>
                <a:spLocks noChangeArrowheads="1"/>
              </p:cNvSpPr>
              <p:nvPr/>
            </p:nvSpPr>
            <p:spPr bwMode="auto">
              <a:xfrm>
                <a:off x="19130458" y="9872604"/>
                <a:ext cx="1638164" cy="895037"/>
              </a:xfrm>
              <a:custGeom>
                <a:avLst/>
                <a:gdLst>
                  <a:gd name="T0" fmla="*/ 0 w 1709"/>
                  <a:gd name="T1" fmla="*/ 54 h 934"/>
                  <a:gd name="T2" fmla="*/ 9 w 1709"/>
                  <a:gd name="T3" fmla="*/ 598 h 934"/>
                  <a:gd name="T4" fmla="*/ 1708 w 1709"/>
                  <a:gd name="T5" fmla="*/ 933 h 934"/>
                  <a:gd name="T6" fmla="*/ 1695 w 1709"/>
                  <a:gd name="T7" fmla="*/ 0 h 934"/>
                  <a:gd name="T8" fmla="*/ 0 w 1709"/>
                  <a:gd name="T9" fmla="*/ 54 h 934"/>
                </a:gdLst>
                <a:ahLst/>
                <a:cxnLst>
                  <a:cxn ang="0">
                    <a:pos x="T0" y="T1"/>
                  </a:cxn>
                  <a:cxn ang="0">
                    <a:pos x="T2" y="T3"/>
                  </a:cxn>
                  <a:cxn ang="0">
                    <a:pos x="T4" y="T5"/>
                  </a:cxn>
                  <a:cxn ang="0">
                    <a:pos x="T6" y="T7"/>
                  </a:cxn>
                  <a:cxn ang="0">
                    <a:pos x="T8" y="T9"/>
                  </a:cxn>
                </a:cxnLst>
                <a:rect l="0" t="0" r="r" b="b"/>
                <a:pathLst>
                  <a:path w="1709" h="934">
                    <a:moveTo>
                      <a:pt x="0" y="54"/>
                    </a:moveTo>
                    <a:lnTo>
                      <a:pt x="9" y="598"/>
                    </a:lnTo>
                    <a:lnTo>
                      <a:pt x="1708" y="933"/>
                    </a:lnTo>
                    <a:lnTo>
                      <a:pt x="1695" y="0"/>
                    </a:lnTo>
                    <a:lnTo>
                      <a:pt x="0" y="54"/>
                    </a:lnTo>
                  </a:path>
                </a:pathLst>
              </a:custGeom>
              <a:solidFill>
                <a:srgbClr val="AADAE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46" name="Freeform 537"/>
              <p:cNvSpPr>
                <a:spLocks noChangeArrowheads="1"/>
              </p:cNvSpPr>
              <p:nvPr/>
            </p:nvSpPr>
            <p:spPr bwMode="auto">
              <a:xfrm>
                <a:off x="19117791" y="9007124"/>
                <a:ext cx="1633943" cy="920367"/>
              </a:xfrm>
              <a:custGeom>
                <a:avLst/>
                <a:gdLst>
                  <a:gd name="T0" fmla="*/ 1692 w 1706"/>
                  <a:gd name="T1" fmla="*/ 0 h 960"/>
                  <a:gd name="T2" fmla="*/ 0 w 1706"/>
                  <a:gd name="T3" fmla="*/ 357 h 960"/>
                  <a:gd name="T4" fmla="*/ 10 w 1706"/>
                  <a:gd name="T5" fmla="*/ 959 h 960"/>
                  <a:gd name="T6" fmla="*/ 1705 w 1706"/>
                  <a:gd name="T7" fmla="*/ 905 h 960"/>
                  <a:gd name="T8" fmla="*/ 1692 w 1706"/>
                  <a:gd name="T9" fmla="*/ 0 h 960"/>
                </a:gdLst>
                <a:ahLst/>
                <a:cxnLst>
                  <a:cxn ang="0">
                    <a:pos x="T0" y="T1"/>
                  </a:cxn>
                  <a:cxn ang="0">
                    <a:pos x="T2" y="T3"/>
                  </a:cxn>
                  <a:cxn ang="0">
                    <a:pos x="T4" y="T5"/>
                  </a:cxn>
                  <a:cxn ang="0">
                    <a:pos x="T6" y="T7"/>
                  </a:cxn>
                  <a:cxn ang="0">
                    <a:pos x="T8" y="T9"/>
                  </a:cxn>
                </a:cxnLst>
                <a:rect l="0" t="0" r="r" b="b"/>
                <a:pathLst>
                  <a:path w="1706" h="960">
                    <a:moveTo>
                      <a:pt x="1692" y="0"/>
                    </a:moveTo>
                    <a:lnTo>
                      <a:pt x="0" y="357"/>
                    </a:lnTo>
                    <a:lnTo>
                      <a:pt x="10" y="959"/>
                    </a:lnTo>
                    <a:lnTo>
                      <a:pt x="1705" y="905"/>
                    </a:lnTo>
                    <a:lnTo>
                      <a:pt x="1692" y="0"/>
                    </a:lnTo>
                  </a:path>
                </a:pathLst>
              </a:custGeom>
              <a:solidFill>
                <a:srgbClr val="E2E2D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47" name="Freeform 538"/>
              <p:cNvSpPr>
                <a:spLocks noChangeArrowheads="1"/>
              </p:cNvSpPr>
              <p:nvPr/>
            </p:nvSpPr>
            <p:spPr bwMode="auto">
              <a:xfrm>
                <a:off x="20751733" y="9868385"/>
                <a:ext cx="215324" cy="1038580"/>
              </a:xfrm>
              <a:custGeom>
                <a:avLst/>
                <a:gdLst>
                  <a:gd name="T0" fmla="*/ 0 w 223"/>
                  <a:gd name="T1" fmla="*/ 7 h 1085"/>
                  <a:gd name="T2" fmla="*/ 13 w 223"/>
                  <a:gd name="T3" fmla="*/ 940 h 1085"/>
                  <a:gd name="T4" fmla="*/ 13 w 223"/>
                  <a:gd name="T5" fmla="*/ 940 h 1085"/>
                  <a:gd name="T6" fmla="*/ 16 w 223"/>
                  <a:gd name="T7" fmla="*/ 1084 h 1085"/>
                  <a:gd name="T8" fmla="*/ 222 w 223"/>
                  <a:gd name="T9" fmla="*/ 1081 h 1085"/>
                  <a:gd name="T10" fmla="*/ 206 w 223"/>
                  <a:gd name="T11" fmla="*/ 0 h 1085"/>
                  <a:gd name="T12" fmla="*/ 0 w 223"/>
                  <a:gd name="T13" fmla="*/ 7 h 1085"/>
                </a:gdLst>
                <a:ahLst/>
                <a:cxnLst>
                  <a:cxn ang="0">
                    <a:pos x="T0" y="T1"/>
                  </a:cxn>
                  <a:cxn ang="0">
                    <a:pos x="T2" y="T3"/>
                  </a:cxn>
                  <a:cxn ang="0">
                    <a:pos x="T4" y="T5"/>
                  </a:cxn>
                  <a:cxn ang="0">
                    <a:pos x="T6" y="T7"/>
                  </a:cxn>
                  <a:cxn ang="0">
                    <a:pos x="T8" y="T9"/>
                  </a:cxn>
                  <a:cxn ang="0">
                    <a:pos x="T10" y="T11"/>
                  </a:cxn>
                  <a:cxn ang="0">
                    <a:pos x="T12" y="T13"/>
                  </a:cxn>
                </a:cxnLst>
                <a:rect l="0" t="0" r="r" b="b"/>
                <a:pathLst>
                  <a:path w="223" h="1085">
                    <a:moveTo>
                      <a:pt x="0" y="7"/>
                    </a:moveTo>
                    <a:lnTo>
                      <a:pt x="13" y="940"/>
                    </a:lnTo>
                    <a:lnTo>
                      <a:pt x="13" y="940"/>
                    </a:lnTo>
                    <a:lnTo>
                      <a:pt x="16" y="1084"/>
                    </a:lnTo>
                    <a:lnTo>
                      <a:pt x="222" y="1081"/>
                    </a:lnTo>
                    <a:lnTo>
                      <a:pt x="206" y="0"/>
                    </a:lnTo>
                    <a:lnTo>
                      <a:pt x="0" y="7"/>
                    </a:lnTo>
                  </a:path>
                </a:pathLst>
              </a:custGeom>
              <a:solidFill>
                <a:srgbClr val="2B688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48" name="Freeform 539"/>
              <p:cNvSpPr>
                <a:spLocks noChangeArrowheads="1"/>
              </p:cNvSpPr>
              <p:nvPr/>
            </p:nvSpPr>
            <p:spPr bwMode="auto">
              <a:xfrm>
                <a:off x="20734844" y="8850913"/>
                <a:ext cx="215324" cy="1025916"/>
              </a:xfrm>
              <a:custGeom>
                <a:avLst/>
                <a:gdLst>
                  <a:gd name="T0" fmla="*/ 16 w 223"/>
                  <a:gd name="T1" fmla="*/ 1069 h 1070"/>
                  <a:gd name="T2" fmla="*/ 222 w 223"/>
                  <a:gd name="T3" fmla="*/ 1062 h 1070"/>
                  <a:gd name="T4" fmla="*/ 206 w 223"/>
                  <a:gd name="T5" fmla="*/ 0 h 1070"/>
                  <a:gd name="T6" fmla="*/ 0 w 223"/>
                  <a:gd name="T7" fmla="*/ 4 h 1070"/>
                  <a:gd name="T8" fmla="*/ 3 w 223"/>
                  <a:gd name="T9" fmla="*/ 164 h 1070"/>
                  <a:gd name="T10" fmla="*/ 16 w 223"/>
                  <a:gd name="T11" fmla="*/ 1069 h 1070"/>
                </a:gdLst>
                <a:ahLst/>
                <a:cxnLst>
                  <a:cxn ang="0">
                    <a:pos x="T0" y="T1"/>
                  </a:cxn>
                  <a:cxn ang="0">
                    <a:pos x="T2" y="T3"/>
                  </a:cxn>
                  <a:cxn ang="0">
                    <a:pos x="T4" y="T5"/>
                  </a:cxn>
                  <a:cxn ang="0">
                    <a:pos x="T6" y="T7"/>
                  </a:cxn>
                  <a:cxn ang="0">
                    <a:pos x="T8" y="T9"/>
                  </a:cxn>
                  <a:cxn ang="0">
                    <a:pos x="T10" y="T11"/>
                  </a:cxn>
                </a:cxnLst>
                <a:rect l="0" t="0" r="r" b="b"/>
                <a:pathLst>
                  <a:path w="223" h="1070">
                    <a:moveTo>
                      <a:pt x="16" y="1069"/>
                    </a:moveTo>
                    <a:lnTo>
                      <a:pt x="222" y="1062"/>
                    </a:lnTo>
                    <a:lnTo>
                      <a:pt x="206" y="0"/>
                    </a:lnTo>
                    <a:lnTo>
                      <a:pt x="0" y="4"/>
                    </a:lnTo>
                    <a:lnTo>
                      <a:pt x="3" y="164"/>
                    </a:lnTo>
                    <a:lnTo>
                      <a:pt x="16" y="1069"/>
                    </a:lnTo>
                  </a:path>
                </a:pathLst>
              </a:custGeom>
              <a:solidFill>
                <a:srgbClr val="1550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49" name="Freeform 540"/>
              <p:cNvSpPr>
                <a:spLocks noChangeArrowheads="1"/>
              </p:cNvSpPr>
              <p:nvPr/>
            </p:nvSpPr>
            <p:spPr bwMode="auto">
              <a:xfrm>
                <a:off x="20751733" y="9872604"/>
                <a:ext cx="12664" cy="895037"/>
              </a:xfrm>
              <a:custGeom>
                <a:avLst/>
                <a:gdLst>
                  <a:gd name="T0" fmla="*/ 0 w 14"/>
                  <a:gd name="T1" fmla="*/ 0 h 934"/>
                  <a:gd name="T2" fmla="*/ 0 w 14"/>
                  <a:gd name="T3" fmla="*/ 0 h 934"/>
                  <a:gd name="T4" fmla="*/ 13 w 14"/>
                  <a:gd name="T5" fmla="*/ 933 h 934"/>
                  <a:gd name="T6" fmla="*/ 13 w 14"/>
                  <a:gd name="T7" fmla="*/ 933 h 934"/>
                  <a:gd name="T8" fmla="*/ 0 w 14"/>
                  <a:gd name="T9" fmla="*/ 0 h 934"/>
                </a:gdLst>
                <a:ahLst/>
                <a:cxnLst>
                  <a:cxn ang="0">
                    <a:pos x="T0" y="T1"/>
                  </a:cxn>
                  <a:cxn ang="0">
                    <a:pos x="T2" y="T3"/>
                  </a:cxn>
                  <a:cxn ang="0">
                    <a:pos x="T4" y="T5"/>
                  </a:cxn>
                  <a:cxn ang="0">
                    <a:pos x="T6" y="T7"/>
                  </a:cxn>
                  <a:cxn ang="0">
                    <a:pos x="T8" y="T9"/>
                  </a:cxn>
                </a:cxnLst>
                <a:rect l="0" t="0" r="r" b="b"/>
                <a:pathLst>
                  <a:path w="14" h="934">
                    <a:moveTo>
                      <a:pt x="0" y="0"/>
                    </a:moveTo>
                    <a:lnTo>
                      <a:pt x="0" y="0"/>
                    </a:lnTo>
                    <a:lnTo>
                      <a:pt x="13" y="933"/>
                    </a:lnTo>
                    <a:lnTo>
                      <a:pt x="13" y="933"/>
                    </a:lnTo>
                    <a:lnTo>
                      <a:pt x="0" y="0"/>
                    </a:lnTo>
                  </a:path>
                </a:pathLst>
              </a:custGeom>
              <a:solidFill>
                <a:srgbClr val="E0E3E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50" name="Freeform 541"/>
              <p:cNvSpPr>
                <a:spLocks noChangeArrowheads="1"/>
              </p:cNvSpPr>
              <p:nvPr/>
            </p:nvSpPr>
            <p:spPr bwMode="auto">
              <a:xfrm>
                <a:off x="20739066" y="9007124"/>
                <a:ext cx="12668" cy="865481"/>
              </a:xfrm>
              <a:custGeom>
                <a:avLst/>
                <a:gdLst>
                  <a:gd name="T0" fmla="*/ 13 w 14"/>
                  <a:gd name="T1" fmla="*/ 905 h 906"/>
                  <a:gd name="T2" fmla="*/ 0 w 14"/>
                  <a:gd name="T3" fmla="*/ 0 h 906"/>
                  <a:gd name="T4" fmla="*/ 13 w 14"/>
                  <a:gd name="T5" fmla="*/ 905 h 906"/>
                </a:gdLst>
                <a:ahLst/>
                <a:cxnLst>
                  <a:cxn ang="0">
                    <a:pos x="T0" y="T1"/>
                  </a:cxn>
                  <a:cxn ang="0">
                    <a:pos x="T2" y="T3"/>
                  </a:cxn>
                  <a:cxn ang="0">
                    <a:pos x="T4" y="T5"/>
                  </a:cxn>
                </a:cxnLst>
                <a:rect l="0" t="0" r="r" b="b"/>
                <a:pathLst>
                  <a:path w="14" h="906">
                    <a:moveTo>
                      <a:pt x="13" y="905"/>
                    </a:moveTo>
                    <a:lnTo>
                      <a:pt x="0" y="0"/>
                    </a:lnTo>
                    <a:lnTo>
                      <a:pt x="13" y="905"/>
                    </a:lnTo>
                  </a:path>
                </a:pathLst>
              </a:custGeom>
              <a:solidFill>
                <a:srgbClr val="E0E3E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51" name="Freeform 542"/>
              <p:cNvSpPr>
                <a:spLocks noChangeArrowheads="1"/>
              </p:cNvSpPr>
              <p:nvPr/>
            </p:nvSpPr>
            <p:spPr bwMode="auto">
              <a:xfrm>
                <a:off x="17690729" y="9349092"/>
                <a:ext cx="1435504" cy="595284"/>
              </a:xfrm>
              <a:custGeom>
                <a:avLst/>
                <a:gdLst>
                  <a:gd name="T0" fmla="*/ 1490 w 1501"/>
                  <a:gd name="T1" fmla="*/ 0 h 623"/>
                  <a:gd name="T2" fmla="*/ 0 w 1501"/>
                  <a:gd name="T3" fmla="*/ 23 h 623"/>
                  <a:gd name="T4" fmla="*/ 9 w 1501"/>
                  <a:gd name="T5" fmla="*/ 622 h 623"/>
                  <a:gd name="T6" fmla="*/ 1500 w 1501"/>
                  <a:gd name="T7" fmla="*/ 583 h 623"/>
                  <a:gd name="T8" fmla="*/ 1490 w 1501"/>
                  <a:gd name="T9" fmla="*/ 0 h 623"/>
                </a:gdLst>
                <a:ahLst/>
                <a:cxnLst>
                  <a:cxn ang="0">
                    <a:pos x="T0" y="T1"/>
                  </a:cxn>
                  <a:cxn ang="0">
                    <a:pos x="T2" y="T3"/>
                  </a:cxn>
                  <a:cxn ang="0">
                    <a:pos x="T4" y="T5"/>
                  </a:cxn>
                  <a:cxn ang="0">
                    <a:pos x="T6" y="T7"/>
                  </a:cxn>
                  <a:cxn ang="0">
                    <a:pos x="T8" y="T9"/>
                  </a:cxn>
                </a:cxnLst>
                <a:rect l="0" t="0" r="r" b="b"/>
                <a:pathLst>
                  <a:path w="1501" h="623">
                    <a:moveTo>
                      <a:pt x="1490" y="0"/>
                    </a:moveTo>
                    <a:lnTo>
                      <a:pt x="0" y="23"/>
                    </a:lnTo>
                    <a:lnTo>
                      <a:pt x="9" y="622"/>
                    </a:lnTo>
                    <a:lnTo>
                      <a:pt x="1500" y="583"/>
                    </a:lnTo>
                    <a:lnTo>
                      <a:pt x="1490" y="0"/>
                    </a:lnTo>
                  </a:path>
                </a:pathLst>
              </a:custGeom>
              <a:solidFill>
                <a:srgbClr val="01334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52" name="Freeform 543"/>
              <p:cNvSpPr>
                <a:spLocks noChangeArrowheads="1"/>
              </p:cNvSpPr>
              <p:nvPr/>
            </p:nvSpPr>
            <p:spPr bwMode="auto">
              <a:xfrm>
                <a:off x="17699175" y="9906379"/>
                <a:ext cx="1435504" cy="561509"/>
              </a:xfrm>
              <a:custGeom>
                <a:avLst/>
                <a:gdLst>
                  <a:gd name="T0" fmla="*/ 0 w 1501"/>
                  <a:gd name="T1" fmla="*/ 39 h 587"/>
                  <a:gd name="T2" fmla="*/ 10 w 1501"/>
                  <a:gd name="T3" fmla="*/ 586 h 587"/>
                  <a:gd name="T4" fmla="*/ 1500 w 1501"/>
                  <a:gd name="T5" fmla="*/ 563 h 587"/>
                  <a:gd name="T6" fmla="*/ 1491 w 1501"/>
                  <a:gd name="T7" fmla="*/ 0 h 587"/>
                  <a:gd name="T8" fmla="*/ 0 w 1501"/>
                  <a:gd name="T9" fmla="*/ 39 h 587"/>
                </a:gdLst>
                <a:ahLst/>
                <a:cxnLst>
                  <a:cxn ang="0">
                    <a:pos x="T0" y="T1"/>
                  </a:cxn>
                  <a:cxn ang="0">
                    <a:pos x="T2" y="T3"/>
                  </a:cxn>
                  <a:cxn ang="0">
                    <a:pos x="T4" y="T5"/>
                  </a:cxn>
                  <a:cxn ang="0">
                    <a:pos x="T6" y="T7"/>
                  </a:cxn>
                  <a:cxn ang="0">
                    <a:pos x="T8" y="T9"/>
                  </a:cxn>
                </a:cxnLst>
                <a:rect l="0" t="0" r="r" b="b"/>
                <a:pathLst>
                  <a:path w="1501" h="587">
                    <a:moveTo>
                      <a:pt x="0" y="39"/>
                    </a:moveTo>
                    <a:lnTo>
                      <a:pt x="10" y="586"/>
                    </a:lnTo>
                    <a:lnTo>
                      <a:pt x="1500" y="563"/>
                    </a:lnTo>
                    <a:lnTo>
                      <a:pt x="1491" y="0"/>
                    </a:lnTo>
                    <a:lnTo>
                      <a:pt x="0" y="39"/>
                    </a:lnTo>
                  </a:path>
                </a:pathLst>
              </a:custGeom>
              <a:solidFill>
                <a:srgbClr val="1751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53" name="Freeform 544"/>
              <p:cNvSpPr>
                <a:spLocks noChangeArrowheads="1"/>
              </p:cNvSpPr>
              <p:nvPr/>
            </p:nvSpPr>
            <p:spPr bwMode="auto">
              <a:xfrm>
                <a:off x="17783617" y="10277904"/>
                <a:ext cx="907747" cy="599505"/>
              </a:xfrm>
              <a:custGeom>
                <a:avLst/>
                <a:gdLst>
                  <a:gd name="T0" fmla="*/ 763 w 947"/>
                  <a:gd name="T1" fmla="*/ 119 h 625"/>
                  <a:gd name="T2" fmla="*/ 763 w 947"/>
                  <a:gd name="T3" fmla="*/ 119 h 625"/>
                  <a:gd name="T4" fmla="*/ 570 w 947"/>
                  <a:gd name="T5" fmla="*/ 26 h 625"/>
                  <a:gd name="T6" fmla="*/ 516 w 947"/>
                  <a:gd name="T7" fmla="*/ 19 h 625"/>
                  <a:gd name="T8" fmla="*/ 374 w 947"/>
                  <a:gd name="T9" fmla="*/ 39 h 625"/>
                  <a:gd name="T10" fmla="*/ 74 w 947"/>
                  <a:gd name="T11" fmla="*/ 270 h 625"/>
                  <a:gd name="T12" fmla="*/ 49 w 947"/>
                  <a:gd name="T13" fmla="*/ 473 h 625"/>
                  <a:gd name="T14" fmla="*/ 107 w 947"/>
                  <a:gd name="T15" fmla="*/ 547 h 625"/>
                  <a:gd name="T16" fmla="*/ 309 w 947"/>
                  <a:gd name="T17" fmla="*/ 573 h 625"/>
                  <a:gd name="T18" fmla="*/ 522 w 947"/>
                  <a:gd name="T19" fmla="*/ 409 h 625"/>
                  <a:gd name="T20" fmla="*/ 641 w 947"/>
                  <a:gd name="T21" fmla="*/ 454 h 625"/>
                  <a:gd name="T22" fmla="*/ 876 w 947"/>
                  <a:gd name="T23" fmla="*/ 419 h 625"/>
                  <a:gd name="T24" fmla="*/ 914 w 947"/>
                  <a:gd name="T25" fmla="*/ 335 h 625"/>
                  <a:gd name="T26" fmla="*/ 763 w 947"/>
                  <a:gd name="T27" fmla="*/ 119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7" h="625">
                    <a:moveTo>
                      <a:pt x="763" y="119"/>
                    </a:moveTo>
                    <a:lnTo>
                      <a:pt x="763" y="119"/>
                    </a:lnTo>
                    <a:cubicBezTo>
                      <a:pt x="570" y="26"/>
                      <a:pt x="570" y="26"/>
                      <a:pt x="570" y="26"/>
                    </a:cubicBezTo>
                    <a:cubicBezTo>
                      <a:pt x="551" y="19"/>
                      <a:pt x="535" y="16"/>
                      <a:pt x="516" y="19"/>
                    </a:cubicBezTo>
                    <a:cubicBezTo>
                      <a:pt x="470" y="0"/>
                      <a:pt x="416" y="3"/>
                      <a:pt x="374" y="39"/>
                    </a:cubicBezTo>
                    <a:cubicBezTo>
                      <a:pt x="74" y="270"/>
                      <a:pt x="74" y="270"/>
                      <a:pt x="74" y="270"/>
                    </a:cubicBezTo>
                    <a:cubicBezTo>
                      <a:pt x="10" y="319"/>
                      <a:pt x="0" y="409"/>
                      <a:pt x="49" y="473"/>
                    </a:cubicBezTo>
                    <a:cubicBezTo>
                      <a:pt x="107" y="547"/>
                      <a:pt x="107" y="547"/>
                      <a:pt x="107" y="547"/>
                    </a:cubicBezTo>
                    <a:cubicBezTo>
                      <a:pt x="155" y="611"/>
                      <a:pt x="248" y="624"/>
                      <a:pt x="309" y="573"/>
                    </a:cubicBezTo>
                    <a:cubicBezTo>
                      <a:pt x="522" y="409"/>
                      <a:pt x="522" y="409"/>
                      <a:pt x="522" y="409"/>
                    </a:cubicBezTo>
                    <a:cubicBezTo>
                      <a:pt x="641" y="454"/>
                      <a:pt x="641" y="454"/>
                      <a:pt x="641" y="454"/>
                    </a:cubicBezTo>
                    <a:cubicBezTo>
                      <a:pt x="702" y="482"/>
                      <a:pt x="843" y="489"/>
                      <a:pt x="876" y="419"/>
                    </a:cubicBezTo>
                    <a:cubicBezTo>
                      <a:pt x="914" y="335"/>
                      <a:pt x="914" y="335"/>
                      <a:pt x="914" y="335"/>
                    </a:cubicBezTo>
                    <a:cubicBezTo>
                      <a:pt x="946" y="264"/>
                      <a:pt x="827" y="148"/>
                      <a:pt x="763" y="119"/>
                    </a:cubicBezTo>
                  </a:path>
                </a:pathLst>
              </a:custGeom>
              <a:solidFill>
                <a:srgbClr val="D3D2B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54" name="Freeform 545"/>
              <p:cNvSpPr>
                <a:spLocks noChangeArrowheads="1"/>
              </p:cNvSpPr>
              <p:nvPr/>
            </p:nvSpPr>
            <p:spPr bwMode="auto">
              <a:xfrm>
                <a:off x="17184081" y="11379811"/>
                <a:ext cx="303989" cy="641723"/>
              </a:xfrm>
              <a:custGeom>
                <a:avLst/>
                <a:gdLst>
                  <a:gd name="T0" fmla="*/ 0 w 317"/>
                  <a:gd name="T1" fmla="*/ 0 h 670"/>
                  <a:gd name="T2" fmla="*/ 0 w 317"/>
                  <a:gd name="T3" fmla="*/ 0 h 670"/>
                  <a:gd name="T4" fmla="*/ 10 w 317"/>
                  <a:gd name="T5" fmla="*/ 637 h 670"/>
                  <a:gd name="T6" fmla="*/ 39 w 317"/>
                  <a:gd name="T7" fmla="*/ 669 h 670"/>
                  <a:gd name="T8" fmla="*/ 287 w 317"/>
                  <a:gd name="T9" fmla="*/ 663 h 670"/>
                  <a:gd name="T10" fmla="*/ 316 w 317"/>
                  <a:gd name="T11" fmla="*/ 634 h 670"/>
                  <a:gd name="T12" fmla="*/ 306 w 317"/>
                  <a:gd name="T13" fmla="*/ 0 h 670"/>
                  <a:gd name="T14" fmla="*/ 0 w 317"/>
                  <a:gd name="T15" fmla="*/ 0 h 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670">
                    <a:moveTo>
                      <a:pt x="0" y="0"/>
                    </a:moveTo>
                    <a:lnTo>
                      <a:pt x="0" y="0"/>
                    </a:lnTo>
                    <a:cubicBezTo>
                      <a:pt x="10" y="637"/>
                      <a:pt x="10" y="637"/>
                      <a:pt x="10" y="637"/>
                    </a:cubicBezTo>
                    <a:cubicBezTo>
                      <a:pt x="10" y="653"/>
                      <a:pt x="23" y="669"/>
                      <a:pt x="39" y="669"/>
                    </a:cubicBezTo>
                    <a:cubicBezTo>
                      <a:pt x="287" y="663"/>
                      <a:pt x="287" y="663"/>
                      <a:pt x="287" y="663"/>
                    </a:cubicBezTo>
                    <a:cubicBezTo>
                      <a:pt x="303" y="663"/>
                      <a:pt x="316" y="650"/>
                      <a:pt x="316" y="634"/>
                    </a:cubicBezTo>
                    <a:cubicBezTo>
                      <a:pt x="306" y="0"/>
                      <a:pt x="306" y="0"/>
                      <a:pt x="306" y="0"/>
                    </a:cubicBezTo>
                    <a:lnTo>
                      <a:pt x="0" y="0"/>
                    </a:lnTo>
                  </a:path>
                </a:pathLst>
              </a:custGeom>
              <a:solidFill>
                <a:srgbClr val="DC49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55" name="Freeform 546"/>
              <p:cNvSpPr>
                <a:spLocks noChangeArrowheads="1"/>
              </p:cNvSpPr>
              <p:nvPr/>
            </p:nvSpPr>
            <p:spPr bwMode="auto">
              <a:xfrm>
                <a:off x="17175637" y="10729645"/>
                <a:ext cx="303989" cy="650167"/>
              </a:xfrm>
              <a:custGeom>
                <a:avLst/>
                <a:gdLst>
                  <a:gd name="T0" fmla="*/ 306 w 317"/>
                  <a:gd name="T1" fmla="*/ 29 h 680"/>
                  <a:gd name="T2" fmla="*/ 306 w 317"/>
                  <a:gd name="T3" fmla="*/ 29 h 680"/>
                  <a:gd name="T4" fmla="*/ 277 w 317"/>
                  <a:gd name="T5" fmla="*/ 0 h 680"/>
                  <a:gd name="T6" fmla="*/ 29 w 317"/>
                  <a:gd name="T7" fmla="*/ 3 h 680"/>
                  <a:gd name="T8" fmla="*/ 0 w 317"/>
                  <a:gd name="T9" fmla="*/ 35 h 680"/>
                  <a:gd name="T10" fmla="*/ 10 w 317"/>
                  <a:gd name="T11" fmla="*/ 679 h 680"/>
                  <a:gd name="T12" fmla="*/ 316 w 317"/>
                  <a:gd name="T13" fmla="*/ 679 h 680"/>
                  <a:gd name="T14" fmla="*/ 306 w 317"/>
                  <a:gd name="T15" fmla="*/ 29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680">
                    <a:moveTo>
                      <a:pt x="306" y="29"/>
                    </a:moveTo>
                    <a:lnTo>
                      <a:pt x="306" y="29"/>
                    </a:lnTo>
                    <a:cubicBezTo>
                      <a:pt x="306" y="13"/>
                      <a:pt x="293" y="0"/>
                      <a:pt x="277" y="0"/>
                    </a:cubicBezTo>
                    <a:cubicBezTo>
                      <a:pt x="29" y="3"/>
                      <a:pt x="29" y="3"/>
                      <a:pt x="29" y="3"/>
                    </a:cubicBezTo>
                    <a:cubicBezTo>
                      <a:pt x="13" y="3"/>
                      <a:pt x="0" y="16"/>
                      <a:pt x="0" y="35"/>
                    </a:cubicBezTo>
                    <a:cubicBezTo>
                      <a:pt x="10" y="679"/>
                      <a:pt x="10" y="679"/>
                      <a:pt x="10" y="679"/>
                    </a:cubicBezTo>
                    <a:cubicBezTo>
                      <a:pt x="316" y="679"/>
                      <a:pt x="316" y="679"/>
                      <a:pt x="316" y="679"/>
                    </a:cubicBezTo>
                    <a:lnTo>
                      <a:pt x="306" y="29"/>
                    </a:lnTo>
                  </a:path>
                </a:pathLst>
              </a:custGeom>
              <a:solidFill>
                <a:srgbClr val="EA632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grpSp>
      </p:grpSp>
      <p:grpSp>
        <p:nvGrpSpPr>
          <p:cNvPr id="1287" name="Group 1286"/>
          <p:cNvGrpSpPr/>
          <p:nvPr/>
        </p:nvGrpSpPr>
        <p:grpSpPr>
          <a:xfrm>
            <a:off x="17822294" y="6369419"/>
            <a:ext cx="1439724" cy="1355220"/>
            <a:chOff x="7800004" y="3504120"/>
            <a:chExt cx="1443188" cy="1358481"/>
          </a:xfrm>
        </p:grpSpPr>
        <p:sp>
          <p:nvSpPr>
            <p:cNvPr id="1331" name="Freeform 582"/>
            <p:cNvSpPr>
              <a:spLocks noChangeArrowheads="1"/>
            </p:cNvSpPr>
            <p:nvPr/>
          </p:nvSpPr>
          <p:spPr bwMode="auto">
            <a:xfrm>
              <a:off x="8185136" y="3872307"/>
              <a:ext cx="503637" cy="816780"/>
            </a:xfrm>
            <a:custGeom>
              <a:avLst/>
              <a:gdLst>
                <a:gd name="T0" fmla="*/ 206 w 526"/>
                <a:gd name="T1" fmla="*/ 0 h 853"/>
                <a:gd name="T2" fmla="*/ 206 w 526"/>
                <a:gd name="T3" fmla="*/ 0 h 853"/>
                <a:gd name="T4" fmla="*/ 0 w 526"/>
                <a:gd name="T5" fmla="*/ 202 h 853"/>
                <a:gd name="T6" fmla="*/ 0 w 526"/>
                <a:gd name="T7" fmla="*/ 646 h 853"/>
                <a:gd name="T8" fmla="*/ 206 w 526"/>
                <a:gd name="T9" fmla="*/ 852 h 853"/>
                <a:gd name="T10" fmla="*/ 525 w 526"/>
                <a:gd name="T11" fmla="*/ 852 h 853"/>
                <a:gd name="T12" fmla="*/ 525 w 526"/>
                <a:gd name="T13" fmla="*/ 0 h 853"/>
                <a:gd name="T14" fmla="*/ 206 w 526"/>
                <a:gd name="T15" fmla="*/ 0 h 8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853">
                  <a:moveTo>
                    <a:pt x="206" y="0"/>
                  </a:moveTo>
                  <a:lnTo>
                    <a:pt x="206" y="0"/>
                  </a:lnTo>
                  <a:cubicBezTo>
                    <a:pt x="94" y="0"/>
                    <a:pt x="0" y="89"/>
                    <a:pt x="0" y="202"/>
                  </a:cubicBezTo>
                  <a:cubicBezTo>
                    <a:pt x="0" y="646"/>
                    <a:pt x="0" y="646"/>
                    <a:pt x="0" y="646"/>
                  </a:cubicBezTo>
                  <a:cubicBezTo>
                    <a:pt x="0" y="759"/>
                    <a:pt x="94" y="852"/>
                    <a:pt x="206" y="852"/>
                  </a:cubicBezTo>
                  <a:cubicBezTo>
                    <a:pt x="525" y="852"/>
                    <a:pt x="525" y="852"/>
                    <a:pt x="525" y="852"/>
                  </a:cubicBezTo>
                  <a:cubicBezTo>
                    <a:pt x="525" y="0"/>
                    <a:pt x="525" y="0"/>
                    <a:pt x="525" y="0"/>
                  </a:cubicBezTo>
                  <a:lnTo>
                    <a:pt x="206" y="0"/>
                  </a:lnTo>
                </a:path>
              </a:pathLst>
            </a:custGeom>
            <a:solidFill>
              <a:srgbClr val="2A688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32" name="Freeform 583"/>
            <p:cNvSpPr>
              <a:spLocks noChangeArrowheads="1"/>
            </p:cNvSpPr>
            <p:nvPr/>
          </p:nvSpPr>
          <p:spPr bwMode="auto">
            <a:xfrm>
              <a:off x="8688771" y="3872307"/>
              <a:ext cx="554421" cy="990294"/>
            </a:xfrm>
            <a:custGeom>
              <a:avLst/>
              <a:gdLst>
                <a:gd name="T0" fmla="*/ 373 w 577"/>
                <a:gd name="T1" fmla="*/ 0 h 1030"/>
                <a:gd name="T2" fmla="*/ 373 w 577"/>
                <a:gd name="T3" fmla="*/ 0 h 1030"/>
                <a:gd name="T4" fmla="*/ 0 w 577"/>
                <a:gd name="T5" fmla="*/ 0 h 1030"/>
                <a:gd name="T6" fmla="*/ 0 w 577"/>
                <a:gd name="T7" fmla="*/ 852 h 1030"/>
                <a:gd name="T8" fmla="*/ 158 w 577"/>
                <a:gd name="T9" fmla="*/ 852 h 1030"/>
                <a:gd name="T10" fmla="*/ 505 w 577"/>
                <a:gd name="T11" fmla="*/ 1029 h 1030"/>
                <a:gd name="T12" fmla="*/ 383 w 577"/>
                <a:gd name="T13" fmla="*/ 852 h 1030"/>
                <a:gd name="T14" fmla="*/ 373 w 577"/>
                <a:gd name="T15" fmla="*/ 852 h 1030"/>
                <a:gd name="T16" fmla="*/ 576 w 577"/>
                <a:gd name="T17" fmla="*/ 646 h 1030"/>
                <a:gd name="T18" fmla="*/ 576 w 577"/>
                <a:gd name="T19" fmla="*/ 202 h 1030"/>
                <a:gd name="T20" fmla="*/ 373 w 577"/>
                <a:gd name="T21"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7" h="1030">
                  <a:moveTo>
                    <a:pt x="373" y="0"/>
                  </a:moveTo>
                  <a:lnTo>
                    <a:pt x="373" y="0"/>
                  </a:lnTo>
                  <a:cubicBezTo>
                    <a:pt x="0" y="0"/>
                    <a:pt x="0" y="0"/>
                    <a:pt x="0" y="0"/>
                  </a:cubicBezTo>
                  <a:cubicBezTo>
                    <a:pt x="0" y="852"/>
                    <a:pt x="0" y="852"/>
                    <a:pt x="0" y="852"/>
                  </a:cubicBezTo>
                  <a:cubicBezTo>
                    <a:pt x="158" y="852"/>
                    <a:pt x="158" y="852"/>
                    <a:pt x="158" y="852"/>
                  </a:cubicBezTo>
                  <a:cubicBezTo>
                    <a:pt x="505" y="1029"/>
                    <a:pt x="505" y="1029"/>
                    <a:pt x="505" y="1029"/>
                  </a:cubicBezTo>
                  <a:cubicBezTo>
                    <a:pt x="383" y="852"/>
                    <a:pt x="383" y="852"/>
                    <a:pt x="383" y="852"/>
                  </a:cubicBezTo>
                  <a:cubicBezTo>
                    <a:pt x="373" y="852"/>
                    <a:pt x="373" y="852"/>
                    <a:pt x="373" y="852"/>
                  </a:cubicBezTo>
                  <a:cubicBezTo>
                    <a:pt x="486" y="852"/>
                    <a:pt x="576" y="759"/>
                    <a:pt x="576" y="646"/>
                  </a:cubicBezTo>
                  <a:cubicBezTo>
                    <a:pt x="576" y="202"/>
                    <a:pt x="576" y="202"/>
                    <a:pt x="576" y="202"/>
                  </a:cubicBezTo>
                  <a:cubicBezTo>
                    <a:pt x="576" y="89"/>
                    <a:pt x="486" y="0"/>
                    <a:pt x="373" y="0"/>
                  </a:cubicBezTo>
                </a:path>
              </a:pathLst>
            </a:custGeom>
            <a:solidFill>
              <a:srgbClr val="1751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33" name="Freeform 584"/>
            <p:cNvSpPr>
              <a:spLocks noChangeArrowheads="1"/>
            </p:cNvSpPr>
            <p:nvPr/>
          </p:nvSpPr>
          <p:spPr bwMode="auto">
            <a:xfrm>
              <a:off x="7800004" y="3504120"/>
              <a:ext cx="529028" cy="990294"/>
            </a:xfrm>
            <a:custGeom>
              <a:avLst/>
              <a:gdLst>
                <a:gd name="T0" fmla="*/ 207 w 552"/>
                <a:gd name="T1" fmla="*/ 0 h 1031"/>
                <a:gd name="T2" fmla="*/ 207 w 552"/>
                <a:gd name="T3" fmla="*/ 0 h 1031"/>
                <a:gd name="T4" fmla="*/ 0 w 552"/>
                <a:gd name="T5" fmla="*/ 206 h 1031"/>
                <a:gd name="T6" fmla="*/ 0 w 552"/>
                <a:gd name="T7" fmla="*/ 650 h 1031"/>
                <a:gd name="T8" fmla="*/ 207 w 552"/>
                <a:gd name="T9" fmla="*/ 853 h 1031"/>
                <a:gd name="T10" fmla="*/ 197 w 552"/>
                <a:gd name="T11" fmla="*/ 853 h 1031"/>
                <a:gd name="T12" fmla="*/ 71 w 552"/>
                <a:gd name="T13" fmla="*/ 1030 h 1031"/>
                <a:gd name="T14" fmla="*/ 419 w 552"/>
                <a:gd name="T15" fmla="*/ 853 h 1031"/>
                <a:gd name="T16" fmla="*/ 551 w 552"/>
                <a:gd name="T17" fmla="*/ 853 h 1031"/>
                <a:gd name="T18" fmla="*/ 551 w 552"/>
                <a:gd name="T19" fmla="*/ 0 h 1031"/>
                <a:gd name="T20" fmla="*/ 207 w 552"/>
                <a:gd name="T21"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2" h="1031">
                  <a:moveTo>
                    <a:pt x="207" y="0"/>
                  </a:moveTo>
                  <a:lnTo>
                    <a:pt x="207" y="0"/>
                  </a:lnTo>
                  <a:cubicBezTo>
                    <a:pt x="94" y="0"/>
                    <a:pt x="0" y="91"/>
                    <a:pt x="0" y="206"/>
                  </a:cubicBezTo>
                  <a:cubicBezTo>
                    <a:pt x="0" y="650"/>
                    <a:pt x="0" y="650"/>
                    <a:pt x="0" y="650"/>
                  </a:cubicBezTo>
                  <a:cubicBezTo>
                    <a:pt x="0" y="763"/>
                    <a:pt x="94" y="853"/>
                    <a:pt x="207" y="853"/>
                  </a:cubicBezTo>
                  <a:cubicBezTo>
                    <a:pt x="197" y="853"/>
                    <a:pt x="197" y="853"/>
                    <a:pt x="197" y="853"/>
                  </a:cubicBezTo>
                  <a:cubicBezTo>
                    <a:pt x="71" y="1030"/>
                    <a:pt x="71" y="1030"/>
                    <a:pt x="71" y="1030"/>
                  </a:cubicBezTo>
                  <a:cubicBezTo>
                    <a:pt x="419" y="853"/>
                    <a:pt x="419" y="853"/>
                    <a:pt x="419" y="853"/>
                  </a:cubicBezTo>
                  <a:cubicBezTo>
                    <a:pt x="551" y="853"/>
                    <a:pt x="551" y="853"/>
                    <a:pt x="551" y="853"/>
                  </a:cubicBezTo>
                  <a:cubicBezTo>
                    <a:pt x="551" y="0"/>
                    <a:pt x="551" y="0"/>
                    <a:pt x="551" y="0"/>
                  </a:cubicBezTo>
                  <a:lnTo>
                    <a:pt x="207" y="0"/>
                  </a:ln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34" name="Freeform 585"/>
            <p:cNvSpPr>
              <a:spLocks noChangeArrowheads="1"/>
            </p:cNvSpPr>
            <p:nvPr/>
          </p:nvSpPr>
          <p:spPr bwMode="auto">
            <a:xfrm>
              <a:off x="8329031" y="3504120"/>
              <a:ext cx="529030" cy="821013"/>
            </a:xfrm>
            <a:custGeom>
              <a:avLst/>
              <a:gdLst>
                <a:gd name="T0" fmla="*/ 347 w 551"/>
                <a:gd name="T1" fmla="*/ 0 h 854"/>
                <a:gd name="T2" fmla="*/ 347 w 551"/>
                <a:gd name="T3" fmla="*/ 0 h 854"/>
                <a:gd name="T4" fmla="*/ 0 w 551"/>
                <a:gd name="T5" fmla="*/ 0 h 854"/>
                <a:gd name="T6" fmla="*/ 0 w 551"/>
                <a:gd name="T7" fmla="*/ 853 h 854"/>
                <a:gd name="T8" fmla="*/ 347 w 551"/>
                <a:gd name="T9" fmla="*/ 853 h 854"/>
                <a:gd name="T10" fmla="*/ 550 w 551"/>
                <a:gd name="T11" fmla="*/ 650 h 854"/>
                <a:gd name="T12" fmla="*/ 550 w 551"/>
                <a:gd name="T13" fmla="*/ 206 h 854"/>
                <a:gd name="T14" fmla="*/ 347 w 551"/>
                <a:gd name="T15" fmla="*/ 0 h 8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1" h="854">
                  <a:moveTo>
                    <a:pt x="347" y="0"/>
                  </a:moveTo>
                  <a:lnTo>
                    <a:pt x="347" y="0"/>
                  </a:lnTo>
                  <a:cubicBezTo>
                    <a:pt x="0" y="0"/>
                    <a:pt x="0" y="0"/>
                    <a:pt x="0" y="0"/>
                  </a:cubicBezTo>
                  <a:cubicBezTo>
                    <a:pt x="0" y="853"/>
                    <a:pt x="0" y="853"/>
                    <a:pt x="0" y="853"/>
                  </a:cubicBezTo>
                  <a:cubicBezTo>
                    <a:pt x="347" y="853"/>
                    <a:pt x="347" y="853"/>
                    <a:pt x="347" y="853"/>
                  </a:cubicBezTo>
                  <a:cubicBezTo>
                    <a:pt x="460" y="853"/>
                    <a:pt x="550" y="763"/>
                    <a:pt x="550" y="650"/>
                  </a:cubicBezTo>
                  <a:cubicBezTo>
                    <a:pt x="550" y="206"/>
                    <a:pt x="550" y="206"/>
                    <a:pt x="550" y="206"/>
                  </a:cubicBezTo>
                  <a:cubicBezTo>
                    <a:pt x="550" y="91"/>
                    <a:pt x="460" y="0"/>
                    <a:pt x="347"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35" name="Freeform 586"/>
            <p:cNvSpPr>
              <a:spLocks noChangeArrowheads="1"/>
            </p:cNvSpPr>
            <p:nvPr/>
          </p:nvSpPr>
          <p:spPr bwMode="auto">
            <a:xfrm>
              <a:off x="8100490" y="3889234"/>
              <a:ext cx="118502" cy="118497"/>
            </a:xfrm>
            <a:custGeom>
              <a:avLst/>
              <a:gdLst>
                <a:gd name="T0" fmla="*/ 122 w 123"/>
                <a:gd name="T1" fmla="*/ 61 h 124"/>
                <a:gd name="T2" fmla="*/ 122 w 123"/>
                <a:gd name="T3" fmla="*/ 61 h 124"/>
                <a:gd name="T4" fmla="*/ 61 w 123"/>
                <a:gd name="T5" fmla="*/ 123 h 124"/>
                <a:gd name="T6" fmla="*/ 0 w 123"/>
                <a:gd name="T7" fmla="*/ 61 h 124"/>
                <a:gd name="T8" fmla="*/ 61 w 123"/>
                <a:gd name="T9" fmla="*/ 0 h 124"/>
                <a:gd name="T10" fmla="*/ 122 w 123"/>
                <a:gd name="T11" fmla="*/ 61 h 124"/>
              </a:gdLst>
              <a:ahLst/>
              <a:cxnLst>
                <a:cxn ang="0">
                  <a:pos x="T0" y="T1"/>
                </a:cxn>
                <a:cxn ang="0">
                  <a:pos x="T2" y="T3"/>
                </a:cxn>
                <a:cxn ang="0">
                  <a:pos x="T4" y="T5"/>
                </a:cxn>
                <a:cxn ang="0">
                  <a:pos x="T6" y="T7"/>
                </a:cxn>
                <a:cxn ang="0">
                  <a:pos x="T8" y="T9"/>
                </a:cxn>
                <a:cxn ang="0">
                  <a:pos x="T10" y="T11"/>
                </a:cxn>
              </a:cxnLst>
              <a:rect l="0" t="0" r="r" b="b"/>
              <a:pathLst>
                <a:path w="123" h="124">
                  <a:moveTo>
                    <a:pt x="122" y="61"/>
                  </a:moveTo>
                  <a:lnTo>
                    <a:pt x="122" y="61"/>
                  </a:lnTo>
                  <a:cubicBezTo>
                    <a:pt x="122" y="97"/>
                    <a:pt x="96" y="123"/>
                    <a:pt x="61" y="123"/>
                  </a:cubicBezTo>
                  <a:cubicBezTo>
                    <a:pt x="29" y="123"/>
                    <a:pt x="0" y="97"/>
                    <a:pt x="0" y="61"/>
                  </a:cubicBezTo>
                  <a:cubicBezTo>
                    <a:pt x="0" y="29"/>
                    <a:pt x="29" y="0"/>
                    <a:pt x="61" y="0"/>
                  </a:cubicBezTo>
                  <a:cubicBezTo>
                    <a:pt x="96" y="0"/>
                    <a:pt x="122" y="29"/>
                    <a:pt x="122" y="61"/>
                  </a:cubicBezTo>
                </a:path>
              </a:pathLst>
            </a:custGeom>
            <a:solidFill>
              <a:srgbClr val="F6AF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36" name="Freeform 587"/>
            <p:cNvSpPr>
              <a:spLocks noChangeArrowheads="1"/>
            </p:cNvSpPr>
            <p:nvPr/>
          </p:nvSpPr>
          <p:spPr bwMode="auto">
            <a:xfrm>
              <a:off x="8269779" y="3889234"/>
              <a:ext cx="118502" cy="118497"/>
            </a:xfrm>
            <a:custGeom>
              <a:avLst/>
              <a:gdLst>
                <a:gd name="T0" fmla="*/ 123 w 124"/>
                <a:gd name="T1" fmla="*/ 61 h 124"/>
                <a:gd name="T2" fmla="*/ 123 w 124"/>
                <a:gd name="T3" fmla="*/ 61 h 124"/>
                <a:gd name="T4" fmla="*/ 62 w 124"/>
                <a:gd name="T5" fmla="*/ 123 h 124"/>
                <a:gd name="T6" fmla="*/ 0 w 124"/>
                <a:gd name="T7" fmla="*/ 61 h 124"/>
                <a:gd name="T8" fmla="*/ 62 w 124"/>
                <a:gd name="T9" fmla="*/ 0 h 124"/>
                <a:gd name="T10" fmla="*/ 123 w 124"/>
                <a:gd name="T11" fmla="*/ 61 h 124"/>
              </a:gdLst>
              <a:ahLst/>
              <a:cxnLst>
                <a:cxn ang="0">
                  <a:pos x="T0" y="T1"/>
                </a:cxn>
                <a:cxn ang="0">
                  <a:pos x="T2" y="T3"/>
                </a:cxn>
                <a:cxn ang="0">
                  <a:pos x="T4" y="T5"/>
                </a:cxn>
                <a:cxn ang="0">
                  <a:pos x="T6" y="T7"/>
                </a:cxn>
                <a:cxn ang="0">
                  <a:pos x="T8" y="T9"/>
                </a:cxn>
                <a:cxn ang="0">
                  <a:pos x="T10" y="T11"/>
                </a:cxn>
              </a:cxnLst>
              <a:rect l="0" t="0" r="r" b="b"/>
              <a:pathLst>
                <a:path w="124" h="124">
                  <a:moveTo>
                    <a:pt x="123" y="61"/>
                  </a:moveTo>
                  <a:lnTo>
                    <a:pt x="123" y="61"/>
                  </a:lnTo>
                  <a:cubicBezTo>
                    <a:pt x="123" y="97"/>
                    <a:pt x="97" y="123"/>
                    <a:pt x="62" y="123"/>
                  </a:cubicBezTo>
                  <a:cubicBezTo>
                    <a:pt x="29" y="123"/>
                    <a:pt x="0" y="97"/>
                    <a:pt x="0" y="61"/>
                  </a:cubicBezTo>
                  <a:cubicBezTo>
                    <a:pt x="0" y="29"/>
                    <a:pt x="29" y="0"/>
                    <a:pt x="62" y="0"/>
                  </a:cubicBezTo>
                  <a:cubicBezTo>
                    <a:pt x="97" y="0"/>
                    <a:pt x="123" y="29"/>
                    <a:pt x="123" y="61"/>
                  </a:cubicBezTo>
                </a:path>
              </a:pathLst>
            </a:custGeom>
            <a:solidFill>
              <a:srgbClr val="F6AF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37" name="Freeform 588"/>
            <p:cNvSpPr>
              <a:spLocks noChangeArrowheads="1"/>
            </p:cNvSpPr>
            <p:nvPr/>
          </p:nvSpPr>
          <p:spPr bwMode="auto">
            <a:xfrm>
              <a:off x="8439069" y="3893464"/>
              <a:ext cx="118502" cy="118497"/>
            </a:xfrm>
            <a:custGeom>
              <a:avLst/>
              <a:gdLst>
                <a:gd name="T0" fmla="*/ 123 w 124"/>
                <a:gd name="T1" fmla="*/ 61 h 123"/>
                <a:gd name="T2" fmla="*/ 123 w 124"/>
                <a:gd name="T3" fmla="*/ 61 h 123"/>
                <a:gd name="T4" fmla="*/ 62 w 124"/>
                <a:gd name="T5" fmla="*/ 122 h 123"/>
                <a:gd name="T6" fmla="*/ 0 w 124"/>
                <a:gd name="T7" fmla="*/ 61 h 123"/>
                <a:gd name="T8" fmla="*/ 62 w 124"/>
                <a:gd name="T9" fmla="*/ 0 h 123"/>
                <a:gd name="T10" fmla="*/ 123 w 124"/>
                <a:gd name="T11" fmla="*/ 61 h 123"/>
              </a:gdLst>
              <a:ahLst/>
              <a:cxnLst>
                <a:cxn ang="0">
                  <a:pos x="T0" y="T1"/>
                </a:cxn>
                <a:cxn ang="0">
                  <a:pos x="T2" y="T3"/>
                </a:cxn>
                <a:cxn ang="0">
                  <a:pos x="T4" y="T5"/>
                </a:cxn>
                <a:cxn ang="0">
                  <a:pos x="T6" y="T7"/>
                </a:cxn>
                <a:cxn ang="0">
                  <a:pos x="T8" y="T9"/>
                </a:cxn>
                <a:cxn ang="0">
                  <a:pos x="T10" y="T11"/>
                </a:cxn>
              </a:cxnLst>
              <a:rect l="0" t="0" r="r" b="b"/>
              <a:pathLst>
                <a:path w="124" h="123">
                  <a:moveTo>
                    <a:pt x="123" y="61"/>
                  </a:moveTo>
                  <a:lnTo>
                    <a:pt x="123" y="61"/>
                  </a:lnTo>
                  <a:cubicBezTo>
                    <a:pt x="123" y="93"/>
                    <a:pt x="94" y="122"/>
                    <a:pt x="62" y="122"/>
                  </a:cubicBezTo>
                  <a:cubicBezTo>
                    <a:pt x="26" y="122"/>
                    <a:pt x="0" y="93"/>
                    <a:pt x="0" y="61"/>
                  </a:cubicBezTo>
                  <a:cubicBezTo>
                    <a:pt x="0" y="25"/>
                    <a:pt x="26" y="0"/>
                    <a:pt x="62" y="0"/>
                  </a:cubicBezTo>
                  <a:cubicBezTo>
                    <a:pt x="94" y="0"/>
                    <a:pt x="123" y="25"/>
                    <a:pt x="123" y="61"/>
                  </a:cubicBezTo>
                </a:path>
              </a:pathLst>
            </a:custGeom>
            <a:solidFill>
              <a:srgbClr val="F6AF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grpSp>
      <p:grpSp>
        <p:nvGrpSpPr>
          <p:cNvPr id="1288" name="Group 1287"/>
          <p:cNvGrpSpPr/>
          <p:nvPr/>
        </p:nvGrpSpPr>
        <p:grpSpPr>
          <a:xfrm>
            <a:off x="20339427" y="5014189"/>
            <a:ext cx="1296178" cy="1422770"/>
            <a:chOff x="13822467" y="973366"/>
            <a:chExt cx="1299297" cy="1426194"/>
          </a:xfrm>
        </p:grpSpPr>
        <p:sp>
          <p:nvSpPr>
            <p:cNvPr id="1326" name="Freeform 589"/>
            <p:cNvSpPr>
              <a:spLocks noChangeArrowheads="1"/>
            </p:cNvSpPr>
            <p:nvPr/>
          </p:nvSpPr>
          <p:spPr bwMode="auto">
            <a:xfrm>
              <a:off x="13822468" y="973366"/>
              <a:ext cx="1299296" cy="1426194"/>
            </a:xfrm>
            <a:custGeom>
              <a:avLst/>
              <a:gdLst>
                <a:gd name="T0" fmla="*/ 1303 w 1352"/>
                <a:gd name="T1" fmla="*/ 473 h 1484"/>
                <a:gd name="T2" fmla="*/ 1303 w 1352"/>
                <a:gd name="T3" fmla="*/ 473 h 1484"/>
                <a:gd name="T4" fmla="*/ 676 w 1352"/>
                <a:gd name="T5" fmla="*/ 0 h 1484"/>
                <a:gd name="T6" fmla="*/ 45 w 1352"/>
                <a:gd name="T7" fmla="*/ 473 h 1484"/>
                <a:gd name="T8" fmla="*/ 0 w 1352"/>
                <a:gd name="T9" fmla="*/ 544 h 1484"/>
                <a:gd name="T10" fmla="*/ 0 w 1352"/>
                <a:gd name="T11" fmla="*/ 1393 h 1484"/>
                <a:gd name="T12" fmla="*/ 49 w 1352"/>
                <a:gd name="T13" fmla="*/ 1467 h 1484"/>
                <a:gd name="T14" fmla="*/ 119 w 1352"/>
                <a:gd name="T15" fmla="*/ 1483 h 1484"/>
                <a:gd name="T16" fmla="*/ 1229 w 1352"/>
                <a:gd name="T17" fmla="*/ 1483 h 1484"/>
                <a:gd name="T18" fmla="*/ 1300 w 1352"/>
                <a:gd name="T19" fmla="*/ 1467 h 1484"/>
                <a:gd name="T20" fmla="*/ 1351 w 1352"/>
                <a:gd name="T21" fmla="*/ 1393 h 1484"/>
                <a:gd name="T22" fmla="*/ 1351 w 1352"/>
                <a:gd name="T23" fmla="*/ 544 h 1484"/>
                <a:gd name="T24" fmla="*/ 1303 w 1352"/>
                <a:gd name="T25" fmla="*/ 473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2" h="1484">
                  <a:moveTo>
                    <a:pt x="1303" y="473"/>
                  </a:moveTo>
                  <a:lnTo>
                    <a:pt x="1303" y="473"/>
                  </a:lnTo>
                  <a:cubicBezTo>
                    <a:pt x="676" y="0"/>
                    <a:pt x="676" y="0"/>
                    <a:pt x="676" y="0"/>
                  </a:cubicBezTo>
                  <a:cubicBezTo>
                    <a:pt x="45" y="473"/>
                    <a:pt x="45" y="473"/>
                    <a:pt x="45" y="473"/>
                  </a:cubicBezTo>
                  <a:cubicBezTo>
                    <a:pt x="16" y="489"/>
                    <a:pt x="0" y="515"/>
                    <a:pt x="0" y="544"/>
                  </a:cubicBezTo>
                  <a:cubicBezTo>
                    <a:pt x="0" y="1393"/>
                    <a:pt x="0" y="1393"/>
                    <a:pt x="0" y="1393"/>
                  </a:cubicBezTo>
                  <a:cubicBezTo>
                    <a:pt x="0" y="1422"/>
                    <a:pt x="20" y="1451"/>
                    <a:pt x="49" y="1467"/>
                  </a:cubicBezTo>
                  <a:cubicBezTo>
                    <a:pt x="68" y="1477"/>
                    <a:pt x="94" y="1483"/>
                    <a:pt x="119" y="1483"/>
                  </a:cubicBezTo>
                  <a:cubicBezTo>
                    <a:pt x="1229" y="1483"/>
                    <a:pt x="1229" y="1483"/>
                    <a:pt x="1229" y="1483"/>
                  </a:cubicBezTo>
                  <a:cubicBezTo>
                    <a:pt x="1255" y="1483"/>
                    <a:pt x="1281" y="1477"/>
                    <a:pt x="1300" y="1467"/>
                  </a:cubicBezTo>
                  <a:cubicBezTo>
                    <a:pt x="1332" y="1451"/>
                    <a:pt x="1351" y="1422"/>
                    <a:pt x="1351" y="1393"/>
                  </a:cubicBezTo>
                  <a:cubicBezTo>
                    <a:pt x="1351" y="544"/>
                    <a:pt x="1351" y="544"/>
                    <a:pt x="1351" y="544"/>
                  </a:cubicBezTo>
                  <a:cubicBezTo>
                    <a:pt x="1351" y="515"/>
                    <a:pt x="1332" y="489"/>
                    <a:pt x="1303" y="473"/>
                  </a:cubicBezTo>
                </a:path>
              </a:pathLst>
            </a:custGeom>
            <a:solidFill>
              <a:srgbClr val="5F849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27" name="Freeform 590"/>
            <p:cNvSpPr>
              <a:spLocks noChangeArrowheads="1"/>
            </p:cNvSpPr>
            <p:nvPr/>
          </p:nvSpPr>
          <p:spPr bwMode="auto">
            <a:xfrm>
              <a:off x="13822467" y="1443122"/>
              <a:ext cx="651764" cy="926813"/>
            </a:xfrm>
            <a:custGeom>
              <a:avLst/>
              <a:gdLst>
                <a:gd name="T0" fmla="*/ 29 w 677"/>
                <a:gd name="T1" fmla="*/ 0 h 966"/>
                <a:gd name="T2" fmla="*/ 29 w 677"/>
                <a:gd name="T3" fmla="*/ 0 h 966"/>
                <a:gd name="T4" fmla="*/ 0 w 677"/>
                <a:gd name="T5" fmla="*/ 58 h 966"/>
                <a:gd name="T6" fmla="*/ 0 w 677"/>
                <a:gd name="T7" fmla="*/ 907 h 966"/>
                <a:gd name="T8" fmla="*/ 29 w 677"/>
                <a:gd name="T9" fmla="*/ 965 h 966"/>
                <a:gd name="T10" fmla="*/ 676 w 677"/>
                <a:gd name="T11" fmla="*/ 483 h 966"/>
                <a:gd name="T12" fmla="*/ 29 w 677"/>
                <a:gd name="T13" fmla="*/ 0 h 966"/>
              </a:gdLst>
              <a:ahLst/>
              <a:cxnLst>
                <a:cxn ang="0">
                  <a:pos x="T0" y="T1"/>
                </a:cxn>
                <a:cxn ang="0">
                  <a:pos x="T2" y="T3"/>
                </a:cxn>
                <a:cxn ang="0">
                  <a:pos x="T4" y="T5"/>
                </a:cxn>
                <a:cxn ang="0">
                  <a:pos x="T6" y="T7"/>
                </a:cxn>
                <a:cxn ang="0">
                  <a:pos x="T8" y="T9"/>
                </a:cxn>
                <a:cxn ang="0">
                  <a:pos x="T10" y="T11"/>
                </a:cxn>
                <a:cxn ang="0">
                  <a:pos x="T12" y="T13"/>
                </a:cxn>
              </a:cxnLst>
              <a:rect l="0" t="0" r="r" b="b"/>
              <a:pathLst>
                <a:path w="677" h="966">
                  <a:moveTo>
                    <a:pt x="29" y="0"/>
                  </a:moveTo>
                  <a:lnTo>
                    <a:pt x="29" y="0"/>
                  </a:lnTo>
                  <a:cubicBezTo>
                    <a:pt x="10" y="16"/>
                    <a:pt x="0" y="35"/>
                    <a:pt x="0" y="58"/>
                  </a:cubicBezTo>
                  <a:cubicBezTo>
                    <a:pt x="0" y="907"/>
                    <a:pt x="0" y="907"/>
                    <a:pt x="0" y="907"/>
                  </a:cubicBezTo>
                  <a:cubicBezTo>
                    <a:pt x="0" y="930"/>
                    <a:pt x="10" y="949"/>
                    <a:pt x="29" y="965"/>
                  </a:cubicBezTo>
                  <a:cubicBezTo>
                    <a:pt x="676" y="483"/>
                    <a:pt x="676" y="483"/>
                    <a:pt x="676" y="483"/>
                  </a:cubicBezTo>
                  <a:lnTo>
                    <a:pt x="29" y="0"/>
                  </a:ln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28" name="Freeform 591"/>
            <p:cNvSpPr>
              <a:spLocks noChangeArrowheads="1"/>
            </p:cNvSpPr>
            <p:nvPr/>
          </p:nvSpPr>
          <p:spPr bwMode="auto">
            <a:xfrm>
              <a:off x="13852095" y="1904412"/>
              <a:ext cx="1240042" cy="495148"/>
            </a:xfrm>
            <a:custGeom>
              <a:avLst/>
              <a:gdLst>
                <a:gd name="T0" fmla="*/ 0 w 1294"/>
                <a:gd name="T1" fmla="*/ 482 h 515"/>
                <a:gd name="T2" fmla="*/ 0 w 1294"/>
                <a:gd name="T3" fmla="*/ 482 h 515"/>
                <a:gd name="T4" fmla="*/ 20 w 1294"/>
                <a:gd name="T5" fmla="*/ 498 h 515"/>
                <a:gd name="T6" fmla="*/ 90 w 1294"/>
                <a:gd name="T7" fmla="*/ 514 h 515"/>
                <a:gd name="T8" fmla="*/ 1200 w 1294"/>
                <a:gd name="T9" fmla="*/ 514 h 515"/>
                <a:gd name="T10" fmla="*/ 1271 w 1294"/>
                <a:gd name="T11" fmla="*/ 498 h 515"/>
                <a:gd name="T12" fmla="*/ 1293 w 1294"/>
                <a:gd name="T13" fmla="*/ 482 h 515"/>
                <a:gd name="T14" fmla="*/ 647 w 1294"/>
                <a:gd name="T15" fmla="*/ 0 h 515"/>
                <a:gd name="T16" fmla="*/ 0 w 1294"/>
                <a:gd name="T17" fmla="*/ 48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 h="515">
                  <a:moveTo>
                    <a:pt x="0" y="482"/>
                  </a:moveTo>
                  <a:lnTo>
                    <a:pt x="0" y="482"/>
                  </a:lnTo>
                  <a:cubicBezTo>
                    <a:pt x="7" y="488"/>
                    <a:pt x="13" y="495"/>
                    <a:pt x="20" y="498"/>
                  </a:cubicBezTo>
                  <a:cubicBezTo>
                    <a:pt x="39" y="508"/>
                    <a:pt x="65" y="514"/>
                    <a:pt x="90" y="514"/>
                  </a:cubicBezTo>
                  <a:cubicBezTo>
                    <a:pt x="1200" y="514"/>
                    <a:pt x="1200" y="514"/>
                    <a:pt x="1200" y="514"/>
                  </a:cubicBezTo>
                  <a:cubicBezTo>
                    <a:pt x="1226" y="514"/>
                    <a:pt x="1252" y="508"/>
                    <a:pt x="1271" y="498"/>
                  </a:cubicBezTo>
                  <a:cubicBezTo>
                    <a:pt x="1281" y="495"/>
                    <a:pt x="1287" y="488"/>
                    <a:pt x="1293" y="482"/>
                  </a:cubicBezTo>
                  <a:cubicBezTo>
                    <a:pt x="647" y="0"/>
                    <a:pt x="647" y="0"/>
                    <a:pt x="647" y="0"/>
                  </a:cubicBezTo>
                  <a:lnTo>
                    <a:pt x="0" y="482"/>
                  </a:lnTo>
                </a:path>
              </a:pathLst>
            </a:custGeom>
            <a:solidFill>
              <a:srgbClr val="2A688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29" name="Freeform 592"/>
            <p:cNvSpPr>
              <a:spLocks noChangeArrowheads="1"/>
            </p:cNvSpPr>
            <p:nvPr/>
          </p:nvSpPr>
          <p:spPr bwMode="auto">
            <a:xfrm>
              <a:off x="14084866" y="1295000"/>
              <a:ext cx="702550" cy="749070"/>
            </a:xfrm>
            <a:custGeom>
              <a:avLst/>
              <a:gdLst>
                <a:gd name="T0" fmla="*/ 538 w 732"/>
                <a:gd name="T1" fmla="*/ 736 h 782"/>
                <a:gd name="T2" fmla="*/ 538 w 732"/>
                <a:gd name="T3" fmla="*/ 736 h 782"/>
                <a:gd name="T4" fmla="*/ 338 w 732"/>
                <a:gd name="T5" fmla="*/ 781 h 782"/>
                <a:gd name="T6" fmla="*/ 0 w 732"/>
                <a:gd name="T7" fmla="*/ 431 h 782"/>
                <a:gd name="T8" fmla="*/ 409 w 732"/>
                <a:gd name="T9" fmla="*/ 0 h 782"/>
                <a:gd name="T10" fmla="*/ 731 w 732"/>
                <a:gd name="T11" fmla="*/ 324 h 782"/>
                <a:gd name="T12" fmla="*/ 535 w 732"/>
                <a:gd name="T13" fmla="*/ 592 h 782"/>
                <a:gd name="T14" fmla="*/ 451 w 732"/>
                <a:gd name="T15" fmla="*/ 492 h 782"/>
                <a:gd name="T16" fmla="*/ 393 w 732"/>
                <a:gd name="T17" fmla="*/ 550 h 782"/>
                <a:gd name="T18" fmla="*/ 290 w 732"/>
                <a:gd name="T19" fmla="*/ 592 h 782"/>
                <a:gd name="T20" fmla="*/ 168 w 732"/>
                <a:gd name="T21" fmla="*/ 450 h 782"/>
                <a:gd name="T22" fmla="*/ 435 w 732"/>
                <a:gd name="T23" fmla="*/ 183 h 782"/>
                <a:gd name="T24" fmla="*/ 554 w 732"/>
                <a:gd name="T25" fmla="*/ 208 h 782"/>
                <a:gd name="T26" fmla="*/ 528 w 732"/>
                <a:gd name="T27" fmla="*/ 334 h 782"/>
                <a:gd name="T28" fmla="*/ 512 w 732"/>
                <a:gd name="T29" fmla="*/ 488 h 782"/>
                <a:gd name="T30" fmla="*/ 548 w 732"/>
                <a:gd name="T31" fmla="*/ 537 h 782"/>
                <a:gd name="T32" fmla="*/ 670 w 732"/>
                <a:gd name="T33" fmla="*/ 331 h 782"/>
                <a:gd name="T34" fmla="*/ 400 w 732"/>
                <a:gd name="T35" fmla="*/ 51 h 782"/>
                <a:gd name="T36" fmla="*/ 65 w 732"/>
                <a:gd name="T37" fmla="*/ 424 h 782"/>
                <a:gd name="T38" fmla="*/ 351 w 732"/>
                <a:gd name="T39" fmla="*/ 727 h 782"/>
                <a:gd name="T40" fmla="*/ 445 w 732"/>
                <a:gd name="T41" fmla="*/ 714 h 782"/>
                <a:gd name="T42" fmla="*/ 538 w 732"/>
                <a:gd name="T43" fmla="*/ 736 h 782"/>
                <a:gd name="T44" fmla="*/ 477 w 732"/>
                <a:gd name="T45" fmla="*/ 253 h 782"/>
                <a:gd name="T46" fmla="*/ 477 w 732"/>
                <a:gd name="T47" fmla="*/ 253 h 782"/>
                <a:gd name="T48" fmla="*/ 419 w 732"/>
                <a:gd name="T49" fmla="*/ 244 h 782"/>
                <a:gd name="T50" fmla="*/ 242 w 732"/>
                <a:gd name="T51" fmla="*/ 443 h 782"/>
                <a:gd name="T52" fmla="*/ 316 w 732"/>
                <a:gd name="T53" fmla="*/ 530 h 782"/>
                <a:gd name="T54" fmla="*/ 419 w 732"/>
                <a:gd name="T55" fmla="*/ 450 h 782"/>
                <a:gd name="T56" fmla="*/ 467 w 732"/>
                <a:gd name="T57" fmla="*/ 302 h 782"/>
                <a:gd name="T58" fmla="*/ 538 w 732"/>
                <a:gd name="T59" fmla="*/ 736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32" h="782">
                  <a:moveTo>
                    <a:pt x="538" y="736"/>
                  </a:moveTo>
                  <a:lnTo>
                    <a:pt x="538" y="736"/>
                  </a:lnTo>
                  <a:cubicBezTo>
                    <a:pt x="477" y="769"/>
                    <a:pt x="412" y="781"/>
                    <a:pt x="338" y="781"/>
                  </a:cubicBezTo>
                  <a:cubicBezTo>
                    <a:pt x="155" y="781"/>
                    <a:pt x="0" y="646"/>
                    <a:pt x="0" y="431"/>
                  </a:cubicBezTo>
                  <a:cubicBezTo>
                    <a:pt x="0" y="199"/>
                    <a:pt x="158" y="0"/>
                    <a:pt x="409" y="0"/>
                  </a:cubicBezTo>
                  <a:cubicBezTo>
                    <a:pt x="602" y="0"/>
                    <a:pt x="731" y="138"/>
                    <a:pt x="731" y="324"/>
                  </a:cubicBezTo>
                  <a:cubicBezTo>
                    <a:pt x="731" y="492"/>
                    <a:pt x="638" y="592"/>
                    <a:pt x="535" y="592"/>
                  </a:cubicBezTo>
                  <a:cubicBezTo>
                    <a:pt x="490" y="592"/>
                    <a:pt x="448" y="563"/>
                    <a:pt x="451" y="492"/>
                  </a:cubicBezTo>
                  <a:cubicBezTo>
                    <a:pt x="448" y="492"/>
                    <a:pt x="422" y="517"/>
                    <a:pt x="393" y="550"/>
                  </a:cubicBezTo>
                  <a:cubicBezTo>
                    <a:pt x="393" y="550"/>
                    <a:pt x="358" y="592"/>
                    <a:pt x="290" y="592"/>
                  </a:cubicBezTo>
                  <a:cubicBezTo>
                    <a:pt x="226" y="592"/>
                    <a:pt x="168" y="537"/>
                    <a:pt x="168" y="450"/>
                  </a:cubicBezTo>
                  <a:cubicBezTo>
                    <a:pt x="168" y="311"/>
                    <a:pt x="277" y="183"/>
                    <a:pt x="435" y="183"/>
                  </a:cubicBezTo>
                  <a:cubicBezTo>
                    <a:pt x="480" y="183"/>
                    <a:pt x="525" y="196"/>
                    <a:pt x="554" y="208"/>
                  </a:cubicBezTo>
                  <a:cubicBezTo>
                    <a:pt x="528" y="334"/>
                    <a:pt x="528" y="334"/>
                    <a:pt x="528" y="334"/>
                  </a:cubicBezTo>
                  <a:cubicBezTo>
                    <a:pt x="522" y="376"/>
                    <a:pt x="516" y="447"/>
                    <a:pt x="512" y="488"/>
                  </a:cubicBezTo>
                  <a:cubicBezTo>
                    <a:pt x="512" y="488"/>
                    <a:pt x="512" y="534"/>
                    <a:pt x="548" y="537"/>
                  </a:cubicBezTo>
                  <a:cubicBezTo>
                    <a:pt x="606" y="537"/>
                    <a:pt x="670" y="460"/>
                    <a:pt x="670" y="331"/>
                  </a:cubicBezTo>
                  <a:cubicBezTo>
                    <a:pt x="670" y="170"/>
                    <a:pt x="573" y="51"/>
                    <a:pt x="400" y="51"/>
                  </a:cubicBezTo>
                  <a:cubicBezTo>
                    <a:pt x="216" y="51"/>
                    <a:pt x="65" y="196"/>
                    <a:pt x="65" y="424"/>
                  </a:cubicBezTo>
                  <a:cubicBezTo>
                    <a:pt x="65" y="611"/>
                    <a:pt x="184" y="727"/>
                    <a:pt x="351" y="727"/>
                  </a:cubicBezTo>
                  <a:cubicBezTo>
                    <a:pt x="416" y="727"/>
                    <a:pt x="445" y="714"/>
                    <a:pt x="445" y="714"/>
                  </a:cubicBezTo>
                  <a:cubicBezTo>
                    <a:pt x="487" y="701"/>
                    <a:pt x="528" y="707"/>
                    <a:pt x="538" y="736"/>
                  </a:cubicBezTo>
                  <a:lnTo>
                    <a:pt x="477" y="253"/>
                  </a:lnTo>
                  <a:lnTo>
                    <a:pt x="477" y="253"/>
                  </a:lnTo>
                  <a:cubicBezTo>
                    <a:pt x="464" y="247"/>
                    <a:pt x="445" y="244"/>
                    <a:pt x="419" y="244"/>
                  </a:cubicBezTo>
                  <a:cubicBezTo>
                    <a:pt x="322" y="244"/>
                    <a:pt x="242" y="337"/>
                    <a:pt x="242" y="443"/>
                  </a:cubicBezTo>
                  <a:cubicBezTo>
                    <a:pt x="242" y="495"/>
                    <a:pt x="268" y="530"/>
                    <a:pt x="316" y="530"/>
                  </a:cubicBezTo>
                  <a:cubicBezTo>
                    <a:pt x="380" y="530"/>
                    <a:pt x="419" y="450"/>
                    <a:pt x="419" y="450"/>
                  </a:cubicBezTo>
                  <a:cubicBezTo>
                    <a:pt x="438" y="408"/>
                    <a:pt x="458" y="344"/>
                    <a:pt x="467" y="302"/>
                  </a:cubicBezTo>
                  <a:lnTo>
                    <a:pt x="538" y="736"/>
                  </a:lnTo>
                </a:path>
              </a:pathLst>
            </a:custGeom>
            <a:solidFill>
              <a:srgbClr val="F6AF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30" name="Freeform 593"/>
            <p:cNvSpPr>
              <a:spLocks noChangeArrowheads="1"/>
            </p:cNvSpPr>
            <p:nvPr/>
          </p:nvSpPr>
          <p:spPr bwMode="auto">
            <a:xfrm>
              <a:off x="14470000" y="1443122"/>
              <a:ext cx="647530" cy="926813"/>
            </a:xfrm>
            <a:custGeom>
              <a:avLst/>
              <a:gdLst>
                <a:gd name="T0" fmla="*/ 675 w 676"/>
                <a:gd name="T1" fmla="*/ 907 h 966"/>
                <a:gd name="T2" fmla="*/ 675 w 676"/>
                <a:gd name="T3" fmla="*/ 907 h 966"/>
                <a:gd name="T4" fmla="*/ 675 w 676"/>
                <a:gd name="T5" fmla="*/ 58 h 966"/>
                <a:gd name="T6" fmla="*/ 646 w 676"/>
                <a:gd name="T7" fmla="*/ 0 h 966"/>
                <a:gd name="T8" fmla="*/ 0 w 676"/>
                <a:gd name="T9" fmla="*/ 483 h 966"/>
                <a:gd name="T10" fmla="*/ 646 w 676"/>
                <a:gd name="T11" fmla="*/ 965 h 966"/>
                <a:gd name="T12" fmla="*/ 675 w 676"/>
                <a:gd name="T13" fmla="*/ 907 h 966"/>
              </a:gdLst>
              <a:ahLst/>
              <a:cxnLst>
                <a:cxn ang="0">
                  <a:pos x="T0" y="T1"/>
                </a:cxn>
                <a:cxn ang="0">
                  <a:pos x="T2" y="T3"/>
                </a:cxn>
                <a:cxn ang="0">
                  <a:pos x="T4" y="T5"/>
                </a:cxn>
                <a:cxn ang="0">
                  <a:pos x="T6" y="T7"/>
                </a:cxn>
                <a:cxn ang="0">
                  <a:pos x="T8" y="T9"/>
                </a:cxn>
                <a:cxn ang="0">
                  <a:pos x="T10" y="T11"/>
                </a:cxn>
                <a:cxn ang="0">
                  <a:pos x="T12" y="T13"/>
                </a:cxn>
              </a:cxnLst>
              <a:rect l="0" t="0" r="r" b="b"/>
              <a:pathLst>
                <a:path w="676" h="966">
                  <a:moveTo>
                    <a:pt x="675" y="907"/>
                  </a:moveTo>
                  <a:lnTo>
                    <a:pt x="675" y="907"/>
                  </a:lnTo>
                  <a:cubicBezTo>
                    <a:pt x="675" y="58"/>
                    <a:pt x="675" y="58"/>
                    <a:pt x="675" y="58"/>
                  </a:cubicBezTo>
                  <a:cubicBezTo>
                    <a:pt x="675" y="35"/>
                    <a:pt x="663" y="16"/>
                    <a:pt x="646" y="0"/>
                  </a:cubicBezTo>
                  <a:cubicBezTo>
                    <a:pt x="0" y="483"/>
                    <a:pt x="0" y="483"/>
                    <a:pt x="0" y="483"/>
                  </a:cubicBezTo>
                  <a:cubicBezTo>
                    <a:pt x="646" y="965"/>
                    <a:pt x="646" y="965"/>
                    <a:pt x="646" y="965"/>
                  </a:cubicBezTo>
                  <a:cubicBezTo>
                    <a:pt x="663" y="949"/>
                    <a:pt x="675" y="930"/>
                    <a:pt x="675" y="907"/>
                  </a:cubicBez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grpSp>
      <p:grpSp>
        <p:nvGrpSpPr>
          <p:cNvPr id="1289" name="Group 1288"/>
          <p:cNvGrpSpPr/>
          <p:nvPr/>
        </p:nvGrpSpPr>
        <p:grpSpPr>
          <a:xfrm>
            <a:off x="22368785" y="6537889"/>
            <a:ext cx="1333693" cy="1340934"/>
            <a:chOff x="16353340" y="7317176"/>
            <a:chExt cx="1544766" cy="1553152"/>
          </a:xfrm>
        </p:grpSpPr>
        <p:sp>
          <p:nvSpPr>
            <p:cNvPr id="1299" name="Freeform 578"/>
            <p:cNvSpPr>
              <a:spLocks noChangeArrowheads="1"/>
            </p:cNvSpPr>
            <p:nvPr/>
          </p:nvSpPr>
          <p:spPr bwMode="auto">
            <a:xfrm>
              <a:off x="16916228" y="7317176"/>
              <a:ext cx="981878" cy="1519296"/>
            </a:xfrm>
            <a:custGeom>
              <a:avLst/>
              <a:gdLst>
                <a:gd name="T0" fmla="*/ 953 w 1021"/>
                <a:gd name="T1" fmla="*/ 489 h 1584"/>
                <a:gd name="T2" fmla="*/ 953 w 1021"/>
                <a:gd name="T3" fmla="*/ 489 h 1584"/>
                <a:gd name="T4" fmla="*/ 930 w 1021"/>
                <a:gd name="T5" fmla="*/ 473 h 1584"/>
                <a:gd name="T6" fmla="*/ 721 w 1021"/>
                <a:gd name="T7" fmla="*/ 531 h 1584"/>
                <a:gd name="T8" fmla="*/ 701 w 1021"/>
                <a:gd name="T9" fmla="*/ 499 h 1584"/>
                <a:gd name="T10" fmla="*/ 853 w 1021"/>
                <a:gd name="T11" fmla="*/ 341 h 1584"/>
                <a:gd name="T12" fmla="*/ 853 w 1021"/>
                <a:gd name="T13" fmla="*/ 316 h 1584"/>
                <a:gd name="T14" fmla="*/ 692 w 1021"/>
                <a:gd name="T15" fmla="*/ 158 h 1584"/>
                <a:gd name="T16" fmla="*/ 663 w 1021"/>
                <a:gd name="T17" fmla="*/ 158 h 1584"/>
                <a:gd name="T18" fmla="*/ 515 w 1021"/>
                <a:gd name="T19" fmla="*/ 312 h 1584"/>
                <a:gd name="T20" fmla="*/ 482 w 1021"/>
                <a:gd name="T21" fmla="*/ 296 h 1584"/>
                <a:gd name="T22" fmla="*/ 534 w 1021"/>
                <a:gd name="T23" fmla="*/ 84 h 1584"/>
                <a:gd name="T24" fmla="*/ 518 w 1021"/>
                <a:gd name="T25" fmla="*/ 58 h 1584"/>
                <a:gd name="T26" fmla="*/ 306 w 1021"/>
                <a:gd name="T27" fmla="*/ 3 h 1584"/>
                <a:gd name="T28" fmla="*/ 280 w 1021"/>
                <a:gd name="T29" fmla="*/ 16 h 1584"/>
                <a:gd name="T30" fmla="*/ 229 w 1021"/>
                <a:gd name="T31" fmla="*/ 229 h 1584"/>
                <a:gd name="T32" fmla="*/ 190 w 1021"/>
                <a:gd name="T33" fmla="*/ 229 h 1584"/>
                <a:gd name="T34" fmla="*/ 129 w 1021"/>
                <a:gd name="T35" fmla="*/ 16 h 1584"/>
                <a:gd name="T36" fmla="*/ 106 w 1021"/>
                <a:gd name="T37" fmla="*/ 3 h 1584"/>
                <a:gd name="T38" fmla="*/ 0 w 1021"/>
                <a:gd name="T39" fmla="*/ 32 h 1584"/>
                <a:gd name="T40" fmla="*/ 90 w 1021"/>
                <a:gd name="T41" fmla="*/ 341 h 1584"/>
                <a:gd name="T42" fmla="*/ 676 w 1021"/>
                <a:gd name="T43" fmla="*/ 679 h 1584"/>
                <a:gd name="T44" fmla="*/ 354 w 1021"/>
                <a:gd name="T45" fmla="*/ 1275 h 1584"/>
                <a:gd name="T46" fmla="*/ 441 w 1021"/>
                <a:gd name="T47" fmla="*/ 1583 h 1584"/>
                <a:gd name="T48" fmla="*/ 540 w 1021"/>
                <a:gd name="T49" fmla="*/ 1557 h 1584"/>
                <a:gd name="T50" fmla="*/ 553 w 1021"/>
                <a:gd name="T51" fmla="*/ 1532 h 1584"/>
                <a:gd name="T52" fmla="*/ 492 w 1021"/>
                <a:gd name="T53" fmla="*/ 1323 h 1584"/>
                <a:gd name="T54" fmla="*/ 524 w 1021"/>
                <a:gd name="T55" fmla="*/ 1304 h 1584"/>
                <a:gd name="T56" fmla="*/ 682 w 1021"/>
                <a:gd name="T57" fmla="*/ 1455 h 1584"/>
                <a:gd name="T58" fmla="*/ 711 w 1021"/>
                <a:gd name="T59" fmla="*/ 1455 h 1584"/>
                <a:gd name="T60" fmla="*/ 866 w 1021"/>
                <a:gd name="T61" fmla="*/ 1294 h 1584"/>
                <a:gd name="T62" fmla="*/ 866 w 1021"/>
                <a:gd name="T63" fmla="*/ 1268 h 1584"/>
                <a:gd name="T64" fmla="*/ 708 w 1021"/>
                <a:gd name="T65" fmla="*/ 1114 h 1584"/>
                <a:gd name="T66" fmla="*/ 727 w 1021"/>
                <a:gd name="T67" fmla="*/ 1081 h 1584"/>
                <a:gd name="T68" fmla="*/ 940 w 1021"/>
                <a:gd name="T69" fmla="*/ 1136 h 1584"/>
                <a:gd name="T70" fmla="*/ 962 w 1021"/>
                <a:gd name="T71" fmla="*/ 1120 h 1584"/>
                <a:gd name="T72" fmla="*/ 1017 w 1021"/>
                <a:gd name="T73" fmla="*/ 904 h 1584"/>
                <a:gd name="T74" fmla="*/ 1001 w 1021"/>
                <a:gd name="T75" fmla="*/ 879 h 1584"/>
                <a:gd name="T76" fmla="*/ 792 w 1021"/>
                <a:gd name="T77" fmla="*/ 827 h 1584"/>
                <a:gd name="T78" fmla="*/ 792 w 1021"/>
                <a:gd name="T79" fmla="*/ 788 h 1584"/>
                <a:gd name="T80" fmla="*/ 1001 w 1021"/>
                <a:gd name="T81" fmla="*/ 727 h 1584"/>
                <a:gd name="T82" fmla="*/ 1014 w 1021"/>
                <a:gd name="T83" fmla="*/ 705 h 1584"/>
                <a:gd name="T84" fmla="*/ 953 w 1021"/>
                <a:gd name="T85" fmla="*/ 489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1" h="1584">
                  <a:moveTo>
                    <a:pt x="953" y="489"/>
                  </a:moveTo>
                  <a:lnTo>
                    <a:pt x="953" y="489"/>
                  </a:lnTo>
                  <a:cubicBezTo>
                    <a:pt x="949" y="477"/>
                    <a:pt x="940" y="470"/>
                    <a:pt x="930" y="473"/>
                  </a:cubicBezTo>
                  <a:cubicBezTo>
                    <a:pt x="721" y="531"/>
                    <a:pt x="721" y="531"/>
                    <a:pt x="721" y="531"/>
                  </a:cubicBezTo>
                  <a:cubicBezTo>
                    <a:pt x="714" y="522"/>
                    <a:pt x="708" y="511"/>
                    <a:pt x="701" y="499"/>
                  </a:cubicBezTo>
                  <a:cubicBezTo>
                    <a:pt x="853" y="341"/>
                    <a:pt x="853" y="341"/>
                    <a:pt x="853" y="341"/>
                  </a:cubicBezTo>
                  <a:cubicBezTo>
                    <a:pt x="859" y="335"/>
                    <a:pt x="859" y="322"/>
                    <a:pt x="853" y="316"/>
                  </a:cubicBezTo>
                  <a:cubicBezTo>
                    <a:pt x="692" y="158"/>
                    <a:pt x="692" y="158"/>
                    <a:pt x="692" y="158"/>
                  </a:cubicBezTo>
                  <a:cubicBezTo>
                    <a:pt x="685" y="151"/>
                    <a:pt x="672" y="151"/>
                    <a:pt x="663" y="158"/>
                  </a:cubicBezTo>
                  <a:cubicBezTo>
                    <a:pt x="515" y="312"/>
                    <a:pt x="515" y="312"/>
                    <a:pt x="515" y="312"/>
                  </a:cubicBezTo>
                  <a:cubicBezTo>
                    <a:pt x="505" y="306"/>
                    <a:pt x="492" y="299"/>
                    <a:pt x="482" y="296"/>
                  </a:cubicBezTo>
                  <a:cubicBezTo>
                    <a:pt x="534" y="84"/>
                    <a:pt x="534" y="84"/>
                    <a:pt x="534" y="84"/>
                  </a:cubicBezTo>
                  <a:cubicBezTo>
                    <a:pt x="537" y="71"/>
                    <a:pt x="531" y="61"/>
                    <a:pt x="518" y="58"/>
                  </a:cubicBezTo>
                  <a:cubicBezTo>
                    <a:pt x="306" y="3"/>
                    <a:pt x="306" y="3"/>
                    <a:pt x="306" y="3"/>
                  </a:cubicBezTo>
                  <a:cubicBezTo>
                    <a:pt x="293" y="0"/>
                    <a:pt x="283" y="7"/>
                    <a:pt x="280" y="16"/>
                  </a:cubicBezTo>
                  <a:cubicBezTo>
                    <a:pt x="229" y="229"/>
                    <a:pt x="229" y="229"/>
                    <a:pt x="229" y="229"/>
                  </a:cubicBezTo>
                  <a:cubicBezTo>
                    <a:pt x="216" y="229"/>
                    <a:pt x="203" y="229"/>
                    <a:pt x="190" y="229"/>
                  </a:cubicBezTo>
                  <a:cubicBezTo>
                    <a:pt x="129" y="16"/>
                    <a:pt x="129" y="16"/>
                    <a:pt x="129" y="16"/>
                  </a:cubicBezTo>
                  <a:cubicBezTo>
                    <a:pt x="129" y="7"/>
                    <a:pt x="116" y="0"/>
                    <a:pt x="106" y="3"/>
                  </a:cubicBezTo>
                  <a:cubicBezTo>
                    <a:pt x="0" y="32"/>
                    <a:pt x="0" y="32"/>
                    <a:pt x="0" y="32"/>
                  </a:cubicBezTo>
                  <a:cubicBezTo>
                    <a:pt x="90" y="341"/>
                    <a:pt x="90" y="341"/>
                    <a:pt x="90" y="341"/>
                  </a:cubicBezTo>
                  <a:cubicBezTo>
                    <a:pt x="341" y="274"/>
                    <a:pt x="605" y="422"/>
                    <a:pt x="676" y="679"/>
                  </a:cubicBezTo>
                  <a:cubicBezTo>
                    <a:pt x="750" y="933"/>
                    <a:pt x="605" y="1200"/>
                    <a:pt x="354" y="1275"/>
                  </a:cubicBezTo>
                  <a:cubicBezTo>
                    <a:pt x="441" y="1583"/>
                    <a:pt x="441" y="1583"/>
                    <a:pt x="441" y="1583"/>
                  </a:cubicBezTo>
                  <a:cubicBezTo>
                    <a:pt x="540" y="1557"/>
                    <a:pt x="540" y="1557"/>
                    <a:pt x="540" y="1557"/>
                  </a:cubicBezTo>
                  <a:cubicBezTo>
                    <a:pt x="550" y="1554"/>
                    <a:pt x="557" y="1541"/>
                    <a:pt x="553" y="1532"/>
                  </a:cubicBezTo>
                  <a:cubicBezTo>
                    <a:pt x="492" y="1323"/>
                    <a:pt x="492" y="1323"/>
                    <a:pt x="492" y="1323"/>
                  </a:cubicBezTo>
                  <a:cubicBezTo>
                    <a:pt x="505" y="1316"/>
                    <a:pt x="515" y="1310"/>
                    <a:pt x="524" y="1304"/>
                  </a:cubicBezTo>
                  <a:cubicBezTo>
                    <a:pt x="682" y="1455"/>
                    <a:pt x="682" y="1455"/>
                    <a:pt x="682" y="1455"/>
                  </a:cubicBezTo>
                  <a:cubicBezTo>
                    <a:pt x="689" y="1464"/>
                    <a:pt x="701" y="1464"/>
                    <a:pt x="711" y="1455"/>
                  </a:cubicBezTo>
                  <a:cubicBezTo>
                    <a:pt x="866" y="1294"/>
                    <a:pt x="866" y="1294"/>
                    <a:pt x="866" y="1294"/>
                  </a:cubicBezTo>
                  <a:cubicBezTo>
                    <a:pt x="872" y="1287"/>
                    <a:pt x="872" y="1275"/>
                    <a:pt x="866" y="1268"/>
                  </a:cubicBezTo>
                  <a:cubicBezTo>
                    <a:pt x="708" y="1114"/>
                    <a:pt x="708" y="1114"/>
                    <a:pt x="708" y="1114"/>
                  </a:cubicBezTo>
                  <a:cubicBezTo>
                    <a:pt x="714" y="1104"/>
                    <a:pt x="721" y="1094"/>
                    <a:pt x="727" y="1081"/>
                  </a:cubicBezTo>
                  <a:cubicBezTo>
                    <a:pt x="940" y="1136"/>
                    <a:pt x="940" y="1136"/>
                    <a:pt x="940" y="1136"/>
                  </a:cubicBezTo>
                  <a:cubicBezTo>
                    <a:pt x="949" y="1139"/>
                    <a:pt x="959" y="1133"/>
                    <a:pt x="962" y="1120"/>
                  </a:cubicBezTo>
                  <a:cubicBezTo>
                    <a:pt x="1017" y="904"/>
                    <a:pt x="1017" y="904"/>
                    <a:pt x="1017" y="904"/>
                  </a:cubicBezTo>
                  <a:cubicBezTo>
                    <a:pt x="1020" y="895"/>
                    <a:pt x="1014" y="882"/>
                    <a:pt x="1001" y="879"/>
                  </a:cubicBezTo>
                  <a:cubicBezTo>
                    <a:pt x="792" y="827"/>
                    <a:pt x="792" y="827"/>
                    <a:pt x="792" y="827"/>
                  </a:cubicBezTo>
                  <a:cubicBezTo>
                    <a:pt x="792" y="814"/>
                    <a:pt x="792" y="801"/>
                    <a:pt x="792" y="788"/>
                  </a:cubicBezTo>
                  <a:cubicBezTo>
                    <a:pt x="1001" y="727"/>
                    <a:pt x="1001" y="727"/>
                    <a:pt x="1001" y="727"/>
                  </a:cubicBezTo>
                  <a:cubicBezTo>
                    <a:pt x="1010" y="724"/>
                    <a:pt x="1017" y="714"/>
                    <a:pt x="1014" y="705"/>
                  </a:cubicBezTo>
                  <a:lnTo>
                    <a:pt x="953" y="489"/>
                  </a:lnTo>
                </a:path>
              </a:pathLst>
            </a:custGeom>
            <a:solidFill>
              <a:srgbClr val="FDCA1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00" name="Freeform 579"/>
            <p:cNvSpPr>
              <a:spLocks noChangeArrowheads="1"/>
            </p:cNvSpPr>
            <p:nvPr/>
          </p:nvSpPr>
          <p:spPr bwMode="auto">
            <a:xfrm>
              <a:off x="16353340" y="7346798"/>
              <a:ext cx="986111" cy="1523530"/>
            </a:xfrm>
            <a:custGeom>
              <a:avLst/>
              <a:gdLst>
                <a:gd name="T0" fmla="*/ 933 w 1027"/>
                <a:gd name="T1" fmla="*/ 1246 h 1588"/>
                <a:gd name="T2" fmla="*/ 933 w 1027"/>
                <a:gd name="T3" fmla="*/ 1246 h 1588"/>
                <a:gd name="T4" fmla="*/ 337 w 1027"/>
                <a:gd name="T5" fmla="*/ 908 h 1588"/>
                <a:gd name="T6" fmla="*/ 669 w 1027"/>
                <a:gd name="T7" fmla="*/ 313 h 1588"/>
                <a:gd name="T8" fmla="*/ 675 w 1027"/>
                <a:gd name="T9" fmla="*/ 309 h 1588"/>
                <a:gd name="T10" fmla="*/ 585 w 1027"/>
                <a:gd name="T11" fmla="*/ 0 h 1588"/>
                <a:gd name="T12" fmla="*/ 476 w 1027"/>
                <a:gd name="T13" fmla="*/ 32 h 1588"/>
                <a:gd name="T14" fmla="*/ 463 w 1027"/>
                <a:gd name="T15" fmla="*/ 55 h 1588"/>
                <a:gd name="T16" fmla="*/ 524 w 1027"/>
                <a:gd name="T17" fmla="*/ 264 h 1588"/>
                <a:gd name="T18" fmla="*/ 492 w 1027"/>
                <a:gd name="T19" fmla="*/ 284 h 1588"/>
                <a:gd name="T20" fmla="*/ 334 w 1027"/>
                <a:gd name="T21" fmla="*/ 132 h 1588"/>
                <a:gd name="T22" fmla="*/ 305 w 1027"/>
                <a:gd name="T23" fmla="*/ 132 h 1588"/>
                <a:gd name="T24" fmla="*/ 150 w 1027"/>
                <a:gd name="T25" fmla="*/ 293 h 1588"/>
                <a:gd name="T26" fmla="*/ 148 w 1027"/>
                <a:gd name="T27" fmla="*/ 306 h 1588"/>
                <a:gd name="T28" fmla="*/ 150 w 1027"/>
                <a:gd name="T29" fmla="*/ 322 h 1588"/>
                <a:gd name="T30" fmla="*/ 308 w 1027"/>
                <a:gd name="T31" fmla="*/ 474 h 1588"/>
                <a:gd name="T32" fmla="*/ 289 w 1027"/>
                <a:gd name="T33" fmla="*/ 505 h 1588"/>
                <a:gd name="T34" fmla="*/ 77 w 1027"/>
                <a:gd name="T35" fmla="*/ 451 h 1588"/>
                <a:gd name="T36" fmla="*/ 54 w 1027"/>
                <a:gd name="T37" fmla="*/ 467 h 1588"/>
                <a:gd name="T38" fmla="*/ 0 w 1027"/>
                <a:gd name="T39" fmla="*/ 682 h 1588"/>
                <a:gd name="T40" fmla="*/ 3 w 1027"/>
                <a:gd name="T41" fmla="*/ 698 h 1588"/>
                <a:gd name="T42" fmla="*/ 16 w 1027"/>
                <a:gd name="T43" fmla="*/ 708 h 1588"/>
                <a:gd name="T44" fmla="*/ 224 w 1027"/>
                <a:gd name="T45" fmla="*/ 763 h 1588"/>
                <a:gd name="T46" fmla="*/ 224 w 1027"/>
                <a:gd name="T47" fmla="*/ 801 h 1588"/>
                <a:gd name="T48" fmla="*/ 16 w 1027"/>
                <a:gd name="T49" fmla="*/ 859 h 1588"/>
                <a:gd name="T50" fmla="*/ 3 w 1027"/>
                <a:gd name="T51" fmla="*/ 885 h 1588"/>
                <a:gd name="T52" fmla="*/ 64 w 1027"/>
                <a:gd name="T53" fmla="*/ 1101 h 1588"/>
                <a:gd name="T54" fmla="*/ 87 w 1027"/>
                <a:gd name="T55" fmla="*/ 1114 h 1588"/>
                <a:gd name="T56" fmla="*/ 295 w 1027"/>
                <a:gd name="T57" fmla="*/ 1056 h 1588"/>
                <a:gd name="T58" fmla="*/ 315 w 1027"/>
                <a:gd name="T59" fmla="*/ 1088 h 1588"/>
                <a:gd name="T60" fmla="*/ 163 w 1027"/>
                <a:gd name="T61" fmla="*/ 1246 h 1588"/>
                <a:gd name="T62" fmla="*/ 157 w 1027"/>
                <a:gd name="T63" fmla="*/ 1259 h 1588"/>
                <a:gd name="T64" fmla="*/ 163 w 1027"/>
                <a:gd name="T65" fmla="*/ 1275 h 1588"/>
                <a:gd name="T66" fmla="*/ 324 w 1027"/>
                <a:gd name="T67" fmla="*/ 1429 h 1588"/>
                <a:gd name="T68" fmla="*/ 350 w 1027"/>
                <a:gd name="T69" fmla="*/ 1429 h 1588"/>
                <a:gd name="T70" fmla="*/ 501 w 1027"/>
                <a:gd name="T71" fmla="*/ 1275 h 1588"/>
                <a:gd name="T72" fmla="*/ 534 w 1027"/>
                <a:gd name="T73" fmla="*/ 1294 h 1588"/>
                <a:gd name="T74" fmla="*/ 482 w 1027"/>
                <a:gd name="T75" fmla="*/ 1506 h 1588"/>
                <a:gd name="T76" fmla="*/ 485 w 1027"/>
                <a:gd name="T77" fmla="*/ 1522 h 1588"/>
                <a:gd name="T78" fmla="*/ 495 w 1027"/>
                <a:gd name="T79" fmla="*/ 1529 h 1588"/>
                <a:gd name="T80" fmla="*/ 711 w 1027"/>
                <a:gd name="T81" fmla="*/ 1587 h 1588"/>
                <a:gd name="T82" fmla="*/ 736 w 1027"/>
                <a:gd name="T83" fmla="*/ 1570 h 1588"/>
                <a:gd name="T84" fmla="*/ 788 w 1027"/>
                <a:gd name="T85" fmla="*/ 1362 h 1588"/>
                <a:gd name="T86" fmla="*/ 827 w 1027"/>
                <a:gd name="T87" fmla="*/ 1362 h 1588"/>
                <a:gd name="T88" fmla="*/ 888 w 1027"/>
                <a:gd name="T89" fmla="*/ 1570 h 1588"/>
                <a:gd name="T90" fmla="*/ 910 w 1027"/>
                <a:gd name="T91" fmla="*/ 1583 h 1588"/>
                <a:gd name="T92" fmla="*/ 1026 w 1027"/>
                <a:gd name="T93" fmla="*/ 1551 h 1588"/>
                <a:gd name="T94" fmla="*/ 939 w 1027"/>
                <a:gd name="T95" fmla="*/ 1243 h 1588"/>
                <a:gd name="T96" fmla="*/ 933 w 1027"/>
                <a:gd name="T97" fmla="*/ 1246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7" h="1588">
                  <a:moveTo>
                    <a:pt x="933" y="1246"/>
                  </a:moveTo>
                  <a:lnTo>
                    <a:pt x="933" y="1246"/>
                  </a:lnTo>
                  <a:cubicBezTo>
                    <a:pt x="678" y="1316"/>
                    <a:pt x="411" y="1168"/>
                    <a:pt x="337" y="908"/>
                  </a:cubicBezTo>
                  <a:cubicBezTo>
                    <a:pt x="266" y="650"/>
                    <a:pt x="414" y="383"/>
                    <a:pt x="669" y="313"/>
                  </a:cubicBezTo>
                  <a:cubicBezTo>
                    <a:pt x="669" y="309"/>
                    <a:pt x="672" y="309"/>
                    <a:pt x="675" y="309"/>
                  </a:cubicBezTo>
                  <a:cubicBezTo>
                    <a:pt x="585" y="0"/>
                    <a:pt x="585" y="0"/>
                    <a:pt x="585" y="0"/>
                  </a:cubicBezTo>
                  <a:cubicBezTo>
                    <a:pt x="476" y="32"/>
                    <a:pt x="476" y="32"/>
                    <a:pt x="476" y="32"/>
                  </a:cubicBezTo>
                  <a:cubicBezTo>
                    <a:pt x="466" y="36"/>
                    <a:pt x="459" y="45"/>
                    <a:pt x="463" y="55"/>
                  </a:cubicBezTo>
                  <a:cubicBezTo>
                    <a:pt x="524" y="264"/>
                    <a:pt x="524" y="264"/>
                    <a:pt x="524" y="264"/>
                  </a:cubicBezTo>
                  <a:cubicBezTo>
                    <a:pt x="511" y="271"/>
                    <a:pt x="501" y="277"/>
                    <a:pt x="492" y="284"/>
                  </a:cubicBezTo>
                  <a:cubicBezTo>
                    <a:pt x="334" y="132"/>
                    <a:pt x="334" y="132"/>
                    <a:pt x="334" y="132"/>
                  </a:cubicBezTo>
                  <a:cubicBezTo>
                    <a:pt x="327" y="126"/>
                    <a:pt x="311" y="126"/>
                    <a:pt x="305" y="132"/>
                  </a:cubicBezTo>
                  <a:cubicBezTo>
                    <a:pt x="150" y="293"/>
                    <a:pt x="150" y="293"/>
                    <a:pt x="150" y="293"/>
                  </a:cubicBezTo>
                  <a:cubicBezTo>
                    <a:pt x="148" y="296"/>
                    <a:pt x="148" y="303"/>
                    <a:pt x="148" y="306"/>
                  </a:cubicBezTo>
                  <a:cubicBezTo>
                    <a:pt x="148" y="313"/>
                    <a:pt x="148" y="319"/>
                    <a:pt x="150" y="322"/>
                  </a:cubicBezTo>
                  <a:cubicBezTo>
                    <a:pt x="308" y="474"/>
                    <a:pt x="308" y="474"/>
                    <a:pt x="308" y="474"/>
                  </a:cubicBezTo>
                  <a:cubicBezTo>
                    <a:pt x="302" y="483"/>
                    <a:pt x="295" y="496"/>
                    <a:pt x="289" y="505"/>
                  </a:cubicBezTo>
                  <a:cubicBezTo>
                    <a:pt x="77" y="451"/>
                    <a:pt x="77" y="451"/>
                    <a:pt x="77" y="451"/>
                  </a:cubicBezTo>
                  <a:cubicBezTo>
                    <a:pt x="67" y="451"/>
                    <a:pt x="58" y="457"/>
                    <a:pt x="54" y="467"/>
                  </a:cubicBezTo>
                  <a:cubicBezTo>
                    <a:pt x="0" y="682"/>
                    <a:pt x="0" y="682"/>
                    <a:pt x="0" y="682"/>
                  </a:cubicBezTo>
                  <a:cubicBezTo>
                    <a:pt x="0" y="689"/>
                    <a:pt x="0" y="695"/>
                    <a:pt x="3" y="698"/>
                  </a:cubicBezTo>
                  <a:cubicBezTo>
                    <a:pt x="6" y="705"/>
                    <a:pt x="9" y="708"/>
                    <a:pt x="16" y="708"/>
                  </a:cubicBezTo>
                  <a:cubicBezTo>
                    <a:pt x="224" y="763"/>
                    <a:pt x="224" y="763"/>
                    <a:pt x="224" y="763"/>
                  </a:cubicBezTo>
                  <a:cubicBezTo>
                    <a:pt x="224" y="772"/>
                    <a:pt x="224" y="785"/>
                    <a:pt x="224" y="801"/>
                  </a:cubicBezTo>
                  <a:cubicBezTo>
                    <a:pt x="16" y="859"/>
                    <a:pt x="16" y="859"/>
                    <a:pt x="16" y="859"/>
                  </a:cubicBezTo>
                  <a:cubicBezTo>
                    <a:pt x="6" y="863"/>
                    <a:pt x="0" y="872"/>
                    <a:pt x="3" y="885"/>
                  </a:cubicBezTo>
                  <a:cubicBezTo>
                    <a:pt x="64" y="1101"/>
                    <a:pt x="64" y="1101"/>
                    <a:pt x="64" y="1101"/>
                  </a:cubicBezTo>
                  <a:cubicBezTo>
                    <a:pt x="67" y="1111"/>
                    <a:pt x="77" y="1117"/>
                    <a:pt x="87" y="1114"/>
                  </a:cubicBezTo>
                  <a:cubicBezTo>
                    <a:pt x="295" y="1056"/>
                    <a:pt x="295" y="1056"/>
                    <a:pt x="295" y="1056"/>
                  </a:cubicBezTo>
                  <a:cubicBezTo>
                    <a:pt x="302" y="1065"/>
                    <a:pt x="308" y="1078"/>
                    <a:pt x="315" y="1088"/>
                  </a:cubicBezTo>
                  <a:cubicBezTo>
                    <a:pt x="163" y="1246"/>
                    <a:pt x="163" y="1246"/>
                    <a:pt x="163" y="1246"/>
                  </a:cubicBezTo>
                  <a:cubicBezTo>
                    <a:pt x="160" y="1249"/>
                    <a:pt x="157" y="1255"/>
                    <a:pt x="157" y="1259"/>
                  </a:cubicBezTo>
                  <a:cubicBezTo>
                    <a:pt x="157" y="1265"/>
                    <a:pt x="160" y="1272"/>
                    <a:pt x="163" y="1275"/>
                  </a:cubicBezTo>
                  <a:cubicBezTo>
                    <a:pt x="324" y="1429"/>
                    <a:pt x="324" y="1429"/>
                    <a:pt x="324" y="1429"/>
                  </a:cubicBezTo>
                  <a:cubicBezTo>
                    <a:pt x="331" y="1438"/>
                    <a:pt x="344" y="1438"/>
                    <a:pt x="350" y="1429"/>
                  </a:cubicBezTo>
                  <a:cubicBezTo>
                    <a:pt x="501" y="1275"/>
                    <a:pt x="501" y="1275"/>
                    <a:pt x="501" y="1275"/>
                  </a:cubicBezTo>
                  <a:cubicBezTo>
                    <a:pt x="511" y="1281"/>
                    <a:pt x="524" y="1288"/>
                    <a:pt x="534" y="1294"/>
                  </a:cubicBezTo>
                  <a:cubicBezTo>
                    <a:pt x="482" y="1506"/>
                    <a:pt x="482" y="1506"/>
                    <a:pt x="482" y="1506"/>
                  </a:cubicBezTo>
                  <a:cubicBezTo>
                    <a:pt x="482" y="1509"/>
                    <a:pt x="482" y="1516"/>
                    <a:pt x="485" y="1522"/>
                  </a:cubicBezTo>
                  <a:cubicBezTo>
                    <a:pt x="485" y="1525"/>
                    <a:pt x="492" y="1529"/>
                    <a:pt x="495" y="1529"/>
                  </a:cubicBezTo>
                  <a:cubicBezTo>
                    <a:pt x="711" y="1587"/>
                    <a:pt x="711" y="1587"/>
                    <a:pt x="711" y="1587"/>
                  </a:cubicBezTo>
                  <a:cubicBezTo>
                    <a:pt x="723" y="1587"/>
                    <a:pt x="733" y="1580"/>
                    <a:pt x="736" y="1570"/>
                  </a:cubicBezTo>
                  <a:cubicBezTo>
                    <a:pt x="788" y="1362"/>
                    <a:pt x="788" y="1362"/>
                    <a:pt x="788" y="1362"/>
                  </a:cubicBezTo>
                  <a:cubicBezTo>
                    <a:pt x="801" y="1362"/>
                    <a:pt x="814" y="1362"/>
                    <a:pt x="827" y="1362"/>
                  </a:cubicBezTo>
                  <a:cubicBezTo>
                    <a:pt x="888" y="1570"/>
                    <a:pt x="888" y="1570"/>
                    <a:pt x="888" y="1570"/>
                  </a:cubicBezTo>
                  <a:cubicBezTo>
                    <a:pt x="888" y="1580"/>
                    <a:pt x="901" y="1587"/>
                    <a:pt x="910" y="1583"/>
                  </a:cubicBezTo>
                  <a:cubicBezTo>
                    <a:pt x="1026" y="1551"/>
                    <a:pt x="1026" y="1551"/>
                    <a:pt x="1026" y="1551"/>
                  </a:cubicBezTo>
                  <a:cubicBezTo>
                    <a:pt x="939" y="1243"/>
                    <a:pt x="939" y="1243"/>
                    <a:pt x="939" y="1243"/>
                  </a:cubicBezTo>
                  <a:cubicBezTo>
                    <a:pt x="936" y="1243"/>
                    <a:pt x="936" y="1246"/>
                    <a:pt x="933" y="1246"/>
                  </a:cubicBezTo>
                </a:path>
              </a:pathLst>
            </a:custGeom>
            <a:solidFill>
              <a:srgbClr val="F6AF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01" name="Freeform 580"/>
            <p:cNvSpPr>
              <a:spLocks noChangeArrowheads="1"/>
            </p:cNvSpPr>
            <p:nvPr/>
          </p:nvSpPr>
          <p:spPr bwMode="auto">
            <a:xfrm>
              <a:off x="17000874" y="7579561"/>
              <a:ext cx="634835" cy="960669"/>
            </a:xfrm>
            <a:custGeom>
              <a:avLst/>
              <a:gdLst>
                <a:gd name="T0" fmla="*/ 479 w 661"/>
                <a:gd name="T1" fmla="*/ 434 h 1002"/>
                <a:gd name="T2" fmla="*/ 479 w 661"/>
                <a:gd name="T3" fmla="*/ 434 h 1002"/>
                <a:gd name="T4" fmla="*/ 235 w 661"/>
                <a:gd name="T5" fmla="*/ 894 h 1002"/>
                <a:gd name="T6" fmla="*/ 264 w 661"/>
                <a:gd name="T7" fmla="*/ 1001 h 1002"/>
                <a:gd name="T8" fmla="*/ 586 w 661"/>
                <a:gd name="T9" fmla="*/ 405 h 1002"/>
                <a:gd name="T10" fmla="*/ 0 w 661"/>
                <a:gd name="T11" fmla="*/ 67 h 1002"/>
                <a:gd name="T12" fmla="*/ 29 w 661"/>
                <a:gd name="T13" fmla="*/ 177 h 1002"/>
                <a:gd name="T14" fmla="*/ 479 w 661"/>
                <a:gd name="T15" fmla="*/ 434 h 10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1002">
                  <a:moveTo>
                    <a:pt x="479" y="434"/>
                  </a:moveTo>
                  <a:lnTo>
                    <a:pt x="479" y="434"/>
                  </a:lnTo>
                  <a:cubicBezTo>
                    <a:pt x="537" y="630"/>
                    <a:pt x="425" y="836"/>
                    <a:pt x="235" y="894"/>
                  </a:cubicBezTo>
                  <a:cubicBezTo>
                    <a:pt x="264" y="1001"/>
                    <a:pt x="264" y="1001"/>
                    <a:pt x="264" y="1001"/>
                  </a:cubicBezTo>
                  <a:cubicBezTo>
                    <a:pt x="515" y="926"/>
                    <a:pt x="660" y="659"/>
                    <a:pt x="586" y="405"/>
                  </a:cubicBezTo>
                  <a:cubicBezTo>
                    <a:pt x="515" y="148"/>
                    <a:pt x="251" y="0"/>
                    <a:pt x="0" y="67"/>
                  </a:cubicBezTo>
                  <a:cubicBezTo>
                    <a:pt x="29" y="177"/>
                    <a:pt x="29" y="177"/>
                    <a:pt x="29" y="177"/>
                  </a:cubicBezTo>
                  <a:cubicBezTo>
                    <a:pt x="226" y="122"/>
                    <a:pt x="425" y="237"/>
                    <a:pt x="479" y="434"/>
                  </a:cubicBezTo>
                </a:path>
              </a:pathLst>
            </a:custGeom>
            <a:solidFill>
              <a:srgbClr val="F6AF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02" name="Freeform 581"/>
            <p:cNvSpPr>
              <a:spLocks noChangeArrowheads="1"/>
            </p:cNvSpPr>
            <p:nvPr/>
          </p:nvSpPr>
          <p:spPr bwMode="auto">
            <a:xfrm>
              <a:off x="16607274" y="7643041"/>
              <a:ext cx="647533" cy="969135"/>
            </a:xfrm>
            <a:custGeom>
              <a:avLst/>
              <a:gdLst>
                <a:gd name="T0" fmla="*/ 71 w 674"/>
                <a:gd name="T1" fmla="*/ 599 h 1008"/>
                <a:gd name="T2" fmla="*/ 71 w 674"/>
                <a:gd name="T3" fmla="*/ 599 h 1008"/>
                <a:gd name="T4" fmla="*/ 667 w 674"/>
                <a:gd name="T5" fmla="*/ 937 h 1008"/>
                <a:gd name="T6" fmla="*/ 673 w 674"/>
                <a:gd name="T7" fmla="*/ 934 h 1008"/>
                <a:gd name="T8" fmla="*/ 644 w 674"/>
                <a:gd name="T9" fmla="*/ 827 h 1008"/>
                <a:gd name="T10" fmla="*/ 638 w 674"/>
                <a:gd name="T11" fmla="*/ 827 h 1008"/>
                <a:gd name="T12" fmla="*/ 181 w 674"/>
                <a:gd name="T13" fmla="*/ 570 h 1008"/>
                <a:gd name="T14" fmla="*/ 432 w 674"/>
                <a:gd name="T15" fmla="*/ 110 h 1008"/>
                <a:gd name="T16" fmla="*/ 438 w 674"/>
                <a:gd name="T17" fmla="*/ 110 h 1008"/>
                <a:gd name="T18" fmla="*/ 409 w 674"/>
                <a:gd name="T19" fmla="*/ 0 h 1008"/>
                <a:gd name="T20" fmla="*/ 403 w 674"/>
                <a:gd name="T21" fmla="*/ 4 h 1008"/>
                <a:gd name="T22" fmla="*/ 71 w 674"/>
                <a:gd name="T23" fmla="*/ 599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4" h="1008">
                  <a:moveTo>
                    <a:pt x="71" y="599"/>
                  </a:moveTo>
                  <a:lnTo>
                    <a:pt x="71" y="599"/>
                  </a:lnTo>
                  <a:cubicBezTo>
                    <a:pt x="145" y="859"/>
                    <a:pt x="412" y="1007"/>
                    <a:pt x="667" y="937"/>
                  </a:cubicBezTo>
                  <a:cubicBezTo>
                    <a:pt x="670" y="937"/>
                    <a:pt x="670" y="934"/>
                    <a:pt x="673" y="934"/>
                  </a:cubicBezTo>
                  <a:cubicBezTo>
                    <a:pt x="644" y="827"/>
                    <a:pt x="644" y="827"/>
                    <a:pt x="644" y="827"/>
                  </a:cubicBezTo>
                  <a:cubicBezTo>
                    <a:pt x="641" y="827"/>
                    <a:pt x="638" y="827"/>
                    <a:pt x="638" y="827"/>
                  </a:cubicBezTo>
                  <a:cubicBezTo>
                    <a:pt x="441" y="885"/>
                    <a:pt x="235" y="769"/>
                    <a:pt x="181" y="570"/>
                  </a:cubicBezTo>
                  <a:cubicBezTo>
                    <a:pt x="123" y="370"/>
                    <a:pt x="235" y="165"/>
                    <a:pt x="432" y="110"/>
                  </a:cubicBezTo>
                  <a:cubicBezTo>
                    <a:pt x="435" y="110"/>
                    <a:pt x="438" y="110"/>
                    <a:pt x="438" y="110"/>
                  </a:cubicBezTo>
                  <a:cubicBezTo>
                    <a:pt x="409" y="0"/>
                    <a:pt x="409" y="0"/>
                    <a:pt x="409" y="0"/>
                  </a:cubicBezTo>
                  <a:cubicBezTo>
                    <a:pt x="406" y="0"/>
                    <a:pt x="403" y="0"/>
                    <a:pt x="403" y="4"/>
                  </a:cubicBezTo>
                  <a:cubicBezTo>
                    <a:pt x="148" y="74"/>
                    <a:pt x="0" y="341"/>
                    <a:pt x="71" y="599"/>
                  </a:cubicBezTo>
                </a:path>
              </a:pathLst>
            </a:custGeom>
            <a:solidFill>
              <a:srgbClr val="FDCA1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03" name="Freeform 594"/>
            <p:cNvSpPr>
              <a:spLocks noChangeArrowheads="1"/>
            </p:cNvSpPr>
            <p:nvPr/>
          </p:nvSpPr>
          <p:spPr bwMode="auto">
            <a:xfrm>
              <a:off x="16751171" y="7719218"/>
              <a:ext cx="363972" cy="740606"/>
            </a:xfrm>
            <a:custGeom>
              <a:avLst/>
              <a:gdLst>
                <a:gd name="T0" fmla="*/ 7 w 381"/>
                <a:gd name="T1" fmla="*/ 295 h 773"/>
                <a:gd name="T2" fmla="*/ 33 w 381"/>
                <a:gd name="T3" fmla="*/ 363 h 773"/>
                <a:gd name="T4" fmla="*/ 45 w 381"/>
                <a:gd name="T5" fmla="*/ 392 h 773"/>
                <a:gd name="T6" fmla="*/ 71 w 381"/>
                <a:gd name="T7" fmla="*/ 405 h 773"/>
                <a:gd name="T8" fmla="*/ 113 w 381"/>
                <a:gd name="T9" fmla="*/ 434 h 773"/>
                <a:gd name="T10" fmla="*/ 136 w 381"/>
                <a:gd name="T11" fmla="*/ 450 h 773"/>
                <a:gd name="T12" fmla="*/ 132 w 381"/>
                <a:gd name="T13" fmla="*/ 460 h 773"/>
                <a:gd name="T14" fmla="*/ 126 w 381"/>
                <a:gd name="T15" fmla="*/ 508 h 773"/>
                <a:gd name="T16" fmla="*/ 165 w 381"/>
                <a:gd name="T17" fmla="*/ 575 h 773"/>
                <a:gd name="T18" fmla="*/ 174 w 381"/>
                <a:gd name="T19" fmla="*/ 666 h 773"/>
                <a:gd name="T20" fmla="*/ 226 w 381"/>
                <a:gd name="T21" fmla="*/ 717 h 773"/>
                <a:gd name="T22" fmla="*/ 203 w 381"/>
                <a:gd name="T23" fmla="*/ 675 h 773"/>
                <a:gd name="T24" fmla="*/ 226 w 381"/>
                <a:gd name="T25" fmla="*/ 633 h 773"/>
                <a:gd name="T26" fmla="*/ 255 w 381"/>
                <a:gd name="T27" fmla="*/ 585 h 773"/>
                <a:gd name="T28" fmla="*/ 290 w 381"/>
                <a:gd name="T29" fmla="*/ 514 h 773"/>
                <a:gd name="T30" fmla="*/ 232 w 381"/>
                <a:gd name="T31" fmla="*/ 469 h 773"/>
                <a:gd name="T32" fmla="*/ 155 w 381"/>
                <a:gd name="T33" fmla="*/ 424 h 773"/>
                <a:gd name="T34" fmla="*/ 129 w 381"/>
                <a:gd name="T35" fmla="*/ 424 h 773"/>
                <a:gd name="T36" fmla="*/ 103 w 381"/>
                <a:gd name="T37" fmla="*/ 382 h 773"/>
                <a:gd name="T38" fmla="*/ 100 w 381"/>
                <a:gd name="T39" fmla="*/ 350 h 773"/>
                <a:gd name="T40" fmla="*/ 139 w 381"/>
                <a:gd name="T41" fmla="*/ 347 h 773"/>
                <a:gd name="T42" fmla="*/ 187 w 381"/>
                <a:gd name="T43" fmla="*/ 282 h 773"/>
                <a:gd name="T44" fmla="*/ 219 w 381"/>
                <a:gd name="T45" fmla="*/ 250 h 773"/>
                <a:gd name="T46" fmla="*/ 245 w 381"/>
                <a:gd name="T47" fmla="*/ 270 h 773"/>
                <a:gd name="T48" fmla="*/ 371 w 381"/>
                <a:gd name="T49" fmla="*/ 435 h 773"/>
                <a:gd name="T50" fmla="*/ 0 w 381"/>
                <a:gd name="T51" fmla="*/ 455 h 773"/>
                <a:gd name="T52" fmla="*/ 268 w 381"/>
                <a:gd name="T53" fmla="*/ 141 h 773"/>
                <a:gd name="T54" fmla="*/ 235 w 381"/>
                <a:gd name="T55" fmla="*/ 131 h 773"/>
                <a:gd name="T56" fmla="*/ 213 w 381"/>
                <a:gd name="T57" fmla="*/ 138 h 773"/>
                <a:gd name="T58" fmla="*/ 177 w 381"/>
                <a:gd name="T59" fmla="*/ 148 h 773"/>
                <a:gd name="T60" fmla="*/ 165 w 381"/>
                <a:gd name="T61" fmla="*/ 148 h 773"/>
                <a:gd name="T62" fmla="*/ 161 w 381"/>
                <a:gd name="T63" fmla="*/ 154 h 773"/>
                <a:gd name="T64" fmla="*/ 142 w 381"/>
                <a:gd name="T65" fmla="*/ 151 h 773"/>
                <a:gd name="T66" fmla="*/ 171 w 381"/>
                <a:gd name="T67" fmla="*/ 167 h 773"/>
                <a:gd name="T68" fmla="*/ 161 w 381"/>
                <a:gd name="T69" fmla="*/ 167 h 773"/>
                <a:gd name="T70" fmla="*/ 123 w 381"/>
                <a:gd name="T71" fmla="*/ 154 h 773"/>
                <a:gd name="T72" fmla="*/ 107 w 381"/>
                <a:gd name="T73" fmla="*/ 164 h 773"/>
                <a:gd name="T74" fmla="*/ 94 w 381"/>
                <a:gd name="T75" fmla="*/ 170 h 773"/>
                <a:gd name="T76" fmla="*/ 380 w 381"/>
                <a:gd name="T77" fmla="*/ 0 h 773"/>
                <a:gd name="T78" fmla="*/ 287 w 381"/>
                <a:gd name="T79" fmla="*/ 131 h 773"/>
                <a:gd name="T80" fmla="*/ 268 w 381"/>
                <a:gd name="T81" fmla="*/ 144 h 773"/>
                <a:gd name="T82" fmla="*/ 255 w 381"/>
                <a:gd name="T83" fmla="*/ 148 h 773"/>
                <a:gd name="T84" fmla="*/ 271 w 381"/>
                <a:gd name="T85" fmla="*/ 151 h 773"/>
                <a:gd name="T86" fmla="*/ 280 w 381"/>
                <a:gd name="T87" fmla="*/ 159 h 773"/>
                <a:gd name="T88" fmla="*/ 284 w 381"/>
                <a:gd name="T89" fmla="*/ 167 h 773"/>
                <a:gd name="T90" fmla="*/ 287 w 381"/>
                <a:gd name="T91" fmla="*/ 183 h 773"/>
                <a:gd name="T92" fmla="*/ 319 w 381"/>
                <a:gd name="T93" fmla="*/ 189 h 773"/>
                <a:gd name="T94" fmla="*/ 380 w 381"/>
                <a:gd name="T95" fmla="*/ 186 h 773"/>
                <a:gd name="T96" fmla="*/ 367 w 381"/>
                <a:gd name="T97" fmla="*/ 199 h 773"/>
                <a:gd name="T98" fmla="*/ 364 w 381"/>
                <a:gd name="T99" fmla="*/ 366 h 773"/>
                <a:gd name="T100" fmla="*/ 362 w 381"/>
                <a:gd name="T101" fmla="*/ 409 h 773"/>
                <a:gd name="T102" fmla="*/ 181 w 381"/>
                <a:gd name="T103" fmla="*/ 231 h 773"/>
                <a:gd name="T104" fmla="*/ 168 w 381"/>
                <a:gd name="T105" fmla="*/ 224 h 773"/>
                <a:gd name="T106" fmla="*/ 199 w 381"/>
                <a:gd name="T107" fmla="*/ 20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1" h="773">
                  <a:moveTo>
                    <a:pt x="0" y="318"/>
                  </a:moveTo>
                  <a:cubicBezTo>
                    <a:pt x="5" y="292"/>
                    <a:pt x="13" y="268"/>
                    <a:pt x="23" y="244"/>
                  </a:cubicBezTo>
                  <a:cubicBezTo>
                    <a:pt x="23" y="253"/>
                    <a:pt x="23" y="260"/>
                    <a:pt x="20" y="270"/>
                  </a:cubicBezTo>
                  <a:cubicBezTo>
                    <a:pt x="13" y="276"/>
                    <a:pt x="10" y="282"/>
                    <a:pt x="7" y="295"/>
                  </a:cubicBezTo>
                  <a:cubicBezTo>
                    <a:pt x="7" y="305"/>
                    <a:pt x="7" y="315"/>
                    <a:pt x="10" y="324"/>
                  </a:cubicBezTo>
                  <a:cubicBezTo>
                    <a:pt x="10" y="334"/>
                    <a:pt x="16" y="340"/>
                    <a:pt x="20" y="347"/>
                  </a:cubicBezTo>
                  <a:cubicBezTo>
                    <a:pt x="23" y="356"/>
                    <a:pt x="26" y="363"/>
                    <a:pt x="29" y="373"/>
                  </a:cubicBezTo>
                  <a:cubicBezTo>
                    <a:pt x="33" y="369"/>
                    <a:pt x="29" y="366"/>
                    <a:pt x="33" y="363"/>
                  </a:cubicBezTo>
                  <a:lnTo>
                    <a:pt x="39" y="363"/>
                  </a:lnTo>
                  <a:lnTo>
                    <a:pt x="39" y="369"/>
                  </a:lnTo>
                  <a:cubicBezTo>
                    <a:pt x="39" y="373"/>
                    <a:pt x="39" y="379"/>
                    <a:pt x="42" y="382"/>
                  </a:cubicBezTo>
                  <a:cubicBezTo>
                    <a:pt x="42" y="385"/>
                    <a:pt x="45" y="389"/>
                    <a:pt x="45" y="392"/>
                  </a:cubicBezTo>
                  <a:cubicBezTo>
                    <a:pt x="49" y="395"/>
                    <a:pt x="49" y="395"/>
                    <a:pt x="55" y="398"/>
                  </a:cubicBezTo>
                  <a:lnTo>
                    <a:pt x="58" y="398"/>
                  </a:lnTo>
                  <a:cubicBezTo>
                    <a:pt x="62" y="398"/>
                    <a:pt x="62" y="398"/>
                    <a:pt x="65" y="402"/>
                  </a:cubicBezTo>
                  <a:cubicBezTo>
                    <a:pt x="65" y="405"/>
                    <a:pt x="68" y="405"/>
                    <a:pt x="71" y="405"/>
                  </a:cubicBezTo>
                  <a:cubicBezTo>
                    <a:pt x="78" y="408"/>
                    <a:pt x="84" y="411"/>
                    <a:pt x="87" y="411"/>
                  </a:cubicBezTo>
                  <a:cubicBezTo>
                    <a:pt x="91" y="414"/>
                    <a:pt x="97" y="418"/>
                    <a:pt x="97" y="421"/>
                  </a:cubicBezTo>
                  <a:cubicBezTo>
                    <a:pt x="100" y="421"/>
                    <a:pt x="103" y="421"/>
                    <a:pt x="107" y="424"/>
                  </a:cubicBezTo>
                  <a:cubicBezTo>
                    <a:pt x="110" y="427"/>
                    <a:pt x="110" y="434"/>
                    <a:pt x="113" y="434"/>
                  </a:cubicBezTo>
                  <a:cubicBezTo>
                    <a:pt x="116" y="437"/>
                    <a:pt x="123" y="434"/>
                    <a:pt x="129" y="437"/>
                  </a:cubicBezTo>
                  <a:cubicBezTo>
                    <a:pt x="132" y="437"/>
                    <a:pt x="132" y="443"/>
                    <a:pt x="136" y="443"/>
                  </a:cubicBezTo>
                  <a:lnTo>
                    <a:pt x="136" y="447"/>
                  </a:lnTo>
                  <a:lnTo>
                    <a:pt x="136" y="450"/>
                  </a:lnTo>
                  <a:lnTo>
                    <a:pt x="136" y="447"/>
                  </a:lnTo>
                  <a:lnTo>
                    <a:pt x="136" y="450"/>
                  </a:lnTo>
                  <a:lnTo>
                    <a:pt x="136" y="456"/>
                  </a:lnTo>
                  <a:lnTo>
                    <a:pt x="132" y="460"/>
                  </a:lnTo>
                  <a:lnTo>
                    <a:pt x="132" y="466"/>
                  </a:lnTo>
                  <a:cubicBezTo>
                    <a:pt x="129" y="466"/>
                    <a:pt x="126" y="469"/>
                    <a:pt x="129" y="472"/>
                  </a:cubicBezTo>
                  <a:cubicBezTo>
                    <a:pt x="123" y="476"/>
                    <a:pt x="120" y="485"/>
                    <a:pt x="120" y="492"/>
                  </a:cubicBezTo>
                  <a:cubicBezTo>
                    <a:pt x="123" y="498"/>
                    <a:pt x="123" y="505"/>
                    <a:pt x="126" y="508"/>
                  </a:cubicBezTo>
                  <a:cubicBezTo>
                    <a:pt x="129" y="514"/>
                    <a:pt x="132" y="517"/>
                    <a:pt x="136" y="524"/>
                  </a:cubicBezTo>
                  <a:cubicBezTo>
                    <a:pt x="139" y="537"/>
                    <a:pt x="145" y="546"/>
                    <a:pt x="155" y="553"/>
                  </a:cubicBezTo>
                  <a:cubicBezTo>
                    <a:pt x="155" y="553"/>
                    <a:pt x="155" y="553"/>
                    <a:pt x="158" y="556"/>
                  </a:cubicBezTo>
                  <a:cubicBezTo>
                    <a:pt x="161" y="563"/>
                    <a:pt x="161" y="569"/>
                    <a:pt x="165" y="575"/>
                  </a:cubicBezTo>
                  <a:cubicBezTo>
                    <a:pt x="165" y="582"/>
                    <a:pt x="168" y="588"/>
                    <a:pt x="168" y="598"/>
                  </a:cubicBezTo>
                  <a:cubicBezTo>
                    <a:pt x="168" y="604"/>
                    <a:pt x="168" y="611"/>
                    <a:pt x="165" y="621"/>
                  </a:cubicBezTo>
                  <a:cubicBezTo>
                    <a:pt x="165" y="627"/>
                    <a:pt x="165" y="637"/>
                    <a:pt x="168" y="643"/>
                  </a:cubicBezTo>
                  <a:cubicBezTo>
                    <a:pt x="171" y="649"/>
                    <a:pt x="171" y="656"/>
                    <a:pt x="174" y="666"/>
                  </a:cubicBezTo>
                  <a:lnTo>
                    <a:pt x="174" y="688"/>
                  </a:lnTo>
                  <a:cubicBezTo>
                    <a:pt x="177" y="701"/>
                    <a:pt x="187" y="711"/>
                    <a:pt x="197" y="717"/>
                  </a:cubicBezTo>
                  <a:cubicBezTo>
                    <a:pt x="203" y="724"/>
                    <a:pt x="210" y="727"/>
                    <a:pt x="216" y="727"/>
                  </a:cubicBezTo>
                  <a:cubicBezTo>
                    <a:pt x="223" y="727"/>
                    <a:pt x="229" y="720"/>
                    <a:pt x="226" y="717"/>
                  </a:cubicBezTo>
                  <a:cubicBezTo>
                    <a:pt x="223" y="711"/>
                    <a:pt x="210" y="714"/>
                    <a:pt x="206" y="707"/>
                  </a:cubicBezTo>
                  <a:lnTo>
                    <a:pt x="206" y="698"/>
                  </a:lnTo>
                  <a:cubicBezTo>
                    <a:pt x="206" y="695"/>
                    <a:pt x="210" y="691"/>
                    <a:pt x="210" y="688"/>
                  </a:cubicBezTo>
                  <a:cubicBezTo>
                    <a:pt x="206" y="685"/>
                    <a:pt x="203" y="678"/>
                    <a:pt x="203" y="675"/>
                  </a:cubicBezTo>
                  <a:cubicBezTo>
                    <a:pt x="203" y="672"/>
                    <a:pt x="206" y="669"/>
                    <a:pt x="206" y="666"/>
                  </a:cubicBezTo>
                  <a:cubicBezTo>
                    <a:pt x="206" y="659"/>
                    <a:pt x="206" y="656"/>
                    <a:pt x="210" y="653"/>
                  </a:cubicBezTo>
                  <a:cubicBezTo>
                    <a:pt x="210" y="649"/>
                    <a:pt x="213" y="649"/>
                    <a:pt x="216" y="649"/>
                  </a:cubicBezTo>
                  <a:cubicBezTo>
                    <a:pt x="223" y="646"/>
                    <a:pt x="223" y="640"/>
                    <a:pt x="226" y="633"/>
                  </a:cubicBezTo>
                  <a:cubicBezTo>
                    <a:pt x="226" y="630"/>
                    <a:pt x="229" y="630"/>
                    <a:pt x="232" y="627"/>
                  </a:cubicBezTo>
                  <a:cubicBezTo>
                    <a:pt x="235" y="624"/>
                    <a:pt x="239" y="621"/>
                    <a:pt x="239" y="614"/>
                  </a:cubicBezTo>
                  <a:cubicBezTo>
                    <a:pt x="242" y="611"/>
                    <a:pt x="242" y="604"/>
                    <a:pt x="245" y="598"/>
                  </a:cubicBezTo>
                  <a:cubicBezTo>
                    <a:pt x="248" y="595"/>
                    <a:pt x="248" y="592"/>
                    <a:pt x="255" y="585"/>
                  </a:cubicBezTo>
                  <a:lnTo>
                    <a:pt x="264" y="575"/>
                  </a:lnTo>
                  <a:cubicBezTo>
                    <a:pt x="271" y="566"/>
                    <a:pt x="274" y="559"/>
                    <a:pt x="277" y="546"/>
                  </a:cubicBezTo>
                  <a:cubicBezTo>
                    <a:pt x="277" y="543"/>
                    <a:pt x="280" y="537"/>
                    <a:pt x="280" y="530"/>
                  </a:cubicBezTo>
                  <a:cubicBezTo>
                    <a:pt x="284" y="527"/>
                    <a:pt x="287" y="521"/>
                    <a:pt x="290" y="514"/>
                  </a:cubicBezTo>
                  <a:cubicBezTo>
                    <a:pt x="293" y="511"/>
                    <a:pt x="293" y="508"/>
                    <a:pt x="293" y="501"/>
                  </a:cubicBezTo>
                  <a:cubicBezTo>
                    <a:pt x="290" y="495"/>
                    <a:pt x="284" y="492"/>
                    <a:pt x="277" y="488"/>
                  </a:cubicBezTo>
                  <a:cubicBezTo>
                    <a:pt x="274" y="485"/>
                    <a:pt x="271" y="485"/>
                    <a:pt x="264" y="482"/>
                  </a:cubicBezTo>
                  <a:cubicBezTo>
                    <a:pt x="255" y="479"/>
                    <a:pt x="242" y="476"/>
                    <a:pt x="232" y="469"/>
                  </a:cubicBezTo>
                  <a:cubicBezTo>
                    <a:pt x="223" y="463"/>
                    <a:pt x="232" y="463"/>
                    <a:pt x="223" y="453"/>
                  </a:cubicBezTo>
                  <a:cubicBezTo>
                    <a:pt x="216" y="443"/>
                    <a:pt x="200" y="434"/>
                    <a:pt x="187" y="431"/>
                  </a:cubicBezTo>
                  <a:cubicBezTo>
                    <a:pt x="184" y="427"/>
                    <a:pt x="177" y="427"/>
                    <a:pt x="171" y="424"/>
                  </a:cubicBezTo>
                  <a:cubicBezTo>
                    <a:pt x="168" y="424"/>
                    <a:pt x="161" y="421"/>
                    <a:pt x="155" y="424"/>
                  </a:cubicBezTo>
                  <a:cubicBezTo>
                    <a:pt x="145" y="424"/>
                    <a:pt x="142" y="431"/>
                    <a:pt x="139" y="437"/>
                  </a:cubicBezTo>
                  <a:cubicBezTo>
                    <a:pt x="139" y="437"/>
                    <a:pt x="139" y="434"/>
                    <a:pt x="136" y="434"/>
                  </a:cubicBezTo>
                  <a:cubicBezTo>
                    <a:pt x="136" y="431"/>
                    <a:pt x="132" y="431"/>
                    <a:pt x="129" y="431"/>
                  </a:cubicBezTo>
                  <a:lnTo>
                    <a:pt x="129" y="424"/>
                  </a:lnTo>
                  <a:cubicBezTo>
                    <a:pt x="129" y="421"/>
                    <a:pt x="116" y="424"/>
                    <a:pt x="116" y="421"/>
                  </a:cubicBezTo>
                  <a:cubicBezTo>
                    <a:pt x="113" y="414"/>
                    <a:pt x="120" y="408"/>
                    <a:pt x="120" y="402"/>
                  </a:cubicBezTo>
                  <a:cubicBezTo>
                    <a:pt x="116" y="398"/>
                    <a:pt x="110" y="398"/>
                    <a:pt x="107" y="395"/>
                  </a:cubicBezTo>
                  <a:cubicBezTo>
                    <a:pt x="103" y="392"/>
                    <a:pt x="103" y="389"/>
                    <a:pt x="103" y="382"/>
                  </a:cubicBezTo>
                  <a:cubicBezTo>
                    <a:pt x="100" y="379"/>
                    <a:pt x="100" y="379"/>
                    <a:pt x="97" y="382"/>
                  </a:cubicBezTo>
                  <a:cubicBezTo>
                    <a:pt x="91" y="385"/>
                    <a:pt x="81" y="398"/>
                    <a:pt x="74" y="382"/>
                  </a:cubicBezTo>
                  <a:cubicBezTo>
                    <a:pt x="74" y="373"/>
                    <a:pt x="74" y="360"/>
                    <a:pt x="84" y="356"/>
                  </a:cubicBezTo>
                  <a:cubicBezTo>
                    <a:pt x="87" y="353"/>
                    <a:pt x="94" y="353"/>
                    <a:pt x="100" y="350"/>
                  </a:cubicBezTo>
                  <a:cubicBezTo>
                    <a:pt x="103" y="347"/>
                    <a:pt x="107" y="344"/>
                    <a:pt x="113" y="340"/>
                  </a:cubicBezTo>
                  <a:cubicBezTo>
                    <a:pt x="120" y="340"/>
                    <a:pt x="123" y="344"/>
                    <a:pt x="126" y="347"/>
                  </a:cubicBezTo>
                  <a:cubicBezTo>
                    <a:pt x="126" y="350"/>
                    <a:pt x="129" y="356"/>
                    <a:pt x="136" y="356"/>
                  </a:cubicBezTo>
                  <a:cubicBezTo>
                    <a:pt x="139" y="356"/>
                    <a:pt x="139" y="350"/>
                    <a:pt x="139" y="347"/>
                  </a:cubicBezTo>
                  <a:cubicBezTo>
                    <a:pt x="142" y="340"/>
                    <a:pt x="142" y="334"/>
                    <a:pt x="145" y="331"/>
                  </a:cubicBezTo>
                  <a:cubicBezTo>
                    <a:pt x="152" y="321"/>
                    <a:pt x="158" y="315"/>
                    <a:pt x="168" y="305"/>
                  </a:cubicBezTo>
                  <a:lnTo>
                    <a:pt x="177" y="295"/>
                  </a:lnTo>
                  <a:cubicBezTo>
                    <a:pt x="181" y="289"/>
                    <a:pt x="181" y="286"/>
                    <a:pt x="187" y="282"/>
                  </a:cubicBezTo>
                  <a:cubicBezTo>
                    <a:pt x="190" y="279"/>
                    <a:pt x="197" y="279"/>
                    <a:pt x="203" y="279"/>
                  </a:cubicBezTo>
                  <a:cubicBezTo>
                    <a:pt x="210" y="279"/>
                    <a:pt x="223" y="282"/>
                    <a:pt x="219" y="276"/>
                  </a:cubicBezTo>
                  <a:cubicBezTo>
                    <a:pt x="219" y="273"/>
                    <a:pt x="213" y="257"/>
                    <a:pt x="213" y="253"/>
                  </a:cubicBezTo>
                  <a:cubicBezTo>
                    <a:pt x="216" y="250"/>
                    <a:pt x="216" y="250"/>
                    <a:pt x="219" y="250"/>
                  </a:cubicBezTo>
                  <a:cubicBezTo>
                    <a:pt x="223" y="247"/>
                    <a:pt x="226" y="250"/>
                    <a:pt x="229" y="250"/>
                  </a:cubicBezTo>
                  <a:cubicBezTo>
                    <a:pt x="232" y="250"/>
                    <a:pt x="232" y="247"/>
                    <a:pt x="232" y="250"/>
                  </a:cubicBezTo>
                  <a:cubicBezTo>
                    <a:pt x="232" y="253"/>
                    <a:pt x="229" y="263"/>
                    <a:pt x="229" y="266"/>
                  </a:cubicBezTo>
                  <a:cubicBezTo>
                    <a:pt x="235" y="266"/>
                    <a:pt x="239" y="270"/>
                    <a:pt x="245" y="270"/>
                  </a:cubicBezTo>
                  <a:cubicBezTo>
                    <a:pt x="245" y="269"/>
                    <a:pt x="245" y="267"/>
                    <a:pt x="244" y="265"/>
                  </a:cubicBezTo>
                  <a:lnTo>
                    <a:pt x="365" y="428"/>
                  </a:lnTo>
                  <a:cubicBezTo>
                    <a:pt x="366" y="429"/>
                    <a:pt x="367" y="429"/>
                    <a:pt x="367" y="430"/>
                  </a:cubicBezTo>
                  <a:lnTo>
                    <a:pt x="371" y="435"/>
                  </a:lnTo>
                  <a:cubicBezTo>
                    <a:pt x="371" y="438"/>
                    <a:pt x="374" y="443"/>
                    <a:pt x="377" y="443"/>
                  </a:cubicBezTo>
                  <a:cubicBezTo>
                    <a:pt x="377" y="443"/>
                    <a:pt x="380" y="443"/>
                    <a:pt x="380" y="447"/>
                  </a:cubicBezTo>
                  <a:lnTo>
                    <a:pt x="380" y="772"/>
                  </a:lnTo>
                  <a:cubicBezTo>
                    <a:pt x="192" y="772"/>
                    <a:pt x="34" y="635"/>
                    <a:pt x="0" y="455"/>
                  </a:cubicBezTo>
                  <a:lnTo>
                    <a:pt x="0" y="318"/>
                  </a:lnTo>
                  <a:close/>
                  <a:moveTo>
                    <a:pt x="248" y="148"/>
                  </a:moveTo>
                  <a:cubicBezTo>
                    <a:pt x="252" y="141"/>
                    <a:pt x="258" y="141"/>
                    <a:pt x="264" y="141"/>
                  </a:cubicBezTo>
                  <a:lnTo>
                    <a:pt x="268" y="141"/>
                  </a:lnTo>
                  <a:cubicBezTo>
                    <a:pt x="271" y="138"/>
                    <a:pt x="284" y="135"/>
                    <a:pt x="284" y="131"/>
                  </a:cubicBezTo>
                  <a:cubicBezTo>
                    <a:pt x="284" y="128"/>
                    <a:pt x="274" y="128"/>
                    <a:pt x="264" y="128"/>
                  </a:cubicBezTo>
                  <a:cubicBezTo>
                    <a:pt x="261" y="131"/>
                    <a:pt x="261" y="131"/>
                    <a:pt x="258" y="131"/>
                  </a:cubicBezTo>
                  <a:cubicBezTo>
                    <a:pt x="252" y="131"/>
                    <a:pt x="242" y="125"/>
                    <a:pt x="235" y="131"/>
                  </a:cubicBezTo>
                  <a:lnTo>
                    <a:pt x="235" y="135"/>
                  </a:lnTo>
                  <a:lnTo>
                    <a:pt x="229" y="135"/>
                  </a:lnTo>
                  <a:cubicBezTo>
                    <a:pt x="223" y="131"/>
                    <a:pt x="226" y="131"/>
                    <a:pt x="219" y="131"/>
                  </a:cubicBezTo>
                  <a:cubicBezTo>
                    <a:pt x="219" y="131"/>
                    <a:pt x="216" y="135"/>
                    <a:pt x="213" y="138"/>
                  </a:cubicBezTo>
                  <a:cubicBezTo>
                    <a:pt x="210" y="138"/>
                    <a:pt x="203" y="135"/>
                    <a:pt x="206" y="141"/>
                  </a:cubicBezTo>
                  <a:lnTo>
                    <a:pt x="210" y="144"/>
                  </a:lnTo>
                  <a:cubicBezTo>
                    <a:pt x="211" y="145"/>
                    <a:pt x="211" y="146"/>
                    <a:pt x="211" y="148"/>
                  </a:cubicBezTo>
                  <a:lnTo>
                    <a:pt x="177" y="148"/>
                  </a:lnTo>
                  <a:cubicBezTo>
                    <a:pt x="177" y="141"/>
                    <a:pt x="177" y="138"/>
                    <a:pt x="171" y="138"/>
                  </a:cubicBezTo>
                  <a:cubicBezTo>
                    <a:pt x="171" y="138"/>
                    <a:pt x="171" y="141"/>
                    <a:pt x="168" y="141"/>
                  </a:cubicBezTo>
                  <a:lnTo>
                    <a:pt x="165" y="141"/>
                  </a:lnTo>
                  <a:cubicBezTo>
                    <a:pt x="161" y="141"/>
                    <a:pt x="165" y="144"/>
                    <a:pt x="165" y="148"/>
                  </a:cubicBezTo>
                  <a:lnTo>
                    <a:pt x="168" y="148"/>
                  </a:lnTo>
                  <a:lnTo>
                    <a:pt x="174" y="148"/>
                  </a:lnTo>
                  <a:lnTo>
                    <a:pt x="177" y="148"/>
                  </a:lnTo>
                  <a:lnTo>
                    <a:pt x="161" y="154"/>
                  </a:lnTo>
                  <a:cubicBezTo>
                    <a:pt x="161" y="154"/>
                    <a:pt x="165" y="151"/>
                    <a:pt x="161" y="151"/>
                  </a:cubicBezTo>
                  <a:cubicBezTo>
                    <a:pt x="161" y="148"/>
                    <a:pt x="161" y="148"/>
                    <a:pt x="158" y="144"/>
                  </a:cubicBezTo>
                  <a:cubicBezTo>
                    <a:pt x="155" y="141"/>
                    <a:pt x="152" y="141"/>
                    <a:pt x="148" y="144"/>
                  </a:cubicBezTo>
                  <a:cubicBezTo>
                    <a:pt x="148" y="144"/>
                    <a:pt x="142" y="148"/>
                    <a:pt x="142" y="151"/>
                  </a:cubicBezTo>
                  <a:cubicBezTo>
                    <a:pt x="142" y="154"/>
                    <a:pt x="148" y="154"/>
                    <a:pt x="152" y="154"/>
                  </a:cubicBezTo>
                  <a:lnTo>
                    <a:pt x="155" y="157"/>
                  </a:lnTo>
                  <a:cubicBezTo>
                    <a:pt x="158" y="157"/>
                    <a:pt x="158" y="154"/>
                    <a:pt x="161" y="154"/>
                  </a:cubicBezTo>
                  <a:lnTo>
                    <a:pt x="171" y="167"/>
                  </a:lnTo>
                  <a:cubicBezTo>
                    <a:pt x="168" y="170"/>
                    <a:pt x="168" y="174"/>
                    <a:pt x="165" y="176"/>
                  </a:cubicBezTo>
                  <a:lnTo>
                    <a:pt x="158" y="179"/>
                  </a:lnTo>
                  <a:cubicBezTo>
                    <a:pt x="155" y="176"/>
                    <a:pt x="158" y="173"/>
                    <a:pt x="158" y="170"/>
                  </a:cubicBezTo>
                  <a:cubicBezTo>
                    <a:pt x="161" y="170"/>
                    <a:pt x="161" y="170"/>
                    <a:pt x="161" y="167"/>
                  </a:cubicBezTo>
                  <a:lnTo>
                    <a:pt x="161" y="161"/>
                  </a:lnTo>
                  <a:cubicBezTo>
                    <a:pt x="158" y="161"/>
                    <a:pt x="152" y="164"/>
                    <a:pt x="145" y="161"/>
                  </a:cubicBezTo>
                  <a:cubicBezTo>
                    <a:pt x="142" y="161"/>
                    <a:pt x="142" y="154"/>
                    <a:pt x="139" y="154"/>
                  </a:cubicBezTo>
                  <a:cubicBezTo>
                    <a:pt x="136" y="151"/>
                    <a:pt x="129" y="154"/>
                    <a:pt x="123" y="154"/>
                  </a:cubicBezTo>
                  <a:cubicBezTo>
                    <a:pt x="123" y="154"/>
                    <a:pt x="120" y="154"/>
                    <a:pt x="120" y="157"/>
                  </a:cubicBezTo>
                  <a:cubicBezTo>
                    <a:pt x="116" y="161"/>
                    <a:pt x="113" y="157"/>
                    <a:pt x="110" y="161"/>
                  </a:cubicBezTo>
                  <a:cubicBezTo>
                    <a:pt x="110" y="161"/>
                    <a:pt x="113" y="164"/>
                    <a:pt x="110" y="164"/>
                  </a:cubicBezTo>
                  <a:lnTo>
                    <a:pt x="107" y="164"/>
                  </a:lnTo>
                  <a:cubicBezTo>
                    <a:pt x="107" y="170"/>
                    <a:pt x="116" y="167"/>
                    <a:pt x="120" y="167"/>
                  </a:cubicBezTo>
                  <a:cubicBezTo>
                    <a:pt x="123" y="167"/>
                    <a:pt x="123" y="173"/>
                    <a:pt x="123" y="176"/>
                  </a:cubicBezTo>
                  <a:cubicBezTo>
                    <a:pt x="120" y="176"/>
                    <a:pt x="113" y="176"/>
                    <a:pt x="110" y="173"/>
                  </a:cubicBezTo>
                  <a:cubicBezTo>
                    <a:pt x="103" y="170"/>
                    <a:pt x="100" y="170"/>
                    <a:pt x="94" y="170"/>
                  </a:cubicBezTo>
                  <a:cubicBezTo>
                    <a:pt x="91" y="170"/>
                    <a:pt x="84" y="170"/>
                    <a:pt x="81" y="173"/>
                  </a:cubicBezTo>
                  <a:lnTo>
                    <a:pt x="62" y="173"/>
                  </a:lnTo>
                  <a:lnTo>
                    <a:pt x="58" y="173"/>
                  </a:lnTo>
                  <a:cubicBezTo>
                    <a:pt x="129" y="67"/>
                    <a:pt x="245" y="0"/>
                    <a:pt x="380" y="0"/>
                  </a:cubicBezTo>
                  <a:lnTo>
                    <a:pt x="380" y="125"/>
                  </a:lnTo>
                  <a:lnTo>
                    <a:pt x="351" y="125"/>
                  </a:lnTo>
                  <a:cubicBezTo>
                    <a:pt x="332" y="128"/>
                    <a:pt x="313" y="128"/>
                    <a:pt x="293" y="131"/>
                  </a:cubicBezTo>
                  <a:lnTo>
                    <a:pt x="287" y="131"/>
                  </a:lnTo>
                  <a:cubicBezTo>
                    <a:pt x="284" y="135"/>
                    <a:pt x="284" y="138"/>
                    <a:pt x="280" y="138"/>
                  </a:cubicBezTo>
                  <a:cubicBezTo>
                    <a:pt x="277" y="138"/>
                    <a:pt x="277" y="141"/>
                    <a:pt x="277" y="141"/>
                  </a:cubicBezTo>
                  <a:cubicBezTo>
                    <a:pt x="277" y="141"/>
                    <a:pt x="274" y="144"/>
                    <a:pt x="271" y="144"/>
                  </a:cubicBezTo>
                  <a:lnTo>
                    <a:pt x="268" y="144"/>
                  </a:lnTo>
                  <a:lnTo>
                    <a:pt x="264" y="144"/>
                  </a:lnTo>
                  <a:lnTo>
                    <a:pt x="261" y="144"/>
                  </a:lnTo>
                  <a:cubicBezTo>
                    <a:pt x="261" y="144"/>
                    <a:pt x="258" y="144"/>
                    <a:pt x="258" y="148"/>
                  </a:cubicBezTo>
                  <a:lnTo>
                    <a:pt x="255" y="148"/>
                  </a:lnTo>
                  <a:cubicBezTo>
                    <a:pt x="255" y="148"/>
                    <a:pt x="255" y="148"/>
                    <a:pt x="255" y="151"/>
                  </a:cubicBezTo>
                  <a:lnTo>
                    <a:pt x="261" y="151"/>
                  </a:lnTo>
                  <a:lnTo>
                    <a:pt x="264" y="151"/>
                  </a:lnTo>
                  <a:lnTo>
                    <a:pt x="271" y="151"/>
                  </a:lnTo>
                  <a:cubicBezTo>
                    <a:pt x="271" y="154"/>
                    <a:pt x="274" y="154"/>
                    <a:pt x="274" y="154"/>
                  </a:cubicBezTo>
                  <a:cubicBezTo>
                    <a:pt x="277" y="157"/>
                    <a:pt x="277" y="154"/>
                    <a:pt x="277" y="157"/>
                  </a:cubicBezTo>
                  <a:lnTo>
                    <a:pt x="280" y="157"/>
                  </a:lnTo>
                  <a:cubicBezTo>
                    <a:pt x="280" y="158"/>
                    <a:pt x="280" y="159"/>
                    <a:pt x="280" y="159"/>
                  </a:cubicBezTo>
                  <a:cubicBezTo>
                    <a:pt x="280" y="159"/>
                    <a:pt x="280" y="161"/>
                    <a:pt x="280" y="161"/>
                  </a:cubicBezTo>
                  <a:lnTo>
                    <a:pt x="280" y="157"/>
                  </a:lnTo>
                  <a:cubicBezTo>
                    <a:pt x="284" y="157"/>
                    <a:pt x="284" y="161"/>
                    <a:pt x="284" y="161"/>
                  </a:cubicBezTo>
                  <a:lnTo>
                    <a:pt x="284" y="167"/>
                  </a:lnTo>
                  <a:cubicBezTo>
                    <a:pt x="284" y="167"/>
                    <a:pt x="284" y="167"/>
                    <a:pt x="287" y="170"/>
                  </a:cubicBezTo>
                  <a:lnTo>
                    <a:pt x="290" y="173"/>
                  </a:lnTo>
                  <a:cubicBezTo>
                    <a:pt x="290" y="176"/>
                    <a:pt x="290" y="176"/>
                    <a:pt x="287" y="176"/>
                  </a:cubicBezTo>
                  <a:lnTo>
                    <a:pt x="287" y="183"/>
                  </a:lnTo>
                  <a:cubicBezTo>
                    <a:pt x="280" y="186"/>
                    <a:pt x="277" y="186"/>
                    <a:pt x="277" y="189"/>
                  </a:cubicBezTo>
                  <a:cubicBezTo>
                    <a:pt x="274" y="195"/>
                    <a:pt x="274" y="199"/>
                    <a:pt x="277" y="202"/>
                  </a:cubicBezTo>
                  <a:cubicBezTo>
                    <a:pt x="280" y="212"/>
                    <a:pt x="293" y="218"/>
                    <a:pt x="300" y="212"/>
                  </a:cubicBezTo>
                  <a:cubicBezTo>
                    <a:pt x="309" y="205"/>
                    <a:pt x="309" y="195"/>
                    <a:pt x="319" y="189"/>
                  </a:cubicBezTo>
                  <a:cubicBezTo>
                    <a:pt x="326" y="183"/>
                    <a:pt x="338" y="186"/>
                    <a:pt x="348" y="183"/>
                  </a:cubicBezTo>
                  <a:cubicBezTo>
                    <a:pt x="358" y="179"/>
                    <a:pt x="364" y="173"/>
                    <a:pt x="371" y="167"/>
                  </a:cubicBezTo>
                  <a:cubicBezTo>
                    <a:pt x="374" y="167"/>
                    <a:pt x="377" y="164"/>
                    <a:pt x="380" y="161"/>
                  </a:cubicBezTo>
                  <a:cubicBezTo>
                    <a:pt x="380" y="161"/>
                    <a:pt x="380" y="161"/>
                    <a:pt x="380" y="186"/>
                  </a:cubicBezTo>
                  <a:cubicBezTo>
                    <a:pt x="377" y="189"/>
                    <a:pt x="374" y="189"/>
                    <a:pt x="371" y="186"/>
                  </a:cubicBezTo>
                  <a:cubicBezTo>
                    <a:pt x="371" y="186"/>
                    <a:pt x="367" y="183"/>
                    <a:pt x="367" y="186"/>
                  </a:cubicBezTo>
                  <a:cubicBezTo>
                    <a:pt x="364" y="189"/>
                    <a:pt x="361" y="192"/>
                    <a:pt x="364" y="195"/>
                  </a:cubicBezTo>
                  <a:cubicBezTo>
                    <a:pt x="364" y="199"/>
                    <a:pt x="367" y="199"/>
                    <a:pt x="367" y="199"/>
                  </a:cubicBezTo>
                  <a:cubicBezTo>
                    <a:pt x="374" y="202"/>
                    <a:pt x="377" y="205"/>
                    <a:pt x="380" y="202"/>
                  </a:cubicBezTo>
                  <a:lnTo>
                    <a:pt x="380" y="350"/>
                  </a:lnTo>
                  <a:cubicBezTo>
                    <a:pt x="374" y="353"/>
                    <a:pt x="371" y="356"/>
                    <a:pt x="371" y="360"/>
                  </a:cubicBezTo>
                  <a:cubicBezTo>
                    <a:pt x="367" y="363"/>
                    <a:pt x="367" y="366"/>
                    <a:pt x="364" y="366"/>
                  </a:cubicBezTo>
                  <a:cubicBezTo>
                    <a:pt x="364" y="366"/>
                    <a:pt x="361" y="366"/>
                    <a:pt x="361" y="369"/>
                  </a:cubicBezTo>
                  <a:lnTo>
                    <a:pt x="361" y="373"/>
                  </a:lnTo>
                  <a:cubicBezTo>
                    <a:pt x="361" y="376"/>
                    <a:pt x="358" y="379"/>
                    <a:pt x="358" y="382"/>
                  </a:cubicBezTo>
                  <a:cubicBezTo>
                    <a:pt x="367" y="391"/>
                    <a:pt x="365" y="400"/>
                    <a:pt x="362" y="409"/>
                  </a:cubicBezTo>
                  <a:lnTo>
                    <a:pt x="248" y="148"/>
                  </a:lnTo>
                  <a:close/>
                  <a:moveTo>
                    <a:pt x="199" y="204"/>
                  </a:moveTo>
                  <a:cubicBezTo>
                    <a:pt x="193" y="207"/>
                    <a:pt x="190" y="210"/>
                    <a:pt x="190" y="218"/>
                  </a:cubicBezTo>
                  <a:cubicBezTo>
                    <a:pt x="190" y="224"/>
                    <a:pt x="187" y="228"/>
                    <a:pt x="181" y="231"/>
                  </a:cubicBezTo>
                  <a:lnTo>
                    <a:pt x="181" y="234"/>
                  </a:lnTo>
                  <a:cubicBezTo>
                    <a:pt x="181" y="237"/>
                    <a:pt x="177" y="237"/>
                    <a:pt x="177" y="237"/>
                  </a:cubicBezTo>
                  <a:cubicBezTo>
                    <a:pt x="177" y="241"/>
                    <a:pt x="181" y="244"/>
                    <a:pt x="177" y="244"/>
                  </a:cubicBezTo>
                  <a:cubicBezTo>
                    <a:pt x="174" y="241"/>
                    <a:pt x="171" y="231"/>
                    <a:pt x="168" y="224"/>
                  </a:cubicBezTo>
                  <a:cubicBezTo>
                    <a:pt x="161" y="221"/>
                    <a:pt x="152" y="221"/>
                    <a:pt x="152" y="212"/>
                  </a:cubicBezTo>
                  <a:cubicBezTo>
                    <a:pt x="155" y="205"/>
                    <a:pt x="165" y="202"/>
                    <a:pt x="171" y="199"/>
                  </a:cubicBezTo>
                  <a:cubicBezTo>
                    <a:pt x="179" y="193"/>
                    <a:pt x="185" y="195"/>
                    <a:pt x="192" y="195"/>
                  </a:cubicBezTo>
                  <a:lnTo>
                    <a:pt x="199" y="204"/>
                  </a:lnTo>
                  <a:close/>
                  <a:moveTo>
                    <a:pt x="277" y="161"/>
                  </a:moveTo>
                  <a:cubicBezTo>
                    <a:pt x="279" y="159"/>
                    <a:pt x="280" y="159"/>
                    <a:pt x="280" y="159"/>
                  </a:cubicBezTo>
                  <a:cubicBezTo>
                    <a:pt x="279" y="161"/>
                    <a:pt x="277" y="161"/>
                    <a:pt x="277" y="161"/>
                  </a:cubicBezTo>
                  <a:close/>
                </a:path>
              </a:pathLst>
            </a:custGeom>
            <a:solidFill>
              <a:srgbClr val="2A688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04" name="Freeform 595"/>
            <p:cNvSpPr>
              <a:spLocks noChangeArrowheads="1"/>
            </p:cNvSpPr>
            <p:nvPr/>
          </p:nvSpPr>
          <p:spPr bwMode="auto">
            <a:xfrm>
              <a:off x="17115142" y="7985836"/>
              <a:ext cx="372436" cy="473987"/>
            </a:xfrm>
            <a:custGeom>
              <a:avLst/>
              <a:gdLst>
                <a:gd name="T0" fmla="*/ 386 w 387"/>
                <a:gd name="T1" fmla="*/ 106 h 494"/>
                <a:gd name="T2" fmla="*/ 10 w 387"/>
                <a:gd name="T3" fmla="*/ 168 h 494"/>
                <a:gd name="T4" fmla="*/ 49 w 387"/>
                <a:gd name="T5" fmla="*/ 174 h 494"/>
                <a:gd name="T6" fmla="*/ 78 w 387"/>
                <a:gd name="T7" fmla="*/ 184 h 494"/>
                <a:gd name="T8" fmla="*/ 81 w 387"/>
                <a:gd name="T9" fmla="*/ 200 h 494"/>
                <a:gd name="T10" fmla="*/ 94 w 387"/>
                <a:gd name="T11" fmla="*/ 226 h 494"/>
                <a:gd name="T12" fmla="*/ 97 w 387"/>
                <a:gd name="T13" fmla="*/ 245 h 494"/>
                <a:gd name="T14" fmla="*/ 90 w 387"/>
                <a:gd name="T15" fmla="*/ 264 h 494"/>
                <a:gd name="T16" fmla="*/ 94 w 387"/>
                <a:gd name="T17" fmla="*/ 280 h 494"/>
                <a:gd name="T18" fmla="*/ 103 w 387"/>
                <a:gd name="T19" fmla="*/ 300 h 494"/>
                <a:gd name="T20" fmla="*/ 103 w 387"/>
                <a:gd name="T21" fmla="*/ 313 h 494"/>
                <a:gd name="T22" fmla="*/ 132 w 387"/>
                <a:gd name="T23" fmla="*/ 351 h 494"/>
                <a:gd name="T24" fmla="*/ 203 w 387"/>
                <a:gd name="T25" fmla="*/ 255 h 494"/>
                <a:gd name="T26" fmla="*/ 228 w 387"/>
                <a:gd name="T27" fmla="*/ 181 h 494"/>
                <a:gd name="T28" fmla="*/ 206 w 387"/>
                <a:gd name="T29" fmla="*/ 135 h 494"/>
                <a:gd name="T30" fmla="*/ 168 w 387"/>
                <a:gd name="T31" fmla="*/ 55 h 494"/>
                <a:gd name="T32" fmla="*/ 152 w 387"/>
                <a:gd name="T33" fmla="*/ 55 h 494"/>
                <a:gd name="T34" fmla="*/ 132 w 387"/>
                <a:gd name="T35" fmla="*/ 52 h 494"/>
                <a:gd name="T36" fmla="*/ 119 w 387"/>
                <a:gd name="T37" fmla="*/ 58 h 494"/>
                <a:gd name="T38" fmla="*/ 100 w 387"/>
                <a:gd name="T39" fmla="*/ 52 h 494"/>
                <a:gd name="T40" fmla="*/ 87 w 387"/>
                <a:gd name="T41" fmla="*/ 36 h 494"/>
                <a:gd name="T42" fmla="*/ 49 w 387"/>
                <a:gd name="T43" fmla="*/ 32 h 494"/>
                <a:gd name="T44" fmla="*/ 61 w 387"/>
                <a:gd name="T45" fmla="*/ 10 h 494"/>
                <a:gd name="T46" fmla="*/ 103 w 387"/>
                <a:gd name="T47" fmla="*/ 32 h 494"/>
                <a:gd name="T48" fmla="*/ 116 w 387"/>
                <a:gd name="T49" fmla="*/ 23 h 494"/>
                <a:gd name="T50" fmla="*/ 100 w 387"/>
                <a:gd name="T51" fmla="*/ 7 h 494"/>
                <a:gd name="T52" fmla="*/ 110 w 387"/>
                <a:gd name="T53" fmla="*/ 7 h 494"/>
                <a:gd name="T54" fmla="*/ 119 w 387"/>
                <a:gd name="T55" fmla="*/ 13 h 494"/>
                <a:gd name="T56" fmla="*/ 129 w 387"/>
                <a:gd name="T57" fmla="*/ 32 h 494"/>
                <a:gd name="T58" fmla="*/ 132 w 387"/>
                <a:gd name="T59" fmla="*/ 20 h 494"/>
                <a:gd name="T60" fmla="*/ 171 w 387"/>
                <a:gd name="T61" fmla="*/ 36 h 494"/>
                <a:gd name="T62" fmla="*/ 171 w 387"/>
                <a:gd name="T63" fmla="*/ 52 h 494"/>
                <a:gd name="T64" fmla="*/ 203 w 387"/>
                <a:gd name="T65" fmla="*/ 110 h 494"/>
                <a:gd name="T66" fmla="*/ 267 w 387"/>
                <a:gd name="T67" fmla="*/ 97 h 494"/>
                <a:gd name="T68" fmla="*/ 239 w 387"/>
                <a:gd name="T69" fmla="*/ 74 h 494"/>
                <a:gd name="T70" fmla="*/ 248 w 387"/>
                <a:gd name="T71" fmla="*/ 81 h 494"/>
                <a:gd name="T72" fmla="*/ 270 w 387"/>
                <a:gd name="T73" fmla="*/ 84 h 494"/>
                <a:gd name="T74" fmla="*/ 309 w 387"/>
                <a:gd name="T75" fmla="*/ 100 h 494"/>
                <a:gd name="T76" fmla="*/ 328 w 387"/>
                <a:gd name="T77" fmla="*/ 132 h 494"/>
                <a:gd name="T78" fmla="*/ 354 w 387"/>
                <a:gd name="T79" fmla="*/ 135 h 494"/>
                <a:gd name="T80" fmla="*/ 346 w 387"/>
                <a:gd name="T81" fmla="*/ 161 h 494"/>
                <a:gd name="T82" fmla="*/ 351 w 387"/>
                <a:gd name="T83" fmla="*/ 168 h 494"/>
                <a:gd name="T84" fmla="*/ 380 w 387"/>
                <a:gd name="T85" fmla="*/ 103 h 494"/>
                <a:gd name="T86" fmla="*/ 360 w 387"/>
                <a:gd name="T87" fmla="*/ 116 h 494"/>
                <a:gd name="T88" fmla="*/ 239 w 387"/>
                <a:gd name="T89" fmla="*/ 277 h 494"/>
                <a:gd name="T90" fmla="*/ 228 w 387"/>
                <a:gd name="T91" fmla="*/ 261 h 494"/>
                <a:gd name="T92" fmla="*/ 215 w 387"/>
                <a:gd name="T93" fmla="*/ 290 h 494"/>
                <a:gd name="T94" fmla="*/ 215 w 387"/>
                <a:gd name="T95" fmla="*/ 313 h 494"/>
                <a:gd name="T96" fmla="*/ 235 w 387"/>
                <a:gd name="T97"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7" h="494">
                  <a:moveTo>
                    <a:pt x="380" y="103"/>
                  </a:moveTo>
                  <a:cubicBezTo>
                    <a:pt x="383" y="100"/>
                    <a:pt x="383" y="100"/>
                    <a:pt x="386" y="100"/>
                  </a:cubicBezTo>
                  <a:lnTo>
                    <a:pt x="386" y="106"/>
                  </a:lnTo>
                  <a:cubicBezTo>
                    <a:pt x="386" y="319"/>
                    <a:pt x="213" y="493"/>
                    <a:pt x="0" y="493"/>
                  </a:cubicBezTo>
                  <a:lnTo>
                    <a:pt x="0" y="168"/>
                  </a:lnTo>
                  <a:lnTo>
                    <a:pt x="10" y="168"/>
                  </a:lnTo>
                  <a:cubicBezTo>
                    <a:pt x="13" y="171"/>
                    <a:pt x="13" y="174"/>
                    <a:pt x="20" y="174"/>
                  </a:cubicBezTo>
                  <a:cubicBezTo>
                    <a:pt x="23" y="174"/>
                    <a:pt x="26" y="171"/>
                    <a:pt x="33" y="171"/>
                  </a:cubicBezTo>
                  <a:cubicBezTo>
                    <a:pt x="39" y="171"/>
                    <a:pt x="42" y="174"/>
                    <a:pt x="49" y="174"/>
                  </a:cubicBezTo>
                  <a:cubicBezTo>
                    <a:pt x="55" y="174"/>
                    <a:pt x="58" y="171"/>
                    <a:pt x="65" y="174"/>
                  </a:cubicBezTo>
                  <a:lnTo>
                    <a:pt x="65" y="184"/>
                  </a:lnTo>
                  <a:lnTo>
                    <a:pt x="78" y="184"/>
                  </a:lnTo>
                  <a:cubicBezTo>
                    <a:pt x="81" y="184"/>
                    <a:pt x="84" y="184"/>
                    <a:pt x="87" y="187"/>
                  </a:cubicBezTo>
                  <a:cubicBezTo>
                    <a:pt x="87" y="187"/>
                    <a:pt x="87" y="190"/>
                    <a:pt x="84" y="193"/>
                  </a:cubicBezTo>
                  <a:cubicBezTo>
                    <a:pt x="84" y="197"/>
                    <a:pt x="81" y="197"/>
                    <a:pt x="81" y="200"/>
                  </a:cubicBezTo>
                  <a:lnTo>
                    <a:pt x="87" y="206"/>
                  </a:lnTo>
                  <a:cubicBezTo>
                    <a:pt x="90" y="209"/>
                    <a:pt x="90" y="209"/>
                    <a:pt x="90" y="213"/>
                  </a:cubicBezTo>
                  <a:cubicBezTo>
                    <a:pt x="94" y="216"/>
                    <a:pt x="94" y="222"/>
                    <a:pt x="94" y="226"/>
                  </a:cubicBezTo>
                  <a:lnTo>
                    <a:pt x="94" y="229"/>
                  </a:lnTo>
                  <a:cubicBezTo>
                    <a:pt x="97" y="232"/>
                    <a:pt x="94" y="232"/>
                    <a:pt x="94" y="235"/>
                  </a:cubicBezTo>
                  <a:cubicBezTo>
                    <a:pt x="97" y="238"/>
                    <a:pt x="97" y="242"/>
                    <a:pt x="97" y="245"/>
                  </a:cubicBezTo>
                  <a:cubicBezTo>
                    <a:pt x="97" y="251"/>
                    <a:pt x="94" y="251"/>
                    <a:pt x="94" y="255"/>
                  </a:cubicBezTo>
                  <a:cubicBezTo>
                    <a:pt x="94" y="258"/>
                    <a:pt x="94" y="258"/>
                    <a:pt x="90" y="261"/>
                  </a:cubicBezTo>
                  <a:lnTo>
                    <a:pt x="90" y="264"/>
                  </a:lnTo>
                  <a:cubicBezTo>
                    <a:pt x="90" y="267"/>
                    <a:pt x="87" y="274"/>
                    <a:pt x="90" y="277"/>
                  </a:cubicBezTo>
                  <a:lnTo>
                    <a:pt x="94" y="277"/>
                  </a:lnTo>
                  <a:lnTo>
                    <a:pt x="94" y="280"/>
                  </a:lnTo>
                  <a:cubicBezTo>
                    <a:pt x="94" y="284"/>
                    <a:pt x="94" y="284"/>
                    <a:pt x="97" y="287"/>
                  </a:cubicBezTo>
                  <a:lnTo>
                    <a:pt x="97" y="296"/>
                  </a:lnTo>
                  <a:cubicBezTo>
                    <a:pt x="100" y="296"/>
                    <a:pt x="100" y="300"/>
                    <a:pt x="103" y="300"/>
                  </a:cubicBezTo>
                  <a:lnTo>
                    <a:pt x="100" y="303"/>
                  </a:lnTo>
                  <a:lnTo>
                    <a:pt x="100" y="306"/>
                  </a:lnTo>
                  <a:cubicBezTo>
                    <a:pt x="103" y="309"/>
                    <a:pt x="103" y="309"/>
                    <a:pt x="103" y="313"/>
                  </a:cubicBezTo>
                  <a:cubicBezTo>
                    <a:pt x="107" y="313"/>
                    <a:pt x="103" y="316"/>
                    <a:pt x="107" y="319"/>
                  </a:cubicBezTo>
                  <a:cubicBezTo>
                    <a:pt x="107" y="322"/>
                    <a:pt x="110" y="322"/>
                    <a:pt x="113" y="322"/>
                  </a:cubicBezTo>
                  <a:cubicBezTo>
                    <a:pt x="113" y="335"/>
                    <a:pt x="116" y="351"/>
                    <a:pt x="132" y="351"/>
                  </a:cubicBezTo>
                  <a:cubicBezTo>
                    <a:pt x="145" y="348"/>
                    <a:pt x="158" y="342"/>
                    <a:pt x="168" y="329"/>
                  </a:cubicBezTo>
                  <a:cubicBezTo>
                    <a:pt x="174" y="316"/>
                    <a:pt x="174" y="303"/>
                    <a:pt x="180" y="290"/>
                  </a:cubicBezTo>
                  <a:cubicBezTo>
                    <a:pt x="190" y="277"/>
                    <a:pt x="200" y="267"/>
                    <a:pt x="203" y="255"/>
                  </a:cubicBezTo>
                  <a:cubicBezTo>
                    <a:pt x="209" y="238"/>
                    <a:pt x="206" y="222"/>
                    <a:pt x="206" y="206"/>
                  </a:cubicBezTo>
                  <a:cubicBezTo>
                    <a:pt x="209" y="203"/>
                    <a:pt x="209" y="197"/>
                    <a:pt x="213" y="193"/>
                  </a:cubicBezTo>
                  <a:cubicBezTo>
                    <a:pt x="219" y="187"/>
                    <a:pt x="226" y="184"/>
                    <a:pt x="228" y="181"/>
                  </a:cubicBezTo>
                  <a:cubicBezTo>
                    <a:pt x="235" y="174"/>
                    <a:pt x="251" y="158"/>
                    <a:pt x="241" y="145"/>
                  </a:cubicBezTo>
                  <a:cubicBezTo>
                    <a:pt x="239" y="142"/>
                    <a:pt x="232" y="142"/>
                    <a:pt x="226" y="142"/>
                  </a:cubicBezTo>
                  <a:cubicBezTo>
                    <a:pt x="219" y="142"/>
                    <a:pt x="213" y="139"/>
                    <a:pt x="206" y="135"/>
                  </a:cubicBezTo>
                  <a:cubicBezTo>
                    <a:pt x="193" y="126"/>
                    <a:pt x="193" y="110"/>
                    <a:pt x="187" y="97"/>
                  </a:cubicBezTo>
                  <a:cubicBezTo>
                    <a:pt x="184" y="84"/>
                    <a:pt x="177" y="74"/>
                    <a:pt x="171" y="61"/>
                  </a:cubicBezTo>
                  <a:cubicBezTo>
                    <a:pt x="171" y="61"/>
                    <a:pt x="168" y="58"/>
                    <a:pt x="168" y="55"/>
                  </a:cubicBezTo>
                  <a:cubicBezTo>
                    <a:pt x="168" y="49"/>
                    <a:pt x="161" y="52"/>
                    <a:pt x="158" y="52"/>
                  </a:cubicBezTo>
                  <a:cubicBezTo>
                    <a:pt x="158" y="52"/>
                    <a:pt x="158" y="55"/>
                    <a:pt x="155" y="55"/>
                  </a:cubicBezTo>
                  <a:lnTo>
                    <a:pt x="152" y="55"/>
                  </a:lnTo>
                  <a:lnTo>
                    <a:pt x="148" y="55"/>
                  </a:lnTo>
                  <a:cubicBezTo>
                    <a:pt x="145" y="55"/>
                    <a:pt x="145" y="55"/>
                    <a:pt x="142" y="52"/>
                  </a:cubicBezTo>
                  <a:lnTo>
                    <a:pt x="132" y="52"/>
                  </a:lnTo>
                  <a:cubicBezTo>
                    <a:pt x="132" y="52"/>
                    <a:pt x="126" y="49"/>
                    <a:pt x="123" y="52"/>
                  </a:cubicBezTo>
                  <a:cubicBezTo>
                    <a:pt x="123" y="52"/>
                    <a:pt x="123" y="52"/>
                    <a:pt x="119" y="55"/>
                  </a:cubicBezTo>
                  <a:cubicBezTo>
                    <a:pt x="119" y="55"/>
                    <a:pt x="119" y="55"/>
                    <a:pt x="119" y="58"/>
                  </a:cubicBezTo>
                  <a:cubicBezTo>
                    <a:pt x="116" y="58"/>
                    <a:pt x="113" y="61"/>
                    <a:pt x="110" y="58"/>
                  </a:cubicBezTo>
                  <a:cubicBezTo>
                    <a:pt x="110" y="55"/>
                    <a:pt x="107" y="55"/>
                    <a:pt x="107" y="52"/>
                  </a:cubicBezTo>
                  <a:lnTo>
                    <a:pt x="100" y="52"/>
                  </a:lnTo>
                  <a:cubicBezTo>
                    <a:pt x="100" y="49"/>
                    <a:pt x="100" y="49"/>
                    <a:pt x="97" y="49"/>
                  </a:cubicBezTo>
                  <a:cubicBezTo>
                    <a:pt x="97" y="45"/>
                    <a:pt x="90" y="45"/>
                    <a:pt x="90" y="42"/>
                  </a:cubicBezTo>
                  <a:cubicBezTo>
                    <a:pt x="87" y="42"/>
                    <a:pt x="87" y="36"/>
                    <a:pt x="87" y="36"/>
                  </a:cubicBezTo>
                  <a:cubicBezTo>
                    <a:pt x="87" y="29"/>
                    <a:pt x="84" y="23"/>
                    <a:pt x="78" y="26"/>
                  </a:cubicBezTo>
                  <a:cubicBezTo>
                    <a:pt x="71" y="26"/>
                    <a:pt x="68" y="29"/>
                    <a:pt x="65" y="32"/>
                  </a:cubicBezTo>
                  <a:lnTo>
                    <a:pt x="49" y="32"/>
                  </a:lnTo>
                  <a:cubicBezTo>
                    <a:pt x="45" y="36"/>
                    <a:pt x="42" y="36"/>
                    <a:pt x="36" y="36"/>
                  </a:cubicBezTo>
                  <a:cubicBezTo>
                    <a:pt x="42" y="32"/>
                    <a:pt x="45" y="32"/>
                    <a:pt x="49" y="26"/>
                  </a:cubicBezTo>
                  <a:cubicBezTo>
                    <a:pt x="52" y="20"/>
                    <a:pt x="55" y="13"/>
                    <a:pt x="61" y="10"/>
                  </a:cubicBezTo>
                  <a:cubicBezTo>
                    <a:pt x="68" y="3"/>
                    <a:pt x="71" y="3"/>
                    <a:pt x="81" y="3"/>
                  </a:cubicBezTo>
                  <a:cubicBezTo>
                    <a:pt x="84" y="7"/>
                    <a:pt x="90" y="10"/>
                    <a:pt x="94" y="16"/>
                  </a:cubicBezTo>
                  <a:cubicBezTo>
                    <a:pt x="97" y="20"/>
                    <a:pt x="100" y="29"/>
                    <a:pt x="103" y="32"/>
                  </a:cubicBezTo>
                  <a:cubicBezTo>
                    <a:pt x="110" y="39"/>
                    <a:pt x="110" y="26"/>
                    <a:pt x="110" y="23"/>
                  </a:cubicBezTo>
                  <a:lnTo>
                    <a:pt x="113" y="23"/>
                  </a:lnTo>
                  <a:lnTo>
                    <a:pt x="116" y="23"/>
                  </a:lnTo>
                  <a:cubicBezTo>
                    <a:pt x="116" y="20"/>
                    <a:pt x="110" y="16"/>
                    <a:pt x="110" y="13"/>
                  </a:cubicBezTo>
                  <a:cubicBezTo>
                    <a:pt x="107" y="13"/>
                    <a:pt x="107" y="10"/>
                    <a:pt x="107" y="10"/>
                  </a:cubicBezTo>
                  <a:cubicBezTo>
                    <a:pt x="103" y="7"/>
                    <a:pt x="103" y="7"/>
                    <a:pt x="100" y="7"/>
                  </a:cubicBezTo>
                  <a:lnTo>
                    <a:pt x="100" y="0"/>
                  </a:lnTo>
                  <a:lnTo>
                    <a:pt x="107" y="0"/>
                  </a:lnTo>
                  <a:cubicBezTo>
                    <a:pt x="107" y="3"/>
                    <a:pt x="107" y="3"/>
                    <a:pt x="110" y="7"/>
                  </a:cubicBezTo>
                  <a:cubicBezTo>
                    <a:pt x="110" y="7"/>
                    <a:pt x="113" y="7"/>
                    <a:pt x="113" y="10"/>
                  </a:cubicBezTo>
                  <a:lnTo>
                    <a:pt x="116" y="10"/>
                  </a:lnTo>
                  <a:lnTo>
                    <a:pt x="119" y="13"/>
                  </a:lnTo>
                  <a:cubicBezTo>
                    <a:pt x="123" y="16"/>
                    <a:pt x="123" y="20"/>
                    <a:pt x="123" y="23"/>
                  </a:cubicBezTo>
                  <a:cubicBezTo>
                    <a:pt x="119" y="26"/>
                    <a:pt x="119" y="26"/>
                    <a:pt x="123" y="29"/>
                  </a:cubicBezTo>
                  <a:cubicBezTo>
                    <a:pt x="126" y="29"/>
                    <a:pt x="126" y="29"/>
                    <a:pt x="129" y="32"/>
                  </a:cubicBezTo>
                  <a:lnTo>
                    <a:pt x="132" y="36"/>
                  </a:lnTo>
                  <a:cubicBezTo>
                    <a:pt x="136" y="39"/>
                    <a:pt x="139" y="36"/>
                    <a:pt x="139" y="36"/>
                  </a:cubicBezTo>
                  <a:cubicBezTo>
                    <a:pt x="139" y="29"/>
                    <a:pt x="132" y="26"/>
                    <a:pt x="132" y="20"/>
                  </a:cubicBezTo>
                  <a:cubicBezTo>
                    <a:pt x="132" y="16"/>
                    <a:pt x="139" y="13"/>
                    <a:pt x="142" y="20"/>
                  </a:cubicBezTo>
                  <a:cubicBezTo>
                    <a:pt x="142" y="23"/>
                    <a:pt x="145" y="26"/>
                    <a:pt x="145" y="29"/>
                  </a:cubicBezTo>
                  <a:cubicBezTo>
                    <a:pt x="148" y="42"/>
                    <a:pt x="161" y="36"/>
                    <a:pt x="171" y="36"/>
                  </a:cubicBezTo>
                  <a:lnTo>
                    <a:pt x="177" y="36"/>
                  </a:lnTo>
                  <a:lnTo>
                    <a:pt x="177" y="45"/>
                  </a:lnTo>
                  <a:cubicBezTo>
                    <a:pt x="177" y="49"/>
                    <a:pt x="171" y="49"/>
                    <a:pt x="171" y="52"/>
                  </a:cubicBezTo>
                  <a:cubicBezTo>
                    <a:pt x="168" y="58"/>
                    <a:pt x="177" y="71"/>
                    <a:pt x="180" y="77"/>
                  </a:cubicBezTo>
                  <a:cubicBezTo>
                    <a:pt x="187" y="84"/>
                    <a:pt x="190" y="87"/>
                    <a:pt x="193" y="94"/>
                  </a:cubicBezTo>
                  <a:cubicBezTo>
                    <a:pt x="197" y="97"/>
                    <a:pt x="200" y="103"/>
                    <a:pt x="203" y="110"/>
                  </a:cubicBezTo>
                  <a:cubicBezTo>
                    <a:pt x="203" y="116"/>
                    <a:pt x="206" y="123"/>
                    <a:pt x="209" y="129"/>
                  </a:cubicBezTo>
                  <a:cubicBezTo>
                    <a:pt x="222" y="142"/>
                    <a:pt x="235" y="129"/>
                    <a:pt x="248" y="123"/>
                  </a:cubicBezTo>
                  <a:cubicBezTo>
                    <a:pt x="254" y="119"/>
                    <a:pt x="277" y="110"/>
                    <a:pt x="267" y="97"/>
                  </a:cubicBezTo>
                  <a:cubicBezTo>
                    <a:pt x="264" y="90"/>
                    <a:pt x="254" y="87"/>
                    <a:pt x="248" y="84"/>
                  </a:cubicBezTo>
                  <a:cubicBezTo>
                    <a:pt x="241" y="81"/>
                    <a:pt x="239" y="77"/>
                    <a:pt x="232" y="74"/>
                  </a:cubicBezTo>
                  <a:lnTo>
                    <a:pt x="239" y="74"/>
                  </a:lnTo>
                  <a:cubicBezTo>
                    <a:pt x="239" y="77"/>
                    <a:pt x="239" y="77"/>
                    <a:pt x="241" y="77"/>
                  </a:cubicBezTo>
                  <a:lnTo>
                    <a:pt x="244" y="77"/>
                  </a:lnTo>
                  <a:cubicBezTo>
                    <a:pt x="244" y="81"/>
                    <a:pt x="248" y="81"/>
                    <a:pt x="248" y="81"/>
                  </a:cubicBezTo>
                  <a:lnTo>
                    <a:pt x="251" y="81"/>
                  </a:lnTo>
                  <a:cubicBezTo>
                    <a:pt x="254" y="81"/>
                    <a:pt x="254" y="81"/>
                    <a:pt x="254" y="84"/>
                  </a:cubicBezTo>
                  <a:lnTo>
                    <a:pt x="270" y="84"/>
                  </a:lnTo>
                  <a:cubicBezTo>
                    <a:pt x="277" y="87"/>
                    <a:pt x="283" y="84"/>
                    <a:pt x="287" y="87"/>
                  </a:cubicBezTo>
                  <a:cubicBezTo>
                    <a:pt x="293" y="87"/>
                    <a:pt x="296" y="90"/>
                    <a:pt x="299" y="90"/>
                  </a:cubicBezTo>
                  <a:lnTo>
                    <a:pt x="309" y="100"/>
                  </a:lnTo>
                  <a:cubicBezTo>
                    <a:pt x="312" y="103"/>
                    <a:pt x="315" y="103"/>
                    <a:pt x="319" y="106"/>
                  </a:cubicBezTo>
                  <a:cubicBezTo>
                    <a:pt x="322" y="110"/>
                    <a:pt x="322" y="113"/>
                    <a:pt x="325" y="116"/>
                  </a:cubicBezTo>
                  <a:cubicBezTo>
                    <a:pt x="328" y="123"/>
                    <a:pt x="325" y="126"/>
                    <a:pt x="328" y="132"/>
                  </a:cubicBezTo>
                  <a:cubicBezTo>
                    <a:pt x="328" y="135"/>
                    <a:pt x="331" y="139"/>
                    <a:pt x="335" y="142"/>
                  </a:cubicBezTo>
                  <a:cubicBezTo>
                    <a:pt x="336" y="145"/>
                    <a:pt x="338" y="149"/>
                    <a:pt x="340" y="152"/>
                  </a:cubicBezTo>
                  <a:lnTo>
                    <a:pt x="354" y="135"/>
                  </a:lnTo>
                  <a:lnTo>
                    <a:pt x="340" y="152"/>
                  </a:lnTo>
                  <a:cubicBezTo>
                    <a:pt x="341" y="155"/>
                    <a:pt x="343" y="157"/>
                    <a:pt x="344" y="158"/>
                  </a:cubicBezTo>
                  <a:cubicBezTo>
                    <a:pt x="344" y="160"/>
                    <a:pt x="345" y="160"/>
                    <a:pt x="346" y="161"/>
                  </a:cubicBezTo>
                  <a:cubicBezTo>
                    <a:pt x="346" y="161"/>
                    <a:pt x="345" y="161"/>
                    <a:pt x="344" y="161"/>
                  </a:cubicBezTo>
                  <a:cubicBezTo>
                    <a:pt x="348" y="164"/>
                    <a:pt x="348" y="164"/>
                    <a:pt x="348" y="164"/>
                  </a:cubicBezTo>
                  <a:cubicBezTo>
                    <a:pt x="348" y="164"/>
                    <a:pt x="351" y="164"/>
                    <a:pt x="351" y="168"/>
                  </a:cubicBezTo>
                  <a:cubicBezTo>
                    <a:pt x="351" y="168"/>
                    <a:pt x="360" y="148"/>
                    <a:pt x="357" y="139"/>
                  </a:cubicBezTo>
                  <a:cubicBezTo>
                    <a:pt x="356" y="138"/>
                    <a:pt x="355" y="136"/>
                    <a:pt x="354" y="135"/>
                  </a:cubicBezTo>
                  <a:lnTo>
                    <a:pt x="380" y="103"/>
                  </a:lnTo>
                  <a:lnTo>
                    <a:pt x="354" y="135"/>
                  </a:lnTo>
                  <a:cubicBezTo>
                    <a:pt x="353" y="132"/>
                    <a:pt x="352" y="128"/>
                    <a:pt x="354" y="126"/>
                  </a:cubicBezTo>
                  <a:cubicBezTo>
                    <a:pt x="354" y="123"/>
                    <a:pt x="357" y="119"/>
                    <a:pt x="360" y="116"/>
                  </a:cubicBezTo>
                  <a:cubicBezTo>
                    <a:pt x="364" y="116"/>
                    <a:pt x="370" y="113"/>
                    <a:pt x="373" y="110"/>
                  </a:cubicBezTo>
                  <a:cubicBezTo>
                    <a:pt x="373" y="106"/>
                    <a:pt x="376" y="103"/>
                    <a:pt x="380" y="103"/>
                  </a:cubicBezTo>
                  <a:close/>
                  <a:moveTo>
                    <a:pt x="239" y="277"/>
                  </a:moveTo>
                  <a:cubicBezTo>
                    <a:pt x="241" y="274"/>
                    <a:pt x="241" y="271"/>
                    <a:pt x="239" y="264"/>
                  </a:cubicBezTo>
                  <a:cubicBezTo>
                    <a:pt x="239" y="261"/>
                    <a:pt x="239" y="251"/>
                    <a:pt x="232" y="255"/>
                  </a:cubicBezTo>
                  <a:cubicBezTo>
                    <a:pt x="232" y="255"/>
                    <a:pt x="232" y="258"/>
                    <a:pt x="228" y="261"/>
                  </a:cubicBezTo>
                  <a:cubicBezTo>
                    <a:pt x="226" y="264"/>
                    <a:pt x="222" y="264"/>
                    <a:pt x="219" y="264"/>
                  </a:cubicBezTo>
                  <a:cubicBezTo>
                    <a:pt x="213" y="267"/>
                    <a:pt x="215" y="274"/>
                    <a:pt x="215" y="280"/>
                  </a:cubicBezTo>
                  <a:lnTo>
                    <a:pt x="215" y="290"/>
                  </a:lnTo>
                  <a:cubicBezTo>
                    <a:pt x="213" y="293"/>
                    <a:pt x="213" y="293"/>
                    <a:pt x="209" y="293"/>
                  </a:cubicBezTo>
                  <a:cubicBezTo>
                    <a:pt x="203" y="296"/>
                    <a:pt x="203" y="306"/>
                    <a:pt x="206" y="309"/>
                  </a:cubicBezTo>
                  <a:cubicBezTo>
                    <a:pt x="209" y="313"/>
                    <a:pt x="213" y="313"/>
                    <a:pt x="215" y="313"/>
                  </a:cubicBezTo>
                  <a:cubicBezTo>
                    <a:pt x="219" y="313"/>
                    <a:pt x="219" y="313"/>
                    <a:pt x="219" y="309"/>
                  </a:cubicBezTo>
                  <a:cubicBezTo>
                    <a:pt x="226" y="309"/>
                    <a:pt x="222" y="303"/>
                    <a:pt x="226" y="296"/>
                  </a:cubicBezTo>
                  <a:cubicBezTo>
                    <a:pt x="228" y="296"/>
                    <a:pt x="232" y="293"/>
                    <a:pt x="235" y="290"/>
                  </a:cubicBezTo>
                  <a:cubicBezTo>
                    <a:pt x="239" y="287"/>
                    <a:pt x="235" y="280"/>
                    <a:pt x="239" y="277"/>
                  </a:cubicBezTo>
                  <a:cubicBezTo>
                    <a:pt x="239" y="277"/>
                    <a:pt x="239" y="277"/>
                    <a:pt x="239" y="277"/>
                  </a:cubicBezTo>
                  <a:close/>
                </a:path>
              </a:pathLst>
            </a:custGeom>
            <a:solidFill>
              <a:srgbClr val="1750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05" name="Freeform 596"/>
            <p:cNvSpPr>
              <a:spLocks noChangeArrowheads="1"/>
            </p:cNvSpPr>
            <p:nvPr/>
          </p:nvSpPr>
          <p:spPr bwMode="auto">
            <a:xfrm>
              <a:off x="17115142" y="7719217"/>
              <a:ext cx="287792" cy="338562"/>
            </a:xfrm>
            <a:custGeom>
              <a:avLst/>
              <a:gdLst>
                <a:gd name="T0" fmla="*/ 0 w 300"/>
                <a:gd name="T1" fmla="*/ 0 h 351"/>
                <a:gd name="T2" fmla="*/ 290 w 300"/>
                <a:gd name="T3" fmla="*/ 151 h 351"/>
                <a:gd name="T4" fmla="*/ 248 w 300"/>
                <a:gd name="T5" fmla="*/ 164 h 351"/>
                <a:gd name="T6" fmla="*/ 203 w 300"/>
                <a:gd name="T7" fmla="*/ 179 h 351"/>
                <a:gd name="T8" fmla="*/ 174 w 300"/>
                <a:gd name="T9" fmla="*/ 183 h 351"/>
                <a:gd name="T10" fmla="*/ 148 w 300"/>
                <a:gd name="T11" fmla="*/ 167 h 351"/>
                <a:gd name="T12" fmla="*/ 107 w 300"/>
                <a:gd name="T13" fmla="*/ 173 h 351"/>
                <a:gd name="T14" fmla="*/ 84 w 300"/>
                <a:gd name="T15" fmla="*/ 192 h 351"/>
                <a:gd name="T16" fmla="*/ 90 w 300"/>
                <a:gd name="T17" fmla="*/ 218 h 351"/>
                <a:gd name="T18" fmla="*/ 113 w 300"/>
                <a:gd name="T19" fmla="*/ 215 h 351"/>
                <a:gd name="T20" fmla="*/ 119 w 300"/>
                <a:gd name="T21" fmla="*/ 189 h 351"/>
                <a:gd name="T22" fmla="*/ 119 w 300"/>
                <a:gd name="T23" fmla="*/ 212 h 351"/>
                <a:gd name="T24" fmla="*/ 116 w 300"/>
                <a:gd name="T25" fmla="*/ 231 h 351"/>
                <a:gd name="T26" fmla="*/ 81 w 300"/>
                <a:gd name="T27" fmla="*/ 228 h 351"/>
                <a:gd name="T28" fmla="*/ 65 w 300"/>
                <a:gd name="T29" fmla="*/ 244 h 351"/>
                <a:gd name="T30" fmla="*/ 33 w 300"/>
                <a:gd name="T31" fmla="*/ 260 h 351"/>
                <a:gd name="T32" fmla="*/ 16 w 300"/>
                <a:gd name="T33" fmla="*/ 286 h 351"/>
                <a:gd name="T34" fmla="*/ 20 w 300"/>
                <a:gd name="T35" fmla="*/ 321 h 351"/>
                <a:gd name="T36" fmla="*/ 0 w 300"/>
                <a:gd name="T37" fmla="*/ 350 h 351"/>
                <a:gd name="T38" fmla="*/ 7 w 300"/>
                <a:gd name="T39" fmla="*/ 186 h 351"/>
                <a:gd name="T40" fmla="*/ 10 w 300"/>
                <a:gd name="T41" fmla="*/ 151 h 351"/>
                <a:gd name="T42" fmla="*/ 13 w 300"/>
                <a:gd name="T43" fmla="*/ 241 h 351"/>
                <a:gd name="T44" fmla="*/ 20 w 300"/>
                <a:gd name="T45" fmla="*/ 250 h 351"/>
                <a:gd name="T46" fmla="*/ 31 w 300"/>
                <a:gd name="T47" fmla="*/ 220 h 351"/>
                <a:gd name="T48" fmla="*/ 39 w 300"/>
                <a:gd name="T49" fmla="*/ 253 h 351"/>
                <a:gd name="T50" fmla="*/ 45 w 300"/>
                <a:gd name="T51" fmla="*/ 228 h 351"/>
                <a:gd name="T52" fmla="*/ 87 w 300"/>
                <a:gd name="T53" fmla="*/ 138 h 351"/>
                <a:gd name="T54" fmla="*/ 107 w 300"/>
                <a:gd name="T55" fmla="*/ 151 h 351"/>
                <a:gd name="T56" fmla="*/ 129 w 300"/>
                <a:gd name="T57" fmla="*/ 138 h 351"/>
                <a:gd name="T58" fmla="*/ 119 w 300"/>
                <a:gd name="T59" fmla="*/ 135 h 351"/>
                <a:gd name="T60" fmla="*/ 103 w 300"/>
                <a:gd name="T61" fmla="*/ 135 h 351"/>
                <a:gd name="T62" fmla="*/ 7 w 300"/>
                <a:gd name="T63" fmla="*/ 128 h 351"/>
                <a:gd name="T64" fmla="*/ 147 w 300"/>
                <a:gd name="T65" fmla="*/ 138 h 351"/>
                <a:gd name="T66" fmla="*/ 184 w 300"/>
                <a:gd name="T67" fmla="*/ 144 h 351"/>
                <a:gd name="T68" fmla="*/ 171 w 300"/>
                <a:gd name="T69" fmla="*/ 144 h 351"/>
                <a:gd name="T70" fmla="*/ 192 w 300"/>
                <a:gd name="T71" fmla="*/ 141 h 351"/>
                <a:gd name="T72" fmla="*/ 194 w 300"/>
                <a:gd name="T73" fmla="*/ 141 h 351"/>
                <a:gd name="T74" fmla="*/ 198 w 300"/>
                <a:gd name="T75" fmla="*/ 141 h 351"/>
                <a:gd name="T76" fmla="*/ 198 w 300"/>
                <a:gd name="T77" fmla="*/ 141 h 351"/>
                <a:gd name="T78" fmla="*/ 213 w 300"/>
                <a:gd name="T79" fmla="*/ 131 h 351"/>
                <a:gd name="T80" fmla="*/ 180 w 300"/>
                <a:gd name="T81" fmla="*/ 135 h 351"/>
                <a:gd name="T82" fmla="*/ 200 w 300"/>
                <a:gd name="T83" fmla="*/ 141 h 351"/>
                <a:gd name="T84" fmla="*/ 200 w 300"/>
                <a:gd name="T85" fmla="*/ 161 h 351"/>
                <a:gd name="T86" fmla="*/ 215 w 300"/>
                <a:gd name="T87" fmla="*/ 167 h 351"/>
                <a:gd name="T88" fmla="*/ 228 w 300"/>
                <a:gd name="T89" fmla="*/ 14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0" h="351">
                  <a:moveTo>
                    <a:pt x="7" y="128"/>
                  </a:moveTo>
                  <a:cubicBezTo>
                    <a:pt x="4" y="128"/>
                    <a:pt x="4" y="128"/>
                    <a:pt x="0" y="125"/>
                  </a:cubicBezTo>
                  <a:lnTo>
                    <a:pt x="0" y="0"/>
                  </a:lnTo>
                  <a:cubicBezTo>
                    <a:pt x="123" y="0"/>
                    <a:pt x="228" y="54"/>
                    <a:pt x="299" y="141"/>
                  </a:cubicBezTo>
                  <a:cubicBezTo>
                    <a:pt x="299" y="141"/>
                    <a:pt x="296" y="141"/>
                    <a:pt x="296" y="144"/>
                  </a:cubicBezTo>
                  <a:cubicBezTo>
                    <a:pt x="290" y="144"/>
                    <a:pt x="290" y="148"/>
                    <a:pt x="290" y="151"/>
                  </a:cubicBezTo>
                  <a:cubicBezTo>
                    <a:pt x="287" y="154"/>
                    <a:pt x="283" y="157"/>
                    <a:pt x="280" y="157"/>
                  </a:cubicBezTo>
                  <a:cubicBezTo>
                    <a:pt x="273" y="157"/>
                    <a:pt x="267" y="161"/>
                    <a:pt x="261" y="161"/>
                  </a:cubicBezTo>
                  <a:cubicBezTo>
                    <a:pt x="257" y="161"/>
                    <a:pt x="254" y="161"/>
                    <a:pt x="248" y="164"/>
                  </a:cubicBezTo>
                  <a:cubicBezTo>
                    <a:pt x="244" y="164"/>
                    <a:pt x="244" y="167"/>
                    <a:pt x="241" y="170"/>
                  </a:cubicBezTo>
                  <a:cubicBezTo>
                    <a:pt x="235" y="173"/>
                    <a:pt x="232" y="170"/>
                    <a:pt x="226" y="170"/>
                  </a:cubicBezTo>
                  <a:cubicBezTo>
                    <a:pt x="219" y="170"/>
                    <a:pt x="209" y="173"/>
                    <a:pt x="203" y="179"/>
                  </a:cubicBezTo>
                  <a:cubicBezTo>
                    <a:pt x="200" y="183"/>
                    <a:pt x="197" y="183"/>
                    <a:pt x="193" y="183"/>
                  </a:cubicBezTo>
                  <a:cubicBezTo>
                    <a:pt x="187" y="183"/>
                    <a:pt x="184" y="176"/>
                    <a:pt x="180" y="179"/>
                  </a:cubicBezTo>
                  <a:cubicBezTo>
                    <a:pt x="177" y="179"/>
                    <a:pt x="177" y="186"/>
                    <a:pt x="174" y="183"/>
                  </a:cubicBezTo>
                  <a:cubicBezTo>
                    <a:pt x="171" y="179"/>
                    <a:pt x="171" y="176"/>
                    <a:pt x="168" y="173"/>
                  </a:cubicBezTo>
                  <a:cubicBezTo>
                    <a:pt x="165" y="173"/>
                    <a:pt x="161" y="173"/>
                    <a:pt x="158" y="170"/>
                  </a:cubicBezTo>
                  <a:cubicBezTo>
                    <a:pt x="155" y="170"/>
                    <a:pt x="152" y="170"/>
                    <a:pt x="148" y="167"/>
                  </a:cubicBezTo>
                  <a:cubicBezTo>
                    <a:pt x="142" y="164"/>
                    <a:pt x="132" y="164"/>
                    <a:pt x="126" y="167"/>
                  </a:cubicBezTo>
                  <a:cubicBezTo>
                    <a:pt x="123" y="167"/>
                    <a:pt x="119" y="167"/>
                    <a:pt x="116" y="170"/>
                  </a:cubicBezTo>
                  <a:cubicBezTo>
                    <a:pt x="113" y="170"/>
                    <a:pt x="110" y="173"/>
                    <a:pt x="107" y="173"/>
                  </a:cubicBezTo>
                  <a:cubicBezTo>
                    <a:pt x="103" y="173"/>
                    <a:pt x="100" y="173"/>
                    <a:pt x="97" y="176"/>
                  </a:cubicBezTo>
                  <a:cubicBezTo>
                    <a:pt x="94" y="176"/>
                    <a:pt x="90" y="179"/>
                    <a:pt x="87" y="179"/>
                  </a:cubicBezTo>
                  <a:cubicBezTo>
                    <a:pt x="87" y="186"/>
                    <a:pt x="87" y="189"/>
                    <a:pt x="84" y="192"/>
                  </a:cubicBezTo>
                  <a:cubicBezTo>
                    <a:pt x="81" y="195"/>
                    <a:pt x="78" y="199"/>
                    <a:pt x="74" y="199"/>
                  </a:cubicBezTo>
                  <a:cubicBezTo>
                    <a:pt x="68" y="202"/>
                    <a:pt x="65" y="215"/>
                    <a:pt x="71" y="218"/>
                  </a:cubicBezTo>
                  <a:cubicBezTo>
                    <a:pt x="78" y="221"/>
                    <a:pt x="84" y="212"/>
                    <a:pt x="90" y="218"/>
                  </a:cubicBezTo>
                  <a:cubicBezTo>
                    <a:pt x="90" y="221"/>
                    <a:pt x="94" y="224"/>
                    <a:pt x="97" y="228"/>
                  </a:cubicBezTo>
                  <a:cubicBezTo>
                    <a:pt x="100" y="228"/>
                    <a:pt x="107" y="228"/>
                    <a:pt x="110" y="224"/>
                  </a:cubicBezTo>
                  <a:cubicBezTo>
                    <a:pt x="113" y="221"/>
                    <a:pt x="113" y="218"/>
                    <a:pt x="113" y="215"/>
                  </a:cubicBezTo>
                  <a:cubicBezTo>
                    <a:pt x="113" y="212"/>
                    <a:pt x="110" y="208"/>
                    <a:pt x="107" y="208"/>
                  </a:cubicBezTo>
                  <a:cubicBezTo>
                    <a:pt x="107" y="205"/>
                    <a:pt x="110" y="199"/>
                    <a:pt x="113" y="199"/>
                  </a:cubicBezTo>
                  <a:cubicBezTo>
                    <a:pt x="113" y="195"/>
                    <a:pt x="119" y="192"/>
                    <a:pt x="119" y="189"/>
                  </a:cubicBezTo>
                  <a:cubicBezTo>
                    <a:pt x="123" y="189"/>
                    <a:pt x="119" y="199"/>
                    <a:pt x="119" y="202"/>
                  </a:cubicBezTo>
                  <a:cubicBezTo>
                    <a:pt x="119" y="202"/>
                    <a:pt x="116" y="202"/>
                    <a:pt x="116" y="205"/>
                  </a:cubicBezTo>
                  <a:cubicBezTo>
                    <a:pt x="116" y="208"/>
                    <a:pt x="116" y="208"/>
                    <a:pt x="119" y="212"/>
                  </a:cubicBezTo>
                  <a:cubicBezTo>
                    <a:pt x="123" y="215"/>
                    <a:pt x="126" y="215"/>
                    <a:pt x="123" y="221"/>
                  </a:cubicBezTo>
                  <a:cubicBezTo>
                    <a:pt x="119" y="221"/>
                    <a:pt x="119" y="224"/>
                    <a:pt x="116" y="224"/>
                  </a:cubicBezTo>
                  <a:lnTo>
                    <a:pt x="116" y="231"/>
                  </a:lnTo>
                  <a:cubicBezTo>
                    <a:pt x="113" y="234"/>
                    <a:pt x="107" y="234"/>
                    <a:pt x="103" y="234"/>
                  </a:cubicBezTo>
                  <a:cubicBezTo>
                    <a:pt x="97" y="234"/>
                    <a:pt x="94" y="231"/>
                    <a:pt x="90" y="231"/>
                  </a:cubicBezTo>
                  <a:cubicBezTo>
                    <a:pt x="87" y="228"/>
                    <a:pt x="84" y="224"/>
                    <a:pt x="81" y="228"/>
                  </a:cubicBezTo>
                  <a:cubicBezTo>
                    <a:pt x="74" y="228"/>
                    <a:pt x="74" y="231"/>
                    <a:pt x="71" y="234"/>
                  </a:cubicBezTo>
                  <a:cubicBezTo>
                    <a:pt x="71" y="237"/>
                    <a:pt x="71" y="237"/>
                    <a:pt x="68" y="237"/>
                  </a:cubicBezTo>
                  <a:cubicBezTo>
                    <a:pt x="68" y="241"/>
                    <a:pt x="65" y="241"/>
                    <a:pt x="65" y="244"/>
                  </a:cubicBezTo>
                  <a:cubicBezTo>
                    <a:pt x="61" y="244"/>
                    <a:pt x="58" y="247"/>
                    <a:pt x="55" y="250"/>
                  </a:cubicBezTo>
                  <a:cubicBezTo>
                    <a:pt x="52" y="253"/>
                    <a:pt x="52" y="257"/>
                    <a:pt x="45" y="257"/>
                  </a:cubicBezTo>
                  <a:cubicBezTo>
                    <a:pt x="42" y="257"/>
                    <a:pt x="36" y="257"/>
                    <a:pt x="33" y="260"/>
                  </a:cubicBezTo>
                  <a:cubicBezTo>
                    <a:pt x="29" y="266"/>
                    <a:pt x="42" y="276"/>
                    <a:pt x="36" y="279"/>
                  </a:cubicBezTo>
                  <a:cubicBezTo>
                    <a:pt x="36" y="282"/>
                    <a:pt x="29" y="282"/>
                    <a:pt x="26" y="282"/>
                  </a:cubicBezTo>
                  <a:cubicBezTo>
                    <a:pt x="23" y="282"/>
                    <a:pt x="20" y="282"/>
                    <a:pt x="16" y="286"/>
                  </a:cubicBezTo>
                  <a:cubicBezTo>
                    <a:pt x="13" y="292"/>
                    <a:pt x="13" y="299"/>
                    <a:pt x="13" y="305"/>
                  </a:cubicBezTo>
                  <a:cubicBezTo>
                    <a:pt x="16" y="311"/>
                    <a:pt x="26" y="315"/>
                    <a:pt x="33" y="315"/>
                  </a:cubicBezTo>
                  <a:cubicBezTo>
                    <a:pt x="29" y="315"/>
                    <a:pt x="26" y="315"/>
                    <a:pt x="20" y="321"/>
                  </a:cubicBezTo>
                  <a:cubicBezTo>
                    <a:pt x="16" y="321"/>
                    <a:pt x="13" y="324"/>
                    <a:pt x="10" y="328"/>
                  </a:cubicBezTo>
                  <a:cubicBezTo>
                    <a:pt x="7" y="331"/>
                    <a:pt x="7" y="334"/>
                    <a:pt x="7" y="337"/>
                  </a:cubicBezTo>
                  <a:cubicBezTo>
                    <a:pt x="7" y="344"/>
                    <a:pt x="4" y="347"/>
                    <a:pt x="0" y="350"/>
                  </a:cubicBezTo>
                  <a:lnTo>
                    <a:pt x="0" y="202"/>
                  </a:lnTo>
                  <a:cubicBezTo>
                    <a:pt x="4" y="199"/>
                    <a:pt x="13" y="195"/>
                    <a:pt x="10" y="189"/>
                  </a:cubicBezTo>
                  <a:lnTo>
                    <a:pt x="7" y="186"/>
                  </a:lnTo>
                  <a:lnTo>
                    <a:pt x="0" y="186"/>
                  </a:lnTo>
                  <a:cubicBezTo>
                    <a:pt x="0" y="186"/>
                    <a:pt x="0" y="186"/>
                    <a:pt x="0" y="161"/>
                  </a:cubicBezTo>
                  <a:cubicBezTo>
                    <a:pt x="5" y="158"/>
                    <a:pt x="8" y="154"/>
                    <a:pt x="10" y="151"/>
                  </a:cubicBezTo>
                  <a:lnTo>
                    <a:pt x="23" y="234"/>
                  </a:lnTo>
                  <a:cubicBezTo>
                    <a:pt x="23" y="234"/>
                    <a:pt x="20" y="237"/>
                    <a:pt x="16" y="237"/>
                  </a:cubicBezTo>
                  <a:lnTo>
                    <a:pt x="13" y="241"/>
                  </a:lnTo>
                  <a:cubicBezTo>
                    <a:pt x="10" y="241"/>
                    <a:pt x="10" y="244"/>
                    <a:pt x="10" y="244"/>
                  </a:cubicBezTo>
                  <a:cubicBezTo>
                    <a:pt x="7" y="247"/>
                    <a:pt x="13" y="247"/>
                    <a:pt x="13" y="247"/>
                  </a:cubicBezTo>
                  <a:cubicBezTo>
                    <a:pt x="16" y="247"/>
                    <a:pt x="16" y="247"/>
                    <a:pt x="20" y="250"/>
                  </a:cubicBezTo>
                  <a:cubicBezTo>
                    <a:pt x="26" y="253"/>
                    <a:pt x="33" y="250"/>
                    <a:pt x="33" y="244"/>
                  </a:cubicBezTo>
                  <a:cubicBezTo>
                    <a:pt x="29" y="241"/>
                    <a:pt x="33" y="231"/>
                    <a:pt x="23" y="234"/>
                  </a:cubicBezTo>
                  <a:lnTo>
                    <a:pt x="31" y="220"/>
                  </a:lnTo>
                  <a:cubicBezTo>
                    <a:pt x="31" y="223"/>
                    <a:pt x="33" y="225"/>
                    <a:pt x="33" y="228"/>
                  </a:cubicBezTo>
                  <a:cubicBezTo>
                    <a:pt x="33" y="231"/>
                    <a:pt x="36" y="231"/>
                    <a:pt x="36" y="234"/>
                  </a:cubicBezTo>
                  <a:cubicBezTo>
                    <a:pt x="36" y="241"/>
                    <a:pt x="33" y="250"/>
                    <a:pt x="39" y="253"/>
                  </a:cubicBezTo>
                  <a:cubicBezTo>
                    <a:pt x="45" y="257"/>
                    <a:pt x="52" y="247"/>
                    <a:pt x="52" y="241"/>
                  </a:cubicBezTo>
                  <a:cubicBezTo>
                    <a:pt x="52" y="237"/>
                    <a:pt x="49" y="237"/>
                    <a:pt x="49" y="234"/>
                  </a:cubicBezTo>
                  <a:cubicBezTo>
                    <a:pt x="45" y="234"/>
                    <a:pt x="45" y="231"/>
                    <a:pt x="45" y="228"/>
                  </a:cubicBezTo>
                  <a:cubicBezTo>
                    <a:pt x="45" y="224"/>
                    <a:pt x="42" y="221"/>
                    <a:pt x="39" y="218"/>
                  </a:cubicBezTo>
                  <a:lnTo>
                    <a:pt x="33" y="218"/>
                  </a:lnTo>
                  <a:lnTo>
                    <a:pt x="87" y="138"/>
                  </a:lnTo>
                  <a:lnTo>
                    <a:pt x="87" y="144"/>
                  </a:lnTo>
                  <a:cubicBezTo>
                    <a:pt x="90" y="144"/>
                    <a:pt x="94" y="148"/>
                    <a:pt x="94" y="148"/>
                  </a:cubicBezTo>
                  <a:cubicBezTo>
                    <a:pt x="97" y="154"/>
                    <a:pt x="103" y="151"/>
                    <a:pt x="107" y="151"/>
                  </a:cubicBezTo>
                  <a:cubicBezTo>
                    <a:pt x="107" y="148"/>
                    <a:pt x="110" y="148"/>
                    <a:pt x="110" y="144"/>
                  </a:cubicBezTo>
                  <a:lnTo>
                    <a:pt x="119" y="144"/>
                  </a:lnTo>
                  <a:cubicBezTo>
                    <a:pt x="123" y="141"/>
                    <a:pt x="126" y="141"/>
                    <a:pt x="129" y="138"/>
                  </a:cubicBezTo>
                  <a:lnTo>
                    <a:pt x="147" y="138"/>
                  </a:lnTo>
                  <a:lnTo>
                    <a:pt x="120" y="136"/>
                  </a:lnTo>
                  <a:cubicBezTo>
                    <a:pt x="120" y="136"/>
                    <a:pt x="119" y="135"/>
                    <a:pt x="119" y="135"/>
                  </a:cubicBezTo>
                  <a:cubicBezTo>
                    <a:pt x="116" y="135"/>
                    <a:pt x="116" y="131"/>
                    <a:pt x="113" y="131"/>
                  </a:cubicBezTo>
                  <a:cubicBezTo>
                    <a:pt x="113" y="131"/>
                    <a:pt x="110" y="131"/>
                    <a:pt x="107" y="135"/>
                  </a:cubicBezTo>
                  <a:lnTo>
                    <a:pt x="103" y="135"/>
                  </a:lnTo>
                  <a:lnTo>
                    <a:pt x="103" y="135"/>
                  </a:lnTo>
                  <a:lnTo>
                    <a:pt x="7" y="128"/>
                  </a:lnTo>
                  <a:cubicBezTo>
                    <a:pt x="7" y="128"/>
                    <a:pt x="7" y="128"/>
                    <a:pt x="7" y="128"/>
                  </a:cubicBezTo>
                  <a:close/>
                  <a:moveTo>
                    <a:pt x="171" y="138"/>
                  </a:moveTo>
                  <a:cubicBezTo>
                    <a:pt x="171" y="139"/>
                    <a:pt x="171" y="139"/>
                    <a:pt x="171" y="140"/>
                  </a:cubicBezTo>
                  <a:lnTo>
                    <a:pt x="147" y="138"/>
                  </a:lnTo>
                  <a:lnTo>
                    <a:pt x="171" y="138"/>
                  </a:lnTo>
                  <a:close/>
                  <a:moveTo>
                    <a:pt x="171" y="144"/>
                  </a:moveTo>
                  <a:lnTo>
                    <a:pt x="184" y="144"/>
                  </a:lnTo>
                  <a:cubicBezTo>
                    <a:pt x="187" y="144"/>
                    <a:pt x="190" y="144"/>
                    <a:pt x="192" y="141"/>
                  </a:cubicBezTo>
                  <a:lnTo>
                    <a:pt x="171" y="140"/>
                  </a:lnTo>
                  <a:cubicBezTo>
                    <a:pt x="170" y="142"/>
                    <a:pt x="168" y="144"/>
                    <a:pt x="171" y="144"/>
                  </a:cubicBezTo>
                  <a:close/>
                  <a:moveTo>
                    <a:pt x="193" y="141"/>
                  </a:moveTo>
                  <a:lnTo>
                    <a:pt x="192" y="141"/>
                  </a:lnTo>
                  <a:lnTo>
                    <a:pt x="192" y="141"/>
                  </a:lnTo>
                  <a:cubicBezTo>
                    <a:pt x="193" y="141"/>
                    <a:pt x="193" y="141"/>
                    <a:pt x="193" y="141"/>
                  </a:cubicBezTo>
                  <a:close/>
                  <a:moveTo>
                    <a:pt x="190" y="144"/>
                  </a:moveTo>
                  <a:cubicBezTo>
                    <a:pt x="191" y="143"/>
                    <a:pt x="193" y="142"/>
                    <a:pt x="194" y="141"/>
                  </a:cubicBezTo>
                  <a:lnTo>
                    <a:pt x="192" y="141"/>
                  </a:lnTo>
                  <a:cubicBezTo>
                    <a:pt x="193" y="141"/>
                    <a:pt x="192" y="141"/>
                    <a:pt x="190" y="144"/>
                  </a:cubicBezTo>
                  <a:close/>
                  <a:moveTo>
                    <a:pt x="198" y="141"/>
                  </a:moveTo>
                  <a:lnTo>
                    <a:pt x="228" y="144"/>
                  </a:lnTo>
                  <a:lnTo>
                    <a:pt x="194" y="141"/>
                  </a:lnTo>
                  <a:cubicBezTo>
                    <a:pt x="195" y="141"/>
                    <a:pt x="196" y="141"/>
                    <a:pt x="198" y="141"/>
                  </a:cubicBezTo>
                  <a:close/>
                  <a:moveTo>
                    <a:pt x="200" y="141"/>
                  </a:moveTo>
                  <a:cubicBezTo>
                    <a:pt x="206" y="141"/>
                    <a:pt x="209" y="141"/>
                    <a:pt x="213" y="138"/>
                  </a:cubicBezTo>
                  <a:cubicBezTo>
                    <a:pt x="215" y="138"/>
                    <a:pt x="215" y="135"/>
                    <a:pt x="213" y="131"/>
                  </a:cubicBezTo>
                  <a:lnTo>
                    <a:pt x="203" y="131"/>
                  </a:lnTo>
                  <a:lnTo>
                    <a:pt x="190" y="131"/>
                  </a:lnTo>
                  <a:cubicBezTo>
                    <a:pt x="187" y="131"/>
                    <a:pt x="184" y="131"/>
                    <a:pt x="180" y="135"/>
                  </a:cubicBezTo>
                  <a:cubicBezTo>
                    <a:pt x="177" y="135"/>
                    <a:pt x="174" y="135"/>
                    <a:pt x="171" y="138"/>
                  </a:cubicBezTo>
                  <a:lnTo>
                    <a:pt x="198" y="141"/>
                  </a:lnTo>
                  <a:cubicBezTo>
                    <a:pt x="198" y="141"/>
                    <a:pt x="199" y="141"/>
                    <a:pt x="200" y="141"/>
                  </a:cubicBezTo>
                  <a:close/>
                  <a:moveTo>
                    <a:pt x="219" y="144"/>
                  </a:moveTo>
                  <a:cubicBezTo>
                    <a:pt x="213" y="148"/>
                    <a:pt x="206" y="144"/>
                    <a:pt x="203" y="154"/>
                  </a:cubicBezTo>
                  <a:cubicBezTo>
                    <a:pt x="203" y="157"/>
                    <a:pt x="200" y="161"/>
                    <a:pt x="200" y="161"/>
                  </a:cubicBezTo>
                  <a:cubicBezTo>
                    <a:pt x="197" y="164"/>
                    <a:pt x="197" y="167"/>
                    <a:pt x="197" y="170"/>
                  </a:cubicBezTo>
                  <a:cubicBezTo>
                    <a:pt x="203" y="176"/>
                    <a:pt x="215" y="173"/>
                    <a:pt x="215" y="170"/>
                  </a:cubicBezTo>
                  <a:cubicBezTo>
                    <a:pt x="215" y="170"/>
                    <a:pt x="215" y="170"/>
                    <a:pt x="215" y="167"/>
                  </a:cubicBezTo>
                  <a:cubicBezTo>
                    <a:pt x="213" y="161"/>
                    <a:pt x="219" y="157"/>
                    <a:pt x="222" y="157"/>
                  </a:cubicBezTo>
                  <a:cubicBezTo>
                    <a:pt x="222" y="157"/>
                    <a:pt x="228" y="157"/>
                    <a:pt x="232" y="154"/>
                  </a:cubicBezTo>
                  <a:cubicBezTo>
                    <a:pt x="232" y="151"/>
                    <a:pt x="232" y="148"/>
                    <a:pt x="228" y="144"/>
                  </a:cubicBezTo>
                  <a:lnTo>
                    <a:pt x="219" y="144"/>
                  </a:lnTo>
                  <a:close/>
                </a:path>
              </a:pathLst>
            </a:custGeom>
            <a:solidFill>
              <a:srgbClr val="1750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06" name="Freeform 597"/>
            <p:cNvSpPr>
              <a:spLocks noChangeArrowheads="1"/>
            </p:cNvSpPr>
            <p:nvPr/>
          </p:nvSpPr>
          <p:spPr bwMode="auto">
            <a:xfrm>
              <a:off x="16886602" y="7854642"/>
              <a:ext cx="21162" cy="16928"/>
            </a:xfrm>
            <a:custGeom>
              <a:avLst/>
              <a:gdLst>
                <a:gd name="T0" fmla="*/ 16 w 24"/>
                <a:gd name="T1" fmla="*/ 3 h 17"/>
                <a:gd name="T2" fmla="*/ 19 w 24"/>
                <a:gd name="T3" fmla="*/ 10 h 17"/>
                <a:gd name="T4" fmla="*/ 19 w 24"/>
                <a:gd name="T5" fmla="*/ 13 h 17"/>
                <a:gd name="T6" fmla="*/ 13 w 24"/>
                <a:gd name="T7" fmla="*/ 16 h 17"/>
                <a:gd name="T8" fmla="*/ 10 w 24"/>
                <a:gd name="T9" fmla="*/ 13 h 17"/>
                <a:gd name="T10" fmla="*/ 0 w 24"/>
                <a:gd name="T11" fmla="*/ 10 h 17"/>
                <a:gd name="T12" fmla="*/ 6 w 24"/>
                <a:gd name="T13" fmla="*/ 3 h 17"/>
                <a:gd name="T14" fmla="*/ 16 w 24"/>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7">
                  <a:moveTo>
                    <a:pt x="16" y="3"/>
                  </a:moveTo>
                  <a:cubicBezTo>
                    <a:pt x="19" y="7"/>
                    <a:pt x="19" y="7"/>
                    <a:pt x="19" y="10"/>
                  </a:cubicBezTo>
                  <a:cubicBezTo>
                    <a:pt x="23" y="10"/>
                    <a:pt x="19" y="13"/>
                    <a:pt x="19" y="13"/>
                  </a:cubicBezTo>
                  <a:cubicBezTo>
                    <a:pt x="16" y="13"/>
                    <a:pt x="16" y="16"/>
                    <a:pt x="13" y="16"/>
                  </a:cubicBezTo>
                  <a:lnTo>
                    <a:pt x="10" y="13"/>
                  </a:lnTo>
                  <a:cubicBezTo>
                    <a:pt x="6" y="13"/>
                    <a:pt x="0" y="13"/>
                    <a:pt x="0" y="10"/>
                  </a:cubicBezTo>
                  <a:cubicBezTo>
                    <a:pt x="0" y="7"/>
                    <a:pt x="6" y="3"/>
                    <a:pt x="6" y="3"/>
                  </a:cubicBezTo>
                  <a:cubicBezTo>
                    <a:pt x="10" y="0"/>
                    <a:pt x="13" y="0"/>
                    <a:pt x="16" y="3"/>
                  </a:cubicBez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07" name="Freeform 598"/>
            <p:cNvSpPr>
              <a:spLocks noChangeArrowheads="1"/>
            </p:cNvSpPr>
            <p:nvPr/>
          </p:nvSpPr>
          <p:spPr bwMode="auto">
            <a:xfrm>
              <a:off x="16903530" y="7850412"/>
              <a:ext cx="16929" cy="8464"/>
            </a:xfrm>
            <a:custGeom>
              <a:avLst/>
              <a:gdLst>
                <a:gd name="T0" fmla="*/ 10 w 17"/>
                <a:gd name="T1" fmla="*/ 0 h 11"/>
                <a:gd name="T2" fmla="*/ 16 w 17"/>
                <a:gd name="T3" fmla="*/ 10 h 11"/>
                <a:gd name="T4" fmla="*/ 13 w 17"/>
                <a:gd name="T5" fmla="*/ 10 h 11"/>
                <a:gd name="T6" fmla="*/ 13 w 17"/>
                <a:gd name="T7" fmla="*/ 10 h 11"/>
                <a:gd name="T8" fmla="*/ 7 w 17"/>
                <a:gd name="T9" fmla="*/ 10 h 11"/>
                <a:gd name="T10" fmla="*/ 4 w 17"/>
                <a:gd name="T11" fmla="*/ 10 h 11"/>
                <a:gd name="T12" fmla="*/ 4 w 17"/>
                <a:gd name="T13" fmla="*/ 10 h 11"/>
                <a:gd name="T14" fmla="*/ 4 w 17"/>
                <a:gd name="T15" fmla="*/ 3 h 11"/>
                <a:gd name="T16" fmla="*/ 7 w 17"/>
                <a:gd name="T17" fmla="*/ 3 h 11"/>
                <a:gd name="T18" fmla="*/ 10 w 17"/>
                <a:gd name="T19" fmla="*/ 0 h 11"/>
                <a:gd name="T20" fmla="*/ 10 w 1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1">
                  <a:moveTo>
                    <a:pt x="10" y="0"/>
                  </a:moveTo>
                  <a:cubicBezTo>
                    <a:pt x="16" y="0"/>
                    <a:pt x="16" y="3"/>
                    <a:pt x="16" y="10"/>
                  </a:cubicBezTo>
                  <a:cubicBezTo>
                    <a:pt x="13" y="10"/>
                    <a:pt x="13" y="10"/>
                    <a:pt x="13" y="10"/>
                  </a:cubicBezTo>
                  <a:lnTo>
                    <a:pt x="13" y="10"/>
                  </a:lnTo>
                  <a:cubicBezTo>
                    <a:pt x="10" y="10"/>
                    <a:pt x="10" y="10"/>
                    <a:pt x="7" y="10"/>
                  </a:cubicBezTo>
                  <a:cubicBezTo>
                    <a:pt x="7" y="10"/>
                    <a:pt x="7" y="10"/>
                    <a:pt x="4" y="10"/>
                  </a:cubicBezTo>
                  <a:lnTo>
                    <a:pt x="4" y="10"/>
                  </a:lnTo>
                  <a:cubicBezTo>
                    <a:pt x="4" y="6"/>
                    <a:pt x="0" y="3"/>
                    <a:pt x="4" y="3"/>
                  </a:cubicBezTo>
                  <a:lnTo>
                    <a:pt x="7" y="3"/>
                  </a:lnTo>
                  <a:cubicBezTo>
                    <a:pt x="10" y="3"/>
                    <a:pt x="10" y="0"/>
                    <a:pt x="10" y="0"/>
                  </a:cubicBezTo>
                  <a:lnTo>
                    <a:pt x="10" y="0"/>
                  </a:ln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08" name="Freeform 599"/>
            <p:cNvSpPr>
              <a:spLocks noChangeArrowheads="1"/>
            </p:cNvSpPr>
            <p:nvPr/>
          </p:nvSpPr>
          <p:spPr bwMode="auto">
            <a:xfrm>
              <a:off x="16751170" y="7875805"/>
              <a:ext cx="55020" cy="76176"/>
            </a:xfrm>
            <a:custGeom>
              <a:avLst/>
              <a:gdLst>
                <a:gd name="T0" fmla="*/ 0 w 59"/>
                <a:gd name="T1" fmla="*/ 8 h 81"/>
                <a:gd name="T2" fmla="*/ 4 w 59"/>
                <a:gd name="T3" fmla="*/ 6 h 81"/>
                <a:gd name="T4" fmla="*/ 20 w 59"/>
                <a:gd name="T5" fmla="*/ 0 h 81"/>
                <a:gd name="T6" fmla="*/ 36 w 59"/>
                <a:gd name="T7" fmla="*/ 3 h 81"/>
                <a:gd name="T8" fmla="*/ 45 w 59"/>
                <a:gd name="T9" fmla="*/ 9 h 81"/>
                <a:gd name="T10" fmla="*/ 58 w 59"/>
                <a:gd name="T11" fmla="*/ 9 h 81"/>
                <a:gd name="T12" fmla="*/ 23 w 59"/>
                <a:gd name="T13" fmla="*/ 80 h 81"/>
                <a:gd name="T14" fmla="*/ 20 w 59"/>
                <a:gd name="T15" fmla="*/ 77 h 81"/>
                <a:gd name="T16" fmla="*/ 13 w 59"/>
                <a:gd name="T17" fmla="*/ 51 h 81"/>
                <a:gd name="T18" fmla="*/ 0 w 59"/>
                <a:gd name="T19" fmla="*/ 48 h 81"/>
                <a:gd name="T20" fmla="*/ 0 w 59"/>
                <a:gd name="T21"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1">
                  <a:moveTo>
                    <a:pt x="0" y="8"/>
                  </a:moveTo>
                  <a:cubicBezTo>
                    <a:pt x="2" y="7"/>
                    <a:pt x="3" y="7"/>
                    <a:pt x="4" y="6"/>
                  </a:cubicBezTo>
                  <a:cubicBezTo>
                    <a:pt x="10" y="3"/>
                    <a:pt x="13" y="3"/>
                    <a:pt x="20" y="0"/>
                  </a:cubicBezTo>
                  <a:cubicBezTo>
                    <a:pt x="23" y="0"/>
                    <a:pt x="29" y="0"/>
                    <a:pt x="36" y="3"/>
                  </a:cubicBezTo>
                  <a:cubicBezTo>
                    <a:pt x="39" y="3"/>
                    <a:pt x="42" y="6"/>
                    <a:pt x="45" y="9"/>
                  </a:cubicBezTo>
                  <a:lnTo>
                    <a:pt x="58" y="9"/>
                  </a:lnTo>
                  <a:cubicBezTo>
                    <a:pt x="45" y="31"/>
                    <a:pt x="33" y="54"/>
                    <a:pt x="23" y="80"/>
                  </a:cubicBezTo>
                  <a:cubicBezTo>
                    <a:pt x="20" y="80"/>
                    <a:pt x="20" y="77"/>
                    <a:pt x="20" y="77"/>
                  </a:cubicBezTo>
                  <a:cubicBezTo>
                    <a:pt x="20" y="67"/>
                    <a:pt x="20" y="57"/>
                    <a:pt x="13" y="51"/>
                  </a:cubicBezTo>
                  <a:cubicBezTo>
                    <a:pt x="9" y="47"/>
                    <a:pt x="5" y="47"/>
                    <a:pt x="0" y="48"/>
                  </a:cubicBezTo>
                  <a:lnTo>
                    <a:pt x="0" y="8"/>
                  </a:ln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09" name="Freeform 600"/>
            <p:cNvSpPr>
              <a:spLocks noChangeArrowheads="1"/>
            </p:cNvSpPr>
            <p:nvPr/>
          </p:nvSpPr>
          <p:spPr bwMode="auto">
            <a:xfrm>
              <a:off x="16755405" y="7863107"/>
              <a:ext cx="275094" cy="554397"/>
            </a:xfrm>
            <a:custGeom>
              <a:avLst/>
              <a:gdLst>
                <a:gd name="T0" fmla="*/ 51 w 287"/>
                <a:gd name="T1" fmla="*/ 22 h 577"/>
                <a:gd name="T2" fmla="*/ 87 w 287"/>
                <a:gd name="T3" fmla="*/ 19 h 577"/>
                <a:gd name="T4" fmla="*/ 113 w 287"/>
                <a:gd name="T5" fmla="*/ 16 h 577"/>
                <a:gd name="T6" fmla="*/ 103 w 287"/>
                <a:gd name="T7" fmla="*/ 10 h 577"/>
                <a:gd name="T8" fmla="*/ 132 w 287"/>
                <a:gd name="T9" fmla="*/ 3 h 577"/>
                <a:gd name="T10" fmla="*/ 154 w 287"/>
                <a:gd name="T11" fmla="*/ 16 h 577"/>
                <a:gd name="T12" fmla="*/ 158 w 287"/>
                <a:gd name="T13" fmla="*/ 25 h 577"/>
                <a:gd name="T14" fmla="*/ 180 w 287"/>
                <a:gd name="T15" fmla="*/ 22 h 577"/>
                <a:gd name="T16" fmla="*/ 196 w 287"/>
                <a:gd name="T17" fmla="*/ 16 h 577"/>
                <a:gd name="T18" fmla="*/ 228 w 287"/>
                <a:gd name="T19" fmla="*/ 13 h 577"/>
                <a:gd name="T20" fmla="*/ 212 w 287"/>
                <a:gd name="T21" fmla="*/ 38 h 577"/>
                <a:gd name="T22" fmla="*/ 199 w 287"/>
                <a:gd name="T23" fmla="*/ 28 h 577"/>
                <a:gd name="T24" fmla="*/ 164 w 287"/>
                <a:gd name="T25" fmla="*/ 48 h 577"/>
                <a:gd name="T26" fmla="*/ 170 w 287"/>
                <a:gd name="T27" fmla="*/ 93 h 577"/>
                <a:gd name="T28" fmla="*/ 174 w 287"/>
                <a:gd name="T29" fmla="*/ 80 h 577"/>
                <a:gd name="T30" fmla="*/ 209 w 287"/>
                <a:gd name="T31" fmla="*/ 51 h 577"/>
                <a:gd name="T32" fmla="*/ 228 w 287"/>
                <a:gd name="T33" fmla="*/ 73 h 577"/>
                <a:gd name="T34" fmla="*/ 241 w 287"/>
                <a:gd name="T35" fmla="*/ 90 h 577"/>
                <a:gd name="T36" fmla="*/ 222 w 287"/>
                <a:gd name="T37" fmla="*/ 115 h 577"/>
                <a:gd name="T38" fmla="*/ 212 w 287"/>
                <a:gd name="T39" fmla="*/ 99 h 577"/>
                <a:gd name="T40" fmla="*/ 196 w 287"/>
                <a:gd name="T41" fmla="*/ 128 h 577"/>
                <a:gd name="T42" fmla="*/ 161 w 287"/>
                <a:gd name="T43" fmla="*/ 154 h 577"/>
                <a:gd name="T44" fmla="*/ 129 w 287"/>
                <a:gd name="T45" fmla="*/ 205 h 577"/>
                <a:gd name="T46" fmla="*/ 93 w 287"/>
                <a:gd name="T47" fmla="*/ 199 h 577"/>
                <a:gd name="T48" fmla="*/ 90 w 287"/>
                <a:gd name="T49" fmla="*/ 231 h 577"/>
                <a:gd name="T50" fmla="*/ 113 w 287"/>
                <a:gd name="T51" fmla="*/ 251 h 577"/>
                <a:gd name="T52" fmla="*/ 122 w 287"/>
                <a:gd name="T53" fmla="*/ 280 h 577"/>
                <a:gd name="T54" fmla="*/ 148 w 287"/>
                <a:gd name="T55" fmla="*/ 273 h 577"/>
                <a:gd name="T56" fmla="*/ 216 w 287"/>
                <a:gd name="T57" fmla="*/ 302 h 577"/>
                <a:gd name="T58" fmla="*/ 270 w 287"/>
                <a:gd name="T59" fmla="*/ 337 h 577"/>
                <a:gd name="T60" fmla="*/ 273 w 287"/>
                <a:gd name="T61" fmla="*/ 379 h 577"/>
                <a:gd name="T62" fmla="*/ 257 w 287"/>
                <a:gd name="T63" fmla="*/ 424 h 577"/>
                <a:gd name="T64" fmla="*/ 232 w 287"/>
                <a:gd name="T65" fmla="*/ 463 h 577"/>
                <a:gd name="T66" fmla="*/ 209 w 287"/>
                <a:gd name="T67" fmla="*/ 498 h 577"/>
                <a:gd name="T68" fmla="*/ 196 w 287"/>
                <a:gd name="T69" fmla="*/ 524 h 577"/>
                <a:gd name="T70" fmla="*/ 199 w 287"/>
                <a:gd name="T71" fmla="*/ 556 h 577"/>
                <a:gd name="T72" fmla="*/ 190 w 287"/>
                <a:gd name="T73" fmla="*/ 566 h 577"/>
                <a:gd name="T74" fmla="*/ 161 w 287"/>
                <a:gd name="T75" fmla="*/ 492 h 577"/>
                <a:gd name="T76" fmla="*/ 158 w 287"/>
                <a:gd name="T77" fmla="*/ 424 h 577"/>
                <a:gd name="T78" fmla="*/ 129 w 287"/>
                <a:gd name="T79" fmla="*/ 373 h 577"/>
                <a:gd name="T80" fmla="*/ 122 w 287"/>
                <a:gd name="T81" fmla="*/ 321 h 577"/>
                <a:gd name="T82" fmla="*/ 129 w 287"/>
                <a:gd name="T83" fmla="*/ 305 h 577"/>
                <a:gd name="T84" fmla="*/ 129 w 287"/>
                <a:gd name="T85" fmla="*/ 292 h 577"/>
                <a:gd name="T86" fmla="*/ 100 w 287"/>
                <a:gd name="T87" fmla="*/ 273 h 577"/>
                <a:gd name="T88" fmla="*/ 64 w 287"/>
                <a:gd name="T89" fmla="*/ 254 h 577"/>
                <a:gd name="T90" fmla="*/ 48 w 287"/>
                <a:gd name="T91" fmla="*/ 247 h 577"/>
                <a:gd name="T92" fmla="*/ 32 w 287"/>
                <a:gd name="T93" fmla="*/ 218 h 577"/>
                <a:gd name="T94" fmla="*/ 22 w 287"/>
                <a:gd name="T95" fmla="*/ 222 h 577"/>
                <a:gd name="T96" fmla="*/ 0 w 287"/>
                <a:gd name="T97" fmla="*/ 144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7" h="577">
                  <a:moveTo>
                    <a:pt x="13" y="119"/>
                  </a:moveTo>
                  <a:cubicBezTo>
                    <a:pt x="16" y="109"/>
                    <a:pt x="16" y="102"/>
                    <a:pt x="16" y="93"/>
                  </a:cubicBezTo>
                  <a:cubicBezTo>
                    <a:pt x="26" y="67"/>
                    <a:pt x="38" y="44"/>
                    <a:pt x="51" y="22"/>
                  </a:cubicBezTo>
                  <a:cubicBezTo>
                    <a:pt x="55" y="22"/>
                    <a:pt x="55" y="22"/>
                    <a:pt x="55" y="22"/>
                  </a:cubicBezTo>
                  <a:cubicBezTo>
                    <a:pt x="61" y="22"/>
                    <a:pt x="67" y="22"/>
                    <a:pt x="74" y="22"/>
                  </a:cubicBezTo>
                  <a:cubicBezTo>
                    <a:pt x="77" y="19"/>
                    <a:pt x="84" y="19"/>
                    <a:pt x="87" y="19"/>
                  </a:cubicBezTo>
                  <a:cubicBezTo>
                    <a:pt x="93" y="19"/>
                    <a:pt x="96" y="19"/>
                    <a:pt x="103" y="22"/>
                  </a:cubicBezTo>
                  <a:cubicBezTo>
                    <a:pt x="106" y="25"/>
                    <a:pt x="113" y="25"/>
                    <a:pt x="116" y="25"/>
                  </a:cubicBezTo>
                  <a:cubicBezTo>
                    <a:pt x="116" y="22"/>
                    <a:pt x="116" y="16"/>
                    <a:pt x="113" y="16"/>
                  </a:cubicBezTo>
                  <a:cubicBezTo>
                    <a:pt x="109" y="16"/>
                    <a:pt x="100" y="19"/>
                    <a:pt x="100" y="13"/>
                  </a:cubicBezTo>
                  <a:cubicBezTo>
                    <a:pt x="103" y="13"/>
                    <a:pt x="103" y="13"/>
                    <a:pt x="103" y="13"/>
                  </a:cubicBezTo>
                  <a:cubicBezTo>
                    <a:pt x="106" y="13"/>
                    <a:pt x="103" y="10"/>
                    <a:pt x="103" y="10"/>
                  </a:cubicBezTo>
                  <a:cubicBezTo>
                    <a:pt x="106" y="6"/>
                    <a:pt x="109" y="10"/>
                    <a:pt x="113" y="6"/>
                  </a:cubicBezTo>
                  <a:cubicBezTo>
                    <a:pt x="113" y="3"/>
                    <a:pt x="116" y="3"/>
                    <a:pt x="116" y="3"/>
                  </a:cubicBezTo>
                  <a:cubicBezTo>
                    <a:pt x="122" y="3"/>
                    <a:pt x="129" y="0"/>
                    <a:pt x="132" y="3"/>
                  </a:cubicBezTo>
                  <a:cubicBezTo>
                    <a:pt x="135" y="3"/>
                    <a:pt x="135" y="10"/>
                    <a:pt x="138" y="10"/>
                  </a:cubicBezTo>
                  <a:cubicBezTo>
                    <a:pt x="145" y="13"/>
                    <a:pt x="151" y="10"/>
                    <a:pt x="154" y="10"/>
                  </a:cubicBezTo>
                  <a:cubicBezTo>
                    <a:pt x="154" y="13"/>
                    <a:pt x="154" y="16"/>
                    <a:pt x="154" y="16"/>
                  </a:cubicBezTo>
                  <a:cubicBezTo>
                    <a:pt x="154" y="19"/>
                    <a:pt x="154" y="19"/>
                    <a:pt x="151" y="19"/>
                  </a:cubicBezTo>
                  <a:cubicBezTo>
                    <a:pt x="151" y="22"/>
                    <a:pt x="148" y="25"/>
                    <a:pt x="151" y="28"/>
                  </a:cubicBezTo>
                  <a:lnTo>
                    <a:pt x="158" y="25"/>
                  </a:lnTo>
                  <a:cubicBezTo>
                    <a:pt x="161" y="22"/>
                    <a:pt x="161" y="19"/>
                    <a:pt x="164" y="16"/>
                  </a:cubicBezTo>
                  <a:cubicBezTo>
                    <a:pt x="167" y="13"/>
                    <a:pt x="174" y="10"/>
                    <a:pt x="180" y="16"/>
                  </a:cubicBezTo>
                  <a:cubicBezTo>
                    <a:pt x="180" y="19"/>
                    <a:pt x="180" y="19"/>
                    <a:pt x="180" y="22"/>
                  </a:cubicBezTo>
                  <a:cubicBezTo>
                    <a:pt x="183" y="25"/>
                    <a:pt x="183" y="25"/>
                    <a:pt x="183" y="22"/>
                  </a:cubicBezTo>
                  <a:cubicBezTo>
                    <a:pt x="187" y="19"/>
                    <a:pt x="183" y="19"/>
                    <a:pt x="190" y="16"/>
                  </a:cubicBezTo>
                  <a:cubicBezTo>
                    <a:pt x="190" y="16"/>
                    <a:pt x="193" y="16"/>
                    <a:pt x="196" y="16"/>
                  </a:cubicBezTo>
                  <a:cubicBezTo>
                    <a:pt x="193" y="13"/>
                    <a:pt x="190" y="10"/>
                    <a:pt x="190" y="10"/>
                  </a:cubicBezTo>
                  <a:cubicBezTo>
                    <a:pt x="193" y="6"/>
                    <a:pt x="203" y="10"/>
                    <a:pt x="206" y="10"/>
                  </a:cubicBezTo>
                  <a:cubicBezTo>
                    <a:pt x="212" y="10"/>
                    <a:pt x="219" y="13"/>
                    <a:pt x="228" y="13"/>
                  </a:cubicBezTo>
                  <a:cubicBezTo>
                    <a:pt x="235" y="16"/>
                    <a:pt x="245" y="22"/>
                    <a:pt x="248" y="32"/>
                  </a:cubicBezTo>
                  <a:cubicBezTo>
                    <a:pt x="248" y="41"/>
                    <a:pt x="238" y="51"/>
                    <a:pt x="228" y="51"/>
                  </a:cubicBezTo>
                  <a:cubicBezTo>
                    <a:pt x="222" y="51"/>
                    <a:pt x="209" y="44"/>
                    <a:pt x="212" y="38"/>
                  </a:cubicBezTo>
                  <a:cubicBezTo>
                    <a:pt x="216" y="35"/>
                    <a:pt x="216" y="32"/>
                    <a:pt x="212" y="28"/>
                  </a:cubicBezTo>
                  <a:cubicBezTo>
                    <a:pt x="209" y="28"/>
                    <a:pt x="209" y="25"/>
                    <a:pt x="206" y="25"/>
                  </a:cubicBezTo>
                  <a:cubicBezTo>
                    <a:pt x="203" y="25"/>
                    <a:pt x="203" y="28"/>
                    <a:pt x="199" y="28"/>
                  </a:cubicBezTo>
                  <a:cubicBezTo>
                    <a:pt x="196" y="32"/>
                    <a:pt x="193" y="28"/>
                    <a:pt x="193" y="35"/>
                  </a:cubicBezTo>
                  <a:cubicBezTo>
                    <a:pt x="190" y="38"/>
                    <a:pt x="190" y="41"/>
                    <a:pt x="190" y="44"/>
                  </a:cubicBezTo>
                  <a:cubicBezTo>
                    <a:pt x="180" y="44"/>
                    <a:pt x="174" y="41"/>
                    <a:pt x="164" y="48"/>
                  </a:cubicBezTo>
                  <a:cubicBezTo>
                    <a:pt x="158" y="51"/>
                    <a:pt x="148" y="54"/>
                    <a:pt x="145" y="61"/>
                  </a:cubicBezTo>
                  <a:cubicBezTo>
                    <a:pt x="145" y="70"/>
                    <a:pt x="154" y="70"/>
                    <a:pt x="161" y="73"/>
                  </a:cubicBezTo>
                  <a:cubicBezTo>
                    <a:pt x="164" y="80"/>
                    <a:pt x="167" y="90"/>
                    <a:pt x="170" y="93"/>
                  </a:cubicBezTo>
                  <a:cubicBezTo>
                    <a:pt x="174" y="93"/>
                    <a:pt x="170" y="90"/>
                    <a:pt x="170" y="86"/>
                  </a:cubicBezTo>
                  <a:cubicBezTo>
                    <a:pt x="170" y="86"/>
                    <a:pt x="174" y="86"/>
                    <a:pt x="174" y="83"/>
                  </a:cubicBezTo>
                  <a:lnTo>
                    <a:pt x="174" y="80"/>
                  </a:lnTo>
                  <a:cubicBezTo>
                    <a:pt x="180" y="77"/>
                    <a:pt x="183" y="73"/>
                    <a:pt x="183" y="67"/>
                  </a:cubicBezTo>
                  <a:cubicBezTo>
                    <a:pt x="183" y="57"/>
                    <a:pt x="187" y="54"/>
                    <a:pt x="196" y="51"/>
                  </a:cubicBezTo>
                  <a:cubicBezTo>
                    <a:pt x="199" y="48"/>
                    <a:pt x="206" y="41"/>
                    <a:pt x="209" y="51"/>
                  </a:cubicBezTo>
                  <a:cubicBezTo>
                    <a:pt x="212" y="54"/>
                    <a:pt x="212" y="57"/>
                    <a:pt x="212" y="64"/>
                  </a:cubicBezTo>
                  <a:cubicBezTo>
                    <a:pt x="216" y="64"/>
                    <a:pt x="222" y="61"/>
                    <a:pt x="225" y="61"/>
                  </a:cubicBezTo>
                  <a:cubicBezTo>
                    <a:pt x="225" y="67"/>
                    <a:pt x="225" y="70"/>
                    <a:pt x="228" y="73"/>
                  </a:cubicBezTo>
                  <a:cubicBezTo>
                    <a:pt x="228" y="73"/>
                    <a:pt x="228" y="77"/>
                    <a:pt x="232" y="77"/>
                  </a:cubicBezTo>
                  <a:cubicBezTo>
                    <a:pt x="232" y="77"/>
                    <a:pt x="232" y="80"/>
                    <a:pt x="235" y="80"/>
                  </a:cubicBezTo>
                  <a:cubicBezTo>
                    <a:pt x="235" y="83"/>
                    <a:pt x="241" y="86"/>
                    <a:pt x="241" y="90"/>
                  </a:cubicBezTo>
                  <a:cubicBezTo>
                    <a:pt x="238" y="93"/>
                    <a:pt x="228" y="102"/>
                    <a:pt x="235" y="102"/>
                  </a:cubicBezTo>
                  <a:cubicBezTo>
                    <a:pt x="235" y="106"/>
                    <a:pt x="238" y="115"/>
                    <a:pt x="238" y="119"/>
                  </a:cubicBezTo>
                  <a:cubicBezTo>
                    <a:pt x="232" y="119"/>
                    <a:pt x="228" y="115"/>
                    <a:pt x="222" y="115"/>
                  </a:cubicBezTo>
                  <a:cubicBezTo>
                    <a:pt x="222" y="112"/>
                    <a:pt x="225" y="102"/>
                    <a:pt x="225" y="99"/>
                  </a:cubicBezTo>
                  <a:cubicBezTo>
                    <a:pt x="225" y="96"/>
                    <a:pt x="225" y="99"/>
                    <a:pt x="222" y="99"/>
                  </a:cubicBezTo>
                  <a:cubicBezTo>
                    <a:pt x="219" y="99"/>
                    <a:pt x="216" y="96"/>
                    <a:pt x="212" y="99"/>
                  </a:cubicBezTo>
                  <a:cubicBezTo>
                    <a:pt x="209" y="99"/>
                    <a:pt x="209" y="99"/>
                    <a:pt x="206" y="102"/>
                  </a:cubicBezTo>
                  <a:cubicBezTo>
                    <a:pt x="206" y="106"/>
                    <a:pt x="212" y="122"/>
                    <a:pt x="212" y="125"/>
                  </a:cubicBezTo>
                  <a:cubicBezTo>
                    <a:pt x="216" y="131"/>
                    <a:pt x="203" y="128"/>
                    <a:pt x="196" y="128"/>
                  </a:cubicBezTo>
                  <a:cubicBezTo>
                    <a:pt x="190" y="128"/>
                    <a:pt x="183" y="128"/>
                    <a:pt x="180" y="131"/>
                  </a:cubicBezTo>
                  <a:cubicBezTo>
                    <a:pt x="174" y="135"/>
                    <a:pt x="174" y="138"/>
                    <a:pt x="170" y="144"/>
                  </a:cubicBezTo>
                  <a:cubicBezTo>
                    <a:pt x="167" y="148"/>
                    <a:pt x="164" y="151"/>
                    <a:pt x="161" y="154"/>
                  </a:cubicBezTo>
                  <a:cubicBezTo>
                    <a:pt x="151" y="164"/>
                    <a:pt x="145" y="170"/>
                    <a:pt x="138" y="180"/>
                  </a:cubicBezTo>
                  <a:cubicBezTo>
                    <a:pt x="135" y="183"/>
                    <a:pt x="135" y="189"/>
                    <a:pt x="132" y="196"/>
                  </a:cubicBezTo>
                  <a:cubicBezTo>
                    <a:pt x="132" y="199"/>
                    <a:pt x="132" y="205"/>
                    <a:pt x="129" y="205"/>
                  </a:cubicBezTo>
                  <a:cubicBezTo>
                    <a:pt x="122" y="205"/>
                    <a:pt x="119" y="199"/>
                    <a:pt x="119" y="196"/>
                  </a:cubicBezTo>
                  <a:cubicBezTo>
                    <a:pt x="116" y="193"/>
                    <a:pt x="113" y="189"/>
                    <a:pt x="106" y="189"/>
                  </a:cubicBezTo>
                  <a:cubicBezTo>
                    <a:pt x="100" y="193"/>
                    <a:pt x="96" y="196"/>
                    <a:pt x="93" y="199"/>
                  </a:cubicBezTo>
                  <a:cubicBezTo>
                    <a:pt x="87" y="202"/>
                    <a:pt x="80" y="202"/>
                    <a:pt x="77" y="205"/>
                  </a:cubicBezTo>
                  <a:cubicBezTo>
                    <a:pt x="67" y="209"/>
                    <a:pt x="67" y="222"/>
                    <a:pt x="67" y="231"/>
                  </a:cubicBezTo>
                  <a:cubicBezTo>
                    <a:pt x="74" y="247"/>
                    <a:pt x="84" y="234"/>
                    <a:pt x="90" y="231"/>
                  </a:cubicBezTo>
                  <a:cubicBezTo>
                    <a:pt x="93" y="228"/>
                    <a:pt x="93" y="228"/>
                    <a:pt x="96" y="231"/>
                  </a:cubicBezTo>
                  <a:cubicBezTo>
                    <a:pt x="96" y="238"/>
                    <a:pt x="96" y="241"/>
                    <a:pt x="100" y="244"/>
                  </a:cubicBezTo>
                  <a:cubicBezTo>
                    <a:pt x="103" y="247"/>
                    <a:pt x="109" y="247"/>
                    <a:pt x="113" y="251"/>
                  </a:cubicBezTo>
                  <a:cubicBezTo>
                    <a:pt x="113" y="257"/>
                    <a:pt x="106" y="263"/>
                    <a:pt x="109" y="270"/>
                  </a:cubicBezTo>
                  <a:cubicBezTo>
                    <a:pt x="109" y="273"/>
                    <a:pt x="122" y="270"/>
                    <a:pt x="122" y="273"/>
                  </a:cubicBezTo>
                  <a:cubicBezTo>
                    <a:pt x="122" y="276"/>
                    <a:pt x="122" y="280"/>
                    <a:pt x="122" y="280"/>
                  </a:cubicBezTo>
                  <a:cubicBezTo>
                    <a:pt x="125" y="280"/>
                    <a:pt x="129" y="280"/>
                    <a:pt x="129" y="283"/>
                  </a:cubicBezTo>
                  <a:cubicBezTo>
                    <a:pt x="132" y="283"/>
                    <a:pt x="132" y="286"/>
                    <a:pt x="132" y="286"/>
                  </a:cubicBezTo>
                  <a:cubicBezTo>
                    <a:pt x="135" y="280"/>
                    <a:pt x="138" y="273"/>
                    <a:pt x="148" y="273"/>
                  </a:cubicBezTo>
                  <a:cubicBezTo>
                    <a:pt x="154" y="273"/>
                    <a:pt x="161" y="273"/>
                    <a:pt x="164" y="273"/>
                  </a:cubicBezTo>
                  <a:cubicBezTo>
                    <a:pt x="170" y="276"/>
                    <a:pt x="177" y="276"/>
                    <a:pt x="180" y="280"/>
                  </a:cubicBezTo>
                  <a:cubicBezTo>
                    <a:pt x="193" y="283"/>
                    <a:pt x="209" y="292"/>
                    <a:pt x="216" y="302"/>
                  </a:cubicBezTo>
                  <a:cubicBezTo>
                    <a:pt x="225" y="309"/>
                    <a:pt x="216" y="312"/>
                    <a:pt x="225" y="318"/>
                  </a:cubicBezTo>
                  <a:cubicBezTo>
                    <a:pt x="235" y="325"/>
                    <a:pt x="248" y="328"/>
                    <a:pt x="257" y="331"/>
                  </a:cubicBezTo>
                  <a:cubicBezTo>
                    <a:pt x="264" y="334"/>
                    <a:pt x="267" y="334"/>
                    <a:pt x="270" y="337"/>
                  </a:cubicBezTo>
                  <a:cubicBezTo>
                    <a:pt x="277" y="341"/>
                    <a:pt x="283" y="344"/>
                    <a:pt x="286" y="350"/>
                  </a:cubicBezTo>
                  <a:cubicBezTo>
                    <a:pt x="286" y="357"/>
                    <a:pt x="286" y="360"/>
                    <a:pt x="283" y="363"/>
                  </a:cubicBezTo>
                  <a:cubicBezTo>
                    <a:pt x="280" y="370"/>
                    <a:pt x="277" y="376"/>
                    <a:pt x="273" y="379"/>
                  </a:cubicBezTo>
                  <a:cubicBezTo>
                    <a:pt x="273" y="386"/>
                    <a:pt x="270" y="392"/>
                    <a:pt x="270" y="395"/>
                  </a:cubicBezTo>
                  <a:cubicBezTo>
                    <a:pt x="267" y="408"/>
                    <a:pt x="264" y="415"/>
                    <a:pt x="257" y="424"/>
                  </a:cubicBezTo>
                  <a:lnTo>
                    <a:pt x="257" y="424"/>
                  </a:lnTo>
                  <a:cubicBezTo>
                    <a:pt x="254" y="428"/>
                    <a:pt x="251" y="431"/>
                    <a:pt x="248" y="434"/>
                  </a:cubicBezTo>
                  <a:cubicBezTo>
                    <a:pt x="241" y="441"/>
                    <a:pt x="241" y="444"/>
                    <a:pt x="238" y="447"/>
                  </a:cubicBezTo>
                  <a:cubicBezTo>
                    <a:pt x="235" y="453"/>
                    <a:pt x="235" y="460"/>
                    <a:pt x="232" y="463"/>
                  </a:cubicBezTo>
                  <a:cubicBezTo>
                    <a:pt x="232" y="470"/>
                    <a:pt x="228" y="473"/>
                    <a:pt x="225" y="476"/>
                  </a:cubicBezTo>
                  <a:cubicBezTo>
                    <a:pt x="222" y="479"/>
                    <a:pt x="219" y="479"/>
                    <a:pt x="219" y="482"/>
                  </a:cubicBezTo>
                  <a:cubicBezTo>
                    <a:pt x="216" y="489"/>
                    <a:pt x="216" y="495"/>
                    <a:pt x="209" y="498"/>
                  </a:cubicBezTo>
                  <a:cubicBezTo>
                    <a:pt x="206" y="498"/>
                    <a:pt x="203" y="498"/>
                    <a:pt x="203" y="502"/>
                  </a:cubicBezTo>
                  <a:cubicBezTo>
                    <a:pt x="199" y="505"/>
                    <a:pt x="199" y="508"/>
                    <a:pt x="199" y="515"/>
                  </a:cubicBezTo>
                  <a:cubicBezTo>
                    <a:pt x="199" y="518"/>
                    <a:pt x="196" y="521"/>
                    <a:pt x="196" y="524"/>
                  </a:cubicBezTo>
                  <a:cubicBezTo>
                    <a:pt x="196" y="527"/>
                    <a:pt x="199" y="534"/>
                    <a:pt x="203" y="537"/>
                  </a:cubicBezTo>
                  <a:cubicBezTo>
                    <a:pt x="203" y="540"/>
                    <a:pt x="199" y="544"/>
                    <a:pt x="199" y="547"/>
                  </a:cubicBezTo>
                  <a:cubicBezTo>
                    <a:pt x="199" y="550"/>
                    <a:pt x="199" y="553"/>
                    <a:pt x="199" y="556"/>
                  </a:cubicBezTo>
                  <a:cubicBezTo>
                    <a:pt x="203" y="563"/>
                    <a:pt x="216" y="560"/>
                    <a:pt x="219" y="566"/>
                  </a:cubicBezTo>
                  <a:cubicBezTo>
                    <a:pt x="222" y="569"/>
                    <a:pt x="216" y="576"/>
                    <a:pt x="209" y="576"/>
                  </a:cubicBezTo>
                  <a:cubicBezTo>
                    <a:pt x="203" y="576"/>
                    <a:pt x="196" y="573"/>
                    <a:pt x="190" y="566"/>
                  </a:cubicBezTo>
                  <a:cubicBezTo>
                    <a:pt x="180" y="560"/>
                    <a:pt x="170" y="550"/>
                    <a:pt x="167" y="537"/>
                  </a:cubicBezTo>
                  <a:cubicBezTo>
                    <a:pt x="167" y="531"/>
                    <a:pt x="167" y="521"/>
                    <a:pt x="167" y="515"/>
                  </a:cubicBezTo>
                  <a:cubicBezTo>
                    <a:pt x="164" y="505"/>
                    <a:pt x="164" y="498"/>
                    <a:pt x="161" y="492"/>
                  </a:cubicBezTo>
                  <a:cubicBezTo>
                    <a:pt x="158" y="486"/>
                    <a:pt x="158" y="476"/>
                    <a:pt x="158" y="470"/>
                  </a:cubicBezTo>
                  <a:cubicBezTo>
                    <a:pt x="161" y="463"/>
                    <a:pt x="161" y="453"/>
                    <a:pt x="161" y="447"/>
                  </a:cubicBezTo>
                  <a:cubicBezTo>
                    <a:pt x="161" y="437"/>
                    <a:pt x="158" y="431"/>
                    <a:pt x="158" y="424"/>
                  </a:cubicBezTo>
                  <a:cubicBezTo>
                    <a:pt x="154" y="418"/>
                    <a:pt x="154" y="412"/>
                    <a:pt x="151" y="405"/>
                  </a:cubicBezTo>
                  <a:cubicBezTo>
                    <a:pt x="148" y="402"/>
                    <a:pt x="148" y="402"/>
                    <a:pt x="148" y="402"/>
                  </a:cubicBezTo>
                  <a:cubicBezTo>
                    <a:pt x="138" y="395"/>
                    <a:pt x="132" y="386"/>
                    <a:pt x="129" y="373"/>
                  </a:cubicBezTo>
                  <a:cubicBezTo>
                    <a:pt x="125" y="366"/>
                    <a:pt x="122" y="363"/>
                    <a:pt x="119" y="357"/>
                  </a:cubicBezTo>
                  <a:cubicBezTo>
                    <a:pt x="116" y="354"/>
                    <a:pt x="116" y="347"/>
                    <a:pt x="113" y="341"/>
                  </a:cubicBezTo>
                  <a:cubicBezTo>
                    <a:pt x="113" y="334"/>
                    <a:pt x="116" y="325"/>
                    <a:pt x="122" y="321"/>
                  </a:cubicBezTo>
                  <a:cubicBezTo>
                    <a:pt x="119" y="318"/>
                    <a:pt x="122" y="315"/>
                    <a:pt x="125" y="315"/>
                  </a:cubicBezTo>
                  <a:cubicBezTo>
                    <a:pt x="125" y="315"/>
                    <a:pt x="125" y="312"/>
                    <a:pt x="125" y="309"/>
                  </a:cubicBezTo>
                  <a:lnTo>
                    <a:pt x="129" y="305"/>
                  </a:lnTo>
                  <a:cubicBezTo>
                    <a:pt x="129" y="305"/>
                    <a:pt x="129" y="305"/>
                    <a:pt x="129" y="296"/>
                  </a:cubicBezTo>
                  <a:cubicBezTo>
                    <a:pt x="129" y="296"/>
                    <a:pt x="129" y="296"/>
                    <a:pt x="129" y="299"/>
                  </a:cubicBezTo>
                  <a:cubicBezTo>
                    <a:pt x="129" y="296"/>
                    <a:pt x="129" y="292"/>
                    <a:pt x="129" y="292"/>
                  </a:cubicBezTo>
                  <a:cubicBezTo>
                    <a:pt x="125" y="292"/>
                    <a:pt x="125" y="286"/>
                    <a:pt x="122" y="286"/>
                  </a:cubicBezTo>
                  <a:cubicBezTo>
                    <a:pt x="116" y="283"/>
                    <a:pt x="109" y="286"/>
                    <a:pt x="106" y="283"/>
                  </a:cubicBezTo>
                  <a:cubicBezTo>
                    <a:pt x="103" y="283"/>
                    <a:pt x="103" y="276"/>
                    <a:pt x="100" y="273"/>
                  </a:cubicBezTo>
                  <a:cubicBezTo>
                    <a:pt x="96" y="270"/>
                    <a:pt x="93" y="270"/>
                    <a:pt x="90" y="270"/>
                  </a:cubicBezTo>
                  <a:cubicBezTo>
                    <a:pt x="90" y="267"/>
                    <a:pt x="84" y="263"/>
                    <a:pt x="80" y="260"/>
                  </a:cubicBezTo>
                  <a:cubicBezTo>
                    <a:pt x="77" y="260"/>
                    <a:pt x="71" y="257"/>
                    <a:pt x="64" y="254"/>
                  </a:cubicBezTo>
                  <a:cubicBezTo>
                    <a:pt x="61" y="254"/>
                    <a:pt x="58" y="254"/>
                    <a:pt x="58" y="251"/>
                  </a:cubicBezTo>
                  <a:cubicBezTo>
                    <a:pt x="55" y="247"/>
                    <a:pt x="55" y="247"/>
                    <a:pt x="51" y="247"/>
                  </a:cubicBezTo>
                  <a:lnTo>
                    <a:pt x="48" y="247"/>
                  </a:lnTo>
                  <a:cubicBezTo>
                    <a:pt x="42" y="244"/>
                    <a:pt x="42" y="244"/>
                    <a:pt x="38" y="241"/>
                  </a:cubicBezTo>
                  <a:cubicBezTo>
                    <a:pt x="38" y="238"/>
                    <a:pt x="35" y="234"/>
                    <a:pt x="35" y="231"/>
                  </a:cubicBezTo>
                  <a:cubicBezTo>
                    <a:pt x="32" y="228"/>
                    <a:pt x="32" y="222"/>
                    <a:pt x="32" y="218"/>
                  </a:cubicBezTo>
                  <a:cubicBezTo>
                    <a:pt x="32" y="215"/>
                    <a:pt x="32" y="215"/>
                    <a:pt x="32" y="212"/>
                  </a:cubicBezTo>
                  <a:cubicBezTo>
                    <a:pt x="29" y="212"/>
                    <a:pt x="26" y="212"/>
                    <a:pt x="26" y="212"/>
                  </a:cubicBezTo>
                  <a:cubicBezTo>
                    <a:pt x="22" y="215"/>
                    <a:pt x="26" y="218"/>
                    <a:pt x="22" y="222"/>
                  </a:cubicBezTo>
                  <a:cubicBezTo>
                    <a:pt x="19" y="212"/>
                    <a:pt x="16" y="205"/>
                    <a:pt x="13" y="196"/>
                  </a:cubicBezTo>
                  <a:cubicBezTo>
                    <a:pt x="9" y="189"/>
                    <a:pt x="3" y="183"/>
                    <a:pt x="3" y="173"/>
                  </a:cubicBezTo>
                  <a:cubicBezTo>
                    <a:pt x="0" y="164"/>
                    <a:pt x="0" y="154"/>
                    <a:pt x="0" y="144"/>
                  </a:cubicBezTo>
                  <a:cubicBezTo>
                    <a:pt x="3" y="131"/>
                    <a:pt x="6" y="125"/>
                    <a:pt x="13" y="119"/>
                  </a:cubicBezTo>
                  <a:lnTo>
                    <a:pt x="13" y="119"/>
                  </a:ln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10" name="Freeform 601"/>
            <p:cNvSpPr>
              <a:spLocks noChangeArrowheads="1"/>
            </p:cNvSpPr>
            <p:nvPr/>
          </p:nvSpPr>
          <p:spPr bwMode="auto">
            <a:xfrm>
              <a:off x="16945854" y="7837715"/>
              <a:ext cx="80414" cy="29626"/>
            </a:xfrm>
            <a:custGeom>
              <a:avLst/>
              <a:gdLst>
                <a:gd name="T0" fmla="*/ 65 w 82"/>
                <a:gd name="T1" fmla="*/ 16 h 33"/>
                <a:gd name="T2" fmla="*/ 61 w 82"/>
                <a:gd name="T3" fmla="*/ 16 h 33"/>
                <a:gd name="T4" fmla="*/ 45 w 82"/>
                <a:gd name="T5" fmla="*/ 23 h 33"/>
                <a:gd name="T6" fmla="*/ 45 w 82"/>
                <a:gd name="T7" fmla="*/ 26 h 33"/>
                <a:gd name="T8" fmla="*/ 32 w 82"/>
                <a:gd name="T9" fmla="*/ 26 h 33"/>
                <a:gd name="T10" fmla="*/ 23 w 82"/>
                <a:gd name="T11" fmla="*/ 26 h 33"/>
                <a:gd name="T12" fmla="*/ 23 w 82"/>
                <a:gd name="T13" fmla="*/ 32 h 33"/>
                <a:gd name="T14" fmla="*/ 10 w 82"/>
                <a:gd name="T15" fmla="*/ 32 h 33"/>
                <a:gd name="T16" fmla="*/ 7 w 82"/>
                <a:gd name="T17" fmla="*/ 19 h 33"/>
                <a:gd name="T18" fmla="*/ 3 w 82"/>
                <a:gd name="T19" fmla="*/ 16 h 33"/>
                <a:gd name="T20" fmla="*/ 10 w 82"/>
                <a:gd name="T21" fmla="*/ 13 h 33"/>
                <a:gd name="T22" fmla="*/ 16 w 82"/>
                <a:gd name="T23" fmla="*/ 6 h 33"/>
                <a:gd name="T24" fmla="*/ 26 w 82"/>
                <a:gd name="T25" fmla="*/ 10 h 33"/>
                <a:gd name="T26" fmla="*/ 32 w 82"/>
                <a:gd name="T27" fmla="*/ 10 h 33"/>
                <a:gd name="T28" fmla="*/ 32 w 82"/>
                <a:gd name="T29" fmla="*/ 6 h 33"/>
                <a:gd name="T30" fmla="*/ 55 w 82"/>
                <a:gd name="T31" fmla="*/ 6 h 33"/>
                <a:gd name="T32" fmla="*/ 61 w 82"/>
                <a:gd name="T33" fmla="*/ 3 h 33"/>
                <a:gd name="T34" fmla="*/ 81 w 82"/>
                <a:gd name="T35" fmla="*/ 6 h 33"/>
                <a:gd name="T36" fmla="*/ 65 w 82"/>
                <a:gd name="T37" fmla="*/ 16 h 33"/>
                <a:gd name="T38" fmla="*/ 65 w 82"/>
                <a:gd name="T39"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33">
                  <a:moveTo>
                    <a:pt x="65" y="16"/>
                  </a:moveTo>
                  <a:lnTo>
                    <a:pt x="61" y="16"/>
                  </a:lnTo>
                  <a:cubicBezTo>
                    <a:pt x="55" y="16"/>
                    <a:pt x="49" y="16"/>
                    <a:pt x="45" y="23"/>
                  </a:cubicBezTo>
                  <a:cubicBezTo>
                    <a:pt x="45" y="23"/>
                    <a:pt x="45" y="23"/>
                    <a:pt x="45" y="26"/>
                  </a:cubicBezTo>
                  <a:cubicBezTo>
                    <a:pt x="42" y="26"/>
                    <a:pt x="39" y="26"/>
                    <a:pt x="32" y="26"/>
                  </a:cubicBezTo>
                  <a:cubicBezTo>
                    <a:pt x="29" y="26"/>
                    <a:pt x="26" y="26"/>
                    <a:pt x="23" y="26"/>
                  </a:cubicBezTo>
                  <a:cubicBezTo>
                    <a:pt x="23" y="29"/>
                    <a:pt x="23" y="29"/>
                    <a:pt x="23" y="32"/>
                  </a:cubicBezTo>
                  <a:cubicBezTo>
                    <a:pt x="20" y="32"/>
                    <a:pt x="10" y="32"/>
                    <a:pt x="10" y="32"/>
                  </a:cubicBezTo>
                  <a:cubicBezTo>
                    <a:pt x="7" y="29"/>
                    <a:pt x="10" y="23"/>
                    <a:pt x="7" y="19"/>
                  </a:cubicBezTo>
                  <a:lnTo>
                    <a:pt x="3" y="16"/>
                  </a:lnTo>
                  <a:cubicBezTo>
                    <a:pt x="0" y="10"/>
                    <a:pt x="7" y="13"/>
                    <a:pt x="10" y="13"/>
                  </a:cubicBezTo>
                  <a:cubicBezTo>
                    <a:pt x="13" y="10"/>
                    <a:pt x="16" y="6"/>
                    <a:pt x="16" y="6"/>
                  </a:cubicBezTo>
                  <a:cubicBezTo>
                    <a:pt x="23" y="6"/>
                    <a:pt x="23" y="6"/>
                    <a:pt x="26" y="10"/>
                  </a:cubicBezTo>
                  <a:cubicBezTo>
                    <a:pt x="29" y="10"/>
                    <a:pt x="29" y="10"/>
                    <a:pt x="32" y="10"/>
                  </a:cubicBezTo>
                  <a:lnTo>
                    <a:pt x="32" y="6"/>
                  </a:lnTo>
                  <a:cubicBezTo>
                    <a:pt x="39" y="0"/>
                    <a:pt x="49" y="6"/>
                    <a:pt x="55" y="6"/>
                  </a:cubicBezTo>
                  <a:cubicBezTo>
                    <a:pt x="58" y="6"/>
                    <a:pt x="58" y="6"/>
                    <a:pt x="61" y="3"/>
                  </a:cubicBezTo>
                  <a:cubicBezTo>
                    <a:pt x="71" y="3"/>
                    <a:pt x="81" y="3"/>
                    <a:pt x="81" y="6"/>
                  </a:cubicBezTo>
                  <a:cubicBezTo>
                    <a:pt x="81" y="10"/>
                    <a:pt x="68" y="13"/>
                    <a:pt x="65" y="16"/>
                  </a:cubicBezTo>
                  <a:lnTo>
                    <a:pt x="65" y="16"/>
                  </a:ln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11" name="Freeform 602"/>
            <p:cNvSpPr>
              <a:spLocks noChangeArrowheads="1"/>
            </p:cNvSpPr>
            <p:nvPr/>
          </p:nvSpPr>
          <p:spPr bwMode="auto">
            <a:xfrm>
              <a:off x="17017803" y="7871570"/>
              <a:ext cx="4231" cy="4233"/>
            </a:xfrm>
            <a:custGeom>
              <a:avLst/>
              <a:gdLst>
                <a:gd name="T0" fmla="*/ 0 w 4"/>
                <a:gd name="T1" fmla="*/ 2 h 3"/>
                <a:gd name="T2" fmla="*/ 3 w 4"/>
                <a:gd name="T3" fmla="*/ 0 h 3"/>
                <a:gd name="T4" fmla="*/ 0 w 4"/>
                <a:gd name="T5" fmla="*/ 2 h 3"/>
              </a:gdLst>
              <a:ahLst/>
              <a:cxnLst>
                <a:cxn ang="0">
                  <a:pos x="T0" y="T1"/>
                </a:cxn>
                <a:cxn ang="0">
                  <a:pos x="T2" y="T3"/>
                </a:cxn>
                <a:cxn ang="0">
                  <a:pos x="T4" y="T5"/>
                </a:cxn>
              </a:cxnLst>
              <a:rect l="0" t="0" r="r" b="b"/>
              <a:pathLst>
                <a:path w="4" h="3">
                  <a:moveTo>
                    <a:pt x="0" y="2"/>
                  </a:moveTo>
                  <a:cubicBezTo>
                    <a:pt x="2" y="0"/>
                    <a:pt x="3" y="0"/>
                    <a:pt x="3" y="0"/>
                  </a:cubicBezTo>
                  <a:cubicBezTo>
                    <a:pt x="2" y="2"/>
                    <a:pt x="0" y="2"/>
                    <a:pt x="0" y="2"/>
                  </a:cubicBez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12" name="Freeform 603"/>
            <p:cNvSpPr>
              <a:spLocks noChangeArrowheads="1"/>
            </p:cNvSpPr>
            <p:nvPr/>
          </p:nvSpPr>
          <p:spPr bwMode="auto">
            <a:xfrm>
              <a:off x="17115142" y="7837714"/>
              <a:ext cx="16929" cy="33856"/>
            </a:xfrm>
            <a:custGeom>
              <a:avLst/>
              <a:gdLst>
                <a:gd name="T0" fmla="*/ 13 w 17"/>
                <a:gd name="T1" fmla="*/ 23 h 37"/>
                <a:gd name="T2" fmla="*/ 0 w 17"/>
                <a:gd name="T3" fmla="*/ 36 h 37"/>
                <a:gd name="T4" fmla="*/ 0 w 17"/>
                <a:gd name="T5" fmla="*/ 0 h 37"/>
                <a:gd name="T6" fmla="*/ 7 w 17"/>
                <a:gd name="T7" fmla="*/ 3 h 37"/>
                <a:gd name="T8" fmla="*/ 16 w 17"/>
                <a:gd name="T9" fmla="*/ 10 h 37"/>
                <a:gd name="T10" fmla="*/ 13 w 17"/>
                <a:gd name="T11" fmla="*/ 23 h 37"/>
                <a:gd name="T12" fmla="*/ 13 w 17"/>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17" h="37">
                  <a:moveTo>
                    <a:pt x="13" y="23"/>
                  </a:moveTo>
                  <a:cubicBezTo>
                    <a:pt x="10" y="26"/>
                    <a:pt x="7" y="32"/>
                    <a:pt x="0" y="36"/>
                  </a:cubicBezTo>
                  <a:cubicBezTo>
                    <a:pt x="0" y="36"/>
                    <a:pt x="0" y="36"/>
                    <a:pt x="0" y="0"/>
                  </a:cubicBezTo>
                  <a:cubicBezTo>
                    <a:pt x="4" y="3"/>
                    <a:pt x="4" y="3"/>
                    <a:pt x="7" y="3"/>
                  </a:cubicBezTo>
                  <a:cubicBezTo>
                    <a:pt x="10" y="3"/>
                    <a:pt x="13" y="6"/>
                    <a:pt x="16" y="10"/>
                  </a:cubicBezTo>
                  <a:cubicBezTo>
                    <a:pt x="16" y="16"/>
                    <a:pt x="16" y="19"/>
                    <a:pt x="13" y="23"/>
                  </a:cubicBezTo>
                  <a:lnTo>
                    <a:pt x="13" y="2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13" name="Freeform 604"/>
            <p:cNvSpPr>
              <a:spLocks noChangeArrowheads="1"/>
            </p:cNvSpPr>
            <p:nvPr/>
          </p:nvSpPr>
          <p:spPr bwMode="auto">
            <a:xfrm>
              <a:off x="16996639" y="7837713"/>
              <a:ext cx="122736" cy="88874"/>
            </a:xfrm>
            <a:custGeom>
              <a:avLst/>
              <a:gdLst>
                <a:gd name="T0" fmla="*/ 96 w 126"/>
                <a:gd name="T1" fmla="*/ 0 h 94"/>
                <a:gd name="T2" fmla="*/ 125 w 126"/>
                <a:gd name="T3" fmla="*/ 0 h 94"/>
                <a:gd name="T4" fmla="*/ 125 w 126"/>
                <a:gd name="T5" fmla="*/ 36 h 94"/>
                <a:gd name="T6" fmla="*/ 116 w 126"/>
                <a:gd name="T7" fmla="*/ 42 h 94"/>
                <a:gd name="T8" fmla="*/ 93 w 126"/>
                <a:gd name="T9" fmla="*/ 58 h 94"/>
                <a:gd name="T10" fmla="*/ 64 w 126"/>
                <a:gd name="T11" fmla="*/ 64 h 94"/>
                <a:gd name="T12" fmla="*/ 45 w 126"/>
                <a:gd name="T13" fmla="*/ 87 h 94"/>
                <a:gd name="T14" fmla="*/ 22 w 126"/>
                <a:gd name="T15" fmla="*/ 77 h 94"/>
                <a:gd name="T16" fmla="*/ 22 w 126"/>
                <a:gd name="T17" fmla="*/ 64 h 94"/>
                <a:gd name="T18" fmla="*/ 32 w 126"/>
                <a:gd name="T19" fmla="*/ 58 h 94"/>
                <a:gd name="T20" fmla="*/ 32 w 126"/>
                <a:gd name="T21" fmla="*/ 51 h 94"/>
                <a:gd name="T22" fmla="*/ 35 w 126"/>
                <a:gd name="T23" fmla="*/ 48 h 94"/>
                <a:gd name="T24" fmla="*/ 32 w 126"/>
                <a:gd name="T25" fmla="*/ 45 h 94"/>
                <a:gd name="T26" fmla="*/ 29 w 126"/>
                <a:gd name="T27" fmla="*/ 42 h 94"/>
                <a:gd name="T28" fmla="*/ 29 w 126"/>
                <a:gd name="T29" fmla="*/ 36 h 94"/>
                <a:gd name="T30" fmla="*/ 25 w 126"/>
                <a:gd name="T31" fmla="*/ 32 h 94"/>
                <a:gd name="T32" fmla="*/ 25 w 126"/>
                <a:gd name="T33" fmla="*/ 32 h 94"/>
                <a:gd name="T34" fmla="*/ 25 w 126"/>
                <a:gd name="T35" fmla="*/ 32 h 94"/>
                <a:gd name="T36" fmla="*/ 22 w 126"/>
                <a:gd name="T37" fmla="*/ 32 h 94"/>
                <a:gd name="T38" fmla="*/ 19 w 126"/>
                <a:gd name="T39" fmla="*/ 29 h 94"/>
                <a:gd name="T40" fmla="*/ 16 w 126"/>
                <a:gd name="T41" fmla="*/ 26 h 94"/>
                <a:gd name="T42" fmla="*/ 9 w 126"/>
                <a:gd name="T43" fmla="*/ 26 h 94"/>
                <a:gd name="T44" fmla="*/ 6 w 126"/>
                <a:gd name="T45" fmla="*/ 26 h 94"/>
                <a:gd name="T46" fmla="*/ 0 w 126"/>
                <a:gd name="T47" fmla="*/ 26 h 94"/>
                <a:gd name="T48" fmla="*/ 0 w 126"/>
                <a:gd name="T49" fmla="*/ 23 h 94"/>
                <a:gd name="T50" fmla="*/ 3 w 126"/>
                <a:gd name="T51" fmla="*/ 23 h 94"/>
                <a:gd name="T52" fmla="*/ 6 w 126"/>
                <a:gd name="T53" fmla="*/ 19 h 94"/>
                <a:gd name="T54" fmla="*/ 9 w 126"/>
                <a:gd name="T55" fmla="*/ 19 h 94"/>
                <a:gd name="T56" fmla="*/ 13 w 126"/>
                <a:gd name="T57" fmla="*/ 19 h 94"/>
                <a:gd name="T58" fmla="*/ 19 w 126"/>
                <a:gd name="T59" fmla="*/ 19 h 94"/>
                <a:gd name="T60" fmla="*/ 22 w 126"/>
                <a:gd name="T61" fmla="*/ 16 h 94"/>
                <a:gd name="T62" fmla="*/ 25 w 126"/>
                <a:gd name="T63" fmla="*/ 13 h 94"/>
                <a:gd name="T64" fmla="*/ 32 w 126"/>
                <a:gd name="T65" fmla="*/ 6 h 94"/>
                <a:gd name="T66" fmla="*/ 38 w 126"/>
                <a:gd name="T67" fmla="*/ 6 h 94"/>
                <a:gd name="T68" fmla="*/ 96 w 126"/>
                <a:gd name="T69" fmla="*/ 0 h 94"/>
                <a:gd name="T70" fmla="*/ 96 w 126"/>
                <a:gd name="T7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94">
                  <a:moveTo>
                    <a:pt x="96" y="0"/>
                  </a:moveTo>
                  <a:cubicBezTo>
                    <a:pt x="106" y="0"/>
                    <a:pt x="116" y="0"/>
                    <a:pt x="125" y="0"/>
                  </a:cubicBezTo>
                  <a:cubicBezTo>
                    <a:pt x="125" y="0"/>
                    <a:pt x="125" y="0"/>
                    <a:pt x="125" y="36"/>
                  </a:cubicBezTo>
                  <a:cubicBezTo>
                    <a:pt x="122" y="39"/>
                    <a:pt x="119" y="42"/>
                    <a:pt x="116" y="42"/>
                  </a:cubicBezTo>
                  <a:cubicBezTo>
                    <a:pt x="109" y="48"/>
                    <a:pt x="103" y="54"/>
                    <a:pt x="93" y="58"/>
                  </a:cubicBezTo>
                  <a:cubicBezTo>
                    <a:pt x="83" y="61"/>
                    <a:pt x="71" y="58"/>
                    <a:pt x="64" y="64"/>
                  </a:cubicBezTo>
                  <a:cubicBezTo>
                    <a:pt x="54" y="70"/>
                    <a:pt x="54" y="80"/>
                    <a:pt x="45" y="87"/>
                  </a:cubicBezTo>
                  <a:cubicBezTo>
                    <a:pt x="38" y="93"/>
                    <a:pt x="25" y="87"/>
                    <a:pt x="22" y="77"/>
                  </a:cubicBezTo>
                  <a:cubicBezTo>
                    <a:pt x="19" y="74"/>
                    <a:pt x="19" y="70"/>
                    <a:pt x="22" y="64"/>
                  </a:cubicBezTo>
                  <a:cubicBezTo>
                    <a:pt x="22" y="61"/>
                    <a:pt x="25" y="61"/>
                    <a:pt x="32" y="58"/>
                  </a:cubicBezTo>
                  <a:cubicBezTo>
                    <a:pt x="32" y="54"/>
                    <a:pt x="32" y="54"/>
                    <a:pt x="32" y="51"/>
                  </a:cubicBezTo>
                  <a:cubicBezTo>
                    <a:pt x="35" y="51"/>
                    <a:pt x="35" y="51"/>
                    <a:pt x="35" y="48"/>
                  </a:cubicBezTo>
                  <a:cubicBezTo>
                    <a:pt x="32" y="45"/>
                    <a:pt x="32" y="45"/>
                    <a:pt x="32" y="45"/>
                  </a:cubicBezTo>
                  <a:cubicBezTo>
                    <a:pt x="29" y="42"/>
                    <a:pt x="29" y="42"/>
                    <a:pt x="29" y="42"/>
                  </a:cubicBezTo>
                  <a:cubicBezTo>
                    <a:pt x="29" y="39"/>
                    <a:pt x="29" y="39"/>
                    <a:pt x="29" y="36"/>
                  </a:cubicBezTo>
                  <a:cubicBezTo>
                    <a:pt x="29" y="36"/>
                    <a:pt x="29" y="32"/>
                    <a:pt x="25" y="32"/>
                  </a:cubicBezTo>
                  <a:lnTo>
                    <a:pt x="25" y="32"/>
                  </a:lnTo>
                  <a:lnTo>
                    <a:pt x="25" y="32"/>
                  </a:lnTo>
                  <a:cubicBezTo>
                    <a:pt x="22" y="32"/>
                    <a:pt x="22" y="32"/>
                    <a:pt x="22" y="32"/>
                  </a:cubicBezTo>
                  <a:cubicBezTo>
                    <a:pt x="22" y="29"/>
                    <a:pt x="22" y="32"/>
                    <a:pt x="19" y="29"/>
                  </a:cubicBezTo>
                  <a:cubicBezTo>
                    <a:pt x="19" y="29"/>
                    <a:pt x="16" y="29"/>
                    <a:pt x="16" y="26"/>
                  </a:cubicBezTo>
                  <a:cubicBezTo>
                    <a:pt x="13" y="26"/>
                    <a:pt x="13" y="26"/>
                    <a:pt x="9" y="26"/>
                  </a:cubicBezTo>
                  <a:lnTo>
                    <a:pt x="6" y="26"/>
                  </a:lnTo>
                  <a:cubicBezTo>
                    <a:pt x="3" y="26"/>
                    <a:pt x="0" y="26"/>
                    <a:pt x="0" y="26"/>
                  </a:cubicBezTo>
                  <a:cubicBezTo>
                    <a:pt x="0" y="23"/>
                    <a:pt x="0" y="23"/>
                    <a:pt x="0" y="23"/>
                  </a:cubicBezTo>
                  <a:cubicBezTo>
                    <a:pt x="3" y="23"/>
                    <a:pt x="3" y="23"/>
                    <a:pt x="3" y="23"/>
                  </a:cubicBezTo>
                  <a:cubicBezTo>
                    <a:pt x="3" y="19"/>
                    <a:pt x="6" y="19"/>
                    <a:pt x="6" y="19"/>
                  </a:cubicBezTo>
                  <a:cubicBezTo>
                    <a:pt x="9" y="19"/>
                    <a:pt x="9" y="19"/>
                    <a:pt x="9" y="19"/>
                  </a:cubicBezTo>
                  <a:lnTo>
                    <a:pt x="13" y="19"/>
                  </a:lnTo>
                  <a:cubicBezTo>
                    <a:pt x="13" y="19"/>
                    <a:pt x="16" y="19"/>
                    <a:pt x="19" y="19"/>
                  </a:cubicBezTo>
                  <a:lnTo>
                    <a:pt x="22" y="16"/>
                  </a:lnTo>
                  <a:cubicBezTo>
                    <a:pt x="22" y="16"/>
                    <a:pt x="22" y="13"/>
                    <a:pt x="25" y="13"/>
                  </a:cubicBezTo>
                  <a:cubicBezTo>
                    <a:pt x="29" y="13"/>
                    <a:pt x="29" y="10"/>
                    <a:pt x="32" y="6"/>
                  </a:cubicBezTo>
                  <a:cubicBezTo>
                    <a:pt x="32" y="6"/>
                    <a:pt x="35" y="6"/>
                    <a:pt x="38" y="6"/>
                  </a:cubicBezTo>
                  <a:cubicBezTo>
                    <a:pt x="58" y="3"/>
                    <a:pt x="77" y="3"/>
                    <a:pt x="96" y="0"/>
                  </a:cubicBezTo>
                  <a:lnTo>
                    <a:pt x="96" y="0"/>
                  </a:ln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14" name="Freeform 605"/>
            <p:cNvSpPr>
              <a:spLocks noChangeArrowheads="1"/>
            </p:cNvSpPr>
            <p:nvPr/>
          </p:nvSpPr>
          <p:spPr bwMode="auto">
            <a:xfrm>
              <a:off x="17098213" y="7896962"/>
              <a:ext cx="21162" cy="21161"/>
            </a:xfrm>
            <a:custGeom>
              <a:avLst/>
              <a:gdLst>
                <a:gd name="T0" fmla="*/ 19 w 20"/>
                <a:gd name="T1" fmla="*/ 3 h 23"/>
                <a:gd name="T2" fmla="*/ 19 w 20"/>
                <a:gd name="T3" fmla="*/ 19 h 23"/>
                <a:gd name="T4" fmla="*/ 6 w 20"/>
                <a:gd name="T5" fmla="*/ 16 h 23"/>
                <a:gd name="T6" fmla="*/ 3 w 20"/>
                <a:gd name="T7" fmla="*/ 12 h 23"/>
                <a:gd name="T8" fmla="*/ 6 w 20"/>
                <a:gd name="T9" fmla="*/ 3 h 23"/>
                <a:gd name="T10" fmla="*/ 10 w 20"/>
                <a:gd name="T11" fmla="*/ 3 h 23"/>
                <a:gd name="T12" fmla="*/ 19 w 20"/>
                <a:gd name="T13" fmla="*/ 3 h 23"/>
                <a:gd name="T14" fmla="*/ 19 w 20"/>
                <a:gd name="T15" fmla="*/ 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3">
                  <a:moveTo>
                    <a:pt x="19" y="3"/>
                  </a:moveTo>
                  <a:cubicBezTo>
                    <a:pt x="19" y="3"/>
                    <a:pt x="19" y="3"/>
                    <a:pt x="19" y="19"/>
                  </a:cubicBezTo>
                  <a:cubicBezTo>
                    <a:pt x="16" y="22"/>
                    <a:pt x="13" y="19"/>
                    <a:pt x="6" y="16"/>
                  </a:cubicBezTo>
                  <a:cubicBezTo>
                    <a:pt x="6" y="16"/>
                    <a:pt x="3" y="16"/>
                    <a:pt x="3" y="12"/>
                  </a:cubicBezTo>
                  <a:cubicBezTo>
                    <a:pt x="0" y="9"/>
                    <a:pt x="3" y="6"/>
                    <a:pt x="6" y="3"/>
                  </a:cubicBezTo>
                  <a:cubicBezTo>
                    <a:pt x="6" y="0"/>
                    <a:pt x="10" y="3"/>
                    <a:pt x="10" y="3"/>
                  </a:cubicBezTo>
                  <a:cubicBezTo>
                    <a:pt x="13" y="6"/>
                    <a:pt x="16" y="6"/>
                    <a:pt x="19" y="3"/>
                  </a:cubicBezTo>
                  <a:lnTo>
                    <a:pt x="19" y="3"/>
                  </a:ln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15" name="Freeform 606"/>
            <p:cNvSpPr>
              <a:spLocks noChangeArrowheads="1"/>
            </p:cNvSpPr>
            <p:nvPr/>
          </p:nvSpPr>
          <p:spPr bwMode="auto">
            <a:xfrm>
              <a:off x="17115143" y="7896962"/>
              <a:ext cx="12698" cy="16928"/>
            </a:xfrm>
            <a:custGeom>
              <a:avLst/>
              <a:gdLst>
                <a:gd name="T0" fmla="*/ 10 w 14"/>
                <a:gd name="T1" fmla="*/ 3 h 17"/>
                <a:gd name="T2" fmla="*/ 0 w 14"/>
                <a:gd name="T3" fmla="*/ 16 h 17"/>
                <a:gd name="T4" fmla="*/ 0 w 14"/>
                <a:gd name="T5" fmla="*/ 16 h 17"/>
                <a:gd name="T6" fmla="*/ 0 w 14"/>
                <a:gd name="T7" fmla="*/ 0 h 17"/>
                <a:gd name="T8" fmla="*/ 7 w 14"/>
                <a:gd name="T9" fmla="*/ 0 h 17"/>
                <a:gd name="T10" fmla="*/ 10 w 14"/>
                <a:gd name="T11" fmla="*/ 3 h 17"/>
                <a:gd name="T12" fmla="*/ 10 w 14"/>
                <a:gd name="T13" fmla="*/ 3 h 17"/>
              </a:gdLst>
              <a:ahLst/>
              <a:cxnLst>
                <a:cxn ang="0">
                  <a:pos x="T0" y="T1"/>
                </a:cxn>
                <a:cxn ang="0">
                  <a:pos x="T2" y="T3"/>
                </a:cxn>
                <a:cxn ang="0">
                  <a:pos x="T4" y="T5"/>
                </a:cxn>
                <a:cxn ang="0">
                  <a:pos x="T6" y="T7"/>
                </a:cxn>
                <a:cxn ang="0">
                  <a:pos x="T8" y="T9"/>
                </a:cxn>
                <a:cxn ang="0">
                  <a:pos x="T10" y="T11"/>
                </a:cxn>
                <a:cxn ang="0">
                  <a:pos x="T12" y="T13"/>
                </a:cxn>
              </a:cxnLst>
              <a:rect l="0" t="0" r="r" b="b"/>
              <a:pathLst>
                <a:path w="14" h="17">
                  <a:moveTo>
                    <a:pt x="10" y="3"/>
                  </a:moveTo>
                  <a:cubicBezTo>
                    <a:pt x="13" y="9"/>
                    <a:pt x="4" y="13"/>
                    <a:pt x="0" y="16"/>
                  </a:cubicBezTo>
                  <a:lnTo>
                    <a:pt x="0" y="16"/>
                  </a:lnTo>
                  <a:cubicBezTo>
                    <a:pt x="0" y="16"/>
                    <a:pt x="0" y="16"/>
                    <a:pt x="0" y="0"/>
                  </a:cubicBezTo>
                  <a:cubicBezTo>
                    <a:pt x="4" y="0"/>
                    <a:pt x="4" y="0"/>
                    <a:pt x="7" y="0"/>
                  </a:cubicBezTo>
                  <a:lnTo>
                    <a:pt x="10" y="3"/>
                  </a:lnTo>
                  <a:lnTo>
                    <a:pt x="10" y="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16" name="Freeform 607"/>
            <p:cNvSpPr>
              <a:spLocks noChangeArrowheads="1"/>
            </p:cNvSpPr>
            <p:nvPr/>
          </p:nvSpPr>
          <p:spPr bwMode="auto">
            <a:xfrm>
              <a:off x="17123608" y="7943517"/>
              <a:ext cx="25393" cy="21159"/>
            </a:xfrm>
            <a:custGeom>
              <a:avLst/>
              <a:gdLst>
                <a:gd name="T0" fmla="*/ 3 w 27"/>
                <a:gd name="T1" fmla="*/ 13 h 23"/>
                <a:gd name="T2" fmla="*/ 6 w 27"/>
                <a:gd name="T3" fmla="*/ 10 h 23"/>
                <a:gd name="T4" fmla="*/ 9 w 27"/>
                <a:gd name="T5" fmla="*/ 6 h 23"/>
                <a:gd name="T6" fmla="*/ 16 w 27"/>
                <a:gd name="T7" fmla="*/ 3 h 23"/>
                <a:gd name="T8" fmla="*/ 26 w 27"/>
                <a:gd name="T9" fmla="*/ 13 h 23"/>
                <a:gd name="T10" fmla="*/ 13 w 27"/>
                <a:gd name="T11" fmla="*/ 19 h 23"/>
                <a:gd name="T12" fmla="*/ 6 w 27"/>
                <a:gd name="T13" fmla="*/ 16 h 23"/>
                <a:gd name="T14" fmla="*/ 3 w 27"/>
                <a:gd name="T15" fmla="*/ 13 h 23"/>
                <a:gd name="T16" fmla="*/ 3 w 27"/>
                <a:gd name="T1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3" y="13"/>
                  </a:moveTo>
                  <a:cubicBezTo>
                    <a:pt x="3" y="13"/>
                    <a:pt x="3" y="10"/>
                    <a:pt x="6" y="10"/>
                  </a:cubicBezTo>
                  <a:lnTo>
                    <a:pt x="9" y="6"/>
                  </a:lnTo>
                  <a:cubicBezTo>
                    <a:pt x="13" y="3"/>
                    <a:pt x="16" y="3"/>
                    <a:pt x="16" y="3"/>
                  </a:cubicBezTo>
                  <a:cubicBezTo>
                    <a:pt x="26" y="0"/>
                    <a:pt x="22" y="10"/>
                    <a:pt x="26" y="13"/>
                  </a:cubicBezTo>
                  <a:cubicBezTo>
                    <a:pt x="26" y="19"/>
                    <a:pt x="19" y="22"/>
                    <a:pt x="13" y="19"/>
                  </a:cubicBezTo>
                  <a:cubicBezTo>
                    <a:pt x="9" y="16"/>
                    <a:pt x="9" y="16"/>
                    <a:pt x="6" y="16"/>
                  </a:cubicBezTo>
                  <a:cubicBezTo>
                    <a:pt x="6" y="16"/>
                    <a:pt x="0" y="16"/>
                    <a:pt x="3" y="13"/>
                  </a:cubicBezTo>
                  <a:lnTo>
                    <a:pt x="3" y="1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17" name="Freeform 608"/>
            <p:cNvSpPr>
              <a:spLocks noChangeArrowheads="1"/>
            </p:cNvSpPr>
            <p:nvPr/>
          </p:nvSpPr>
          <p:spPr bwMode="auto">
            <a:xfrm>
              <a:off x="17144770" y="7930818"/>
              <a:ext cx="21160" cy="38090"/>
            </a:xfrm>
            <a:custGeom>
              <a:avLst/>
              <a:gdLst>
                <a:gd name="T0" fmla="*/ 7 w 24"/>
                <a:gd name="T1" fmla="*/ 16 h 40"/>
                <a:gd name="T2" fmla="*/ 4 w 24"/>
                <a:gd name="T3" fmla="*/ 10 h 40"/>
                <a:gd name="T4" fmla="*/ 4 w 24"/>
                <a:gd name="T5" fmla="*/ 0 h 40"/>
                <a:gd name="T6" fmla="*/ 10 w 24"/>
                <a:gd name="T7" fmla="*/ 0 h 40"/>
                <a:gd name="T8" fmla="*/ 16 w 24"/>
                <a:gd name="T9" fmla="*/ 10 h 40"/>
                <a:gd name="T10" fmla="*/ 20 w 24"/>
                <a:gd name="T11" fmla="*/ 16 h 40"/>
                <a:gd name="T12" fmla="*/ 23 w 24"/>
                <a:gd name="T13" fmla="*/ 23 h 40"/>
                <a:gd name="T14" fmla="*/ 10 w 24"/>
                <a:gd name="T15" fmla="*/ 35 h 40"/>
                <a:gd name="T16" fmla="*/ 7 w 24"/>
                <a:gd name="T17" fmla="*/ 16 h 40"/>
                <a:gd name="T18" fmla="*/ 7 w 24"/>
                <a:gd name="T1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0">
                  <a:moveTo>
                    <a:pt x="7" y="16"/>
                  </a:moveTo>
                  <a:cubicBezTo>
                    <a:pt x="7" y="13"/>
                    <a:pt x="4" y="13"/>
                    <a:pt x="4" y="10"/>
                  </a:cubicBezTo>
                  <a:cubicBezTo>
                    <a:pt x="4" y="6"/>
                    <a:pt x="0" y="3"/>
                    <a:pt x="4" y="0"/>
                  </a:cubicBezTo>
                  <a:cubicBezTo>
                    <a:pt x="7" y="0"/>
                    <a:pt x="10" y="0"/>
                    <a:pt x="10" y="0"/>
                  </a:cubicBezTo>
                  <a:cubicBezTo>
                    <a:pt x="13" y="3"/>
                    <a:pt x="16" y="6"/>
                    <a:pt x="16" y="10"/>
                  </a:cubicBezTo>
                  <a:cubicBezTo>
                    <a:pt x="16" y="13"/>
                    <a:pt x="16" y="16"/>
                    <a:pt x="20" y="16"/>
                  </a:cubicBezTo>
                  <a:cubicBezTo>
                    <a:pt x="20" y="19"/>
                    <a:pt x="23" y="23"/>
                    <a:pt x="23" y="23"/>
                  </a:cubicBezTo>
                  <a:cubicBezTo>
                    <a:pt x="23" y="29"/>
                    <a:pt x="16" y="39"/>
                    <a:pt x="10" y="35"/>
                  </a:cubicBezTo>
                  <a:cubicBezTo>
                    <a:pt x="4" y="32"/>
                    <a:pt x="7" y="23"/>
                    <a:pt x="7" y="16"/>
                  </a:cubicBezTo>
                  <a:lnTo>
                    <a:pt x="7" y="1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18" name="Freeform 609"/>
            <p:cNvSpPr>
              <a:spLocks noChangeArrowheads="1"/>
            </p:cNvSpPr>
            <p:nvPr/>
          </p:nvSpPr>
          <p:spPr bwMode="auto">
            <a:xfrm>
              <a:off x="17199788" y="7846178"/>
              <a:ext cx="42322" cy="21161"/>
            </a:xfrm>
            <a:custGeom>
              <a:avLst/>
              <a:gdLst>
                <a:gd name="T0" fmla="*/ 7 w 43"/>
                <a:gd name="T1" fmla="*/ 17 h 24"/>
                <a:gd name="T2" fmla="*/ 0 w 43"/>
                <a:gd name="T3" fmla="*/ 13 h 24"/>
                <a:gd name="T4" fmla="*/ 0 w 43"/>
                <a:gd name="T5" fmla="*/ 7 h 24"/>
                <a:gd name="T6" fmla="*/ 3 w 43"/>
                <a:gd name="T7" fmla="*/ 7 h 24"/>
                <a:gd name="T8" fmla="*/ 7 w 43"/>
                <a:gd name="T9" fmla="*/ 4 h 24"/>
                <a:gd name="T10" fmla="*/ 13 w 43"/>
                <a:gd name="T11" fmla="*/ 4 h 24"/>
                <a:gd name="T12" fmla="*/ 13 w 43"/>
                <a:gd name="T13" fmla="*/ 4 h 24"/>
                <a:gd name="T14" fmla="*/ 13 w 43"/>
                <a:gd name="T15" fmla="*/ 4 h 24"/>
                <a:gd name="T16" fmla="*/ 16 w 43"/>
                <a:gd name="T17" fmla="*/ 4 h 24"/>
                <a:gd name="T18" fmla="*/ 20 w 43"/>
                <a:gd name="T19" fmla="*/ 4 h 24"/>
                <a:gd name="T20" fmla="*/ 26 w 43"/>
                <a:gd name="T21" fmla="*/ 0 h 24"/>
                <a:gd name="T22" fmla="*/ 32 w 43"/>
                <a:gd name="T23" fmla="*/ 4 h 24"/>
                <a:gd name="T24" fmla="*/ 42 w 43"/>
                <a:gd name="T25" fmla="*/ 7 h 24"/>
                <a:gd name="T26" fmla="*/ 32 w 43"/>
                <a:gd name="T27" fmla="*/ 13 h 24"/>
                <a:gd name="T28" fmla="*/ 23 w 43"/>
                <a:gd name="T29" fmla="*/ 13 h 24"/>
                <a:gd name="T30" fmla="*/ 20 w 43"/>
                <a:gd name="T31" fmla="*/ 20 h 24"/>
                <a:gd name="T32" fmla="*/ 7 w 43"/>
                <a:gd name="T33" fmla="*/ 17 h 24"/>
                <a:gd name="T34" fmla="*/ 7 w 43"/>
                <a:gd name="T35"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24">
                  <a:moveTo>
                    <a:pt x="7" y="17"/>
                  </a:moveTo>
                  <a:cubicBezTo>
                    <a:pt x="7" y="17"/>
                    <a:pt x="3" y="13"/>
                    <a:pt x="0" y="13"/>
                  </a:cubicBezTo>
                  <a:cubicBezTo>
                    <a:pt x="0" y="10"/>
                    <a:pt x="0" y="10"/>
                    <a:pt x="0" y="7"/>
                  </a:cubicBezTo>
                  <a:lnTo>
                    <a:pt x="3" y="7"/>
                  </a:lnTo>
                  <a:cubicBezTo>
                    <a:pt x="3" y="7"/>
                    <a:pt x="3" y="7"/>
                    <a:pt x="7" y="4"/>
                  </a:cubicBezTo>
                  <a:cubicBezTo>
                    <a:pt x="7" y="4"/>
                    <a:pt x="10" y="4"/>
                    <a:pt x="13" y="4"/>
                  </a:cubicBezTo>
                  <a:lnTo>
                    <a:pt x="13" y="4"/>
                  </a:lnTo>
                  <a:lnTo>
                    <a:pt x="13" y="4"/>
                  </a:lnTo>
                  <a:cubicBezTo>
                    <a:pt x="16" y="4"/>
                    <a:pt x="16" y="4"/>
                    <a:pt x="16" y="4"/>
                  </a:cubicBezTo>
                  <a:cubicBezTo>
                    <a:pt x="20" y="4"/>
                    <a:pt x="20" y="4"/>
                    <a:pt x="20" y="4"/>
                  </a:cubicBezTo>
                  <a:cubicBezTo>
                    <a:pt x="23" y="0"/>
                    <a:pt x="26" y="0"/>
                    <a:pt x="26" y="0"/>
                  </a:cubicBezTo>
                  <a:cubicBezTo>
                    <a:pt x="29" y="0"/>
                    <a:pt x="29" y="4"/>
                    <a:pt x="32" y="4"/>
                  </a:cubicBezTo>
                  <a:cubicBezTo>
                    <a:pt x="32" y="7"/>
                    <a:pt x="39" y="7"/>
                    <a:pt x="42" y="7"/>
                  </a:cubicBezTo>
                  <a:cubicBezTo>
                    <a:pt x="39" y="10"/>
                    <a:pt x="36" y="10"/>
                    <a:pt x="32" y="13"/>
                  </a:cubicBezTo>
                  <a:cubicBezTo>
                    <a:pt x="29" y="13"/>
                    <a:pt x="26" y="13"/>
                    <a:pt x="23" y="13"/>
                  </a:cubicBezTo>
                  <a:cubicBezTo>
                    <a:pt x="23" y="17"/>
                    <a:pt x="20" y="17"/>
                    <a:pt x="20" y="20"/>
                  </a:cubicBezTo>
                  <a:cubicBezTo>
                    <a:pt x="16" y="20"/>
                    <a:pt x="10" y="23"/>
                    <a:pt x="7" y="17"/>
                  </a:cubicBezTo>
                  <a:lnTo>
                    <a:pt x="7" y="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19" name="Freeform 610"/>
            <p:cNvSpPr>
              <a:spLocks noChangeArrowheads="1"/>
            </p:cNvSpPr>
            <p:nvPr/>
          </p:nvSpPr>
          <p:spPr bwMode="auto">
            <a:xfrm>
              <a:off x="17275968" y="7846179"/>
              <a:ext cx="46556" cy="12697"/>
            </a:xfrm>
            <a:custGeom>
              <a:avLst/>
              <a:gdLst>
                <a:gd name="T0" fmla="*/ 3 w 48"/>
                <a:gd name="T1" fmla="*/ 13 h 14"/>
                <a:gd name="T2" fmla="*/ 3 w 48"/>
                <a:gd name="T3" fmla="*/ 7 h 14"/>
                <a:gd name="T4" fmla="*/ 12 w 48"/>
                <a:gd name="T5" fmla="*/ 4 h 14"/>
                <a:gd name="T6" fmla="*/ 22 w 48"/>
                <a:gd name="T7" fmla="*/ 0 h 14"/>
                <a:gd name="T8" fmla="*/ 35 w 48"/>
                <a:gd name="T9" fmla="*/ 0 h 14"/>
                <a:gd name="T10" fmla="*/ 45 w 48"/>
                <a:gd name="T11" fmla="*/ 0 h 14"/>
                <a:gd name="T12" fmla="*/ 45 w 48"/>
                <a:gd name="T13" fmla="*/ 7 h 14"/>
                <a:gd name="T14" fmla="*/ 32 w 48"/>
                <a:gd name="T15" fmla="*/ 10 h 14"/>
                <a:gd name="T16" fmla="*/ 22 w 48"/>
                <a:gd name="T17" fmla="*/ 13 h 14"/>
                <a:gd name="T18" fmla="*/ 25 w 48"/>
                <a:gd name="T19" fmla="*/ 10 h 14"/>
                <a:gd name="T20" fmla="*/ 16 w 48"/>
                <a:gd name="T21" fmla="*/ 13 h 14"/>
                <a:gd name="T22" fmla="*/ 3 w 48"/>
                <a:gd name="T23" fmla="*/ 13 h 14"/>
                <a:gd name="T24" fmla="*/ 3 w 48"/>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14">
                  <a:moveTo>
                    <a:pt x="3" y="13"/>
                  </a:moveTo>
                  <a:cubicBezTo>
                    <a:pt x="0" y="13"/>
                    <a:pt x="3" y="10"/>
                    <a:pt x="3" y="7"/>
                  </a:cubicBezTo>
                  <a:cubicBezTo>
                    <a:pt x="6" y="4"/>
                    <a:pt x="9" y="4"/>
                    <a:pt x="12" y="4"/>
                  </a:cubicBezTo>
                  <a:cubicBezTo>
                    <a:pt x="16" y="0"/>
                    <a:pt x="19" y="0"/>
                    <a:pt x="22" y="0"/>
                  </a:cubicBezTo>
                  <a:cubicBezTo>
                    <a:pt x="25" y="0"/>
                    <a:pt x="29" y="0"/>
                    <a:pt x="35" y="0"/>
                  </a:cubicBezTo>
                  <a:cubicBezTo>
                    <a:pt x="38" y="0"/>
                    <a:pt x="41" y="0"/>
                    <a:pt x="45" y="0"/>
                  </a:cubicBezTo>
                  <a:cubicBezTo>
                    <a:pt x="47" y="4"/>
                    <a:pt x="47" y="7"/>
                    <a:pt x="45" y="7"/>
                  </a:cubicBezTo>
                  <a:cubicBezTo>
                    <a:pt x="41" y="10"/>
                    <a:pt x="38" y="10"/>
                    <a:pt x="32" y="10"/>
                  </a:cubicBezTo>
                  <a:cubicBezTo>
                    <a:pt x="29" y="10"/>
                    <a:pt x="25" y="10"/>
                    <a:pt x="22" y="13"/>
                  </a:cubicBezTo>
                  <a:cubicBezTo>
                    <a:pt x="22" y="13"/>
                    <a:pt x="22" y="13"/>
                    <a:pt x="25" y="10"/>
                  </a:cubicBezTo>
                  <a:cubicBezTo>
                    <a:pt x="22" y="13"/>
                    <a:pt x="19" y="13"/>
                    <a:pt x="16" y="13"/>
                  </a:cubicBezTo>
                  <a:cubicBezTo>
                    <a:pt x="12" y="13"/>
                    <a:pt x="6" y="13"/>
                    <a:pt x="3" y="13"/>
                  </a:cubicBezTo>
                  <a:lnTo>
                    <a:pt x="3" y="1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20" name="Freeform 611"/>
            <p:cNvSpPr>
              <a:spLocks noChangeArrowheads="1"/>
            </p:cNvSpPr>
            <p:nvPr/>
          </p:nvSpPr>
          <p:spPr bwMode="auto">
            <a:xfrm>
              <a:off x="17305593" y="7858875"/>
              <a:ext cx="33858" cy="29623"/>
            </a:xfrm>
            <a:custGeom>
              <a:avLst/>
              <a:gdLst>
                <a:gd name="T0" fmla="*/ 6 w 36"/>
                <a:gd name="T1" fmla="*/ 10 h 33"/>
                <a:gd name="T2" fmla="*/ 22 w 36"/>
                <a:gd name="T3" fmla="*/ 0 h 33"/>
                <a:gd name="T4" fmla="*/ 31 w 36"/>
                <a:gd name="T5" fmla="*/ 0 h 33"/>
                <a:gd name="T6" fmla="*/ 35 w 36"/>
                <a:gd name="T7" fmla="*/ 10 h 33"/>
                <a:gd name="T8" fmla="*/ 22 w 36"/>
                <a:gd name="T9" fmla="*/ 13 h 33"/>
                <a:gd name="T10" fmla="*/ 18 w 36"/>
                <a:gd name="T11" fmla="*/ 23 h 33"/>
                <a:gd name="T12" fmla="*/ 18 w 36"/>
                <a:gd name="T13" fmla="*/ 26 h 33"/>
                <a:gd name="T14" fmla="*/ 0 w 36"/>
                <a:gd name="T15" fmla="*/ 26 h 33"/>
                <a:gd name="T16" fmla="*/ 3 w 36"/>
                <a:gd name="T17" fmla="*/ 17 h 33"/>
                <a:gd name="T18" fmla="*/ 6 w 36"/>
                <a:gd name="T19" fmla="*/ 10 h 33"/>
                <a:gd name="T20" fmla="*/ 6 w 36"/>
                <a:gd name="T21"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3">
                  <a:moveTo>
                    <a:pt x="6" y="10"/>
                  </a:moveTo>
                  <a:cubicBezTo>
                    <a:pt x="9" y="0"/>
                    <a:pt x="16" y="4"/>
                    <a:pt x="22" y="0"/>
                  </a:cubicBezTo>
                  <a:cubicBezTo>
                    <a:pt x="25" y="0"/>
                    <a:pt x="29" y="0"/>
                    <a:pt x="31" y="0"/>
                  </a:cubicBezTo>
                  <a:cubicBezTo>
                    <a:pt x="35" y="4"/>
                    <a:pt x="35" y="7"/>
                    <a:pt x="35" y="10"/>
                  </a:cubicBezTo>
                  <a:cubicBezTo>
                    <a:pt x="31" y="13"/>
                    <a:pt x="25" y="13"/>
                    <a:pt x="22" y="13"/>
                  </a:cubicBezTo>
                  <a:cubicBezTo>
                    <a:pt x="22" y="13"/>
                    <a:pt x="16" y="17"/>
                    <a:pt x="18" y="23"/>
                  </a:cubicBezTo>
                  <a:cubicBezTo>
                    <a:pt x="18" y="26"/>
                    <a:pt x="18" y="26"/>
                    <a:pt x="18" y="26"/>
                  </a:cubicBezTo>
                  <a:cubicBezTo>
                    <a:pt x="18" y="29"/>
                    <a:pt x="6" y="32"/>
                    <a:pt x="0" y="26"/>
                  </a:cubicBezTo>
                  <a:cubicBezTo>
                    <a:pt x="0" y="23"/>
                    <a:pt x="0" y="20"/>
                    <a:pt x="3" y="17"/>
                  </a:cubicBezTo>
                  <a:cubicBezTo>
                    <a:pt x="3" y="13"/>
                    <a:pt x="6" y="13"/>
                    <a:pt x="6" y="10"/>
                  </a:cubicBezTo>
                  <a:lnTo>
                    <a:pt x="6" y="1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21" name="Freeform 612"/>
            <p:cNvSpPr>
              <a:spLocks noChangeArrowheads="1"/>
            </p:cNvSpPr>
            <p:nvPr/>
          </p:nvSpPr>
          <p:spPr bwMode="auto">
            <a:xfrm>
              <a:off x="17093983" y="8057780"/>
              <a:ext cx="21160" cy="93105"/>
            </a:xfrm>
            <a:custGeom>
              <a:avLst/>
              <a:gdLst>
                <a:gd name="T0" fmla="*/ 22 w 23"/>
                <a:gd name="T1" fmla="*/ 0 h 98"/>
                <a:gd name="T2" fmla="*/ 22 w 23"/>
                <a:gd name="T3" fmla="*/ 97 h 98"/>
                <a:gd name="T4" fmla="*/ 19 w 23"/>
                <a:gd name="T5" fmla="*/ 93 h 98"/>
                <a:gd name="T6" fmla="*/ 13 w 23"/>
                <a:gd name="T7" fmla="*/ 84 h 98"/>
                <a:gd name="T8" fmla="*/ 6 w 23"/>
                <a:gd name="T9" fmla="*/ 74 h 98"/>
                <a:gd name="T10" fmla="*/ 3 w 23"/>
                <a:gd name="T11" fmla="*/ 61 h 98"/>
                <a:gd name="T12" fmla="*/ 0 w 23"/>
                <a:gd name="T13" fmla="*/ 32 h 98"/>
                <a:gd name="T14" fmla="*/ 3 w 23"/>
                <a:gd name="T15" fmla="*/ 23 h 98"/>
                <a:gd name="T16" fmla="*/ 3 w 23"/>
                <a:gd name="T17" fmla="*/ 19 h 98"/>
                <a:gd name="T18" fmla="*/ 6 w 23"/>
                <a:gd name="T19" fmla="*/ 16 h 98"/>
                <a:gd name="T20" fmla="*/ 13 w 23"/>
                <a:gd name="T21" fmla="*/ 10 h 98"/>
                <a:gd name="T22" fmla="*/ 22 w 23"/>
                <a:gd name="T23" fmla="*/ 0 h 98"/>
                <a:gd name="T24" fmla="*/ 22 w 23"/>
                <a:gd name="T25"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98">
                  <a:moveTo>
                    <a:pt x="22" y="0"/>
                  </a:moveTo>
                  <a:cubicBezTo>
                    <a:pt x="22" y="0"/>
                    <a:pt x="22" y="0"/>
                    <a:pt x="22" y="97"/>
                  </a:cubicBezTo>
                  <a:cubicBezTo>
                    <a:pt x="22" y="93"/>
                    <a:pt x="19" y="93"/>
                    <a:pt x="19" y="93"/>
                  </a:cubicBezTo>
                  <a:cubicBezTo>
                    <a:pt x="16" y="93"/>
                    <a:pt x="13" y="87"/>
                    <a:pt x="13" y="84"/>
                  </a:cubicBezTo>
                  <a:cubicBezTo>
                    <a:pt x="9" y="81"/>
                    <a:pt x="6" y="77"/>
                    <a:pt x="6" y="74"/>
                  </a:cubicBezTo>
                  <a:cubicBezTo>
                    <a:pt x="3" y="71"/>
                    <a:pt x="3" y="64"/>
                    <a:pt x="3" y="61"/>
                  </a:cubicBezTo>
                  <a:cubicBezTo>
                    <a:pt x="6" y="52"/>
                    <a:pt x="9" y="42"/>
                    <a:pt x="0" y="32"/>
                  </a:cubicBezTo>
                  <a:cubicBezTo>
                    <a:pt x="0" y="29"/>
                    <a:pt x="3" y="26"/>
                    <a:pt x="3" y="23"/>
                  </a:cubicBezTo>
                  <a:lnTo>
                    <a:pt x="3" y="19"/>
                  </a:lnTo>
                  <a:cubicBezTo>
                    <a:pt x="3" y="16"/>
                    <a:pt x="6" y="16"/>
                    <a:pt x="6" y="16"/>
                  </a:cubicBezTo>
                  <a:cubicBezTo>
                    <a:pt x="9" y="16"/>
                    <a:pt x="9" y="13"/>
                    <a:pt x="13" y="10"/>
                  </a:cubicBezTo>
                  <a:cubicBezTo>
                    <a:pt x="13" y="6"/>
                    <a:pt x="16" y="3"/>
                    <a:pt x="22" y="0"/>
                  </a:cubicBezTo>
                  <a:lnTo>
                    <a:pt x="22" y="0"/>
                  </a:lnTo>
                </a:path>
              </a:pathLst>
            </a:custGeom>
            <a:solidFill>
              <a:srgbClr val="F0F0E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22" name="Freeform 613"/>
            <p:cNvSpPr>
              <a:spLocks noChangeArrowheads="1"/>
            </p:cNvSpPr>
            <p:nvPr/>
          </p:nvSpPr>
          <p:spPr bwMode="auto">
            <a:xfrm>
              <a:off x="17115142" y="8011228"/>
              <a:ext cx="241238" cy="317401"/>
            </a:xfrm>
            <a:custGeom>
              <a:avLst/>
              <a:gdLst>
                <a:gd name="T0" fmla="*/ 20 w 252"/>
                <a:gd name="T1" fmla="*/ 19 h 329"/>
                <a:gd name="T2" fmla="*/ 36 w 252"/>
                <a:gd name="T3" fmla="*/ 13 h 329"/>
                <a:gd name="T4" fmla="*/ 65 w 252"/>
                <a:gd name="T5" fmla="*/ 9 h 329"/>
                <a:gd name="T6" fmla="*/ 87 w 252"/>
                <a:gd name="T7" fmla="*/ 13 h 329"/>
                <a:gd name="T8" fmla="*/ 97 w 252"/>
                <a:gd name="T9" fmla="*/ 26 h 329"/>
                <a:gd name="T10" fmla="*/ 107 w 252"/>
                <a:gd name="T11" fmla="*/ 29 h 329"/>
                <a:gd name="T12" fmla="*/ 119 w 252"/>
                <a:gd name="T13" fmla="*/ 35 h 329"/>
                <a:gd name="T14" fmla="*/ 123 w 252"/>
                <a:gd name="T15" fmla="*/ 29 h 329"/>
                <a:gd name="T16" fmla="*/ 142 w 252"/>
                <a:gd name="T17" fmla="*/ 29 h 329"/>
                <a:gd name="T18" fmla="*/ 152 w 252"/>
                <a:gd name="T19" fmla="*/ 32 h 329"/>
                <a:gd name="T20" fmla="*/ 158 w 252"/>
                <a:gd name="T21" fmla="*/ 29 h 329"/>
                <a:gd name="T22" fmla="*/ 171 w 252"/>
                <a:gd name="T23" fmla="*/ 38 h 329"/>
                <a:gd name="T24" fmla="*/ 206 w 252"/>
                <a:gd name="T25" fmla="*/ 112 h 329"/>
                <a:gd name="T26" fmla="*/ 241 w 252"/>
                <a:gd name="T27" fmla="*/ 122 h 329"/>
                <a:gd name="T28" fmla="*/ 213 w 252"/>
                <a:gd name="T29" fmla="*/ 170 h 329"/>
                <a:gd name="T30" fmla="*/ 203 w 252"/>
                <a:gd name="T31" fmla="*/ 232 h 329"/>
                <a:gd name="T32" fmla="*/ 168 w 252"/>
                <a:gd name="T33" fmla="*/ 306 h 329"/>
                <a:gd name="T34" fmla="*/ 113 w 252"/>
                <a:gd name="T35" fmla="*/ 299 h 329"/>
                <a:gd name="T36" fmla="*/ 103 w 252"/>
                <a:gd name="T37" fmla="*/ 290 h 329"/>
                <a:gd name="T38" fmla="*/ 100 w 252"/>
                <a:gd name="T39" fmla="*/ 280 h 329"/>
                <a:gd name="T40" fmla="*/ 97 w 252"/>
                <a:gd name="T41" fmla="*/ 273 h 329"/>
                <a:gd name="T42" fmla="*/ 94 w 252"/>
                <a:gd name="T43" fmla="*/ 257 h 329"/>
                <a:gd name="T44" fmla="*/ 90 w 252"/>
                <a:gd name="T45" fmla="*/ 254 h 329"/>
                <a:gd name="T46" fmla="*/ 90 w 252"/>
                <a:gd name="T47" fmla="*/ 235 h 329"/>
                <a:gd name="T48" fmla="*/ 97 w 252"/>
                <a:gd name="T49" fmla="*/ 222 h 329"/>
                <a:gd name="T50" fmla="*/ 94 w 252"/>
                <a:gd name="T51" fmla="*/ 206 h 329"/>
                <a:gd name="T52" fmla="*/ 90 w 252"/>
                <a:gd name="T53" fmla="*/ 190 h 329"/>
                <a:gd name="T54" fmla="*/ 81 w 252"/>
                <a:gd name="T55" fmla="*/ 177 h 329"/>
                <a:gd name="T56" fmla="*/ 87 w 252"/>
                <a:gd name="T57" fmla="*/ 164 h 329"/>
                <a:gd name="T58" fmla="*/ 65 w 252"/>
                <a:gd name="T59" fmla="*/ 161 h 329"/>
                <a:gd name="T60" fmla="*/ 49 w 252"/>
                <a:gd name="T61" fmla="*/ 151 h 329"/>
                <a:gd name="T62" fmla="*/ 20 w 252"/>
                <a:gd name="T63" fmla="*/ 151 h 329"/>
                <a:gd name="T64" fmla="*/ 0 w 252"/>
                <a:gd name="T65" fmla="*/ 145 h 329"/>
                <a:gd name="T66" fmla="*/ 7 w 252"/>
                <a:gd name="T67" fmla="*/ 35 h 329"/>
                <a:gd name="T68" fmla="*/ 10 w 252"/>
                <a:gd name="T69" fmla="*/ 2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2" h="329">
                  <a:moveTo>
                    <a:pt x="10" y="26"/>
                  </a:moveTo>
                  <a:cubicBezTo>
                    <a:pt x="13" y="22"/>
                    <a:pt x="16" y="19"/>
                    <a:pt x="20" y="19"/>
                  </a:cubicBezTo>
                  <a:cubicBezTo>
                    <a:pt x="26" y="13"/>
                    <a:pt x="29" y="13"/>
                    <a:pt x="33" y="13"/>
                  </a:cubicBezTo>
                  <a:cubicBezTo>
                    <a:pt x="36" y="13"/>
                    <a:pt x="36" y="13"/>
                    <a:pt x="36" y="13"/>
                  </a:cubicBezTo>
                  <a:cubicBezTo>
                    <a:pt x="42" y="13"/>
                    <a:pt x="45" y="13"/>
                    <a:pt x="49" y="9"/>
                  </a:cubicBezTo>
                  <a:cubicBezTo>
                    <a:pt x="55" y="9"/>
                    <a:pt x="58" y="9"/>
                    <a:pt x="65" y="9"/>
                  </a:cubicBezTo>
                  <a:cubicBezTo>
                    <a:pt x="68" y="6"/>
                    <a:pt x="71" y="3"/>
                    <a:pt x="78" y="3"/>
                  </a:cubicBezTo>
                  <a:cubicBezTo>
                    <a:pt x="84" y="0"/>
                    <a:pt x="87" y="6"/>
                    <a:pt x="87" y="13"/>
                  </a:cubicBezTo>
                  <a:cubicBezTo>
                    <a:pt x="87" y="13"/>
                    <a:pt x="87" y="19"/>
                    <a:pt x="90" y="19"/>
                  </a:cubicBezTo>
                  <a:cubicBezTo>
                    <a:pt x="90" y="22"/>
                    <a:pt x="97" y="22"/>
                    <a:pt x="97" y="26"/>
                  </a:cubicBezTo>
                  <a:cubicBezTo>
                    <a:pt x="100" y="26"/>
                    <a:pt x="100" y="26"/>
                    <a:pt x="100" y="29"/>
                  </a:cubicBezTo>
                  <a:cubicBezTo>
                    <a:pt x="103" y="29"/>
                    <a:pt x="103" y="29"/>
                    <a:pt x="107" y="29"/>
                  </a:cubicBezTo>
                  <a:cubicBezTo>
                    <a:pt x="107" y="32"/>
                    <a:pt x="110" y="32"/>
                    <a:pt x="110" y="35"/>
                  </a:cubicBezTo>
                  <a:cubicBezTo>
                    <a:pt x="113" y="38"/>
                    <a:pt x="116" y="35"/>
                    <a:pt x="119" y="35"/>
                  </a:cubicBezTo>
                  <a:cubicBezTo>
                    <a:pt x="119" y="32"/>
                    <a:pt x="119" y="32"/>
                    <a:pt x="119" y="32"/>
                  </a:cubicBezTo>
                  <a:cubicBezTo>
                    <a:pt x="123" y="29"/>
                    <a:pt x="123" y="29"/>
                    <a:pt x="123" y="29"/>
                  </a:cubicBezTo>
                  <a:cubicBezTo>
                    <a:pt x="126" y="26"/>
                    <a:pt x="132" y="29"/>
                    <a:pt x="132" y="29"/>
                  </a:cubicBezTo>
                  <a:cubicBezTo>
                    <a:pt x="136" y="29"/>
                    <a:pt x="139" y="29"/>
                    <a:pt x="142" y="29"/>
                  </a:cubicBezTo>
                  <a:cubicBezTo>
                    <a:pt x="145" y="32"/>
                    <a:pt x="145" y="32"/>
                    <a:pt x="148" y="32"/>
                  </a:cubicBezTo>
                  <a:cubicBezTo>
                    <a:pt x="148" y="32"/>
                    <a:pt x="148" y="32"/>
                    <a:pt x="152" y="32"/>
                  </a:cubicBezTo>
                  <a:lnTo>
                    <a:pt x="155" y="32"/>
                  </a:lnTo>
                  <a:cubicBezTo>
                    <a:pt x="158" y="32"/>
                    <a:pt x="158" y="29"/>
                    <a:pt x="158" y="29"/>
                  </a:cubicBezTo>
                  <a:cubicBezTo>
                    <a:pt x="161" y="29"/>
                    <a:pt x="168" y="26"/>
                    <a:pt x="168" y="32"/>
                  </a:cubicBezTo>
                  <a:cubicBezTo>
                    <a:pt x="168" y="35"/>
                    <a:pt x="171" y="38"/>
                    <a:pt x="171" y="38"/>
                  </a:cubicBezTo>
                  <a:cubicBezTo>
                    <a:pt x="177" y="51"/>
                    <a:pt x="184" y="61"/>
                    <a:pt x="190" y="74"/>
                  </a:cubicBezTo>
                  <a:cubicBezTo>
                    <a:pt x="193" y="87"/>
                    <a:pt x="193" y="103"/>
                    <a:pt x="206" y="112"/>
                  </a:cubicBezTo>
                  <a:cubicBezTo>
                    <a:pt x="213" y="116"/>
                    <a:pt x="219" y="119"/>
                    <a:pt x="226" y="119"/>
                  </a:cubicBezTo>
                  <a:cubicBezTo>
                    <a:pt x="232" y="119"/>
                    <a:pt x="239" y="119"/>
                    <a:pt x="241" y="122"/>
                  </a:cubicBezTo>
                  <a:cubicBezTo>
                    <a:pt x="251" y="135"/>
                    <a:pt x="235" y="151"/>
                    <a:pt x="228" y="158"/>
                  </a:cubicBezTo>
                  <a:cubicBezTo>
                    <a:pt x="226" y="161"/>
                    <a:pt x="219" y="164"/>
                    <a:pt x="213" y="170"/>
                  </a:cubicBezTo>
                  <a:cubicBezTo>
                    <a:pt x="209" y="174"/>
                    <a:pt x="209" y="180"/>
                    <a:pt x="206" y="183"/>
                  </a:cubicBezTo>
                  <a:cubicBezTo>
                    <a:pt x="206" y="199"/>
                    <a:pt x="209" y="215"/>
                    <a:pt x="203" y="232"/>
                  </a:cubicBezTo>
                  <a:cubicBezTo>
                    <a:pt x="200" y="244"/>
                    <a:pt x="190" y="254"/>
                    <a:pt x="180" y="267"/>
                  </a:cubicBezTo>
                  <a:cubicBezTo>
                    <a:pt x="174" y="280"/>
                    <a:pt x="174" y="293"/>
                    <a:pt x="168" y="306"/>
                  </a:cubicBezTo>
                  <a:cubicBezTo>
                    <a:pt x="158" y="319"/>
                    <a:pt x="145" y="325"/>
                    <a:pt x="132" y="328"/>
                  </a:cubicBezTo>
                  <a:cubicBezTo>
                    <a:pt x="116" y="328"/>
                    <a:pt x="113" y="312"/>
                    <a:pt x="113" y="299"/>
                  </a:cubicBezTo>
                  <a:cubicBezTo>
                    <a:pt x="110" y="299"/>
                    <a:pt x="107" y="299"/>
                    <a:pt x="107" y="296"/>
                  </a:cubicBezTo>
                  <a:cubicBezTo>
                    <a:pt x="103" y="293"/>
                    <a:pt x="107" y="290"/>
                    <a:pt x="103" y="290"/>
                  </a:cubicBezTo>
                  <a:cubicBezTo>
                    <a:pt x="103" y="286"/>
                    <a:pt x="103" y="286"/>
                    <a:pt x="100" y="283"/>
                  </a:cubicBezTo>
                  <a:lnTo>
                    <a:pt x="100" y="280"/>
                  </a:lnTo>
                  <a:cubicBezTo>
                    <a:pt x="100" y="280"/>
                    <a:pt x="100" y="280"/>
                    <a:pt x="103" y="277"/>
                  </a:cubicBezTo>
                  <a:cubicBezTo>
                    <a:pt x="100" y="277"/>
                    <a:pt x="100" y="273"/>
                    <a:pt x="97" y="273"/>
                  </a:cubicBezTo>
                  <a:cubicBezTo>
                    <a:pt x="97" y="270"/>
                    <a:pt x="97" y="267"/>
                    <a:pt x="97" y="264"/>
                  </a:cubicBezTo>
                  <a:cubicBezTo>
                    <a:pt x="94" y="261"/>
                    <a:pt x="94" y="261"/>
                    <a:pt x="94" y="257"/>
                  </a:cubicBezTo>
                  <a:lnTo>
                    <a:pt x="94" y="254"/>
                  </a:lnTo>
                  <a:lnTo>
                    <a:pt x="90" y="254"/>
                  </a:lnTo>
                  <a:cubicBezTo>
                    <a:pt x="87" y="251"/>
                    <a:pt x="90" y="244"/>
                    <a:pt x="90" y="241"/>
                  </a:cubicBezTo>
                  <a:cubicBezTo>
                    <a:pt x="90" y="241"/>
                    <a:pt x="90" y="238"/>
                    <a:pt x="90" y="235"/>
                  </a:cubicBezTo>
                  <a:cubicBezTo>
                    <a:pt x="94" y="235"/>
                    <a:pt x="94" y="235"/>
                    <a:pt x="94" y="232"/>
                  </a:cubicBezTo>
                  <a:cubicBezTo>
                    <a:pt x="97" y="228"/>
                    <a:pt x="97" y="228"/>
                    <a:pt x="97" y="222"/>
                  </a:cubicBezTo>
                  <a:cubicBezTo>
                    <a:pt x="97" y="219"/>
                    <a:pt x="97" y="215"/>
                    <a:pt x="94" y="212"/>
                  </a:cubicBezTo>
                  <a:cubicBezTo>
                    <a:pt x="94" y="209"/>
                    <a:pt x="97" y="209"/>
                    <a:pt x="94" y="206"/>
                  </a:cubicBezTo>
                  <a:lnTo>
                    <a:pt x="94" y="203"/>
                  </a:lnTo>
                  <a:cubicBezTo>
                    <a:pt x="94" y="199"/>
                    <a:pt x="94" y="193"/>
                    <a:pt x="90" y="190"/>
                  </a:cubicBezTo>
                  <a:cubicBezTo>
                    <a:pt x="90" y="186"/>
                    <a:pt x="90" y="186"/>
                    <a:pt x="87" y="183"/>
                  </a:cubicBezTo>
                  <a:cubicBezTo>
                    <a:pt x="84" y="180"/>
                    <a:pt x="84" y="180"/>
                    <a:pt x="81" y="177"/>
                  </a:cubicBezTo>
                  <a:cubicBezTo>
                    <a:pt x="81" y="174"/>
                    <a:pt x="84" y="174"/>
                    <a:pt x="84" y="170"/>
                  </a:cubicBezTo>
                  <a:cubicBezTo>
                    <a:pt x="87" y="167"/>
                    <a:pt x="87" y="164"/>
                    <a:pt x="87" y="164"/>
                  </a:cubicBezTo>
                  <a:cubicBezTo>
                    <a:pt x="84" y="161"/>
                    <a:pt x="81" y="161"/>
                    <a:pt x="78" y="161"/>
                  </a:cubicBezTo>
                  <a:cubicBezTo>
                    <a:pt x="74" y="161"/>
                    <a:pt x="71" y="161"/>
                    <a:pt x="65" y="161"/>
                  </a:cubicBezTo>
                  <a:cubicBezTo>
                    <a:pt x="65" y="158"/>
                    <a:pt x="65" y="154"/>
                    <a:pt x="65" y="151"/>
                  </a:cubicBezTo>
                  <a:cubicBezTo>
                    <a:pt x="58" y="148"/>
                    <a:pt x="55" y="151"/>
                    <a:pt x="49" y="151"/>
                  </a:cubicBezTo>
                  <a:cubicBezTo>
                    <a:pt x="42" y="151"/>
                    <a:pt x="39" y="148"/>
                    <a:pt x="33" y="148"/>
                  </a:cubicBezTo>
                  <a:cubicBezTo>
                    <a:pt x="26" y="148"/>
                    <a:pt x="23" y="151"/>
                    <a:pt x="20" y="151"/>
                  </a:cubicBezTo>
                  <a:cubicBezTo>
                    <a:pt x="13" y="151"/>
                    <a:pt x="13" y="148"/>
                    <a:pt x="10" y="145"/>
                  </a:cubicBezTo>
                  <a:cubicBezTo>
                    <a:pt x="7" y="145"/>
                    <a:pt x="4" y="145"/>
                    <a:pt x="0" y="145"/>
                  </a:cubicBezTo>
                  <a:cubicBezTo>
                    <a:pt x="0" y="145"/>
                    <a:pt x="0" y="145"/>
                    <a:pt x="0" y="48"/>
                  </a:cubicBezTo>
                  <a:cubicBezTo>
                    <a:pt x="4" y="45"/>
                    <a:pt x="7" y="42"/>
                    <a:pt x="7" y="35"/>
                  </a:cubicBezTo>
                  <a:cubicBezTo>
                    <a:pt x="7" y="32"/>
                    <a:pt x="7" y="29"/>
                    <a:pt x="10" y="26"/>
                  </a:cubicBezTo>
                  <a:lnTo>
                    <a:pt x="10" y="2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23" name="Freeform 614"/>
            <p:cNvSpPr>
              <a:spLocks noChangeArrowheads="1"/>
            </p:cNvSpPr>
            <p:nvPr/>
          </p:nvSpPr>
          <p:spPr bwMode="auto">
            <a:xfrm>
              <a:off x="17309825" y="8227062"/>
              <a:ext cx="38091" cy="59248"/>
            </a:xfrm>
            <a:custGeom>
              <a:avLst/>
              <a:gdLst>
                <a:gd name="T0" fmla="*/ 29 w 39"/>
                <a:gd name="T1" fmla="*/ 4 h 63"/>
                <a:gd name="T2" fmla="*/ 36 w 39"/>
                <a:gd name="T3" fmla="*/ 13 h 63"/>
                <a:gd name="T4" fmla="*/ 36 w 39"/>
                <a:gd name="T5" fmla="*/ 26 h 63"/>
                <a:gd name="T6" fmla="*/ 32 w 39"/>
                <a:gd name="T7" fmla="*/ 39 h 63"/>
                <a:gd name="T8" fmla="*/ 23 w 39"/>
                <a:gd name="T9" fmla="*/ 45 h 63"/>
                <a:gd name="T10" fmla="*/ 16 w 39"/>
                <a:gd name="T11" fmla="*/ 58 h 63"/>
                <a:gd name="T12" fmla="*/ 12 w 39"/>
                <a:gd name="T13" fmla="*/ 62 h 63"/>
                <a:gd name="T14" fmla="*/ 3 w 39"/>
                <a:gd name="T15" fmla="*/ 58 h 63"/>
                <a:gd name="T16" fmla="*/ 6 w 39"/>
                <a:gd name="T17" fmla="*/ 42 h 63"/>
                <a:gd name="T18" fmla="*/ 12 w 39"/>
                <a:gd name="T19" fmla="*/ 39 h 63"/>
                <a:gd name="T20" fmla="*/ 12 w 39"/>
                <a:gd name="T21" fmla="*/ 29 h 63"/>
                <a:gd name="T22" fmla="*/ 16 w 39"/>
                <a:gd name="T23" fmla="*/ 13 h 63"/>
                <a:gd name="T24" fmla="*/ 25 w 39"/>
                <a:gd name="T25" fmla="*/ 10 h 63"/>
                <a:gd name="T26" fmla="*/ 29 w 39"/>
                <a:gd name="T27" fmla="*/ 4 h 63"/>
                <a:gd name="T28" fmla="*/ 29 w 39"/>
                <a:gd name="T29"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63">
                  <a:moveTo>
                    <a:pt x="29" y="4"/>
                  </a:moveTo>
                  <a:cubicBezTo>
                    <a:pt x="36" y="0"/>
                    <a:pt x="36" y="10"/>
                    <a:pt x="36" y="13"/>
                  </a:cubicBezTo>
                  <a:cubicBezTo>
                    <a:pt x="38" y="20"/>
                    <a:pt x="38" y="23"/>
                    <a:pt x="36" y="26"/>
                  </a:cubicBezTo>
                  <a:cubicBezTo>
                    <a:pt x="32" y="29"/>
                    <a:pt x="36" y="36"/>
                    <a:pt x="32" y="39"/>
                  </a:cubicBezTo>
                  <a:cubicBezTo>
                    <a:pt x="29" y="42"/>
                    <a:pt x="25" y="45"/>
                    <a:pt x="23" y="45"/>
                  </a:cubicBezTo>
                  <a:cubicBezTo>
                    <a:pt x="19" y="52"/>
                    <a:pt x="23" y="58"/>
                    <a:pt x="16" y="58"/>
                  </a:cubicBezTo>
                  <a:cubicBezTo>
                    <a:pt x="16" y="62"/>
                    <a:pt x="16" y="62"/>
                    <a:pt x="12" y="62"/>
                  </a:cubicBezTo>
                  <a:cubicBezTo>
                    <a:pt x="10" y="62"/>
                    <a:pt x="6" y="62"/>
                    <a:pt x="3" y="58"/>
                  </a:cubicBezTo>
                  <a:cubicBezTo>
                    <a:pt x="0" y="55"/>
                    <a:pt x="0" y="45"/>
                    <a:pt x="6" y="42"/>
                  </a:cubicBezTo>
                  <a:cubicBezTo>
                    <a:pt x="10" y="42"/>
                    <a:pt x="10" y="42"/>
                    <a:pt x="12" y="39"/>
                  </a:cubicBezTo>
                  <a:cubicBezTo>
                    <a:pt x="12" y="36"/>
                    <a:pt x="12" y="33"/>
                    <a:pt x="12" y="29"/>
                  </a:cubicBezTo>
                  <a:cubicBezTo>
                    <a:pt x="12" y="23"/>
                    <a:pt x="10" y="16"/>
                    <a:pt x="16" y="13"/>
                  </a:cubicBezTo>
                  <a:cubicBezTo>
                    <a:pt x="19" y="13"/>
                    <a:pt x="23" y="13"/>
                    <a:pt x="25" y="10"/>
                  </a:cubicBezTo>
                  <a:cubicBezTo>
                    <a:pt x="29" y="7"/>
                    <a:pt x="29" y="4"/>
                    <a:pt x="29" y="4"/>
                  </a:cubicBezTo>
                  <a:lnTo>
                    <a:pt x="29" y="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24" name="Freeform 615"/>
            <p:cNvSpPr>
              <a:spLocks noChangeArrowheads="1"/>
            </p:cNvSpPr>
            <p:nvPr/>
          </p:nvSpPr>
          <p:spPr bwMode="auto">
            <a:xfrm>
              <a:off x="17402933" y="7854643"/>
              <a:ext cx="84645" cy="228529"/>
            </a:xfrm>
            <a:custGeom>
              <a:avLst/>
              <a:gdLst>
                <a:gd name="T0" fmla="*/ 87 w 88"/>
                <a:gd name="T1" fmla="*/ 238 h 239"/>
                <a:gd name="T2" fmla="*/ 0 w 88"/>
                <a:gd name="T3" fmla="*/ 0 h 239"/>
                <a:gd name="T4" fmla="*/ 13 w 88"/>
                <a:gd name="T5" fmla="*/ 0 h 239"/>
                <a:gd name="T6" fmla="*/ 26 w 88"/>
                <a:gd name="T7" fmla="*/ 3 h 239"/>
                <a:gd name="T8" fmla="*/ 42 w 88"/>
                <a:gd name="T9" fmla="*/ 7 h 239"/>
                <a:gd name="T10" fmla="*/ 45 w 88"/>
                <a:gd name="T11" fmla="*/ 7 h 239"/>
                <a:gd name="T12" fmla="*/ 52 w 88"/>
                <a:gd name="T13" fmla="*/ 10 h 239"/>
                <a:gd name="T14" fmla="*/ 55 w 88"/>
                <a:gd name="T15" fmla="*/ 20 h 239"/>
                <a:gd name="T16" fmla="*/ 71 w 88"/>
                <a:gd name="T17" fmla="*/ 20 h 239"/>
                <a:gd name="T18" fmla="*/ 81 w 88"/>
                <a:gd name="T19" fmla="*/ 20 h 239"/>
                <a:gd name="T20" fmla="*/ 87 w 88"/>
                <a:gd name="T21" fmla="*/ 18 h 239"/>
                <a:gd name="T22" fmla="*/ 87 w 88"/>
                <a:gd name="T23" fmla="*/ 2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39">
                  <a:moveTo>
                    <a:pt x="87" y="238"/>
                  </a:moveTo>
                  <a:cubicBezTo>
                    <a:pt x="84" y="148"/>
                    <a:pt x="55" y="67"/>
                    <a:pt x="0" y="0"/>
                  </a:cubicBezTo>
                  <a:lnTo>
                    <a:pt x="13" y="0"/>
                  </a:lnTo>
                  <a:cubicBezTo>
                    <a:pt x="16" y="3"/>
                    <a:pt x="23" y="3"/>
                    <a:pt x="26" y="3"/>
                  </a:cubicBezTo>
                  <a:cubicBezTo>
                    <a:pt x="32" y="3"/>
                    <a:pt x="36" y="3"/>
                    <a:pt x="42" y="7"/>
                  </a:cubicBezTo>
                  <a:lnTo>
                    <a:pt x="45" y="7"/>
                  </a:lnTo>
                  <a:cubicBezTo>
                    <a:pt x="49" y="7"/>
                    <a:pt x="52" y="7"/>
                    <a:pt x="52" y="10"/>
                  </a:cubicBezTo>
                  <a:cubicBezTo>
                    <a:pt x="55" y="13"/>
                    <a:pt x="52" y="20"/>
                    <a:pt x="55" y="20"/>
                  </a:cubicBezTo>
                  <a:cubicBezTo>
                    <a:pt x="61" y="23"/>
                    <a:pt x="65" y="20"/>
                    <a:pt x="71" y="20"/>
                  </a:cubicBezTo>
                  <a:cubicBezTo>
                    <a:pt x="74" y="20"/>
                    <a:pt x="77" y="23"/>
                    <a:pt x="81" y="20"/>
                  </a:cubicBezTo>
                  <a:cubicBezTo>
                    <a:pt x="83" y="20"/>
                    <a:pt x="85" y="19"/>
                    <a:pt x="87" y="18"/>
                  </a:cubicBezTo>
                  <a:lnTo>
                    <a:pt x="87" y="2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325" name="Freeform 616"/>
            <p:cNvSpPr>
              <a:spLocks noChangeArrowheads="1"/>
            </p:cNvSpPr>
            <p:nvPr/>
          </p:nvSpPr>
          <p:spPr bwMode="auto">
            <a:xfrm>
              <a:off x="17127841" y="7854643"/>
              <a:ext cx="359738" cy="296242"/>
            </a:xfrm>
            <a:custGeom>
              <a:avLst/>
              <a:gdLst>
                <a:gd name="T0" fmla="*/ 286 w 374"/>
                <a:gd name="T1" fmla="*/ 0 h 307"/>
                <a:gd name="T2" fmla="*/ 367 w 374"/>
                <a:gd name="T3" fmla="*/ 241 h 307"/>
                <a:gd name="T4" fmla="*/ 347 w 374"/>
                <a:gd name="T5" fmla="*/ 254 h 307"/>
                <a:gd name="T6" fmla="*/ 344 w 374"/>
                <a:gd name="T7" fmla="*/ 277 h 307"/>
                <a:gd name="T8" fmla="*/ 335 w 374"/>
                <a:gd name="T9" fmla="*/ 302 h 307"/>
                <a:gd name="T10" fmla="*/ 333 w 374"/>
                <a:gd name="T11" fmla="*/ 299 h 307"/>
                <a:gd name="T12" fmla="*/ 322 w 374"/>
                <a:gd name="T13" fmla="*/ 280 h 307"/>
                <a:gd name="T14" fmla="*/ 312 w 374"/>
                <a:gd name="T15" fmla="*/ 254 h 307"/>
                <a:gd name="T16" fmla="*/ 296 w 374"/>
                <a:gd name="T17" fmla="*/ 238 h 307"/>
                <a:gd name="T18" fmla="*/ 274 w 374"/>
                <a:gd name="T19" fmla="*/ 225 h 307"/>
                <a:gd name="T20" fmla="*/ 241 w 374"/>
                <a:gd name="T21" fmla="*/ 222 h 307"/>
                <a:gd name="T22" fmla="*/ 235 w 374"/>
                <a:gd name="T23" fmla="*/ 219 h 307"/>
                <a:gd name="T24" fmla="*/ 228 w 374"/>
                <a:gd name="T25" fmla="*/ 215 h 307"/>
                <a:gd name="T26" fmla="*/ 219 w 374"/>
                <a:gd name="T27" fmla="*/ 212 h 307"/>
                <a:gd name="T28" fmla="*/ 254 w 374"/>
                <a:gd name="T29" fmla="*/ 235 h 307"/>
                <a:gd name="T30" fmla="*/ 196 w 374"/>
                <a:gd name="T31" fmla="*/ 267 h 307"/>
                <a:gd name="T32" fmla="*/ 180 w 374"/>
                <a:gd name="T33" fmla="*/ 232 h 307"/>
                <a:gd name="T34" fmla="*/ 158 w 374"/>
                <a:gd name="T35" fmla="*/ 190 h 307"/>
                <a:gd name="T36" fmla="*/ 164 w 374"/>
                <a:gd name="T37" fmla="*/ 174 h 307"/>
                <a:gd name="T38" fmla="*/ 132 w 374"/>
                <a:gd name="T39" fmla="*/ 167 h 307"/>
                <a:gd name="T40" fmla="*/ 119 w 374"/>
                <a:gd name="T41" fmla="*/ 158 h 307"/>
                <a:gd name="T42" fmla="*/ 119 w 374"/>
                <a:gd name="T43" fmla="*/ 174 h 307"/>
                <a:gd name="T44" fmla="*/ 110 w 374"/>
                <a:gd name="T45" fmla="*/ 167 h 307"/>
                <a:gd name="T46" fmla="*/ 106 w 374"/>
                <a:gd name="T47" fmla="*/ 151 h 307"/>
                <a:gd name="T48" fmla="*/ 100 w 374"/>
                <a:gd name="T49" fmla="*/ 148 h 307"/>
                <a:gd name="T50" fmla="*/ 94 w 374"/>
                <a:gd name="T51" fmla="*/ 138 h 307"/>
                <a:gd name="T52" fmla="*/ 87 w 374"/>
                <a:gd name="T53" fmla="*/ 145 h 307"/>
                <a:gd name="T54" fmla="*/ 97 w 374"/>
                <a:gd name="T55" fmla="*/ 151 h 307"/>
                <a:gd name="T56" fmla="*/ 100 w 374"/>
                <a:gd name="T57" fmla="*/ 161 h 307"/>
                <a:gd name="T58" fmla="*/ 90 w 374"/>
                <a:gd name="T59" fmla="*/ 170 h 307"/>
                <a:gd name="T60" fmla="*/ 68 w 374"/>
                <a:gd name="T61" fmla="*/ 141 h 307"/>
                <a:gd name="T62" fmla="*/ 36 w 374"/>
                <a:gd name="T63" fmla="*/ 164 h 307"/>
                <a:gd name="T64" fmla="*/ 20 w 374"/>
                <a:gd name="T65" fmla="*/ 174 h 307"/>
                <a:gd name="T66" fmla="*/ 3 w 374"/>
                <a:gd name="T67" fmla="*/ 145 h 307"/>
                <a:gd name="T68" fmla="*/ 23 w 374"/>
                <a:gd name="T69" fmla="*/ 138 h 307"/>
                <a:gd name="T70" fmla="*/ 32 w 374"/>
                <a:gd name="T71" fmla="*/ 116 h 307"/>
                <a:gd name="T72" fmla="*/ 52 w 374"/>
                <a:gd name="T73" fmla="*/ 103 h 307"/>
                <a:gd name="T74" fmla="*/ 58 w 374"/>
                <a:gd name="T75" fmla="*/ 93 h 307"/>
                <a:gd name="T76" fmla="*/ 77 w 374"/>
                <a:gd name="T77" fmla="*/ 90 h 307"/>
                <a:gd name="T78" fmla="*/ 103 w 374"/>
                <a:gd name="T79" fmla="*/ 90 h 307"/>
                <a:gd name="T80" fmla="*/ 110 w 374"/>
                <a:gd name="T81" fmla="*/ 80 h 307"/>
                <a:gd name="T82" fmla="*/ 103 w 374"/>
                <a:gd name="T83" fmla="*/ 64 h 307"/>
                <a:gd name="T84" fmla="*/ 106 w 374"/>
                <a:gd name="T85" fmla="*/ 48 h 307"/>
                <a:gd name="T86" fmla="*/ 94 w 374"/>
                <a:gd name="T87" fmla="*/ 67 h 307"/>
                <a:gd name="T88" fmla="*/ 97 w 374"/>
                <a:gd name="T89" fmla="*/ 83 h 307"/>
                <a:gd name="T90" fmla="*/ 77 w 374"/>
                <a:gd name="T91" fmla="*/ 77 h 307"/>
                <a:gd name="T92" fmla="*/ 61 w 374"/>
                <a:gd name="T93" fmla="*/ 58 h 307"/>
                <a:gd name="T94" fmla="*/ 74 w 374"/>
                <a:gd name="T95" fmla="*/ 38 h 307"/>
                <a:gd name="T96" fmla="*/ 94 w 374"/>
                <a:gd name="T97" fmla="*/ 32 h 307"/>
                <a:gd name="T98" fmla="*/ 113 w 374"/>
                <a:gd name="T99" fmla="*/ 26 h 307"/>
                <a:gd name="T100" fmla="*/ 145 w 374"/>
                <a:gd name="T101" fmla="*/ 29 h 307"/>
                <a:gd name="T102" fmla="*/ 161 w 374"/>
                <a:gd name="T103" fmla="*/ 42 h 307"/>
                <a:gd name="T104" fmla="*/ 180 w 374"/>
                <a:gd name="T105" fmla="*/ 42 h 307"/>
                <a:gd name="T106" fmla="*/ 213 w 374"/>
                <a:gd name="T107" fmla="*/ 29 h 307"/>
                <a:gd name="T108" fmla="*/ 235 w 374"/>
                <a:gd name="T109" fmla="*/ 23 h 307"/>
                <a:gd name="T110" fmla="*/ 267 w 374"/>
                <a:gd name="T111" fmla="*/ 16 h 307"/>
                <a:gd name="T112" fmla="*/ 283 w 374"/>
                <a:gd name="T113" fmla="*/ 3 h 307"/>
                <a:gd name="T114" fmla="*/ 333 w 374"/>
                <a:gd name="T115" fmla="*/ 299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4" h="307">
                  <a:moveTo>
                    <a:pt x="283" y="3"/>
                  </a:moveTo>
                  <a:cubicBezTo>
                    <a:pt x="283" y="0"/>
                    <a:pt x="286" y="0"/>
                    <a:pt x="286" y="0"/>
                  </a:cubicBezTo>
                  <a:cubicBezTo>
                    <a:pt x="341" y="67"/>
                    <a:pt x="370" y="148"/>
                    <a:pt x="373" y="238"/>
                  </a:cubicBezTo>
                  <a:cubicBezTo>
                    <a:pt x="370" y="238"/>
                    <a:pt x="370" y="238"/>
                    <a:pt x="367" y="241"/>
                  </a:cubicBezTo>
                  <a:cubicBezTo>
                    <a:pt x="363" y="241"/>
                    <a:pt x="360" y="244"/>
                    <a:pt x="360" y="248"/>
                  </a:cubicBezTo>
                  <a:cubicBezTo>
                    <a:pt x="357" y="251"/>
                    <a:pt x="351" y="254"/>
                    <a:pt x="347" y="254"/>
                  </a:cubicBezTo>
                  <a:cubicBezTo>
                    <a:pt x="344" y="257"/>
                    <a:pt x="341" y="261"/>
                    <a:pt x="341" y="264"/>
                  </a:cubicBezTo>
                  <a:cubicBezTo>
                    <a:pt x="338" y="267"/>
                    <a:pt x="341" y="273"/>
                    <a:pt x="344" y="277"/>
                  </a:cubicBezTo>
                  <a:cubicBezTo>
                    <a:pt x="347" y="286"/>
                    <a:pt x="338" y="306"/>
                    <a:pt x="338" y="306"/>
                  </a:cubicBezTo>
                  <a:cubicBezTo>
                    <a:pt x="338" y="302"/>
                    <a:pt x="335" y="302"/>
                    <a:pt x="335" y="302"/>
                  </a:cubicBezTo>
                  <a:cubicBezTo>
                    <a:pt x="335" y="302"/>
                    <a:pt x="335" y="302"/>
                    <a:pt x="331" y="299"/>
                  </a:cubicBezTo>
                  <a:cubicBezTo>
                    <a:pt x="332" y="299"/>
                    <a:pt x="333" y="299"/>
                    <a:pt x="333" y="299"/>
                  </a:cubicBezTo>
                  <a:cubicBezTo>
                    <a:pt x="332" y="298"/>
                    <a:pt x="331" y="298"/>
                    <a:pt x="331" y="296"/>
                  </a:cubicBezTo>
                  <a:cubicBezTo>
                    <a:pt x="328" y="293"/>
                    <a:pt x="325" y="286"/>
                    <a:pt x="322" y="280"/>
                  </a:cubicBezTo>
                  <a:cubicBezTo>
                    <a:pt x="318" y="277"/>
                    <a:pt x="315" y="273"/>
                    <a:pt x="315" y="270"/>
                  </a:cubicBezTo>
                  <a:cubicBezTo>
                    <a:pt x="312" y="264"/>
                    <a:pt x="315" y="261"/>
                    <a:pt x="312" y="254"/>
                  </a:cubicBezTo>
                  <a:cubicBezTo>
                    <a:pt x="309" y="251"/>
                    <a:pt x="309" y="248"/>
                    <a:pt x="306" y="244"/>
                  </a:cubicBezTo>
                  <a:cubicBezTo>
                    <a:pt x="302" y="241"/>
                    <a:pt x="299" y="241"/>
                    <a:pt x="296" y="238"/>
                  </a:cubicBezTo>
                  <a:lnTo>
                    <a:pt x="286" y="228"/>
                  </a:lnTo>
                  <a:cubicBezTo>
                    <a:pt x="283" y="228"/>
                    <a:pt x="280" y="225"/>
                    <a:pt x="274" y="225"/>
                  </a:cubicBezTo>
                  <a:cubicBezTo>
                    <a:pt x="270" y="222"/>
                    <a:pt x="264" y="225"/>
                    <a:pt x="257" y="222"/>
                  </a:cubicBezTo>
                  <a:lnTo>
                    <a:pt x="241" y="222"/>
                  </a:lnTo>
                  <a:cubicBezTo>
                    <a:pt x="241" y="219"/>
                    <a:pt x="241" y="219"/>
                    <a:pt x="238" y="219"/>
                  </a:cubicBezTo>
                  <a:lnTo>
                    <a:pt x="235" y="219"/>
                  </a:lnTo>
                  <a:cubicBezTo>
                    <a:pt x="235" y="219"/>
                    <a:pt x="231" y="219"/>
                    <a:pt x="231" y="215"/>
                  </a:cubicBezTo>
                  <a:lnTo>
                    <a:pt x="228" y="215"/>
                  </a:lnTo>
                  <a:cubicBezTo>
                    <a:pt x="226" y="215"/>
                    <a:pt x="226" y="215"/>
                    <a:pt x="226" y="212"/>
                  </a:cubicBezTo>
                  <a:lnTo>
                    <a:pt x="219" y="212"/>
                  </a:lnTo>
                  <a:cubicBezTo>
                    <a:pt x="226" y="215"/>
                    <a:pt x="228" y="219"/>
                    <a:pt x="235" y="222"/>
                  </a:cubicBezTo>
                  <a:cubicBezTo>
                    <a:pt x="241" y="225"/>
                    <a:pt x="251" y="228"/>
                    <a:pt x="254" y="235"/>
                  </a:cubicBezTo>
                  <a:cubicBezTo>
                    <a:pt x="264" y="248"/>
                    <a:pt x="241" y="257"/>
                    <a:pt x="235" y="261"/>
                  </a:cubicBezTo>
                  <a:cubicBezTo>
                    <a:pt x="222" y="267"/>
                    <a:pt x="209" y="280"/>
                    <a:pt x="196" y="267"/>
                  </a:cubicBezTo>
                  <a:cubicBezTo>
                    <a:pt x="193" y="261"/>
                    <a:pt x="190" y="254"/>
                    <a:pt x="190" y="248"/>
                  </a:cubicBezTo>
                  <a:cubicBezTo>
                    <a:pt x="187" y="241"/>
                    <a:pt x="184" y="235"/>
                    <a:pt x="180" y="232"/>
                  </a:cubicBezTo>
                  <a:cubicBezTo>
                    <a:pt x="177" y="225"/>
                    <a:pt x="174" y="222"/>
                    <a:pt x="167" y="215"/>
                  </a:cubicBezTo>
                  <a:cubicBezTo>
                    <a:pt x="164" y="209"/>
                    <a:pt x="155" y="196"/>
                    <a:pt x="158" y="190"/>
                  </a:cubicBezTo>
                  <a:cubicBezTo>
                    <a:pt x="158" y="187"/>
                    <a:pt x="164" y="187"/>
                    <a:pt x="164" y="183"/>
                  </a:cubicBezTo>
                  <a:lnTo>
                    <a:pt x="164" y="174"/>
                  </a:lnTo>
                  <a:lnTo>
                    <a:pt x="158" y="174"/>
                  </a:lnTo>
                  <a:cubicBezTo>
                    <a:pt x="148" y="174"/>
                    <a:pt x="135" y="180"/>
                    <a:pt x="132" y="167"/>
                  </a:cubicBezTo>
                  <a:cubicBezTo>
                    <a:pt x="132" y="164"/>
                    <a:pt x="129" y="161"/>
                    <a:pt x="129" y="158"/>
                  </a:cubicBezTo>
                  <a:cubicBezTo>
                    <a:pt x="126" y="151"/>
                    <a:pt x="119" y="154"/>
                    <a:pt x="119" y="158"/>
                  </a:cubicBezTo>
                  <a:cubicBezTo>
                    <a:pt x="119" y="164"/>
                    <a:pt x="126" y="167"/>
                    <a:pt x="126" y="174"/>
                  </a:cubicBezTo>
                  <a:cubicBezTo>
                    <a:pt x="126" y="174"/>
                    <a:pt x="123" y="177"/>
                    <a:pt x="119" y="174"/>
                  </a:cubicBezTo>
                  <a:lnTo>
                    <a:pt x="116" y="170"/>
                  </a:lnTo>
                  <a:cubicBezTo>
                    <a:pt x="113" y="167"/>
                    <a:pt x="113" y="167"/>
                    <a:pt x="110" y="167"/>
                  </a:cubicBezTo>
                  <a:cubicBezTo>
                    <a:pt x="106" y="164"/>
                    <a:pt x="106" y="164"/>
                    <a:pt x="110" y="161"/>
                  </a:cubicBezTo>
                  <a:cubicBezTo>
                    <a:pt x="110" y="158"/>
                    <a:pt x="110" y="154"/>
                    <a:pt x="106" y="151"/>
                  </a:cubicBezTo>
                  <a:lnTo>
                    <a:pt x="103" y="148"/>
                  </a:lnTo>
                  <a:lnTo>
                    <a:pt x="100" y="148"/>
                  </a:lnTo>
                  <a:cubicBezTo>
                    <a:pt x="100" y="145"/>
                    <a:pt x="97" y="145"/>
                    <a:pt x="97" y="145"/>
                  </a:cubicBezTo>
                  <a:cubicBezTo>
                    <a:pt x="94" y="141"/>
                    <a:pt x="94" y="141"/>
                    <a:pt x="94" y="138"/>
                  </a:cubicBezTo>
                  <a:lnTo>
                    <a:pt x="87" y="138"/>
                  </a:lnTo>
                  <a:lnTo>
                    <a:pt x="87" y="145"/>
                  </a:lnTo>
                  <a:cubicBezTo>
                    <a:pt x="90" y="145"/>
                    <a:pt x="90" y="145"/>
                    <a:pt x="94" y="148"/>
                  </a:cubicBezTo>
                  <a:cubicBezTo>
                    <a:pt x="94" y="148"/>
                    <a:pt x="94" y="151"/>
                    <a:pt x="97" y="151"/>
                  </a:cubicBezTo>
                  <a:cubicBezTo>
                    <a:pt x="97" y="154"/>
                    <a:pt x="103" y="158"/>
                    <a:pt x="103" y="161"/>
                  </a:cubicBezTo>
                  <a:lnTo>
                    <a:pt x="100" y="161"/>
                  </a:lnTo>
                  <a:lnTo>
                    <a:pt x="97" y="161"/>
                  </a:lnTo>
                  <a:cubicBezTo>
                    <a:pt x="97" y="164"/>
                    <a:pt x="97" y="177"/>
                    <a:pt x="90" y="170"/>
                  </a:cubicBezTo>
                  <a:cubicBezTo>
                    <a:pt x="87" y="167"/>
                    <a:pt x="84" y="158"/>
                    <a:pt x="81" y="154"/>
                  </a:cubicBezTo>
                  <a:cubicBezTo>
                    <a:pt x="77" y="148"/>
                    <a:pt x="71" y="145"/>
                    <a:pt x="68" y="141"/>
                  </a:cubicBezTo>
                  <a:cubicBezTo>
                    <a:pt x="58" y="141"/>
                    <a:pt x="55" y="141"/>
                    <a:pt x="48" y="148"/>
                  </a:cubicBezTo>
                  <a:cubicBezTo>
                    <a:pt x="42" y="151"/>
                    <a:pt x="39" y="158"/>
                    <a:pt x="36" y="164"/>
                  </a:cubicBezTo>
                  <a:cubicBezTo>
                    <a:pt x="32" y="170"/>
                    <a:pt x="29" y="170"/>
                    <a:pt x="23" y="174"/>
                  </a:cubicBezTo>
                  <a:lnTo>
                    <a:pt x="20" y="174"/>
                  </a:lnTo>
                  <a:cubicBezTo>
                    <a:pt x="13" y="174"/>
                    <a:pt x="3" y="170"/>
                    <a:pt x="0" y="164"/>
                  </a:cubicBezTo>
                  <a:cubicBezTo>
                    <a:pt x="0" y="158"/>
                    <a:pt x="0" y="151"/>
                    <a:pt x="3" y="145"/>
                  </a:cubicBezTo>
                  <a:cubicBezTo>
                    <a:pt x="7" y="141"/>
                    <a:pt x="10" y="141"/>
                    <a:pt x="13" y="141"/>
                  </a:cubicBezTo>
                  <a:cubicBezTo>
                    <a:pt x="16" y="141"/>
                    <a:pt x="23" y="141"/>
                    <a:pt x="23" y="138"/>
                  </a:cubicBezTo>
                  <a:cubicBezTo>
                    <a:pt x="29" y="135"/>
                    <a:pt x="16" y="125"/>
                    <a:pt x="20" y="119"/>
                  </a:cubicBezTo>
                  <a:cubicBezTo>
                    <a:pt x="23" y="116"/>
                    <a:pt x="29" y="116"/>
                    <a:pt x="32" y="116"/>
                  </a:cubicBezTo>
                  <a:cubicBezTo>
                    <a:pt x="39" y="116"/>
                    <a:pt x="39" y="112"/>
                    <a:pt x="42" y="109"/>
                  </a:cubicBezTo>
                  <a:cubicBezTo>
                    <a:pt x="45" y="106"/>
                    <a:pt x="48" y="103"/>
                    <a:pt x="52" y="103"/>
                  </a:cubicBezTo>
                  <a:cubicBezTo>
                    <a:pt x="52" y="100"/>
                    <a:pt x="55" y="100"/>
                    <a:pt x="55" y="96"/>
                  </a:cubicBezTo>
                  <a:cubicBezTo>
                    <a:pt x="58" y="96"/>
                    <a:pt x="58" y="96"/>
                    <a:pt x="58" y="93"/>
                  </a:cubicBezTo>
                  <a:cubicBezTo>
                    <a:pt x="61" y="90"/>
                    <a:pt x="61" y="87"/>
                    <a:pt x="68" y="87"/>
                  </a:cubicBezTo>
                  <a:cubicBezTo>
                    <a:pt x="71" y="83"/>
                    <a:pt x="74" y="87"/>
                    <a:pt x="77" y="90"/>
                  </a:cubicBezTo>
                  <a:cubicBezTo>
                    <a:pt x="81" y="90"/>
                    <a:pt x="84" y="93"/>
                    <a:pt x="90" y="93"/>
                  </a:cubicBezTo>
                  <a:cubicBezTo>
                    <a:pt x="94" y="93"/>
                    <a:pt x="100" y="93"/>
                    <a:pt x="103" y="90"/>
                  </a:cubicBezTo>
                  <a:lnTo>
                    <a:pt x="103" y="83"/>
                  </a:lnTo>
                  <a:cubicBezTo>
                    <a:pt x="106" y="83"/>
                    <a:pt x="110" y="80"/>
                    <a:pt x="110" y="80"/>
                  </a:cubicBezTo>
                  <a:cubicBezTo>
                    <a:pt x="113" y="74"/>
                    <a:pt x="110" y="74"/>
                    <a:pt x="106" y="71"/>
                  </a:cubicBezTo>
                  <a:cubicBezTo>
                    <a:pt x="103" y="67"/>
                    <a:pt x="103" y="67"/>
                    <a:pt x="103" y="64"/>
                  </a:cubicBezTo>
                  <a:cubicBezTo>
                    <a:pt x="103" y="61"/>
                    <a:pt x="106" y="61"/>
                    <a:pt x="106" y="61"/>
                  </a:cubicBezTo>
                  <a:cubicBezTo>
                    <a:pt x="106" y="58"/>
                    <a:pt x="110" y="48"/>
                    <a:pt x="106" y="48"/>
                  </a:cubicBezTo>
                  <a:cubicBezTo>
                    <a:pt x="106" y="51"/>
                    <a:pt x="100" y="54"/>
                    <a:pt x="100" y="58"/>
                  </a:cubicBezTo>
                  <a:cubicBezTo>
                    <a:pt x="97" y="58"/>
                    <a:pt x="94" y="64"/>
                    <a:pt x="94" y="67"/>
                  </a:cubicBezTo>
                  <a:cubicBezTo>
                    <a:pt x="97" y="67"/>
                    <a:pt x="100" y="71"/>
                    <a:pt x="100" y="74"/>
                  </a:cubicBezTo>
                  <a:cubicBezTo>
                    <a:pt x="100" y="77"/>
                    <a:pt x="100" y="80"/>
                    <a:pt x="97" y="83"/>
                  </a:cubicBezTo>
                  <a:cubicBezTo>
                    <a:pt x="94" y="87"/>
                    <a:pt x="87" y="87"/>
                    <a:pt x="84" y="87"/>
                  </a:cubicBezTo>
                  <a:cubicBezTo>
                    <a:pt x="81" y="83"/>
                    <a:pt x="77" y="80"/>
                    <a:pt x="77" y="77"/>
                  </a:cubicBezTo>
                  <a:cubicBezTo>
                    <a:pt x="71" y="71"/>
                    <a:pt x="65" y="80"/>
                    <a:pt x="58" y="77"/>
                  </a:cubicBezTo>
                  <a:cubicBezTo>
                    <a:pt x="52" y="74"/>
                    <a:pt x="55" y="61"/>
                    <a:pt x="61" y="58"/>
                  </a:cubicBezTo>
                  <a:cubicBezTo>
                    <a:pt x="65" y="58"/>
                    <a:pt x="68" y="54"/>
                    <a:pt x="71" y="51"/>
                  </a:cubicBezTo>
                  <a:cubicBezTo>
                    <a:pt x="74" y="48"/>
                    <a:pt x="74" y="45"/>
                    <a:pt x="74" y="38"/>
                  </a:cubicBezTo>
                  <a:cubicBezTo>
                    <a:pt x="77" y="38"/>
                    <a:pt x="81" y="35"/>
                    <a:pt x="84" y="35"/>
                  </a:cubicBezTo>
                  <a:cubicBezTo>
                    <a:pt x="87" y="32"/>
                    <a:pt x="90" y="32"/>
                    <a:pt x="94" y="32"/>
                  </a:cubicBezTo>
                  <a:cubicBezTo>
                    <a:pt x="97" y="32"/>
                    <a:pt x="100" y="29"/>
                    <a:pt x="103" y="29"/>
                  </a:cubicBezTo>
                  <a:cubicBezTo>
                    <a:pt x="106" y="26"/>
                    <a:pt x="110" y="26"/>
                    <a:pt x="113" y="26"/>
                  </a:cubicBezTo>
                  <a:cubicBezTo>
                    <a:pt x="119" y="23"/>
                    <a:pt x="129" y="23"/>
                    <a:pt x="135" y="26"/>
                  </a:cubicBezTo>
                  <a:cubicBezTo>
                    <a:pt x="139" y="29"/>
                    <a:pt x="142" y="29"/>
                    <a:pt x="145" y="29"/>
                  </a:cubicBezTo>
                  <a:cubicBezTo>
                    <a:pt x="148" y="32"/>
                    <a:pt x="152" y="32"/>
                    <a:pt x="155" y="32"/>
                  </a:cubicBezTo>
                  <a:cubicBezTo>
                    <a:pt x="158" y="35"/>
                    <a:pt x="158" y="38"/>
                    <a:pt x="161" y="42"/>
                  </a:cubicBezTo>
                  <a:cubicBezTo>
                    <a:pt x="164" y="45"/>
                    <a:pt x="164" y="38"/>
                    <a:pt x="167" y="38"/>
                  </a:cubicBezTo>
                  <a:cubicBezTo>
                    <a:pt x="171" y="35"/>
                    <a:pt x="174" y="42"/>
                    <a:pt x="180" y="42"/>
                  </a:cubicBezTo>
                  <a:cubicBezTo>
                    <a:pt x="184" y="42"/>
                    <a:pt x="187" y="42"/>
                    <a:pt x="190" y="38"/>
                  </a:cubicBezTo>
                  <a:cubicBezTo>
                    <a:pt x="196" y="32"/>
                    <a:pt x="206" y="29"/>
                    <a:pt x="213" y="29"/>
                  </a:cubicBezTo>
                  <a:cubicBezTo>
                    <a:pt x="219" y="29"/>
                    <a:pt x="222" y="32"/>
                    <a:pt x="228" y="29"/>
                  </a:cubicBezTo>
                  <a:cubicBezTo>
                    <a:pt x="231" y="26"/>
                    <a:pt x="231" y="23"/>
                    <a:pt x="235" y="23"/>
                  </a:cubicBezTo>
                  <a:cubicBezTo>
                    <a:pt x="241" y="20"/>
                    <a:pt x="244" y="20"/>
                    <a:pt x="248" y="20"/>
                  </a:cubicBezTo>
                  <a:cubicBezTo>
                    <a:pt x="254" y="20"/>
                    <a:pt x="260" y="16"/>
                    <a:pt x="267" y="16"/>
                  </a:cubicBezTo>
                  <a:cubicBezTo>
                    <a:pt x="270" y="16"/>
                    <a:pt x="274" y="13"/>
                    <a:pt x="277" y="10"/>
                  </a:cubicBezTo>
                  <a:cubicBezTo>
                    <a:pt x="277" y="7"/>
                    <a:pt x="277" y="3"/>
                    <a:pt x="283" y="3"/>
                  </a:cubicBezTo>
                  <a:close/>
                  <a:moveTo>
                    <a:pt x="335" y="302"/>
                  </a:moveTo>
                  <a:cubicBezTo>
                    <a:pt x="335" y="301"/>
                    <a:pt x="334" y="300"/>
                    <a:pt x="333" y="299"/>
                  </a:cubicBezTo>
                  <a:cubicBezTo>
                    <a:pt x="335" y="299"/>
                    <a:pt x="335" y="300"/>
                    <a:pt x="335" y="302"/>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grpSp>
      <p:grpSp>
        <p:nvGrpSpPr>
          <p:cNvPr id="1290" name="Group 1289"/>
          <p:cNvGrpSpPr/>
          <p:nvPr/>
        </p:nvGrpSpPr>
        <p:grpSpPr>
          <a:xfrm>
            <a:off x="21555730" y="10244497"/>
            <a:ext cx="1004269" cy="874645"/>
            <a:chOff x="14089099" y="9623629"/>
            <a:chExt cx="524797" cy="457060"/>
          </a:xfrm>
          <a:solidFill>
            <a:schemeClr val="accent4"/>
          </a:solidFill>
        </p:grpSpPr>
        <p:sp>
          <p:nvSpPr>
            <p:cNvPr id="1296" name="Freeform 1098"/>
            <p:cNvSpPr>
              <a:spLocks noChangeArrowheads="1"/>
            </p:cNvSpPr>
            <p:nvPr/>
          </p:nvSpPr>
          <p:spPr bwMode="auto">
            <a:xfrm>
              <a:off x="14089099" y="9936800"/>
              <a:ext cx="110038" cy="126961"/>
            </a:xfrm>
            <a:custGeom>
              <a:avLst/>
              <a:gdLst>
                <a:gd name="T0" fmla="*/ 0 w 113"/>
                <a:gd name="T1" fmla="*/ 46 h 131"/>
                <a:gd name="T2" fmla="*/ 48 w 113"/>
                <a:gd name="T3" fmla="*/ 130 h 131"/>
                <a:gd name="T4" fmla="*/ 112 w 113"/>
                <a:gd name="T5" fmla="*/ 116 h 131"/>
                <a:gd name="T6" fmla="*/ 45 w 113"/>
                <a:gd name="T7" fmla="*/ 0 h 131"/>
                <a:gd name="T8" fmla="*/ 0 w 113"/>
                <a:gd name="T9" fmla="*/ 46 h 131"/>
              </a:gdLst>
              <a:ahLst/>
              <a:cxnLst>
                <a:cxn ang="0">
                  <a:pos x="T0" y="T1"/>
                </a:cxn>
                <a:cxn ang="0">
                  <a:pos x="T2" y="T3"/>
                </a:cxn>
                <a:cxn ang="0">
                  <a:pos x="T4" y="T5"/>
                </a:cxn>
                <a:cxn ang="0">
                  <a:pos x="T6" y="T7"/>
                </a:cxn>
                <a:cxn ang="0">
                  <a:pos x="T8" y="T9"/>
                </a:cxn>
              </a:cxnLst>
              <a:rect l="0" t="0" r="r" b="b"/>
              <a:pathLst>
                <a:path w="113" h="131">
                  <a:moveTo>
                    <a:pt x="0" y="46"/>
                  </a:moveTo>
                  <a:lnTo>
                    <a:pt x="48" y="130"/>
                  </a:lnTo>
                  <a:lnTo>
                    <a:pt x="112" y="116"/>
                  </a:lnTo>
                  <a:lnTo>
                    <a:pt x="45" y="0"/>
                  </a:lnTo>
                  <a:lnTo>
                    <a:pt x="0" y="4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297" name="Freeform 1099"/>
            <p:cNvSpPr>
              <a:spLocks noChangeArrowheads="1"/>
            </p:cNvSpPr>
            <p:nvPr/>
          </p:nvSpPr>
          <p:spPr bwMode="auto">
            <a:xfrm>
              <a:off x="14144116" y="9682878"/>
              <a:ext cx="389365" cy="397811"/>
            </a:xfrm>
            <a:custGeom>
              <a:avLst/>
              <a:gdLst>
                <a:gd name="T0" fmla="*/ 231 w 404"/>
                <a:gd name="T1" fmla="*/ 0 h 413"/>
                <a:gd name="T2" fmla="*/ 231 w 404"/>
                <a:gd name="T3" fmla="*/ 0 h 413"/>
                <a:gd name="T4" fmla="*/ 0 w 404"/>
                <a:gd name="T5" fmla="*/ 245 h 413"/>
                <a:gd name="T6" fmla="*/ 73 w 404"/>
                <a:gd name="T7" fmla="*/ 373 h 413"/>
                <a:gd name="T8" fmla="*/ 128 w 404"/>
                <a:gd name="T9" fmla="*/ 361 h 413"/>
                <a:gd name="T10" fmla="*/ 131 w 404"/>
                <a:gd name="T11" fmla="*/ 379 h 413"/>
                <a:gd name="T12" fmla="*/ 173 w 404"/>
                <a:gd name="T13" fmla="*/ 412 h 413"/>
                <a:gd name="T14" fmla="*/ 179 w 404"/>
                <a:gd name="T15" fmla="*/ 412 h 413"/>
                <a:gd name="T16" fmla="*/ 276 w 404"/>
                <a:gd name="T17" fmla="*/ 393 h 413"/>
                <a:gd name="T18" fmla="*/ 303 w 404"/>
                <a:gd name="T19" fmla="*/ 375 h 413"/>
                <a:gd name="T20" fmla="*/ 309 w 404"/>
                <a:gd name="T21" fmla="*/ 345 h 413"/>
                <a:gd name="T22" fmla="*/ 303 w 404"/>
                <a:gd name="T23" fmla="*/ 318 h 413"/>
                <a:gd name="T24" fmla="*/ 403 w 404"/>
                <a:gd name="T25" fmla="*/ 297 h 413"/>
                <a:gd name="T26" fmla="*/ 231 w 404"/>
                <a:gd name="T27" fmla="*/ 0 h 413"/>
                <a:gd name="T28" fmla="*/ 285 w 404"/>
                <a:gd name="T29" fmla="*/ 348 h 413"/>
                <a:gd name="T30" fmla="*/ 285 w 404"/>
                <a:gd name="T31" fmla="*/ 348 h 413"/>
                <a:gd name="T32" fmla="*/ 282 w 404"/>
                <a:gd name="T33" fmla="*/ 363 h 413"/>
                <a:gd name="T34" fmla="*/ 273 w 404"/>
                <a:gd name="T35" fmla="*/ 373 h 413"/>
                <a:gd name="T36" fmla="*/ 176 w 404"/>
                <a:gd name="T37" fmla="*/ 387 h 413"/>
                <a:gd name="T38" fmla="*/ 155 w 404"/>
                <a:gd name="T39" fmla="*/ 375 h 413"/>
                <a:gd name="T40" fmla="*/ 149 w 404"/>
                <a:gd name="T41" fmla="*/ 354 h 413"/>
                <a:gd name="T42" fmla="*/ 282 w 404"/>
                <a:gd name="T43" fmla="*/ 324 h 413"/>
                <a:gd name="T44" fmla="*/ 285 w 404"/>
                <a:gd name="T45" fmla="*/ 34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4" h="413">
                  <a:moveTo>
                    <a:pt x="231" y="0"/>
                  </a:moveTo>
                  <a:lnTo>
                    <a:pt x="231" y="0"/>
                  </a:lnTo>
                  <a:cubicBezTo>
                    <a:pt x="0" y="245"/>
                    <a:pt x="0" y="245"/>
                    <a:pt x="0" y="245"/>
                  </a:cubicBezTo>
                  <a:cubicBezTo>
                    <a:pt x="73" y="373"/>
                    <a:pt x="73" y="373"/>
                    <a:pt x="73" y="373"/>
                  </a:cubicBezTo>
                  <a:cubicBezTo>
                    <a:pt x="128" y="361"/>
                    <a:pt x="128" y="361"/>
                    <a:pt x="128" y="361"/>
                  </a:cubicBezTo>
                  <a:cubicBezTo>
                    <a:pt x="131" y="379"/>
                    <a:pt x="131" y="379"/>
                    <a:pt x="131" y="379"/>
                  </a:cubicBezTo>
                  <a:cubicBezTo>
                    <a:pt x="137" y="397"/>
                    <a:pt x="152" y="412"/>
                    <a:pt x="173" y="412"/>
                  </a:cubicBezTo>
                  <a:cubicBezTo>
                    <a:pt x="176" y="412"/>
                    <a:pt x="176" y="412"/>
                    <a:pt x="179" y="412"/>
                  </a:cubicBezTo>
                  <a:cubicBezTo>
                    <a:pt x="276" y="393"/>
                    <a:pt x="276" y="393"/>
                    <a:pt x="276" y="393"/>
                  </a:cubicBezTo>
                  <a:cubicBezTo>
                    <a:pt x="285" y="391"/>
                    <a:pt x="294" y="385"/>
                    <a:pt x="303" y="375"/>
                  </a:cubicBezTo>
                  <a:cubicBezTo>
                    <a:pt x="309" y="367"/>
                    <a:pt x="309" y="357"/>
                    <a:pt x="309" y="345"/>
                  </a:cubicBezTo>
                  <a:cubicBezTo>
                    <a:pt x="303" y="318"/>
                    <a:pt x="303" y="318"/>
                    <a:pt x="303" y="318"/>
                  </a:cubicBezTo>
                  <a:cubicBezTo>
                    <a:pt x="403" y="297"/>
                    <a:pt x="403" y="297"/>
                    <a:pt x="403" y="297"/>
                  </a:cubicBezTo>
                  <a:lnTo>
                    <a:pt x="231" y="0"/>
                  </a:lnTo>
                  <a:close/>
                  <a:moveTo>
                    <a:pt x="285" y="348"/>
                  </a:moveTo>
                  <a:lnTo>
                    <a:pt x="285" y="348"/>
                  </a:lnTo>
                  <a:cubicBezTo>
                    <a:pt x="288" y="354"/>
                    <a:pt x="285" y="361"/>
                    <a:pt x="282" y="363"/>
                  </a:cubicBezTo>
                  <a:cubicBezTo>
                    <a:pt x="282" y="367"/>
                    <a:pt x="276" y="369"/>
                    <a:pt x="273" y="373"/>
                  </a:cubicBezTo>
                  <a:cubicBezTo>
                    <a:pt x="176" y="387"/>
                    <a:pt x="176" y="387"/>
                    <a:pt x="176" y="387"/>
                  </a:cubicBezTo>
                  <a:cubicBezTo>
                    <a:pt x="164" y="391"/>
                    <a:pt x="155" y="385"/>
                    <a:pt x="155" y="375"/>
                  </a:cubicBezTo>
                  <a:cubicBezTo>
                    <a:pt x="149" y="354"/>
                    <a:pt x="149" y="354"/>
                    <a:pt x="149" y="354"/>
                  </a:cubicBezTo>
                  <a:cubicBezTo>
                    <a:pt x="282" y="324"/>
                    <a:pt x="282" y="324"/>
                    <a:pt x="282" y="324"/>
                  </a:cubicBezTo>
                  <a:lnTo>
                    <a:pt x="285" y="34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298" name="Freeform 1100"/>
            <p:cNvSpPr>
              <a:spLocks noChangeArrowheads="1"/>
            </p:cNvSpPr>
            <p:nvPr/>
          </p:nvSpPr>
          <p:spPr bwMode="auto">
            <a:xfrm>
              <a:off x="14385356" y="9623629"/>
              <a:ext cx="228540" cy="342795"/>
            </a:xfrm>
            <a:custGeom>
              <a:avLst/>
              <a:gdLst>
                <a:gd name="T0" fmla="*/ 45 w 240"/>
                <a:gd name="T1" fmla="*/ 0 h 355"/>
                <a:gd name="T2" fmla="*/ 0 w 240"/>
                <a:gd name="T3" fmla="*/ 48 h 355"/>
                <a:gd name="T4" fmla="*/ 176 w 240"/>
                <a:gd name="T5" fmla="*/ 354 h 355"/>
                <a:gd name="T6" fmla="*/ 239 w 240"/>
                <a:gd name="T7" fmla="*/ 338 h 355"/>
                <a:gd name="T8" fmla="*/ 45 w 240"/>
                <a:gd name="T9" fmla="*/ 0 h 355"/>
              </a:gdLst>
              <a:ahLst/>
              <a:cxnLst>
                <a:cxn ang="0">
                  <a:pos x="T0" y="T1"/>
                </a:cxn>
                <a:cxn ang="0">
                  <a:pos x="T2" y="T3"/>
                </a:cxn>
                <a:cxn ang="0">
                  <a:pos x="T4" y="T5"/>
                </a:cxn>
                <a:cxn ang="0">
                  <a:pos x="T6" y="T7"/>
                </a:cxn>
                <a:cxn ang="0">
                  <a:pos x="T8" y="T9"/>
                </a:cxn>
              </a:cxnLst>
              <a:rect l="0" t="0" r="r" b="b"/>
              <a:pathLst>
                <a:path w="240" h="355">
                  <a:moveTo>
                    <a:pt x="45" y="0"/>
                  </a:moveTo>
                  <a:lnTo>
                    <a:pt x="0" y="48"/>
                  </a:lnTo>
                  <a:lnTo>
                    <a:pt x="176" y="354"/>
                  </a:lnTo>
                  <a:lnTo>
                    <a:pt x="239" y="338"/>
                  </a:lnTo>
                  <a:lnTo>
                    <a:pt x="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grpSp>
      <p:grpSp>
        <p:nvGrpSpPr>
          <p:cNvPr id="1291" name="Group 1290"/>
          <p:cNvGrpSpPr/>
          <p:nvPr/>
        </p:nvGrpSpPr>
        <p:grpSpPr>
          <a:xfrm>
            <a:off x="20031020" y="7087821"/>
            <a:ext cx="720808" cy="931329"/>
            <a:chOff x="1478260" y="11520564"/>
            <a:chExt cx="1120939" cy="1448323"/>
          </a:xfrm>
          <a:solidFill>
            <a:schemeClr val="accent1"/>
          </a:solidFill>
        </p:grpSpPr>
        <p:sp>
          <p:nvSpPr>
            <p:cNvPr id="1292" name="Freeform 1121"/>
            <p:cNvSpPr>
              <a:spLocks noChangeArrowheads="1"/>
            </p:cNvSpPr>
            <p:nvPr/>
          </p:nvSpPr>
          <p:spPr bwMode="auto">
            <a:xfrm>
              <a:off x="1478260" y="11570937"/>
              <a:ext cx="1120939" cy="1397950"/>
            </a:xfrm>
            <a:custGeom>
              <a:avLst/>
              <a:gdLst>
                <a:gd name="T0" fmla="*/ 206 w 394"/>
                <a:gd name="T1" fmla="*/ 9 h 489"/>
                <a:gd name="T2" fmla="*/ 206 w 394"/>
                <a:gd name="T3" fmla="*/ 9 h 489"/>
                <a:gd name="T4" fmla="*/ 33 w 394"/>
                <a:gd name="T5" fmla="*/ 76 h 489"/>
                <a:gd name="T6" fmla="*/ 9 w 394"/>
                <a:gd name="T7" fmla="*/ 127 h 489"/>
                <a:gd name="T8" fmla="*/ 133 w 394"/>
                <a:gd name="T9" fmla="*/ 457 h 489"/>
                <a:gd name="T10" fmla="*/ 188 w 394"/>
                <a:gd name="T11" fmla="*/ 482 h 489"/>
                <a:gd name="T12" fmla="*/ 360 w 394"/>
                <a:gd name="T13" fmla="*/ 415 h 489"/>
                <a:gd name="T14" fmla="*/ 384 w 394"/>
                <a:gd name="T15" fmla="*/ 360 h 489"/>
                <a:gd name="T16" fmla="*/ 260 w 394"/>
                <a:gd name="T17" fmla="*/ 34 h 489"/>
                <a:gd name="T18" fmla="*/ 206 w 394"/>
                <a:gd name="T19" fmla="*/ 9 h 489"/>
                <a:gd name="T20" fmla="*/ 369 w 394"/>
                <a:gd name="T21" fmla="*/ 366 h 489"/>
                <a:gd name="T22" fmla="*/ 369 w 394"/>
                <a:gd name="T23" fmla="*/ 366 h 489"/>
                <a:gd name="T24" fmla="*/ 354 w 394"/>
                <a:gd name="T25" fmla="*/ 400 h 489"/>
                <a:gd name="T26" fmla="*/ 182 w 394"/>
                <a:gd name="T27" fmla="*/ 463 h 489"/>
                <a:gd name="T28" fmla="*/ 148 w 394"/>
                <a:gd name="T29" fmla="*/ 451 h 489"/>
                <a:gd name="T30" fmla="*/ 24 w 394"/>
                <a:gd name="T31" fmla="*/ 124 h 489"/>
                <a:gd name="T32" fmla="*/ 39 w 394"/>
                <a:gd name="T33" fmla="*/ 91 h 489"/>
                <a:gd name="T34" fmla="*/ 212 w 394"/>
                <a:gd name="T35" fmla="*/ 24 h 489"/>
                <a:gd name="T36" fmla="*/ 245 w 394"/>
                <a:gd name="T37" fmla="*/ 40 h 489"/>
                <a:gd name="T38" fmla="*/ 206 w 394"/>
                <a:gd name="T39" fmla="*/ 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4" h="489">
                  <a:moveTo>
                    <a:pt x="206" y="9"/>
                  </a:moveTo>
                  <a:lnTo>
                    <a:pt x="206" y="9"/>
                  </a:lnTo>
                  <a:cubicBezTo>
                    <a:pt x="33" y="76"/>
                    <a:pt x="33" y="76"/>
                    <a:pt x="33" y="76"/>
                  </a:cubicBezTo>
                  <a:cubicBezTo>
                    <a:pt x="12" y="82"/>
                    <a:pt x="0" y="106"/>
                    <a:pt x="9" y="127"/>
                  </a:cubicBezTo>
                  <a:cubicBezTo>
                    <a:pt x="133" y="457"/>
                    <a:pt x="133" y="457"/>
                    <a:pt x="133" y="457"/>
                  </a:cubicBezTo>
                  <a:cubicBezTo>
                    <a:pt x="142" y="478"/>
                    <a:pt x="166" y="488"/>
                    <a:pt x="188" y="482"/>
                  </a:cubicBezTo>
                  <a:cubicBezTo>
                    <a:pt x="360" y="415"/>
                    <a:pt x="360" y="415"/>
                    <a:pt x="360" y="415"/>
                  </a:cubicBezTo>
                  <a:cubicBezTo>
                    <a:pt x="381" y="406"/>
                    <a:pt x="393" y="382"/>
                    <a:pt x="384" y="360"/>
                  </a:cubicBezTo>
                  <a:cubicBezTo>
                    <a:pt x="260" y="34"/>
                    <a:pt x="260" y="34"/>
                    <a:pt x="260" y="34"/>
                  </a:cubicBezTo>
                  <a:cubicBezTo>
                    <a:pt x="251" y="12"/>
                    <a:pt x="227" y="0"/>
                    <a:pt x="206" y="9"/>
                  </a:cubicBezTo>
                  <a:lnTo>
                    <a:pt x="369" y="366"/>
                  </a:lnTo>
                  <a:lnTo>
                    <a:pt x="369" y="366"/>
                  </a:lnTo>
                  <a:cubicBezTo>
                    <a:pt x="372" y="378"/>
                    <a:pt x="366" y="394"/>
                    <a:pt x="354" y="400"/>
                  </a:cubicBezTo>
                  <a:cubicBezTo>
                    <a:pt x="182" y="463"/>
                    <a:pt x="182" y="463"/>
                    <a:pt x="182" y="463"/>
                  </a:cubicBezTo>
                  <a:cubicBezTo>
                    <a:pt x="169" y="469"/>
                    <a:pt x="154" y="463"/>
                    <a:pt x="148" y="451"/>
                  </a:cubicBezTo>
                  <a:cubicBezTo>
                    <a:pt x="24" y="124"/>
                    <a:pt x="24" y="124"/>
                    <a:pt x="24" y="124"/>
                  </a:cubicBezTo>
                  <a:cubicBezTo>
                    <a:pt x="18" y="109"/>
                    <a:pt x="27" y="94"/>
                    <a:pt x="39" y="91"/>
                  </a:cubicBezTo>
                  <a:cubicBezTo>
                    <a:pt x="212" y="24"/>
                    <a:pt x="212" y="24"/>
                    <a:pt x="212" y="24"/>
                  </a:cubicBezTo>
                  <a:cubicBezTo>
                    <a:pt x="224" y="18"/>
                    <a:pt x="239" y="28"/>
                    <a:pt x="245" y="40"/>
                  </a:cubicBezTo>
                  <a:lnTo>
                    <a:pt x="206" y="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293" name="Freeform 1122"/>
            <p:cNvSpPr>
              <a:spLocks noChangeArrowheads="1"/>
            </p:cNvSpPr>
            <p:nvPr/>
          </p:nvSpPr>
          <p:spPr bwMode="auto">
            <a:xfrm>
              <a:off x="1641998" y="11520564"/>
              <a:ext cx="302276" cy="176317"/>
            </a:xfrm>
            <a:custGeom>
              <a:avLst/>
              <a:gdLst>
                <a:gd name="T0" fmla="*/ 100 w 104"/>
                <a:gd name="T1" fmla="*/ 12 h 62"/>
                <a:gd name="T2" fmla="*/ 100 w 104"/>
                <a:gd name="T3" fmla="*/ 12 h 62"/>
                <a:gd name="T4" fmla="*/ 82 w 104"/>
                <a:gd name="T5" fmla="*/ 3 h 62"/>
                <a:gd name="T6" fmla="*/ 13 w 104"/>
                <a:gd name="T7" fmla="*/ 30 h 62"/>
                <a:gd name="T8" fmla="*/ 3 w 104"/>
                <a:gd name="T9" fmla="*/ 49 h 62"/>
                <a:gd name="T10" fmla="*/ 7 w 104"/>
                <a:gd name="T11" fmla="*/ 61 h 62"/>
                <a:gd name="T12" fmla="*/ 103 w 104"/>
                <a:gd name="T13" fmla="*/ 21 h 62"/>
                <a:gd name="T14" fmla="*/ 100 w 104"/>
                <a:gd name="T15" fmla="*/ 1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62">
                  <a:moveTo>
                    <a:pt x="100" y="12"/>
                  </a:moveTo>
                  <a:lnTo>
                    <a:pt x="100" y="12"/>
                  </a:lnTo>
                  <a:cubicBezTo>
                    <a:pt x="97" y="6"/>
                    <a:pt x="91" y="0"/>
                    <a:pt x="82" y="3"/>
                  </a:cubicBezTo>
                  <a:cubicBezTo>
                    <a:pt x="13" y="30"/>
                    <a:pt x="13" y="30"/>
                    <a:pt x="13" y="30"/>
                  </a:cubicBezTo>
                  <a:cubicBezTo>
                    <a:pt x="3" y="33"/>
                    <a:pt x="0" y="43"/>
                    <a:pt x="3" y="49"/>
                  </a:cubicBezTo>
                  <a:cubicBezTo>
                    <a:pt x="7" y="61"/>
                    <a:pt x="7" y="61"/>
                    <a:pt x="7" y="61"/>
                  </a:cubicBezTo>
                  <a:cubicBezTo>
                    <a:pt x="103" y="21"/>
                    <a:pt x="103" y="21"/>
                    <a:pt x="103" y="21"/>
                  </a:cubicBezTo>
                  <a:lnTo>
                    <a:pt x="100" y="1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294" name="Freeform 1123"/>
            <p:cNvSpPr>
              <a:spLocks noChangeArrowheads="1"/>
            </p:cNvSpPr>
            <p:nvPr/>
          </p:nvSpPr>
          <p:spPr bwMode="auto">
            <a:xfrm>
              <a:off x="1704968" y="12024328"/>
              <a:ext cx="654928" cy="503767"/>
            </a:xfrm>
            <a:custGeom>
              <a:avLst/>
              <a:gdLst>
                <a:gd name="T0" fmla="*/ 39 w 228"/>
                <a:gd name="T1" fmla="*/ 175 h 176"/>
                <a:gd name="T2" fmla="*/ 227 w 228"/>
                <a:gd name="T3" fmla="*/ 102 h 176"/>
                <a:gd name="T4" fmla="*/ 187 w 228"/>
                <a:gd name="T5" fmla="*/ 0 h 176"/>
                <a:gd name="T6" fmla="*/ 0 w 228"/>
                <a:gd name="T7" fmla="*/ 69 h 176"/>
                <a:gd name="T8" fmla="*/ 39 w 228"/>
                <a:gd name="T9" fmla="*/ 175 h 176"/>
              </a:gdLst>
              <a:ahLst/>
              <a:cxnLst>
                <a:cxn ang="0">
                  <a:pos x="T0" y="T1"/>
                </a:cxn>
                <a:cxn ang="0">
                  <a:pos x="T2" y="T3"/>
                </a:cxn>
                <a:cxn ang="0">
                  <a:pos x="T4" y="T5"/>
                </a:cxn>
                <a:cxn ang="0">
                  <a:pos x="T6" y="T7"/>
                </a:cxn>
                <a:cxn ang="0">
                  <a:pos x="T8" y="T9"/>
                </a:cxn>
              </a:cxnLst>
              <a:rect l="0" t="0" r="r" b="b"/>
              <a:pathLst>
                <a:path w="228" h="176">
                  <a:moveTo>
                    <a:pt x="39" y="175"/>
                  </a:moveTo>
                  <a:lnTo>
                    <a:pt x="227" y="102"/>
                  </a:lnTo>
                  <a:lnTo>
                    <a:pt x="187" y="0"/>
                  </a:lnTo>
                  <a:lnTo>
                    <a:pt x="0" y="69"/>
                  </a:lnTo>
                  <a:lnTo>
                    <a:pt x="39" y="175"/>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sp>
          <p:nvSpPr>
            <p:cNvPr id="1295" name="Freeform 1124"/>
            <p:cNvSpPr>
              <a:spLocks noChangeArrowheads="1"/>
            </p:cNvSpPr>
            <p:nvPr/>
          </p:nvSpPr>
          <p:spPr bwMode="auto">
            <a:xfrm>
              <a:off x="1843512" y="12351777"/>
              <a:ext cx="654928" cy="503767"/>
            </a:xfrm>
            <a:custGeom>
              <a:avLst/>
              <a:gdLst>
                <a:gd name="T0" fmla="*/ 36 w 228"/>
                <a:gd name="T1" fmla="*/ 169 h 176"/>
                <a:gd name="T2" fmla="*/ 36 w 228"/>
                <a:gd name="T3" fmla="*/ 169 h 176"/>
                <a:gd name="T4" fmla="*/ 48 w 228"/>
                <a:gd name="T5" fmla="*/ 172 h 176"/>
                <a:gd name="T6" fmla="*/ 221 w 228"/>
                <a:gd name="T7" fmla="*/ 109 h 176"/>
                <a:gd name="T8" fmla="*/ 227 w 228"/>
                <a:gd name="T9" fmla="*/ 96 h 176"/>
                <a:gd name="T10" fmla="*/ 188 w 228"/>
                <a:gd name="T11" fmla="*/ 0 h 176"/>
                <a:gd name="T12" fmla="*/ 0 w 228"/>
                <a:gd name="T13" fmla="*/ 72 h 176"/>
                <a:gd name="T14" fmla="*/ 36 w 228"/>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76">
                  <a:moveTo>
                    <a:pt x="36" y="169"/>
                  </a:moveTo>
                  <a:lnTo>
                    <a:pt x="36" y="169"/>
                  </a:lnTo>
                  <a:cubicBezTo>
                    <a:pt x="39" y="172"/>
                    <a:pt x="45" y="175"/>
                    <a:pt x="48" y="172"/>
                  </a:cubicBezTo>
                  <a:cubicBezTo>
                    <a:pt x="221" y="109"/>
                    <a:pt x="221" y="109"/>
                    <a:pt x="221" y="109"/>
                  </a:cubicBezTo>
                  <a:cubicBezTo>
                    <a:pt x="224" y="106"/>
                    <a:pt x="227" y="100"/>
                    <a:pt x="227" y="96"/>
                  </a:cubicBezTo>
                  <a:cubicBezTo>
                    <a:pt x="188" y="0"/>
                    <a:pt x="188" y="0"/>
                    <a:pt x="188" y="0"/>
                  </a:cubicBezTo>
                  <a:cubicBezTo>
                    <a:pt x="0" y="72"/>
                    <a:pt x="0" y="72"/>
                    <a:pt x="0" y="72"/>
                  </a:cubicBezTo>
                  <a:lnTo>
                    <a:pt x="36" y="16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p>
          </p:txBody>
        </p:sp>
      </p:grpSp>
    </p:spTree>
    <p:extLst>
      <p:ext uri="{BB962C8B-B14F-4D97-AF65-F5344CB8AC3E}">
        <p14:creationId xmlns:p14="http://schemas.microsoft.com/office/powerpoint/2010/main" val="41095257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wipe(down)">
                                      <p:cBhvr>
                                        <p:cTn id="7" dur="500"/>
                                        <p:tgtEl>
                                          <p:spTgt spid="3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left)">
                                      <p:cBhvr>
                                        <p:cTn id="11" dur="500"/>
                                        <p:tgtEl>
                                          <p:spTgt spid="1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p:tgtEl>
                                          <p:spTgt spid="2"/>
                                        </p:tgtEl>
                                        <p:attrNameLst>
                                          <p:attrName>ppt_x</p:attrName>
                                        </p:attrNameLst>
                                      </p:cBhvr>
                                      <p:tavLst>
                                        <p:tav tm="0">
                                          <p:val>
                                            <p:strVal val="#ppt_x-#ppt_w*1.125000"/>
                                          </p:val>
                                        </p:tav>
                                        <p:tav tm="100000">
                                          <p:val>
                                            <p:strVal val="#ppt_x"/>
                                          </p:val>
                                        </p:tav>
                                      </p:tavLst>
                                    </p:anim>
                                    <p:animEffect transition="in" filter="wipe(right)">
                                      <p:cBhvr>
                                        <p:cTn id="20" dur="500"/>
                                        <p:tgtEl>
                                          <p:spTgt spid="2"/>
                                        </p:tgtEl>
                                      </p:cBhvr>
                                    </p:animEffect>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1287"/>
                                        </p:tgtEl>
                                        <p:attrNameLst>
                                          <p:attrName>style.visibility</p:attrName>
                                        </p:attrNameLst>
                                      </p:cBhvr>
                                      <p:to>
                                        <p:strVal val="visible"/>
                                      </p:to>
                                    </p:set>
                                    <p:anim calcmode="lin" valueType="num">
                                      <p:cBhvr>
                                        <p:cTn id="24" dur="500" fill="hold"/>
                                        <p:tgtEl>
                                          <p:spTgt spid="1287"/>
                                        </p:tgtEl>
                                        <p:attrNameLst>
                                          <p:attrName>ppt_w</p:attrName>
                                        </p:attrNameLst>
                                      </p:cBhvr>
                                      <p:tavLst>
                                        <p:tav tm="0">
                                          <p:val>
                                            <p:fltVal val="0"/>
                                          </p:val>
                                        </p:tav>
                                        <p:tav tm="100000">
                                          <p:val>
                                            <p:strVal val="#ppt_w"/>
                                          </p:val>
                                        </p:tav>
                                      </p:tavLst>
                                    </p:anim>
                                    <p:anim calcmode="lin" valueType="num">
                                      <p:cBhvr>
                                        <p:cTn id="25" dur="500" fill="hold"/>
                                        <p:tgtEl>
                                          <p:spTgt spid="1287"/>
                                        </p:tgtEl>
                                        <p:attrNameLst>
                                          <p:attrName>ppt_h</p:attrName>
                                        </p:attrNameLst>
                                      </p:cBhvr>
                                      <p:tavLst>
                                        <p:tav tm="0">
                                          <p:val>
                                            <p:flt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1291"/>
                                        </p:tgtEl>
                                        <p:attrNameLst>
                                          <p:attrName>style.visibility</p:attrName>
                                        </p:attrNameLst>
                                      </p:cBhvr>
                                      <p:to>
                                        <p:strVal val="visible"/>
                                      </p:to>
                                    </p:set>
                                    <p:anim calcmode="lin" valueType="num">
                                      <p:cBhvr>
                                        <p:cTn id="28" dur="500" fill="hold"/>
                                        <p:tgtEl>
                                          <p:spTgt spid="1291"/>
                                        </p:tgtEl>
                                        <p:attrNameLst>
                                          <p:attrName>ppt_w</p:attrName>
                                        </p:attrNameLst>
                                      </p:cBhvr>
                                      <p:tavLst>
                                        <p:tav tm="0">
                                          <p:val>
                                            <p:fltVal val="0"/>
                                          </p:val>
                                        </p:tav>
                                        <p:tav tm="100000">
                                          <p:val>
                                            <p:strVal val="#ppt_w"/>
                                          </p:val>
                                        </p:tav>
                                      </p:tavLst>
                                    </p:anim>
                                    <p:anim calcmode="lin" valueType="num">
                                      <p:cBhvr>
                                        <p:cTn id="29" dur="500" fill="hold"/>
                                        <p:tgtEl>
                                          <p:spTgt spid="1291"/>
                                        </p:tgtEl>
                                        <p:attrNameLst>
                                          <p:attrName>ppt_h</p:attrName>
                                        </p:attrNameLst>
                                      </p:cBhvr>
                                      <p:tavLst>
                                        <p:tav tm="0">
                                          <p:val>
                                            <p:flt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1288"/>
                                        </p:tgtEl>
                                        <p:attrNameLst>
                                          <p:attrName>style.visibility</p:attrName>
                                        </p:attrNameLst>
                                      </p:cBhvr>
                                      <p:to>
                                        <p:strVal val="visible"/>
                                      </p:to>
                                    </p:set>
                                    <p:anim calcmode="lin" valueType="num">
                                      <p:cBhvr>
                                        <p:cTn id="32" dur="500" fill="hold"/>
                                        <p:tgtEl>
                                          <p:spTgt spid="1288"/>
                                        </p:tgtEl>
                                        <p:attrNameLst>
                                          <p:attrName>ppt_w</p:attrName>
                                        </p:attrNameLst>
                                      </p:cBhvr>
                                      <p:tavLst>
                                        <p:tav tm="0">
                                          <p:val>
                                            <p:fltVal val="0"/>
                                          </p:val>
                                        </p:tav>
                                        <p:tav tm="100000">
                                          <p:val>
                                            <p:strVal val="#ppt_w"/>
                                          </p:val>
                                        </p:tav>
                                      </p:tavLst>
                                    </p:anim>
                                    <p:anim calcmode="lin" valueType="num">
                                      <p:cBhvr>
                                        <p:cTn id="33" dur="500" fill="hold"/>
                                        <p:tgtEl>
                                          <p:spTgt spid="1288"/>
                                        </p:tgtEl>
                                        <p:attrNameLst>
                                          <p:attrName>ppt_h</p:attrName>
                                        </p:attrNameLst>
                                      </p:cBhvr>
                                      <p:tavLst>
                                        <p:tav tm="0">
                                          <p:val>
                                            <p:fltVal val="0"/>
                                          </p:val>
                                        </p:tav>
                                        <p:tav tm="100000">
                                          <p:val>
                                            <p:strVal val="#ppt_h"/>
                                          </p:val>
                                        </p:tav>
                                      </p:tavLst>
                                    </p:anim>
                                  </p:childTnLst>
                                </p:cTn>
                              </p:par>
                              <p:par>
                                <p:cTn id="34" presetID="23" presetClass="entr" presetSubtype="16" fill="hold" nodeType="withEffect">
                                  <p:stCondLst>
                                    <p:cond delay="0"/>
                                  </p:stCondLst>
                                  <p:childTnLst>
                                    <p:set>
                                      <p:cBhvr>
                                        <p:cTn id="35" dur="1" fill="hold">
                                          <p:stCondLst>
                                            <p:cond delay="0"/>
                                          </p:stCondLst>
                                        </p:cTn>
                                        <p:tgtEl>
                                          <p:spTgt spid="1289"/>
                                        </p:tgtEl>
                                        <p:attrNameLst>
                                          <p:attrName>style.visibility</p:attrName>
                                        </p:attrNameLst>
                                      </p:cBhvr>
                                      <p:to>
                                        <p:strVal val="visible"/>
                                      </p:to>
                                    </p:set>
                                    <p:anim calcmode="lin" valueType="num">
                                      <p:cBhvr>
                                        <p:cTn id="36" dur="500" fill="hold"/>
                                        <p:tgtEl>
                                          <p:spTgt spid="1289"/>
                                        </p:tgtEl>
                                        <p:attrNameLst>
                                          <p:attrName>ppt_w</p:attrName>
                                        </p:attrNameLst>
                                      </p:cBhvr>
                                      <p:tavLst>
                                        <p:tav tm="0">
                                          <p:val>
                                            <p:fltVal val="0"/>
                                          </p:val>
                                        </p:tav>
                                        <p:tav tm="100000">
                                          <p:val>
                                            <p:strVal val="#ppt_w"/>
                                          </p:val>
                                        </p:tav>
                                      </p:tavLst>
                                    </p:anim>
                                    <p:anim calcmode="lin" valueType="num">
                                      <p:cBhvr>
                                        <p:cTn id="37" dur="500" fill="hold"/>
                                        <p:tgtEl>
                                          <p:spTgt spid="1289"/>
                                        </p:tgtEl>
                                        <p:attrNameLst>
                                          <p:attrName>ppt_h</p:attrName>
                                        </p:attrNameLst>
                                      </p:cBhvr>
                                      <p:tavLst>
                                        <p:tav tm="0">
                                          <p:val>
                                            <p:fltVal val="0"/>
                                          </p:val>
                                        </p:tav>
                                        <p:tav tm="100000">
                                          <p:val>
                                            <p:strVal val="#ppt_h"/>
                                          </p:val>
                                        </p:tav>
                                      </p:tavLst>
                                    </p:anim>
                                  </p:childTnLst>
                                </p:cTn>
                              </p:par>
                              <p:par>
                                <p:cTn id="38" presetID="23" presetClass="entr" presetSubtype="16" fill="hold" nodeType="withEffect">
                                  <p:stCondLst>
                                    <p:cond delay="0"/>
                                  </p:stCondLst>
                                  <p:childTnLst>
                                    <p:set>
                                      <p:cBhvr>
                                        <p:cTn id="39" dur="1" fill="hold">
                                          <p:stCondLst>
                                            <p:cond delay="0"/>
                                          </p:stCondLst>
                                        </p:cTn>
                                        <p:tgtEl>
                                          <p:spTgt spid="1290"/>
                                        </p:tgtEl>
                                        <p:attrNameLst>
                                          <p:attrName>style.visibility</p:attrName>
                                        </p:attrNameLst>
                                      </p:cBhvr>
                                      <p:to>
                                        <p:strVal val="visible"/>
                                      </p:to>
                                    </p:set>
                                    <p:anim calcmode="lin" valueType="num">
                                      <p:cBhvr>
                                        <p:cTn id="40" dur="500" fill="hold"/>
                                        <p:tgtEl>
                                          <p:spTgt spid="1290"/>
                                        </p:tgtEl>
                                        <p:attrNameLst>
                                          <p:attrName>ppt_w</p:attrName>
                                        </p:attrNameLst>
                                      </p:cBhvr>
                                      <p:tavLst>
                                        <p:tav tm="0">
                                          <p:val>
                                            <p:fltVal val="0"/>
                                          </p:val>
                                        </p:tav>
                                        <p:tav tm="100000">
                                          <p:val>
                                            <p:strVal val="#ppt_w"/>
                                          </p:val>
                                        </p:tav>
                                      </p:tavLst>
                                    </p:anim>
                                    <p:anim calcmode="lin" valueType="num">
                                      <p:cBhvr>
                                        <p:cTn id="41" dur="500" fill="hold"/>
                                        <p:tgtEl>
                                          <p:spTgt spid="1290"/>
                                        </p:tgtEl>
                                        <p:attrNameLst>
                                          <p:attrName>ppt_h</p:attrName>
                                        </p:attrNameLst>
                                      </p:cBhvr>
                                      <p:tavLst>
                                        <p:tav tm="0">
                                          <p:val>
                                            <p:fltVal val="0"/>
                                          </p:val>
                                        </p:tav>
                                        <p:tav tm="100000">
                                          <p:val>
                                            <p:strVal val="#ppt_h"/>
                                          </p:val>
                                        </p:tav>
                                      </p:tavLst>
                                    </p:anim>
                                  </p:childTnLst>
                                </p:cTn>
                              </p:par>
                            </p:childTnLst>
                          </p:cTn>
                        </p:par>
                        <p:par>
                          <p:cTn id="42" fill="hold">
                            <p:stCondLst>
                              <p:cond delay="2500"/>
                            </p:stCondLst>
                            <p:childTnLst>
                              <p:par>
                                <p:cTn id="43" presetID="22" presetClass="entr" presetSubtype="4" fill="hold" grpId="0" nodeType="afterEffect">
                                  <p:stCondLst>
                                    <p:cond delay="0"/>
                                  </p:stCondLst>
                                  <p:childTnLst>
                                    <p:set>
                                      <p:cBhvr>
                                        <p:cTn id="44" dur="1" fill="hold">
                                          <p:stCondLst>
                                            <p:cond delay="0"/>
                                          </p:stCondLst>
                                        </p:cTn>
                                        <p:tgtEl>
                                          <p:spTgt spid="118"/>
                                        </p:tgtEl>
                                        <p:attrNameLst>
                                          <p:attrName>style.visibility</p:attrName>
                                        </p:attrNameLst>
                                      </p:cBhvr>
                                      <p:to>
                                        <p:strVal val="visible"/>
                                      </p:to>
                                    </p:set>
                                    <p:animEffect transition="in" filter="wipe(down)">
                                      <p:cBhvr>
                                        <p:cTn id="45" dur="500"/>
                                        <p:tgtEl>
                                          <p:spTgt spid="118"/>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wipe(right)">
                                      <p:cBhvr>
                                        <p:cTn id="49" dur="500"/>
                                        <p:tgtEl>
                                          <p:spTgt spid="126"/>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par>
                          <p:cTn id="54" fill="hold">
                            <p:stCondLst>
                              <p:cond delay="4000"/>
                            </p:stCondLst>
                            <p:childTnLst>
                              <p:par>
                                <p:cTn id="55" presetID="42" presetClass="entr" presetSubtype="0" fill="hold" nodeType="afterEffect">
                                  <p:stCondLst>
                                    <p:cond delay="0"/>
                                  </p:stCondLst>
                                  <p:childTnLst>
                                    <p:set>
                                      <p:cBhvr>
                                        <p:cTn id="56" dur="1" fill="hold">
                                          <p:stCondLst>
                                            <p:cond delay="0"/>
                                          </p:stCondLst>
                                        </p:cTn>
                                        <p:tgtEl>
                                          <p:spTgt spid="613"/>
                                        </p:tgtEl>
                                        <p:attrNameLst>
                                          <p:attrName>style.visibility</p:attrName>
                                        </p:attrNameLst>
                                      </p:cBhvr>
                                      <p:to>
                                        <p:strVal val="visible"/>
                                      </p:to>
                                    </p:set>
                                    <p:animEffect transition="in" filter="fade">
                                      <p:cBhvr>
                                        <p:cTn id="57" dur="1000"/>
                                        <p:tgtEl>
                                          <p:spTgt spid="613"/>
                                        </p:tgtEl>
                                      </p:cBhvr>
                                    </p:animEffect>
                                    <p:anim calcmode="lin" valueType="num">
                                      <p:cBhvr>
                                        <p:cTn id="58" dur="1000" fill="hold"/>
                                        <p:tgtEl>
                                          <p:spTgt spid="613"/>
                                        </p:tgtEl>
                                        <p:attrNameLst>
                                          <p:attrName>ppt_x</p:attrName>
                                        </p:attrNameLst>
                                      </p:cBhvr>
                                      <p:tavLst>
                                        <p:tav tm="0">
                                          <p:val>
                                            <p:strVal val="#ppt_x"/>
                                          </p:val>
                                        </p:tav>
                                        <p:tav tm="100000">
                                          <p:val>
                                            <p:strVal val="#ppt_x"/>
                                          </p:val>
                                        </p:tav>
                                      </p:tavLst>
                                    </p:anim>
                                    <p:anim calcmode="lin" valueType="num">
                                      <p:cBhvr>
                                        <p:cTn id="59" dur="1000" fill="hold"/>
                                        <p:tgtEl>
                                          <p:spTgt spid="61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16"/>
                                        </p:tgtEl>
                                        <p:attrNameLst>
                                          <p:attrName>style.visibility</p:attrName>
                                        </p:attrNameLst>
                                      </p:cBhvr>
                                      <p:to>
                                        <p:strVal val="visible"/>
                                      </p:to>
                                    </p:set>
                                    <p:animEffect transition="in" filter="fade">
                                      <p:cBhvr>
                                        <p:cTn id="62" dur="1000"/>
                                        <p:tgtEl>
                                          <p:spTgt spid="616"/>
                                        </p:tgtEl>
                                      </p:cBhvr>
                                    </p:animEffect>
                                    <p:anim calcmode="lin" valueType="num">
                                      <p:cBhvr>
                                        <p:cTn id="63" dur="1000" fill="hold"/>
                                        <p:tgtEl>
                                          <p:spTgt spid="616"/>
                                        </p:tgtEl>
                                        <p:attrNameLst>
                                          <p:attrName>ppt_x</p:attrName>
                                        </p:attrNameLst>
                                      </p:cBhvr>
                                      <p:tavLst>
                                        <p:tav tm="0">
                                          <p:val>
                                            <p:strVal val="#ppt_x"/>
                                          </p:val>
                                        </p:tav>
                                        <p:tav tm="100000">
                                          <p:val>
                                            <p:strVal val="#ppt_x"/>
                                          </p:val>
                                        </p:tav>
                                      </p:tavLst>
                                    </p:anim>
                                    <p:anim calcmode="lin" valueType="num">
                                      <p:cBhvr>
                                        <p:cTn id="64" dur="1000" fill="hold"/>
                                        <p:tgtEl>
                                          <p:spTgt spid="61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14"/>
                                        </p:tgtEl>
                                        <p:attrNameLst>
                                          <p:attrName>style.visibility</p:attrName>
                                        </p:attrNameLst>
                                      </p:cBhvr>
                                      <p:to>
                                        <p:strVal val="visible"/>
                                      </p:to>
                                    </p:set>
                                    <p:animEffect transition="in" filter="fade">
                                      <p:cBhvr>
                                        <p:cTn id="67" dur="1000"/>
                                        <p:tgtEl>
                                          <p:spTgt spid="614"/>
                                        </p:tgtEl>
                                      </p:cBhvr>
                                    </p:animEffect>
                                    <p:anim calcmode="lin" valueType="num">
                                      <p:cBhvr>
                                        <p:cTn id="68" dur="1000" fill="hold"/>
                                        <p:tgtEl>
                                          <p:spTgt spid="614"/>
                                        </p:tgtEl>
                                        <p:attrNameLst>
                                          <p:attrName>ppt_x</p:attrName>
                                        </p:attrNameLst>
                                      </p:cBhvr>
                                      <p:tavLst>
                                        <p:tav tm="0">
                                          <p:val>
                                            <p:strVal val="#ppt_x"/>
                                          </p:val>
                                        </p:tav>
                                        <p:tav tm="100000">
                                          <p:val>
                                            <p:strVal val="#ppt_x"/>
                                          </p:val>
                                        </p:tav>
                                      </p:tavLst>
                                    </p:anim>
                                    <p:anim calcmode="lin" valueType="num">
                                      <p:cBhvr>
                                        <p:cTn id="69" dur="1000" fill="hold"/>
                                        <p:tgtEl>
                                          <p:spTgt spid="61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617"/>
                                        </p:tgtEl>
                                        <p:attrNameLst>
                                          <p:attrName>style.visibility</p:attrName>
                                        </p:attrNameLst>
                                      </p:cBhvr>
                                      <p:to>
                                        <p:strVal val="visible"/>
                                      </p:to>
                                    </p:set>
                                    <p:animEffect transition="in" filter="fade">
                                      <p:cBhvr>
                                        <p:cTn id="72" dur="1000"/>
                                        <p:tgtEl>
                                          <p:spTgt spid="617"/>
                                        </p:tgtEl>
                                      </p:cBhvr>
                                    </p:animEffect>
                                    <p:anim calcmode="lin" valueType="num">
                                      <p:cBhvr>
                                        <p:cTn id="73" dur="1000" fill="hold"/>
                                        <p:tgtEl>
                                          <p:spTgt spid="617"/>
                                        </p:tgtEl>
                                        <p:attrNameLst>
                                          <p:attrName>ppt_x</p:attrName>
                                        </p:attrNameLst>
                                      </p:cBhvr>
                                      <p:tavLst>
                                        <p:tav tm="0">
                                          <p:val>
                                            <p:strVal val="#ppt_x"/>
                                          </p:val>
                                        </p:tav>
                                        <p:tav tm="100000">
                                          <p:val>
                                            <p:strVal val="#ppt_x"/>
                                          </p:val>
                                        </p:tav>
                                      </p:tavLst>
                                    </p:anim>
                                    <p:anim calcmode="lin" valueType="num">
                                      <p:cBhvr>
                                        <p:cTn id="74" dur="1000" fill="hold"/>
                                        <p:tgtEl>
                                          <p:spTgt spid="61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615"/>
                                        </p:tgtEl>
                                        <p:attrNameLst>
                                          <p:attrName>style.visibility</p:attrName>
                                        </p:attrNameLst>
                                      </p:cBhvr>
                                      <p:to>
                                        <p:strVal val="visible"/>
                                      </p:to>
                                    </p:set>
                                    <p:animEffect transition="in" filter="fade">
                                      <p:cBhvr>
                                        <p:cTn id="77" dur="1000"/>
                                        <p:tgtEl>
                                          <p:spTgt spid="615"/>
                                        </p:tgtEl>
                                      </p:cBhvr>
                                    </p:animEffect>
                                    <p:anim calcmode="lin" valueType="num">
                                      <p:cBhvr>
                                        <p:cTn id="78" dur="1000" fill="hold"/>
                                        <p:tgtEl>
                                          <p:spTgt spid="615"/>
                                        </p:tgtEl>
                                        <p:attrNameLst>
                                          <p:attrName>ppt_x</p:attrName>
                                        </p:attrNameLst>
                                      </p:cBhvr>
                                      <p:tavLst>
                                        <p:tav tm="0">
                                          <p:val>
                                            <p:strVal val="#ppt_x"/>
                                          </p:val>
                                        </p:tav>
                                        <p:tav tm="100000">
                                          <p:val>
                                            <p:strVal val="#ppt_x"/>
                                          </p:val>
                                        </p:tav>
                                      </p:tavLst>
                                    </p:anim>
                                    <p:anim calcmode="lin" valueType="num">
                                      <p:cBhvr>
                                        <p:cTn id="79" dur="1000" fill="hold"/>
                                        <p:tgtEl>
                                          <p:spTgt spid="615"/>
                                        </p:tgtEl>
                                        <p:attrNameLst>
                                          <p:attrName>ppt_y</p:attrName>
                                        </p:attrNameLst>
                                      </p:cBhvr>
                                      <p:tavLst>
                                        <p:tav tm="0">
                                          <p:val>
                                            <p:strVal val="#ppt_y+.1"/>
                                          </p:val>
                                        </p:tav>
                                        <p:tav tm="100000">
                                          <p:val>
                                            <p:strVal val="#ppt_y"/>
                                          </p:val>
                                        </p:tav>
                                      </p:tavLst>
                                    </p:anim>
                                  </p:childTnLst>
                                </p:cTn>
                              </p:par>
                            </p:childTnLst>
                          </p:cTn>
                        </p:par>
                        <p:par>
                          <p:cTn id="80" fill="hold">
                            <p:stCondLst>
                              <p:cond delay="5000"/>
                            </p:stCondLst>
                            <p:childTnLst>
                              <p:par>
                                <p:cTn id="81" presetID="22" presetClass="entr" presetSubtype="4" fill="hold" grpId="0" nodeType="afterEffect">
                                  <p:stCondLst>
                                    <p:cond delay="0"/>
                                  </p:stCondLst>
                                  <p:childTnLst>
                                    <p:set>
                                      <p:cBhvr>
                                        <p:cTn id="82" dur="1" fill="hold">
                                          <p:stCondLst>
                                            <p:cond delay="0"/>
                                          </p:stCondLst>
                                        </p:cTn>
                                        <p:tgtEl>
                                          <p:spTgt spid="125"/>
                                        </p:tgtEl>
                                        <p:attrNameLst>
                                          <p:attrName>style.visibility</p:attrName>
                                        </p:attrNameLst>
                                      </p:cBhvr>
                                      <p:to>
                                        <p:strVal val="visible"/>
                                      </p:to>
                                    </p:set>
                                    <p:animEffect transition="in" filter="wipe(down)">
                                      <p:cBhvr>
                                        <p:cTn id="8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328" grpId="0" animBg="1"/>
      <p:bldP spid="1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961120" y="0"/>
            <a:ext cx="15416529" cy="13716000"/>
          </a:xfrm>
          <a:prstGeom prst="rect">
            <a:avLst/>
          </a:prstGeom>
          <a:solidFill>
            <a:srgbClr val="19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Lato" panose="020F0502020204030203" pitchFamily="34" charset="0"/>
                <a:ea typeface="Lato" panose="020F0502020204030203" pitchFamily="34" charset="0"/>
                <a:cs typeface="Lato" panose="020F0502020204030203" pitchFamily="34" charset="0"/>
              </a:rPr>
              <a:t>Central banks</a:t>
            </a:r>
            <a:br>
              <a:rPr lang="en-US" sz="9600" b="1" dirty="0">
                <a:latin typeface="Lato" panose="020F0502020204030203" pitchFamily="34" charset="0"/>
                <a:ea typeface="Lato" panose="020F0502020204030203" pitchFamily="34" charset="0"/>
                <a:cs typeface="Lato" panose="020F0502020204030203" pitchFamily="34" charset="0"/>
              </a:rPr>
            </a:br>
            <a:r>
              <a:rPr lang="en-US" sz="9600" b="1" dirty="0">
                <a:latin typeface="Lato" panose="020F0502020204030203" pitchFamily="34" charset="0"/>
                <a:ea typeface="Lato" panose="020F0502020204030203" pitchFamily="34" charset="0"/>
                <a:cs typeface="Lato" panose="020F0502020204030203" pitchFamily="34" charset="0"/>
              </a:rPr>
              <a:t> and bankers  </a:t>
            </a:r>
          </a:p>
          <a:p>
            <a:pPr algn="ctr"/>
            <a:r>
              <a:rPr lang="en-US" sz="9600" b="1" dirty="0">
                <a:latin typeface="Lato" panose="020F0502020204030203" pitchFamily="34" charset="0"/>
                <a:ea typeface="Lato" panose="020F0502020204030203" pitchFamily="34" charset="0"/>
                <a:cs typeface="Lato" panose="020F0502020204030203" pitchFamily="34" charset="0"/>
              </a:rPr>
              <a:t>became </a:t>
            </a:r>
            <a:br>
              <a:rPr lang="en-US" sz="9600" b="1" dirty="0">
                <a:latin typeface="Lato" panose="020F0502020204030203" pitchFamily="34" charset="0"/>
                <a:ea typeface="Lato" panose="020F0502020204030203" pitchFamily="34" charset="0"/>
                <a:cs typeface="Lato" panose="020F0502020204030203" pitchFamily="34" charset="0"/>
              </a:rPr>
            </a:br>
            <a:r>
              <a:rPr lang="en-US" sz="9600" b="1" dirty="0">
                <a:latin typeface="Lato" panose="020F0502020204030203" pitchFamily="34" charset="0"/>
                <a:ea typeface="Lato" panose="020F0502020204030203" pitchFamily="34" charset="0"/>
                <a:cs typeface="Lato" panose="020F0502020204030203" pitchFamily="34" charset="0"/>
              </a:rPr>
              <a:t>the central </a:t>
            </a:r>
            <a:br>
              <a:rPr lang="en-US" sz="9600" b="1" dirty="0">
                <a:latin typeface="Lato" panose="020F0502020204030203" pitchFamily="34" charset="0"/>
                <a:ea typeface="Lato" panose="020F0502020204030203" pitchFamily="34" charset="0"/>
                <a:cs typeface="Lato" panose="020F0502020204030203" pitchFamily="34" charset="0"/>
              </a:rPr>
            </a:br>
            <a:r>
              <a:rPr lang="en-US" sz="9600" b="1" dirty="0">
                <a:latin typeface="Lato" panose="020F0502020204030203" pitchFamily="34" charset="0"/>
                <a:ea typeface="Lato" panose="020F0502020204030203" pitchFamily="34" charset="0"/>
                <a:cs typeface="Lato" panose="020F0502020204030203" pitchFamily="34" charset="0"/>
              </a:rPr>
              <a:t>figures.</a:t>
            </a:r>
          </a:p>
        </p:txBody>
      </p:sp>
      <p:sp>
        <p:nvSpPr>
          <p:cNvPr id="27" name="Freeform 71"/>
          <p:cNvSpPr>
            <a:spLocks noChangeArrowheads="1"/>
          </p:cNvSpPr>
          <p:nvPr/>
        </p:nvSpPr>
        <p:spPr bwMode="auto">
          <a:xfrm>
            <a:off x="21398482" y="11378096"/>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71"/>
          <p:cNvSpPr>
            <a:spLocks noChangeArrowheads="1"/>
          </p:cNvSpPr>
          <p:nvPr/>
        </p:nvSpPr>
        <p:spPr bwMode="auto">
          <a:xfrm rot="11131217">
            <a:off x="9655723" y="1535080"/>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pic>
        <p:nvPicPr>
          <p:cNvPr id="23" name="Picture 22">
            <a:extLst>
              <a:ext uri="{FF2B5EF4-FFF2-40B4-BE49-F238E27FC236}">
                <a16:creationId xmlns:a16="http://schemas.microsoft.com/office/drawing/2014/main" id="{9E617228-362B-8D16-987D-2BCA52FB58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0" y="-1"/>
            <a:ext cx="8946759" cy="13633157"/>
          </a:xfrm>
          <a:prstGeom prst="rect">
            <a:avLst/>
          </a:prstGeom>
        </p:spPr>
      </p:pic>
    </p:spTree>
    <p:extLst>
      <p:ext uri="{BB962C8B-B14F-4D97-AF65-F5344CB8AC3E}">
        <p14:creationId xmlns:p14="http://schemas.microsoft.com/office/powerpoint/2010/main" val="35080737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961120" y="0"/>
            <a:ext cx="15416529" cy="13716000"/>
          </a:xfrm>
          <a:prstGeom prst="rect">
            <a:avLst/>
          </a:prstGeom>
          <a:solidFill>
            <a:srgbClr val="19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Lato" panose="020F0502020204030203" pitchFamily="34" charset="0"/>
                <a:ea typeface="Lato" panose="020F0502020204030203" pitchFamily="34" charset="0"/>
                <a:cs typeface="Lato" panose="020F0502020204030203" pitchFamily="34" charset="0"/>
              </a:rPr>
              <a:t>The new </a:t>
            </a:r>
          </a:p>
          <a:p>
            <a:pPr algn="ctr"/>
            <a:r>
              <a:rPr lang="en-US" sz="9600" b="1" dirty="0">
                <a:latin typeface="Lato" panose="020F0502020204030203" pitchFamily="34" charset="0"/>
                <a:ea typeface="Lato" panose="020F0502020204030203" pitchFamily="34" charset="0"/>
                <a:cs typeface="Lato" panose="020F0502020204030203" pitchFamily="34" charset="0"/>
              </a:rPr>
              <a:t>and</a:t>
            </a:r>
          </a:p>
          <a:p>
            <a:pPr algn="ctr"/>
            <a:r>
              <a:rPr lang="en-US" sz="9600" b="1" dirty="0">
                <a:latin typeface="Lato" panose="020F0502020204030203" pitchFamily="34" charset="0"/>
                <a:ea typeface="Lato" panose="020F0502020204030203" pitchFamily="34" charset="0"/>
                <a:cs typeface="Lato" panose="020F0502020204030203" pitchFamily="34" charset="0"/>
              </a:rPr>
              <a:t> most powerful</a:t>
            </a:r>
          </a:p>
          <a:p>
            <a:pPr algn="ctr"/>
            <a:r>
              <a:rPr lang="en-US" sz="9600" b="1" dirty="0">
                <a:latin typeface="Lato" panose="020F0502020204030203" pitchFamily="34" charset="0"/>
                <a:ea typeface="Lato" panose="020F0502020204030203" pitchFamily="34" charset="0"/>
                <a:cs typeface="Lato" panose="020F0502020204030203" pitchFamily="34" charset="0"/>
              </a:rPr>
              <a:t> main </a:t>
            </a:r>
          </a:p>
          <a:p>
            <a:pPr algn="ctr"/>
            <a:r>
              <a:rPr lang="en-US" sz="9600" b="1" dirty="0">
                <a:latin typeface="Lato" panose="020F0502020204030203" pitchFamily="34" charset="0"/>
                <a:ea typeface="Lato" panose="020F0502020204030203" pitchFamily="34" charset="0"/>
                <a:cs typeface="Lato" panose="020F0502020204030203" pitchFamily="34" charset="0"/>
              </a:rPr>
              <a:t>decision maker</a:t>
            </a:r>
          </a:p>
        </p:txBody>
      </p:sp>
      <p:sp>
        <p:nvSpPr>
          <p:cNvPr id="27" name="Freeform 71"/>
          <p:cNvSpPr>
            <a:spLocks noChangeArrowheads="1"/>
          </p:cNvSpPr>
          <p:nvPr/>
        </p:nvSpPr>
        <p:spPr bwMode="auto">
          <a:xfrm>
            <a:off x="21398482" y="11378096"/>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71"/>
          <p:cNvSpPr>
            <a:spLocks noChangeArrowheads="1"/>
          </p:cNvSpPr>
          <p:nvPr/>
        </p:nvSpPr>
        <p:spPr bwMode="auto">
          <a:xfrm rot="11131217">
            <a:off x="9655723" y="1535080"/>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pic>
        <p:nvPicPr>
          <p:cNvPr id="23" name="Picture 22">
            <a:extLst>
              <a:ext uri="{FF2B5EF4-FFF2-40B4-BE49-F238E27FC236}">
                <a16:creationId xmlns:a16="http://schemas.microsoft.com/office/drawing/2014/main" id="{9E617228-362B-8D16-987D-2BCA52FB58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0" y="0"/>
            <a:ext cx="8946759" cy="13715999"/>
          </a:xfrm>
          <a:prstGeom prst="rect">
            <a:avLst/>
          </a:prstGeom>
        </p:spPr>
      </p:pic>
    </p:spTree>
    <p:extLst>
      <p:ext uri="{BB962C8B-B14F-4D97-AF65-F5344CB8AC3E}">
        <p14:creationId xmlns:p14="http://schemas.microsoft.com/office/powerpoint/2010/main" val="2990926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961120" y="0"/>
            <a:ext cx="15416529" cy="13716000"/>
          </a:xfrm>
          <a:prstGeom prst="rect">
            <a:avLst/>
          </a:prstGeom>
          <a:solidFill>
            <a:srgbClr val="19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Lato" panose="020F0502020204030203" pitchFamily="34" charset="0"/>
                <a:ea typeface="Lato" panose="020F0502020204030203" pitchFamily="34" charset="0"/>
                <a:cs typeface="Lato" panose="020F0502020204030203" pitchFamily="34" charset="0"/>
              </a:rPr>
              <a:t>The Fed </a:t>
            </a:r>
          </a:p>
          <a:p>
            <a:pPr algn="ctr"/>
            <a:r>
              <a:rPr lang="en-US" sz="9600" b="1" dirty="0">
                <a:latin typeface="Lato" panose="020F0502020204030203" pitchFamily="34" charset="0"/>
                <a:ea typeface="Lato" panose="020F0502020204030203" pitchFamily="34" charset="0"/>
                <a:cs typeface="Lato" panose="020F0502020204030203" pitchFamily="34" charset="0"/>
              </a:rPr>
              <a:t>did not </a:t>
            </a:r>
          </a:p>
          <a:p>
            <a:pPr algn="ctr"/>
            <a:r>
              <a:rPr lang="en-US" sz="9600" b="1" dirty="0">
                <a:latin typeface="Lato" panose="020F0502020204030203" pitchFamily="34" charset="0"/>
                <a:ea typeface="Lato" panose="020F0502020204030203" pitchFamily="34" charset="0"/>
                <a:cs typeface="Lato" panose="020F0502020204030203" pitchFamily="34" charset="0"/>
              </a:rPr>
              <a:t>rescue Lehman </a:t>
            </a:r>
          </a:p>
          <a:p>
            <a:pPr algn="ctr"/>
            <a:r>
              <a:rPr lang="en-US" sz="9600" b="1" dirty="0">
                <a:latin typeface="Lato" panose="020F0502020204030203" pitchFamily="34" charset="0"/>
                <a:ea typeface="Lato" panose="020F0502020204030203" pitchFamily="34" charset="0"/>
                <a:cs typeface="Lato" panose="020F0502020204030203" pitchFamily="34" charset="0"/>
              </a:rPr>
              <a:t>but rescued </a:t>
            </a:r>
          </a:p>
          <a:p>
            <a:pPr algn="ctr"/>
            <a:r>
              <a:rPr lang="en-US" sz="9600" b="1" dirty="0">
                <a:latin typeface="Lato" panose="020F0502020204030203" pitchFamily="34" charset="0"/>
                <a:ea typeface="Lato" panose="020F0502020204030203" pitchFamily="34" charset="0"/>
                <a:cs typeface="Lato" panose="020F0502020204030203" pitchFamily="34" charset="0"/>
              </a:rPr>
              <a:t>Bear Stearns and AIG. Why?</a:t>
            </a:r>
          </a:p>
        </p:txBody>
      </p:sp>
      <p:sp>
        <p:nvSpPr>
          <p:cNvPr id="27" name="Freeform 71"/>
          <p:cNvSpPr>
            <a:spLocks noChangeArrowheads="1"/>
          </p:cNvSpPr>
          <p:nvPr/>
        </p:nvSpPr>
        <p:spPr bwMode="auto">
          <a:xfrm>
            <a:off x="21398482" y="11378096"/>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71"/>
          <p:cNvSpPr>
            <a:spLocks noChangeArrowheads="1"/>
          </p:cNvSpPr>
          <p:nvPr/>
        </p:nvSpPr>
        <p:spPr bwMode="auto">
          <a:xfrm rot="11131217">
            <a:off x="9655723" y="1535080"/>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pic>
        <p:nvPicPr>
          <p:cNvPr id="23" name="Picture 22">
            <a:extLst>
              <a:ext uri="{FF2B5EF4-FFF2-40B4-BE49-F238E27FC236}">
                <a16:creationId xmlns:a16="http://schemas.microsoft.com/office/drawing/2014/main" id="{9E617228-362B-8D16-987D-2BCA52FB58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50" y="-1"/>
            <a:ext cx="8888818" cy="13633157"/>
          </a:xfrm>
          <a:prstGeom prst="rect">
            <a:avLst/>
          </a:prstGeom>
        </p:spPr>
      </p:pic>
    </p:spTree>
    <p:extLst>
      <p:ext uri="{BB962C8B-B14F-4D97-AF65-F5344CB8AC3E}">
        <p14:creationId xmlns:p14="http://schemas.microsoft.com/office/powerpoint/2010/main" val="40879896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961120" y="0"/>
            <a:ext cx="15416529" cy="13716000"/>
          </a:xfrm>
          <a:prstGeom prst="rect">
            <a:avLst/>
          </a:prstGeom>
          <a:solidFill>
            <a:srgbClr val="19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Lato" panose="020F0502020204030203" pitchFamily="34" charset="0"/>
                <a:ea typeface="Lato" panose="020F0502020204030203" pitchFamily="34" charset="0"/>
                <a:cs typeface="Lato" panose="020F0502020204030203" pitchFamily="34" charset="0"/>
              </a:rPr>
              <a:t>Their decisions </a:t>
            </a:r>
          </a:p>
          <a:p>
            <a:pPr algn="ctr"/>
            <a:r>
              <a:rPr lang="en-US" sz="9600" b="1" dirty="0">
                <a:latin typeface="Lato" panose="020F0502020204030203" pitchFamily="34" charset="0"/>
                <a:ea typeface="Lato" panose="020F0502020204030203" pitchFamily="34" charset="0"/>
                <a:cs typeface="Lato" panose="020F0502020204030203" pitchFamily="34" charset="0"/>
              </a:rPr>
              <a:t>affect all of us, </a:t>
            </a:r>
          </a:p>
          <a:p>
            <a:pPr algn="ctr"/>
            <a:r>
              <a:rPr lang="en-US" sz="9600" b="1" dirty="0">
                <a:latin typeface="Lato" panose="020F0502020204030203" pitchFamily="34" charset="0"/>
                <a:ea typeface="Lato" panose="020F0502020204030203" pitchFamily="34" charset="0"/>
                <a:cs typeface="Lato" panose="020F0502020204030203" pitchFamily="34" charset="0"/>
              </a:rPr>
              <a:t>but do they </a:t>
            </a:r>
          </a:p>
          <a:p>
            <a:pPr algn="ctr"/>
            <a:r>
              <a:rPr lang="en-US" sz="9600" b="1" dirty="0">
                <a:latin typeface="Lato" panose="020F0502020204030203" pitchFamily="34" charset="0"/>
                <a:ea typeface="Lato" panose="020F0502020204030203" pitchFamily="34" charset="0"/>
                <a:cs typeface="Lato" panose="020F0502020204030203" pitchFamily="34" charset="0"/>
              </a:rPr>
              <a:t>have </a:t>
            </a:r>
          </a:p>
          <a:p>
            <a:pPr algn="ctr"/>
            <a:r>
              <a:rPr lang="en-US" sz="9600" b="1" dirty="0">
                <a:latin typeface="Lato" panose="020F0502020204030203" pitchFamily="34" charset="0"/>
                <a:ea typeface="Lato" panose="020F0502020204030203" pitchFamily="34" charset="0"/>
                <a:cs typeface="Lato" panose="020F0502020204030203" pitchFamily="34" charset="0"/>
              </a:rPr>
              <a:t>a democratic </a:t>
            </a:r>
          </a:p>
          <a:p>
            <a:pPr algn="ctr"/>
            <a:r>
              <a:rPr lang="en-US" sz="9600" b="1" dirty="0">
                <a:latin typeface="Lato" panose="020F0502020204030203" pitchFamily="34" charset="0"/>
                <a:ea typeface="Lato" panose="020F0502020204030203" pitchFamily="34" charset="0"/>
                <a:cs typeface="Lato" panose="020F0502020204030203" pitchFamily="34" charset="0"/>
              </a:rPr>
              <a:t>legitimacy?</a:t>
            </a:r>
          </a:p>
        </p:txBody>
      </p:sp>
      <p:sp>
        <p:nvSpPr>
          <p:cNvPr id="27" name="Freeform 71"/>
          <p:cNvSpPr>
            <a:spLocks noChangeArrowheads="1"/>
          </p:cNvSpPr>
          <p:nvPr/>
        </p:nvSpPr>
        <p:spPr bwMode="auto">
          <a:xfrm>
            <a:off x="21398482" y="11378096"/>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71"/>
          <p:cNvSpPr>
            <a:spLocks noChangeArrowheads="1"/>
          </p:cNvSpPr>
          <p:nvPr/>
        </p:nvSpPr>
        <p:spPr bwMode="auto">
          <a:xfrm rot="11131217">
            <a:off x="9655723" y="1535080"/>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pic>
        <p:nvPicPr>
          <p:cNvPr id="23" name="Picture 22">
            <a:extLst>
              <a:ext uri="{FF2B5EF4-FFF2-40B4-BE49-F238E27FC236}">
                <a16:creationId xmlns:a16="http://schemas.microsoft.com/office/drawing/2014/main" id="{9E617228-362B-8D16-987D-2BCA52FB58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70" y="74133"/>
            <a:ext cx="8888818" cy="13611387"/>
          </a:xfrm>
          <a:prstGeom prst="rect">
            <a:avLst/>
          </a:prstGeom>
        </p:spPr>
      </p:pic>
    </p:spTree>
    <p:extLst>
      <p:ext uri="{BB962C8B-B14F-4D97-AF65-F5344CB8AC3E}">
        <p14:creationId xmlns:p14="http://schemas.microsoft.com/office/powerpoint/2010/main" val="39879273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9">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descr="A diagram of a supply chain&#10;&#10;Description automatically generated">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2881" b="-1"/>
          <a:stretch/>
        </p:blipFill>
        <p:spPr>
          <a:xfrm>
            <a:off x="1368793" y="1371600"/>
            <a:ext cx="21637614" cy="10972800"/>
          </a:xfrm>
          <a:prstGeom prst="rect">
            <a:avLst/>
          </a:prstGeom>
        </p:spPr>
      </p:pic>
    </p:spTree>
    <p:extLst>
      <p:ext uri="{BB962C8B-B14F-4D97-AF65-F5344CB8AC3E}">
        <p14:creationId xmlns:p14="http://schemas.microsoft.com/office/powerpoint/2010/main" val="150334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err="1">
                  <a:solidFill>
                    <a:schemeClr val="accent6"/>
                  </a:solidFill>
                  <a:latin typeface="Lato Regular"/>
                  <a:cs typeface="Lato Regular"/>
                </a:rPr>
                <a:t>Central</a:t>
              </a:r>
              <a:r>
                <a:rPr lang="id-ID" sz="8800" b="1" dirty="0">
                  <a:solidFill>
                    <a:schemeClr val="accent6"/>
                  </a:solidFill>
                  <a:latin typeface="Lato Regular"/>
                  <a:cs typeface="Lato Regular"/>
                </a:rPr>
                <a:t> </a:t>
              </a:r>
              <a:r>
                <a:rPr lang="id-ID" sz="8800" b="1" dirty="0" err="1">
                  <a:solidFill>
                    <a:schemeClr val="accent6"/>
                  </a:solidFill>
                  <a:latin typeface="Lato Regular"/>
                  <a:cs typeface="Lato Regular"/>
                </a:rPr>
                <a:t>Banks</a:t>
              </a:r>
              <a:endParaRPr lang="id-ID" sz="8800" b="1" dirty="0">
                <a:solidFill>
                  <a:schemeClr val="accent6"/>
                </a:solidFill>
                <a:latin typeface="Lato Regular"/>
                <a:cs typeface="Lato Regular"/>
              </a:endParaRP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14" name="Picture Placeholder 13">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829" r="12829"/>
          <a:stretch/>
        </p:blipFill>
        <p:spPr>
          <a:xfrm>
            <a:off x="-540385" y="44450"/>
            <a:ext cx="10180839" cy="13716000"/>
          </a:xfrm>
        </p:spPr>
      </p:pic>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0183804" y="2583743"/>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9" name="TextBox 28">
            <a:extLst>
              <a:ext uri="{FF2B5EF4-FFF2-40B4-BE49-F238E27FC236}">
                <a16:creationId xmlns:a16="http://schemas.microsoft.com/office/drawing/2014/main" id="{1ACB08F5-9450-A9BF-3062-728C85628C30}"/>
              </a:ext>
            </a:extLst>
          </p:cNvPr>
          <p:cNvSpPr txBox="1"/>
          <p:nvPr/>
        </p:nvSpPr>
        <p:spPr>
          <a:xfrm>
            <a:off x="10403840" y="2592607"/>
            <a:ext cx="12760959" cy="1877437"/>
          </a:xfrm>
          <a:prstGeom prst="rect">
            <a:avLst/>
          </a:prstGeom>
          <a:noFill/>
        </p:spPr>
        <p:txBody>
          <a:bodyPr wrap="square" rtlCol="0">
            <a:spAutoFit/>
          </a:bodyPr>
          <a:lstStyle/>
          <a:p>
            <a:r>
              <a:rPr lang="en-GB" sz="2900" b="1" dirty="0"/>
              <a:t>Monetary Policy:</a:t>
            </a:r>
            <a:r>
              <a:rPr lang="en-GB" sz="2900" dirty="0"/>
              <a:t> One of the primary functions of central banks is to formulate and implement monetary policy. They control the money supply, interest rates, and other monetary instruments to achieve specific macroeconomic objectives, such as price stability, low inflation, and sustainable economic growth.</a:t>
            </a:r>
            <a:endParaRPr lang="en-GB" sz="2900" b="1" dirty="0"/>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0180839" y="5197553"/>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0426121" y="5162913"/>
            <a:ext cx="12936461" cy="1431161"/>
          </a:xfrm>
          <a:prstGeom prst="rect">
            <a:avLst/>
          </a:prstGeom>
          <a:noFill/>
        </p:spPr>
        <p:txBody>
          <a:bodyPr wrap="square" rtlCol="0">
            <a:spAutoFit/>
          </a:bodyPr>
          <a:lstStyle/>
          <a:p>
            <a:r>
              <a:rPr lang="en-GB" sz="2900" b="1" dirty="0"/>
              <a:t>Banker to Banks:</a:t>
            </a:r>
            <a:r>
              <a:rPr lang="en-GB" sz="2900" dirty="0"/>
              <a:t> Central banks serve as the "lender of last resort" to commercial banks, providing them with emergency liquidity during financial crises or when banks face liquidity shortages.</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0201825" y="7215682"/>
            <a:ext cx="155312"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0403840" y="7220878"/>
            <a:ext cx="12760959" cy="1431161"/>
          </a:xfrm>
          <a:prstGeom prst="rect">
            <a:avLst/>
          </a:prstGeom>
          <a:noFill/>
        </p:spPr>
        <p:txBody>
          <a:bodyPr wrap="square" rtlCol="0">
            <a:spAutoFit/>
          </a:bodyPr>
          <a:lstStyle/>
          <a:p>
            <a:r>
              <a:rPr lang="en-GB" sz="2900" b="1" dirty="0"/>
              <a:t>Maintaining Price Stability:</a:t>
            </a:r>
            <a:r>
              <a:rPr lang="en-GB" sz="2900" dirty="0"/>
              <a:t> One of the primary objectives of central banks is to maintain price stability by controlling inflation. They use various monetary policy tools to keep inflation within a target range.</a:t>
            </a:r>
            <a:endParaRPr lang="id-ID" sz="2900" b="1" dirty="0">
              <a:latin typeface="Lato Regular"/>
              <a:cs typeface="Lato Regular"/>
            </a:endParaRPr>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10185945" y="9231382"/>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0348414" y="9143803"/>
            <a:ext cx="13260541" cy="1431161"/>
          </a:xfrm>
          <a:prstGeom prst="rect">
            <a:avLst/>
          </a:prstGeom>
          <a:noFill/>
        </p:spPr>
        <p:txBody>
          <a:bodyPr wrap="square" rtlCol="0">
            <a:spAutoFit/>
          </a:bodyPr>
          <a:lstStyle/>
          <a:p>
            <a:r>
              <a:rPr lang="en-GB" sz="2900" b="1" dirty="0"/>
              <a:t>Central Bank Independency and Democracy: </a:t>
            </a:r>
            <a:r>
              <a:rPr lang="en-GB" sz="2900" dirty="0"/>
              <a:t>An independent central bank can make monetary policy decisions based on economic fundamentals rather than short-term political considerations. </a:t>
            </a:r>
            <a:endParaRPr lang="id-ID" sz="2900" b="1" dirty="0">
              <a:latin typeface="Lato Regular"/>
              <a:cs typeface="Lato Regular"/>
            </a:endParaRPr>
          </a:p>
        </p:txBody>
      </p:sp>
      <p:sp>
        <p:nvSpPr>
          <p:cNvPr id="40" name="Round Same Side Corner Rectangle 89">
            <a:extLst>
              <a:ext uri="{FF2B5EF4-FFF2-40B4-BE49-F238E27FC236}">
                <a16:creationId xmlns:a16="http://schemas.microsoft.com/office/drawing/2014/main" id="{4DCE1737-9158-6CA0-F41A-062676D1124B}"/>
              </a:ext>
            </a:extLst>
          </p:cNvPr>
          <p:cNvSpPr/>
          <p:nvPr/>
        </p:nvSpPr>
        <p:spPr>
          <a:xfrm rot="10800000" flipH="1">
            <a:off x="10182980" y="1130243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1" name="TextBox 40">
            <a:extLst>
              <a:ext uri="{FF2B5EF4-FFF2-40B4-BE49-F238E27FC236}">
                <a16:creationId xmlns:a16="http://schemas.microsoft.com/office/drawing/2014/main" id="{39AEA37E-532F-2171-FE5D-1FAF39CF8990}"/>
              </a:ext>
            </a:extLst>
          </p:cNvPr>
          <p:cNvSpPr txBox="1"/>
          <p:nvPr/>
        </p:nvSpPr>
        <p:spPr>
          <a:xfrm>
            <a:off x="10345449" y="11245333"/>
            <a:ext cx="13753793" cy="1431161"/>
          </a:xfrm>
          <a:prstGeom prst="rect">
            <a:avLst/>
          </a:prstGeom>
          <a:noFill/>
        </p:spPr>
        <p:txBody>
          <a:bodyPr wrap="square" rtlCol="0">
            <a:spAutoFit/>
          </a:bodyPr>
          <a:lstStyle/>
          <a:p>
            <a:r>
              <a:rPr lang="en-GB" sz="2900" b="1" dirty="0"/>
              <a:t>Central Bank Decisions Affect Our Lives: </a:t>
            </a:r>
            <a:r>
              <a:rPr lang="en-GB" sz="2900" dirty="0"/>
              <a:t>They affect our mortgages, the return on our savings, and the economy at large. When central bank adjusts its interest rates, it affects all of us, from Wall Street to Main Street."</a:t>
            </a:r>
            <a:endParaRPr lang="id-ID" sz="2900" b="1" dirty="0">
              <a:latin typeface="Lato Regular"/>
              <a:cs typeface="Lato Regular"/>
            </a:endParaRPr>
          </a:p>
        </p:txBody>
      </p:sp>
    </p:spTree>
    <p:extLst>
      <p:ext uri="{BB962C8B-B14F-4D97-AF65-F5344CB8AC3E}">
        <p14:creationId xmlns:p14="http://schemas.microsoft.com/office/powerpoint/2010/main" val="397802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1" grpId="0" animBg="1"/>
      <p:bldP spid="32" grpId="0"/>
      <p:bldP spid="34" grpId="0" animBg="1"/>
      <p:bldP spid="35" grpId="0"/>
      <p:bldP spid="37" grpId="0" animBg="1"/>
      <p:bldP spid="38" grpId="0"/>
      <p:bldP spid="40" grpId="0" animBg="1"/>
      <p:bldP spid="4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low polygonal head with coins and a bitcoin in the middle&#10;&#10;Description automatically generated">
            <a:extLst>
              <a:ext uri="{FF2B5EF4-FFF2-40B4-BE49-F238E27FC236}">
                <a16:creationId xmlns:a16="http://schemas.microsoft.com/office/drawing/2014/main" id="{08264100-430E-C50D-0147-EA829F28C6C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10" name="Rectangle 9"/>
          <p:cNvSpPr/>
          <p:nvPr/>
        </p:nvSpPr>
        <p:spPr>
          <a:xfrm>
            <a:off x="243840" y="0"/>
            <a:ext cx="24377650" cy="13716000"/>
          </a:xfrm>
          <a:prstGeom prst="rect">
            <a:avLst/>
          </a:prstGeom>
          <a:gradFill flip="none" rotWithShape="0">
            <a:gsLst>
              <a:gs pos="0">
                <a:srgbClr val="002452">
                  <a:alpha val="3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79484" y="5511813"/>
            <a:ext cx="8856912" cy="2246769"/>
          </a:xfrm>
          <a:prstGeom prst="rect">
            <a:avLst/>
          </a:prstGeom>
          <a:noFill/>
        </p:spPr>
        <p:txBody>
          <a:bodyPr wrap="none" rtlCol="0">
            <a:spAutoFit/>
          </a:bodyPr>
          <a:lstStyle/>
          <a:p>
            <a:pPr algn="ctr"/>
            <a:r>
              <a:rPr lang="en-US" sz="14000" b="1" dirty="0">
                <a:solidFill>
                  <a:schemeClr val="bg1"/>
                </a:solidFill>
                <a:latin typeface="Lato Bold" charset="0"/>
                <a:ea typeface="Lato Bold" charset="0"/>
                <a:cs typeface="Lato Bold" charset="0"/>
              </a:rPr>
              <a:t>The Break!</a:t>
            </a:r>
          </a:p>
        </p:txBody>
      </p:sp>
      <p:grpSp>
        <p:nvGrpSpPr>
          <p:cNvPr id="14" name="Group 13"/>
          <p:cNvGrpSpPr/>
          <p:nvPr/>
        </p:nvGrpSpPr>
        <p:grpSpPr>
          <a:xfrm>
            <a:off x="7602884" y="4192858"/>
            <a:ext cx="9235455" cy="5374888"/>
            <a:chOff x="1558925" y="4192858"/>
            <a:chExt cx="9235455" cy="5374888"/>
          </a:xfrm>
        </p:grpSpPr>
        <p:cxnSp>
          <p:nvCxnSpPr>
            <p:cNvPr id="16" name="Straight Connector 15"/>
            <p:cNvCxnSpPr/>
            <p:nvPr/>
          </p:nvCxnSpPr>
          <p:spPr>
            <a:xfrm>
              <a:off x="1558925" y="95677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274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p:cNvSpPr/>
          <p:nvPr/>
        </p:nvSpPr>
        <p:spPr>
          <a:xfrm>
            <a:off x="0" y="215416"/>
            <a:ext cx="24377651" cy="13497939"/>
          </a:xfrm>
          <a:prstGeom prst="rect">
            <a:avLst/>
          </a:prstGeom>
          <a:solidFill>
            <a:schemeClr val="tx1"/>
          </a:solidFill>
          <a:ln w="12700">
            <a:miter lim="400000"/>
          </a:ln>
        </p:spPr>
        <p:txBody>
          <a:bodyPr lIns="71418" tIns="71418" rIns="71418" bIns="71418" anchor="ctr"/>
          <a:lstStyle/>
          <a:p>
            <a:pPr>
              <a:lnSpc>
                <a:spcPct val="130000"/>
              </a:lnSpc>
              <a:defRPr sz="2100" b="0" spc="-21"/>
            </a:pPr>
            <a:endParaRPr sz="2099" dirty="0"/>
          </a:p>
        </p:txBody>
      </p:sp>
      <p:sp>
        <p:nvSpPr>
          <p:cNvPr id="25" name="IMPERIAL"/>
          <p:cNvSpPr txBox="1"/>
          <p:nvPr/>
        </p:nvSpPr>
        <p:spPr>
          <a:xfrm>
            <a:off x="1483371" y="4149566"/>
            <a:ext cx="21410907"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r>
              <a:rPr lang="en-GB" dirty="0">
                <a:latin typeface="Lato" panose="020F0502020204030203" pitchFamily="34" charset="0"/>
                <a:ea typeface="Lato" panose="020F0502020204030203" pitchFamily="34" charset="0"/>
                <a:cs typeface="Lato" panose="020F0502020204030203" pitchFamily="34" charset="0"/>
              </a:rPr>
              <a:t>Financial Markets</a:t>
            </a:r>
            <a:endParaRPr lang="en-GB" b="1" dirty="0">
              <a:latin typeface="Lato" panose="020F0502020204030203" pitchFamily="34" charset="0"/>
              <a:ea typeface="Lato" panose="020F0502020204030203" pitchFamily="34" charset="0"/>
              <a:cs typeface="Lato" panose="020F0502020204030203" pitchFamily="34" charset="0"/>
            </a:endParaRPr>
          </a:p>
        </p:txBody>
      </p:sp>
      <p:sp>
        <p:nvSpPr>
          <p:cNvPr id="30" name="Rechteck"/>
          <p:cNvSpPr/>
          <p:nvPr/>
        </p:nvSpPr>
        <p:spPr>
          <a:xfrm>
            <a:off x="13251499" y="9850287"/>
            <a:ext cx="1066575" cy="15890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1" name="Rechteck"/>
          <p:cNvSpPr/>
          <p:nvPr/>
        </p:nvSpPr>
        <p:spPr>
          <a:xfrm>
            <a:off x="14313419" y="9850287"/>
            <a:ext cx="1066575" cy="15890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7" name="Rechteck"/>
          <p:cNvSpPr/>
          <p:nvPr/>
        </p:nvSpPr>
        <p:spPr>
          <a:xfrm>
            <a:off x="0" y="6118"/>
            <a:ext cx="4073834" cy="209298"/>
          </a:xfrm>
          <a:prstGeom prst="rect">
            <a:avLst/>
          </a:prstGeom>
          <a:solidFill>
            <a:schemeClr val="accent1"/>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8" name="Rechteck"/>
          <p:cNvSpPr/>
          <p:nvPr/>
        </p:nvSpPr>
        <p:spPr>
          <a:xfrm>
            <a:off x="4069258" y="6118"/>
            <a:ext cx="4073835" cy="209298"/>
          </a:xfrm>
          <a:prstGeom prst="rect">
            <a:avLst/>
          </a:prstGeom>
          <a:solidFill>
            <a:schemeClr val="accent2"/>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9" name="Rechteck"/>
          <p:cNvSpPr/>
          <p:nvPr/>
        </p:nvSpPr>
        <p:spPr>
          <a:xfrm>
            <a:off x="8109241" y="6118"/>
            <a:ext cx="4073835" cy="209298"/>
          </a:xfrm>
          <a:prstGeom prst="rect">
            <a:avLst/>
          </a:prstGeom>
          <a:solidFill>
            <a:schemeClr val="accent3"/>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0" name="Rechteck"/>
          <p:cNvSpPr/>
          <p:nvPr/>
        </p:nvSpPr>
        <p:spPr>
          <a:xfrm>
            <a:off x="12178501" y="6118"/>
            <a:ext cx="4073835" cy="209298"/>
          </a:xfrm>
          <a:prstGeom prst="rect">
            <a:avLst/>
          </a:prstGeom>
          <a:solidFill>
            <a:schemeClr val="accent4"/>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1" name="Rechteck"/>
          <p:cNvSpPr/>
          <p:nvPr/>
        </p:nvSpPr>
        <p:spPr>
          <a:xfrm>
            <a:off x="16247762" y="6118"/>
            <a:ext cx="4073834" cy="20929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2" name="Rechteck"/>
          <p:cNvSpPr/>
          <p:nvPr/>
        </p:nvSpPr>
        <p:spPr>
          <a:xfrm>
            <a:off x="20303815" y="6118"/>
            <a:ext cx="4073835" cy="20929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 name="IMPERIAL">
            <a:extLst>
              <a:ext uri="{FF2B5EF4-FFF2-40B4-BE49-F238E27FC236}">
                <a16:creationId xmlns:a16="http://schemas.microsoft.com/office/drawing/2014/main" id="{27400D90-3222-23B0-2FEE-CC6208EE8BF0}"/>
              </a:ext>
            </a:extLst>
          </p:cNvPr>
          <p:cNvSpPr txBox="1"/>
          <p:nvPr/>
        </p:nvSpPr>
        <p:spPr>
          <a:xfrm>
            <a:off x="8109241" y="12017957"/>
            <a:ext cx="6927885"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endParaRPr lang="en-GB" sz="3600" b="1" dirty="0">
              <a:latin typeface="+mj-lt"/>
            </a:endParaRPr>
          </a:p>
        </p:txBody>
      </p:sp>
    </p:spTree>
    <p:extLst>
      <p:ext uri="{BB962C8B-B14F-4D97-AF65-F5344CB8AC3E}">
        <p14:creationId xmlns:p14="http://schemas.microsoft.com/office/powerpoint/2010/main" val="4013700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3" presetClass="entr" presetSubtype="32" fill="hold" grpId="0" nodeType="afterEffect">
                                  <p:stCondLst>
                                    <p:cond delay="0"/>
                                  </p:stCondLst>
                                  <p:iterate>
                                    <p:tmAbs val="0"/>
                                  </p:iterate>
                                  <p:childTnLst>
                                    <p:set>
                                      <p:cBhvr>
                                        <p:cTn id="11" fill="hold"/>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strVal val="4*#ppt_w"/>
                                          </p:val>
                                        </p:tav>
                                        <p:tav tm="100000">
                                          <p:val>
                                            <p:strVal val="#ppt_w"/>
                                          </p:val>
                                        </p:tav>
                                      </p:tavLst>
                                    </p:anim>
                                    <p:anim calcmode="lin" valueType="num">
                                      <p:cBhvr>
                                        <p:cTn id="13" dur="250" fill="hold"/>
                                        <p:tgtEl>
                                          <p:spTgt spid="37"/>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23" presetClass="entr" presetSubtype="32" fill="hold" grpId="0" nodeType="afterEffect">
                                  <p:stCondLst>
                                    <p:cond delay="150"/>
                                  </p:stCondLst>
                                  <p:iterate>
                                    <p:tmAbs val="0"/>
                                  </p:iterate>
                                  <p:childTnLst>
                                    <p:set>
                                      <p:cBhvr>
                                        <p:cTn id="16" fill="hold"/>
                                        <p:tgtEl>
                                          <p:spTgt spid="38"/>
                                        </p:tgtEl>
                                        <p:attrNameLst>
                                          <p:attrName>style.visibility</p:attrName>
                                        </p:attrNameLst>
                                      </p:cBhvr>
                                      <p:to>
                                        <p:strVal val="visible"/>
                                      </p:to>
                                    </p:set>
                                    <p:anim calcmode="lin" valueType="num">
                                      <p:cBhvr>
                                        <p:cTn id="17" dur="250" fill="hold"/>
                                        <p:tgtEl>
                                          <p:spTgt spid="38"/>
                                        </p:tgtEl>
                                        <p:attrNameLst>
                                          <p:attrName>ppt_w</p:attrName>
                                        </p:attrNameLst>
                                      </p:cBhvr>
                                      <p:tavLst>
                                        <p:tav tm="0">
                                          <p:val>
                                            <p:strVal val="4*#ppt_w"/>
                                          </p:val>
                                        </p:tav>
                                        <p:tav tm="100000">
                                          <p:val>
                                            <p:strVal val="#ppt_w"/>
                                          </p:val>
                                        </p:tav>
                                      </p:tavLst>
                                    </p:anim>
                                    <p:anim calcmode="lin" valueType="num">
                                      <p:cBhvr>
                                        <p:cTn id="18" dur="250" fill="hold"/>
                                        <p:tgtEl>
                                          <p:spTgt spid="38"/>
                                        </p:tgtEl>
                                        <p:attrNameLst>
                                          <p:attrName>ppt_h</p:attrName>
                                        </p:attrNameLst>
                                      </p:cBhvr>
                                      <p:tavLst>
                                        <p:tav tm="0">
                                          <p:val>
                                            <p:strVal val="4*#ppt_h"/>
                                          </p:val>
                                        </p:tav>
                                        <p:tav tm="100000">
                                          <p:val>
                                            <p:strVal val="#ppt_h"/>
                                          </p:val>
                                        </p:tav>
                                      </p:tavLst>
                                    </p:anim>
                                  </p:childTnLst>
                                </p:cTn>
                              </p:par>
                            </p:childTnLst>
                          </p:cTn>
                        </p:par>
                        <p:par>
                          <p:cTn id="19" fill="hold">
                            <p:stCondLst>
                              <p:cond delay="900"/>
                            </p:stCondLst>
                            <p:childTnLst>
                              <p:par>
                                <p:cTn id="20" presetID="23" presetClass="entr" presetSubtype="32" fill="hold" grpId="0" nodeType="afterEffect">
                                  <p:stCondLst>
                                    <p:cond delay="150"/>
                                  </p:stCondLst>
                                  <p:iterate>
                                    <p:tmAbs val="0"/>
                                  </p:iterate>
                                  <p:childTnLst>
                                    <p:set>
                                      <p:cBhvr>
                                        <p:cTn id="21" fill="hold"/>
                                        <p:tgtEl>
                                          <p:spTgt spid="39"/>
                                        </p:tgtEl>
                                        <p:attrNameLst>
                                          <p:attrName>style.visibility</p:attrName>
                                        </p:attrNameLst>
                                      </p:cBhvr>
                                      <p:to>
                                        <p:strVal val="visible"/>
                                      </p:to>
                                    </p:set>
                                    <p:anim calcmode="lin" valueType="num">
                                      <p:cBhvr>
                                        <p:cTn id="22" dur="250" fill="hold"/>
                                        <p:tgtEl>
                                          <p:spTgt spid="39"/>
                                        </p:tgtEl>
                                        <p:attrNameLst>
                                          <p:attrName>ppt_w</p:attrName>
                                        </p:attrNameLst>
                                      </p:cBhvr>
                                      <p:tavLst>
                                        <p:tav tm="0">
                                          <p:val>
                                            <p:strVal val="4*#ppt_w"/>
                                          </p:val>
                                        </p:tav>
                                        <p:tav tm="100000">
                                          <p:val>
                                            <p:strVal val="#ppt_w"/>
                                          </p:val>
                                        </p:tav>
                                      </p:tavLst>
                                    </p:anim>
                                    <p:anim calcmode="lin" valueType="num">
                                      <p:cBhvr>
                                        <p:cTn id="23" dur="250" fill="hold"/>
                                        <p:tgtEl>
                                          <p:spTgt spid="39"/>
                                        </p:tgtEl>
                                        <p:attrNameLst>
                                          <p:attrName>ppt_h</p:attrName>
                                        </p:attrNameLst>
                                      </p:cBhvr>
                                      <p:tavLst>
                                        <p:tav tm="0">
                                          <p:val>
                                            <p:strVal val="4*#ppt_h"/>
                                          </p:val>
                                        </p:tav>
                                        <p:tav tm="100000">
                                          <p:val>
                                            <p:strVal val="#ppt_h"/>
                                          </p:val>
                                        </p:tav>
                                      </p:tavLst>
                                    </p:anim>
                                  </p:childTnLst>
                                </p:cTn>
                              </p:par>
                            </p:childTnLst>
                          </p:cTn>
                        </p:par>
                        <p:par>
                          <p:cTn id="24" fill="hold">
                            <p:stCondLst>
                              <p:cond delay="1300"/>
                            </p:stCondLst>
                            <p:childTnLst>
                              <p:par>
                                <p:cTn id="25" presetID="23" presetClass="entr" presetSubtype="32" fill="hold" grpId="0" nodeType="afterEffect">
                                  <p:stCondLst>
                                    <p:cond delay="150"/>
                                  </p:stCondLst>
                                  <p:iterate>
                                    <p:tmAbs val="0"/>
                                  </p:iterate>
                                  <p:childTnLst>
                                    <p:set>
                                      <p:cBhvr>
                                        <p:cTn id="26" fill="hold"/>
                                        <p:tgtEl>
                                          <p:spTgt spid="40"/>
                                        </p:tgtEl>
                                        <p:attrNameLst>
                                          <p:attrName>style.visibility</p:attrName>
                                        </p:attrNameLst>
                                      </p:cBhvr>
                                      <p:to>
                                        <p:strVal val="visible"/>
                                      </p:to>
                                    </p:set>
                                    <p:anim calcmode="lin" valueType="num">
                                      <p:cBhvr>
                                        <p:cTn id="27" dur="250" fill="hold"/>
                                        <p:tgtEl>
                                          <p:spTgt spid="40"/>
                                        </p:tgtEl>
                                        <p:attrNameLst>
                                          <p:attrName>ppt_w</p:attrName>
                                        </p:attrNameLst>
                                      </p:cBhvr>
                                      <p:tavLst>
                                        <p:tav tm="0">
                                          <p:val>
                                            <p:strVal val="4*#ppt_w"/>
                                          </p:val>
                                        </p:tav>
                                        <p:tav tm="100000">
                                          <p:val>
                                            <p:strVal val="#ppt_w"/>
                                          </p:val>
                                        </p:tav>
                                      </p:tavLst>
                                    </p:anim>
                                    <p:anim calcmode="lin" valueType="num">
                                      <p:cBhvr>
                                        <p:cTn id="28" dur="250" fill="hold"/>
                                        <p:tgtEl>
                                          <p:spTgt spid="40"/>
                                        </p:tgtEl>
                                        <p:attrNameLst>
                                          <p:attrName>ppt_h</p:attrName>
                                        </p:attrNameLst>
                                      </p:cBhvr>
                                      <p:tavLst>
                                        <p:tav tm="0">
                                          <p:val>
                                            <p:strVal val="4*#ppt_h"/>
                                          </p:val>
                                        </p:tav>
                                        <p:tav tm="100000">
                                          <p:val>
                                            <p:strVal val="#ppt_h"/>
                                          </p:val>
                                        </p:tav>
                                      </p:tavLst>
                                    </p:anim>
                                  </p:childTnLst>
                                </p:cTn>
                              </p:par>
                            </p:childTnLst>
                          </p:cTn>
                        </p:par>
                        <p:par>
                          <p:cTn id="29" fill="hold">
                            <p:stCondLst>
                              <p:cond delay="1700"/>
                            </p:stCondLst>
                            <p:childTnLst>
                              <p:par>
                                <p:cTn id="30" presetID="23" presetClass="entr" presetSubtype="32" fill="hold" grpId="0" nodeType="afterEffect">
                                  <p:stCondLst>
                                    <p:cond delay="150"/>
                                  </p:stCondLst>
                                  <p:iterate>
                                    <p:tmAbs val="0"/>
                                  </p:iterate>
                                  <p:childTnLst>
                                    <p:set>
                                      <p:cBhvr>
                                        <p:cTn id="31" fill="hold"/>
                                        <p:tgtEl>
                                          <p:spTgt spid="41"/>
                                        </p:tgtEl>
                                        <p:attrNameLst>
                                          <p:attrName>style.visibility</p:attrName>
                                        </p:attrNameLst>
                                      </p:cBhvr>
                                      <p:to>
                                        <p:strVal val="visible"/>
                                      </p:to>
                                    </p:set>
                                    <p:anim calcmode="lin" valueType="num">
                                      <p:cBhvr>
                                        <p:cTn id="32" dur="250" fill="hold"/>
                                        <p:tgtEl>
                                          <p:spTgt spid="41"/>
                                        </p:tgtEl>
                                        <p:attrNameLst>
                                          <p:attrName>ppt_w</p:attrName>
                                        </p:attrNameLst>
                                      </p:cBhvr>
                                      <p:tavLst>
                                        <p:tav tm="0">
                                          <p:val>
                                            <p:strVal val="4*#ppt_w"/>
                                          </p:val>
                                        </p:tav>
                                        <p:tav tm="100000">
                                          <p:val>
                                            <p:strVal val="#ppt_w"/>
                                          </p:val>
                                        </p:tav>
                                      </p:tavLst>
                                    </p:anim>
                                    <p:anim calcmode="lin" valueType="num">
                                      <p:cBhvr>
                                        <p:cTn id="33" dur="250" fill="hold"/>
                                        <p:tgtEl>
                                          <p:spTgt spid="41"/>
                                        </p:tgtEl>
                                        <p:attrNameLst>
                                          <p:attrName>ppt_h</p:attrName>
                                        </p:attrNameLst>
                                      </p:cBhvr>
                                      <p:tavLst>
                                        <p:tav tm="0">
                                          <p:val>
                                            <p:strVal val="4*#ppt_h"/>
                                          </p:val>
                                        </p:tav>
                                        <p:tav tm="100000">
                                          <p:val>
                                            <p:strVal val="#ppt_h"/>
                                          </p:val>
                                        </p:tav>
                                      </p:tavLst>
                                    </p:anim>
                                  </p:childTnLst>
                                </p:cTn>
                              </p:par>
                            </p:childTnLst>
                          </p:cTn>
                        </p:par>
                        <p:par>
                          <p:cTn id="34" fill="hold">
                            <p:stCondLst>
                              <p:cond delay="2100"/>
                            </p:stCondLst>
                            <p:childTnLst>
                              <p:par>
                                <p:cTn id="35" presetID="23" presetClass="entr" presetSubtype="32" fill="hold" grpId="0" nodeType="afterEffect">
                                  <p:stCondLst>
                                    <p:cond delay="150"/>
                                  </p:stCondLst>
                                  <p:iterate>
                                    <p:tmAbs val="0"/>
                                  </p:iterate>
                                  <p:childTnLst>
                                    <p:set>
                                      <p:cBhvr>
                                        <p:cTn id="36" fill="hold"/>
                                        <p:tgtEl>
                                          <p:spTgt spid="42"/>
                                        </p:tgtEl>
                                        <p:attrNameLst>
                                          <p:attrName>style.visibility</p:attrName>
                                        </p:attrNameLst>
                                      </p:cBhvr>
                                      <p:to>
                                        <p:strVal val="visible"/>
                                      </p:to>
                                    </p:set>
                                    <p:anim calcmode="lin" valueType="num">
                                      <p:cBhvr>
                                        <p:cTn id="37" dur="250" fill="hold"/>
                                        <p:tgtEl>
                                          <p:spTgt spid="42"/>
                                        </p:tgtEl>
                                        <p:attrNameLst>
                                          <p:attrName>ppt_w</p:attrName>
                                        </p:attrNameLst>
                                      </p:cBhvr>
                                      <p:tavLst>
                                        <p:tav tm="0">
                                          <p:val>
                                            <p:strVal val="4*#ppt_w"/>
                                          </p:val>
                                        </p:tav>
                                        <p:tav tm="100000">
                                          <p:val>
                                            <p:strVal val="#ppt_w"/>
                                          </p:val>
                                        </p:tav>
                                      </p:tavLst>
                                    </p:anim>
                                    <p:anim calcmode="lin" valueType="num">
                                      <p:cBhvr>
                                        <p:cTn id="38" dur="250" fill="hold"/>
                                        <p:tgtEl>
                                          <p:spTgt spid="42"/>
                                        </p:tgtEl>
                                        <p:attrNameLst>
                                          <p:attrName>ppt_h</p:attrName>
                                        </p:attrNameLst>
                                      </p:cBhvr>
                                      <p:tavLst>
                                        <p:tav tm="0">
                                          <p:val>
                                            <p:strVal val="4*#ppt_h"/>
                                          </p:val>
                                        </p:tav>
                                        <p:tav tm="100000">
                                          <p:val>
                                            <p:strVal val="#ppt_h"/>
                                          </p:val>
                                        </p:tav>
                                      </p:tavLst>
                                    </p:anim>
                                  </p:childTnLst>
                                </p:cTn>
                              </p:par>
                            </p:childTnLst>
                          </p:cTn>
                        </p:par>
                        <p:par>
                          <p:cTn id="39" fill="hold">
                            <p:stCondLst>
                              <p:cond delay="2500"/>
                            </p:stCondLst>
                            <p:childTnLst>
                              <p:par>
                                <p:cTn id="40" presetID="1" presetClass="entr" presetSubtype="0" fill="hold" grpId="0" nodeType="afterEffect">
                                  <p:stCondLst>
                                    <p:cond delay="0"/>
                                  </p:stCondLst>
                                  <p:iterate type="lt">
                                    <p:tmAbs val="100"/>
                                  </p:iterate>
                                  <p:childTnLst>
                                    <p:set>
                                      <p:cBhvr>
                                        <p:cTn id="41" fill="hold"/>
                                        <p:tgtEl>
                                          <p:spTgt spid="25"/>
                                        </p:tgtEl>
                                        <p:attrNameLst>
                                          <p:attrName>style.visibility</p:attrName>
                                        </p:attrNameLst>
                                      </p:cBhvr>
                                      <p:to>
                                        <p:strVal val="visible"/>
                                      </p:to>
                                    </p:set>
                                  </p:childTnLst>
                                </p:cTn>
                              </p:par>
                            </p:childTnLst>
                          </p:cTn>
                        </p:par>
                        <p:par>
                          <p:cTn id="42" fill="hold">
                            <p:stCondLst>
                              <p:cond delay="4000"/>
                            </p:stCondLst>
                            <p:childTnLst>
                              <p:par>
                                <p:cTn id="43" presetID="22" presetClass="entr" presetSubtype="8" fill="hold" grpId="0" nodeType="afterEffect">
                                  <p:stCondLst>
                                    <p:cond delay="80"/>
                                  </p:stCondLst>
                                  <p:iterate>
                                    <p:tmAbs val="0"/>
                                  </p:iterate>
                                  <p:childTnLst>
                                    <p:set>
                                      <p:cBhvr>
                                        <p:cTn id="44" fill="hold"/>
                                        <p:tgtEl>
                                          <p:spTgt spid="30"/>
                                        </p:tgtEl>
                                        <p:attrNameLst>
                                          <p:attrName>style.visibility</p:attrName>
                                        </p:attrNameLst>
                                      </p:cBhvr>
                                      <p:to>
                                        <p:strVal val="visible"/>
                                      </p:to>
                                    </p:set>
                                    <p:animEffect transition="in" filter="wipe(left)">
                                      <p:cBhvr>
                                        <p:cTn id="45" dur="100"/>
                                        <p:tgtEl>
                                          <p:spTgt spid="30"/>
                                        </p:tgtEl>
                                      </p:cBhvr>
                                    </p:animEffect>
                                  </p:childTnLst>
                                </p:cTn>
                              </p:par>
                            </p:childTnLst>
                          </p:cTn>
                        </p:par>
                        <p:par>
                          <p:cTn id="46" fill="hold">
                            <p:stCondLst>
                              <p:cond delay="4180"/>
                            </p:stCondLst>
                            <p:childTnLst>
                              <p:par>
                                <p:cTn id="47" presetID="22" presetClass="entr" presetSubtype="8" fill="hold" grpId="0" nodeType="afterEffect">
                                  <p:stCondLst>
                                    <p:cond delay="80"/>
                                  </p:stCondLst>
                                  <p:iterate>
                                    <p:tmAbs val="0"/>
                                  </p:iterate>
                                  <p:childTnLst>
                                    <p:set>
                                      <p:cBhvr>
                                        <p:cTn id="48" fill="hold"/>
                                        <p:tgtEl>
                                          <p:spTgt spid="31"/>
                                        </p:tgtEl>
                                        <p:attrNameLst>
                                          <p:attrName>style.visibility</p:attrName>
                                        </p:attrNameLst>
                                      </p:cBhvr>
                                      <p:to>
                                        <p:strVal val="visible"/>
                                      </p:to>
                                    </p:set>
                                    <p:animEffect transition="in" filter="wipe(left)">
                                      <p:cBhvr>
                                        <p:cTn id="49" dur="100"/>
                                        <p:tgtEl>
                                          <p:spTgt spid="31"/>
                                        </p:tgtEl>
                                      </p:cBhvr>
                                    </p:animEffect>
                                  </p:childTnLst>
                                </p:cTn>
                              </p:par>
                            </p:childTnLst>
                          </p:cTn>
                        </p:par>
                        <p:par>
                          <p:cTn id="50" fill="hold">
                            <p:stCondLst>
                              <p:cond delay="4360"/>
                            </p:stCondLst>
                            <p:childTnLst>
                              <p:par>
                                <p:cTn id="51" presetID="1" presetClass="entr" presetSubtype="0" fill="hold" grpId="0" nodeType="afterEffect">
                                  <p:stCondLst>
                                    <p:cond delay="0"/>
                                  </p:stCondLst>
                                  <p:iterate type="lt">
                                    <p:tmAbs val="100"/>
                                  </p:iterate>
                                  <p:childTnLst>
                                    <p:set>
                                      <p:cBhvr>
                                        <p:cTn id="52"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5" grpId="0" animBg="1" advAuto="0"/>
      <p:bldP spid="30" grpId="0" animBg="1" advAuto="0"/>
      <p:bldP spid="31" grpId="0" animBg="1" advAuto="0"/>
      <p:bldP spid="37" grpId="0" animBg="1" advAuto="0"/>
      <p:bldP spid="38" grpId="0" animBg="1" advAuto="0"/>
      <p:bldP spid="39" grpId="0" animBg="1" advAuto="0"/>
      <p:bldP spid="40" grpId="0" animBg="1" advAuto="0"/>
      <p:bldP spid="41" grpId="0" animBg="1" advAuto="0"/>
      <p:bldP spid="42" grpId="0" animBg="1" advAuto="0"/>
      <p:bldP spid="4" grpId="0"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accent6"/>
                  </a:solidFill>
                  <a:latin typeface="Lato Regular"/>
                  <a:cs typeface="Lato Regular"/>
                </a:rPr>
                <a:t>Finansial Markets</a:t>
              </a: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14" name="Picture Placeholder 13">
            <a:extLst>
              <a:ext uri="{FF2B5EF4-FFF2-40B4-BE49-F238E27FC236}">
                <a16:creationId xmlns:a16="http://schemas.microsoft.com/office/drawing/2014/main" id="{7525581F-E62C-5BFC-B930-05280939AE3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108" r="27108"/>
          <a:stretch/>
        </p:blipFill>
        <p:spPr>
          <a:xfrm>
            <a:off x="-22225" y="44450"/>
            <a:ext cx="9451975" cy="13716000"/>
          </a:xfrm>
        </p:spPr>
      </p:pic>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1264451" y="3217394"/>
            <a:ext cx="143625"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8" name="TextBox 27">
            <a:extLst>
              <a:ext uri="{FF2B5EF4-FFF2-40B4-BE49-F238E27FC236}">
                <a16:creationId xmlns:a16="http://schemas.microsoft.com/office/drawing/2014/main" id="{4EBAED17-5AF3-EB0B-80D3-51A2EB8905D8}"/>
              </a:ext>
            </a:extLst>
          </p:cNvPr>
          <p:cNvSpPr txBox="1"/>
          <p:nvPr/>
        </p:nvSpPr>
        <p:spPr>
          <a:xfrm>
            <a:off x="10000671" y="285517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1</a:t>
            </a:r>
          </a:p>
        </p:txBody>
      </p:sp>
      <p:sp>
        <p:nvSpPr>
          <p:cNvPr id="29" name="TextBox 28">
            <a:extLst>
              <a:ext uri="{FF2B5EF4-FFF2-40B4-BE49-F238E27FC236}">
                <a16:creationId xmlns:a16="http://schemas.microsoft.com/office/drawing/2014/main" id="{1ACB08F5-9450-A9BF-3062-728C85628C30}"/>
              </a:ext>
            </a:extLst>
          </p:cNvPr>
          <p:cNvSpPr txBox="1"/>
          <p:nvPr/>
        </p:nvSpPr>
        <p:spPr>
          <a:xfrm>
            <a:off x="11426921" y="3160295"/>
            <a:ext cx="11800684" cy="1200329"/>
          </a:xfrm>
          <a:prstGeom prst="rect">
            <a:avLst/>
          </a:prstGeom>
          <a:noFill/>
        </p:spPr>
        <p:txBody>
          <a:bodyPr wrap="square" rtlCol="0">
            <a:spAutoFit/>
          </a:bodyPr>
          <a:lstStyle/>
          <a:p>
            <a:r>
              <a:rPr lang="en-GB" sz="7200" b="1" dirty="0">
                <a:latin typeface="Lato" panose="020F0502020204030203" pitchFamily="34" charset="0"/>
                <a:ea typeface="Lato" panose="020F0502020204030203" pitchFamily="34" charset="0"/>
                <a:cs typeface="Lato" panose="020F0502020204030203" pitchFamily="34" charset="0"/>
              </a:rPr>
              <a:t>Bond Markets</a:t>
            </a:r>
            <a:endParaRPr lang="id-ID" sz="6600" b="1" dirty="0">
              <a:latin typeface="Lato" panose="020F0502020204030203" pitchFamily="34" charset="0"/>
              <a:ea typeface="Lato" panose="020F0502020204030203" pitchFamily="34" charset="0"/>
              <a:cs typeface="Lato" panose="020F0502020204030203" pitchFamily="34" charset="0"/>
            </a:endParaRPr>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1170828" y="7290275"/>
            <a:ext cx="143625"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1264626" y="7290275"/>
            <a:ext cx="11962979" cy="1200329"/>
          </a:xfrm>
          <a:prstGeom prst="rect">
            <a:avLst/>
          </a:prstGeom>
          <a:noFill/>
        </p:spPr>
        <p:txBody>
          <a:bodyPr wrap="square" rtlCol="0">
            <a:spAutoFit/>
          </a:bodyPr>
          <a:lstStyle/>
          <a:p>
            <a:r>
              <a:rPr lang="en-GB" sz="7200" b="1" dirty="0">
                <a:latin typeface="Lato" panose="020F0502020204030203" pitchFamily="34" charset="0"/>
                <a:ea typeface="Lato" panose="020F0502020204030203" pitchFamily="34" charset="0"/>
                <a:cs typeface="Lato" panose="020F0502020204030203" pitchFamily="34" charset="0"/>
              </a:rPr>
              <a:t>Futures Markets</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1099016" y="11235264"/>
            <a:ext cx="143625"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1261486" y="11178165"/>
            <a:ext cx="11800684" cy="1200329"/>
          </a:xfrm>
          <a:prstGeom prst="rect">
            <a:avLst/>
          </a:prstGeom>
          <a:noFill/>
        </p:spPr>
        <p:txBody>
          <a:bodyPr wrap="square" rtlCol="0">
            <a:spAutoFit/>
          </a:bodyPr>
          <a:lstStyle/>
          <a:p>
            <a:r>
              <a:rPr lang="en-GB" sz="7200" b="1" dirty="0">
                <a:latin typeface="Lato" panose="020F0502020204030203" pitchFamily="34" charset="0"/>
                <a:ea typeface="Lato" panose="020F0502020204030203" pitchFamily="34" charset="0"/>
                <a:cs typeface="Lato" panose="020F0502020204030203" pitchFamily="34" charset="0"/>
              </a:rPr>
              <a:t>Stock Markets</a:t>
            </a:r>
            <a:endParaRPr lang="id-ID" sz="6600" b="1" dirty="0">
              <a:latin typeface="Lato" panose="020F0502020204030203" pitchFamily="34" charset="0"/>
              <a:ea typeface="Lato" panose="020F0502020204030203" pitchFamily="34" charset="0"/>
              <a:cs typeface="Lato" panose="020F0502020204030203" pitchFamily="34" charset="0"/>
            </a:endParaRPr>
          </a:p>
        </p:txBody>
      </p:sp>
      <p:sp>
        <p:nvSpPr>
          <p:cNvPr id="42" name="TextBox 41">
            <a:extLst>
              <a:ext uri="{FF2B5EF4-FFF2-40B4-BE49-F238E27FC236}">
                <a16:creationId xmlns:a16="http://schemas.microsoft.com/office/drawing/2014/main" id="{F27196CA-A9FE-37CC-C833-2D7FC2D8114F}"/>
              </a:ext>
            </a:extLst>
          </p:cNvPr>
          <p:cNvSpPr txBox="1"/>
          <p:nvPr/>
        </p:nvSpPr>
        <p:spPr>
          <a:xfrm>
            <a:off x="9819062" y="7015012"/>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2</a:t>
            </a:r>
          </a:p>
        </p:txBody>
      </p:sp>
      <p:sp>
        <p:nvSpPr>
          <p:cNvPr id="43" name="TextBox 42">
            <a:extLst>
              <a:ext uri="{FF2B5EF4-FFF2-40B4-BE49-F238E27FC236}">
                <a16:creationId xmlns:a16="http://schemas.microsoft.com/office/drawing/2014/main" id="{BFF904B2-70D5-9674-BCB8-BC59E1B59B7E}"/>
              </a:ext>
            </a:extLst>
          </p:cNvPr>
          <p:cNvSpPr txBox="1"/>
          <p:nvPr/>
        </p:nvSpPr>
        <p:spPr>
          <a:xfrm>
            <a:off x="9808815" y="10860828"/>
            <a:ext cx="1506097" cy="1800503"/>
          </a:xfrm>
          <a:prstGeom prst="rect">
            <a:avLst/>
          </a:prstGeom>
          <a:noFill/>
        </p:spPr>
        <p:txBody>
          <a:bodyPr wrap="square" lIns="182889" tIns="91445" rIns="182889" bIns="91445" rtlCol="0">
            <a:spAutoFit/>
          </a:bodyPr>
          <a:lstStyle/>
          <a:p>
            <a:r>
              <a:rPr lang="id-ID" sz="10500" b="1" dirty="0">
                <a:latin typeface="Lato Regular"/>
                <a:cs typeface="Lato Regular"/>
              </a:rPr>
              <a:t>3</a:t>
            </a:r>
          </a:p>
        </p:txBody>
      </p:sp>
    </p:spTree>
    <p:extLst>
      <p:ext uri="{BB962C8B-B14F-4D97-AF65-F5344CB8AC3E}">
        <p14:creationId xmlns:p14="http://schemas.microsoft.com/office/powerpoint/2010/main" val="119970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11" presetID="53" presetClass="entr" presetSubtype="16"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500" fill="hold"/>
                                        <p:tgtEl>
                                          <p:spTgt spid="43"/>
                                        </p:tgtEl>
                                        <p:attrNameLst>
                                          <p:attrName>ppt_w</p:attrName>
                                        </p:attrNameLst>
                                      </p:cBhvr>
                                      <p:tavLst>
                                        <p:tav tm="0">
                                          <p:val>
                                            <p:fltVal val="0"/>
                                          </p:val>
                                        </p:tav>
                                        <p:tav tm="100000">
                                          <p:val>
                                            <p:strVal val="#ppt_w"/>
                                          </p:val>
                                        </p:tav>
                                      </p:tavLst>
                                    </p:anim>
                                    <p:anim calcmode="lin" valueType="num">
                                      <p:cBhvr>
                                        <p:cTn id="40" dur="500" fill="hold"/>
                                        <p:tgtEl>
                                          <p:spTgt spid="43"/>
                                        </p:tgtEl>
                                        <p:attrNameLst>
                                          <p:attrName>ppt_h</p:attrName>
                                        </p:attrNameLst>
                                      </p:cBhvr>
                                      <p:tavLst>
                                        <p:tav tm="0">
                                          <p:val>
                                            <p:fltVal val="0"/>
                                          </p:val>
                                        </p:tav>
                                        <p:tav tm="100000">
                                          <p:val>
                                            <p:strVal val="#ppt_h"/>
                                          </p:val>
                                        </p:tav>
                                      </p:tavLst>
                                    </p:anim>
                                    <p:animEffect transition="in" filter="fade">
                                      <p:cBhvr>
                                        <p:cTn id="41" dur="500"/>
                                        <p:tgtEl>
                                          <p:spTgt spid="43"/>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1" grpId="0" animBg="1"/>
      <p:bldP spid="32" grpId="0"/>
      <p:bldP spid="34" grpId="0" animBg="1"/>
      <p:bldP spid="35" grpId="0"/>
      <p:bldP spid="42" grpId="0"/>
      <p:bldP spid="43"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775" y="960120"/>
            <a:ext cx="22470099" cy="11795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76" r="1476"/>
          <a:stretch/>
        </p:blipFill>
        <p:spPr>
          <a:xfrm>
            <a:off x="1639346" y="1286934"/>
            <a:ext cx="21098957" cy="11142132"/>
          </a:xfrm>
          <a:prstGeom prst="rect">
            <a:avLst/>
          </a:prstGeom>
        </p:spPr>
      </p:pic>
    </p:spTree>
    <p:extLst>
      <p:ext uri="{BB962C8B-B14F-4D97-AF65-F5344CB8AC3E}">
        <p14:creationId xmlns:p14="http://schemas.microsoft.com/office/powerpoint/2010/main" val="124139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Freeform 9"/>
          <p:cNvSpPr>
            <a:spLocks noChangeArrowheads="1"/>
          </p:cNvSpPr>
          <p:nvPr/>
        </p:nvSpPr>
        <p:spPr bwMode="auto">
          <a:xfrm>
            <a:off x="11794953" y="6092073"/>
            <a:ext cx="301752" cy="2262852"/>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sp>
        <p:nvSpPr>
          <p:cNvPr id="172" name="Freeform 9"/>
          <p:cNvSpPr>
            <a:spLocks noChangeArrowheads="1"/>
          </p:cNvSpPr>
          <p:nvPr/>
        </p:nvSpPr>
        <p:spPr bwMode="auto">
          <a:xfrm>
            <a:off x="11798466" y="8354924"/>
            <a:ext cx="301752" cy="5361075"/>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chemeClr val="tx2"/>
          </a:solidFill>
          <a:ln>
            <a:noFill/>
          </a:ln>
          <a:effectLst/>
        </p:spPr>
        <p:txBody>
          <a:bodyPr wrap="none" anchor="ctr"/>
          <a:lstStyle/>
          <a:p>
            <a:endParaRPr lang="en-US" dirty="0"/>
          </a:p>
        </p:txBody>
      </p:sp>
      <p:grpSp>
        <p:nvGrpSpPr>
          <p:cNvPr id="173" name="Group 172"/>
          <p:cNvGrpSpPr/>
          <p:nvPr/>
        </p:nvGrpSpPr>
        <p:grpSpPr>
          <a:xfrm>
            <a:off x="13020889" y="7896075"/>
            <a:ext cx="5289154" cy="1108802"/>
            <a:chOff x="13020889" y="7896075"/>
            <a:chExt cx="5289154" cy="1108802"/>
          </a:xfrm>
        </p:grpSpPr>
        <p:sp>
          <p:nvSpPr>
            <p:cNvPr id="174" name="TextBox 173"/>
            <p:cNvSpPr txBox="1"/>
            <p:nvPr/>
          </p:nvSpPr>
          <p:spPr>
            <a:xfrm>
              <a:off x="13021107" y="8557832"/>
              <a:ext cx="4450012" cy="447045"/>
            </a:xfrm>
            <a:prstGeom prst="rect">
              <a:avLst/>
            </a:prstGeom>
            <a:noFill/>
          </p:spPr>
          <p:txBody>
            <a:bodyPr wrap="square" rtlCol="0">
              <a:spAutoFit/>
            </a:bodyPr>
            <a:lstStyle/>
            <a:p>
              <a:pPr>
                <a:lnSpc>
                  <a:spcPct val="130000"/>
                </a:lnSpc>
              </a:pPr>
              <a:endParaRPr lang="en-US" sz="2000" dirty="0">
                <a:solidFill>
                  <a:schemeClr val="tx2"/>
                </a:solidFill>
                <a:latin typeface="Lato Light"/>
                <a:cs typeface="Lato Light"/>
              </a:endParaRPr>
            </a:p>
          </p:txBody>
        </p:sp>
        <p:sp>
          <p:nvSpPr>
            <p:cNvPr id="175" name="TextBox 174"/>
            <p:cNvSpPr txBox="1"/>
            <p:nvPr/>
          </p:nvSpPr>
          <p:spPr>
            <a:xfrm>
              <a:off x="13020889" y="7896075"/>
              <a:ext cx="5289154" cy="769423"/>
            </a:xfrm>
            <a:prstGeom prst="rect">
              <a:avLst/>
            </a:prstGeom>
            <a:noFill/>
          </p:spPr>
          <p:txBody>
            <a:bodyPr wrap="square" lIns="91422" tIns="45711" rIns="91422" bIns="45711" rtlCol="0">
              <a:spAutoFit/>
            </a:bodyPr>
            <a:lstStyle/>
            <a:p>
              <a:r>
                <a:rPr lang="en-US" sz="4400" b="1" dirty="0">
                  <a:solidFill>
                    <a:schemeClr val="tx2"/>
                  </a:solidFill>
                  <a:latin typeface="Lato Regular"/>
                  <a:cs typeface="Lato Regular"/>
                </a:rPr>
                <a:t>Conclusion</a:t>
              </a:r>
              <a:endParaRPr lang="id-ID" sz="4400" b="1" dirty="0">
                <a:solidFill>
                  <a:schemeClr val="tx2"/>
                </a:solidFill>
                <a:latin typeface="Lato Regular"/>
                <a:cs typeface="Lato Regular"/>
              </a:endParaRPr>
            </a:p>
          </p:txBody>
        </p:sp>
      </p:grpSp>
      <p:grpSp>
        <p:nvGrpSpPr>
          <p:cNvPr id="3" name="Group 2"/>
          <p:cNvGrpSpPr/>
          <p:nvPr/>
        </p:nvGrpSpPr>
        <p:grpSpPr>
          <a:xfrm>
            <a:off x="10606460" y="2401729"/>
            <a:ext cx="1895682" cy="2393009"/>
            <a:chOff x="10606460" y="2401729"/>
            <a:chExt cx="1895682" cy="2393009"/>
          </a:xfrm>
        </p:grpSpPr>
        <p:sp>
          <p:nvSpPr>
            <p:cNvPr id="176" name="Freeform 127"/>
            <p:cNvSpPr>
              <a:spLocks noChangeArrowheads="1"/>
            </p:cNvSpPr>
            <p:nvPr/>
          </p:nvSpPr>
          <p:spPr bwMode="auto">
            <a:xfrm>
              <a:off x="11466911" y="3060478"/>
              <a:ext cx="416781" cy="1734260"/>
            </a:xfrm>
            <a:custGeom>
              <a:avLst/>
              <a:gdLst>
                <a:gd name="T0" fmla="*/ 276 w 277"/>
                <a:gd name="T1" fmla="*/ 1125 h 1140"/>
                <a:gd name="T2" fmla="*/ 187 w 277"/>
                <a:gd name="T3" fmla="*/ 1139 h 1140"/>
                <a:gd name="T4" fmla="*/ 0 w 277"/>
                <a:gd name="T5" fmla="*/ 15 h 1140"/>
                <a:gd name="T6" fmla="*/ 89 w 277"/>
                <a:gd name="T7" fmla="*/ 0 h 1140"/>
                <a:gd name="T8" fmla="*/ 276 w 277"/>
                <a:gd name="T9" fmla="*/ 1125 h 1140"/>
              </a:gdLst>
              <a:ahLst/>
              <a:cxnLst>
                <a:cxn ang="0">
                  <a:pos x="T0" y="T1"/>
                </a:cxn>
                <a:cxn ang="0">
                  <a:pos x="T2" y="T3"/>
                </a:cxn>
                <a:cxn ang="0">
                  <a:pos x="T4" y="T5"/>
                </a:cxn>
                <a:cxn ang="0">
                  <a:pos x="T6" y="T7"/>
                </a:cxn>
                <a:cxn ang="0">
                  <a:pos x="T8" y="T9"/>
                </a:cxn>
              </a:cxnLst>
              <a:rect l="0" t="0" r="r" b="b"/>
              <a:pathLst>
                <a:path w="277" h="1140">
                  <a:moveTo>
                    <a:pt x="276" y="1125"/>
                  </a:moveTo>
                  <a:lnTo>
                    <a:pt x="187" y="1139"/>
                  </a:lnTo>
                  <a:lnTo>
                    <a:pt x="0" y="15"/>
                  </a:lnTo>
                  <a:lnTo>
                    <a:pt x="89" y="0"/>
                  </a:lnTo>
                  <a:lnTo>
                    <a:pt x="276" y="1125"/>
                  </a:lnTo>
                </a:path>
              </a:pathLst>
            </a:custGeom>
            <a:solidFill>
              <a:srgbClr val="8A776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7" name="Freeform 128"/>
            <p:cNvSpPr>
              <a:spLocks noChangeArrowheads="1"/>
            </p:cNvSpPr>
            <p:nvPr/>
          </p:nvSpPr>
          <p:spPr bwMode="auto">
            <a:xfrm>
              <a:off x="10606460" y="2401729"/>
              <a:ext cx="1895682" cy="1035178"/>
            </a:xfrm>
            <a:custGeom>
              <a:avLst/>
              <a:gdLst>
                <a:gd name="T0" fmla="*/ 1148 w 1250"/>
                <a:gd name="T1" fmla="*/ 368 h 685"/>
                <a:gd name="T2" fmla="*/ 95 w 1250"/>
                <a:gd name="T3" fmla="*/ 684 h 685"/>
                <a:gd name="T4" fmla="*/ 0 w 1250"/>
                <a:gd name="T5" fmla="*/ 403 h 685"/>
                <a:gd name="T6" fmla="*/ 1024 w 1250"/>
                <a:gd name="T7" fmla="*/ 0 h 685"/>
                <a:gd name="T8" fmla="*/ 1249 w 1250"/>
                <a:gd name="T9" fmla="*/ 115 h 685"/>
                <a:gd name="T10" fmla="*/ 1148 w 1250"/>
                <a:gd name="T11" fmla="*/ 368 h 685"/>
              </a:gdLst>
              <a:ahLst/>
              <a:cxnLst>
                <a:cxn ang="0">
                  <a:pos x="T0" y="T1"/>
                </a:cxn>
                <a:cxn ang="0">
                  <a:pos x="T2" y="T3"/>
                </a:cxn>
                <a:cxn ang="0">
                  <a:pos x="T4" y="T5"/>
                </a:cxn>
                <a:cxn ang="0">
                  <a:pos x="T6" y="T7"/>
                </a:cxn>
                <a:cxn ang="0">
                  <a:pos x="T8" y="T9"/>
                </a:cxn>
                <a:cxn ang="0">
                  <a:pos x="T10" y="T11"/>
                </a:cxn>
              </a:cxnLst>
              <a:rect l="0" t="0" r="r" b="b"/>
              <a:pathLst>
                <a:path w="1250" h="685">
                  <a:moveTo>
                    <a:pt x="1148" y="368"/>
                  </a:moveTo>
                  <a:lnTo>
                    <a:pt x="95" y="684"/>
                  </a:lnTo>
                  <a:lnTo>
                    <a:pt x="0" y="403"/>
                  </a:lnTo>
                  <a:lnTo>
                    <a:pt x="1024" y="0"/>
                  </a:lnTo>
                  <a:lnTo>
                    <a:pt x="1249" y="115"/>
                  </a:lnTo>
                  <a:lnTo>
                    <a:pt x="1148" y="368"/>
                  </a:lnTo>
                </a:path>
              </a:pathLst>
            </a:custGeom>
            <a:solidFill>
              <a:srgbClr val="9B886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8" name="Freeform 129"/>
            <p:cNvSpPr>
              <a:spLocks noChangeArrowheads="1"/>
            </p:cNvSpPr>
            <p:nvPr/>
          </p:nvSpPr>
          <p:spPr bwMode="auto">
            <a:xfrm>
              <a:off x="10660238" y="2455504"/>
              <a:ext cx="1774681" cy="941071"/>
            </a:xfrm>
            <a:custGeom>
              <a:avLst/>
              <a:gdLst>
                <a:gd name="T0" fmla="*/ 83 w 1169"/>
                <a:gd name="T1" fmla="*/ 619 h 620"/>
                <a:gd name="T2" fmla="*/ 0 w 1169"/>
                <a:gd name="T3" fmla="*/ 380 h 620"/>
                <a:gd name="T4" fmla="*/ 978 w 1169"/>
                <a:gd name="T5" fmla="*/ 0 h 620"/>
                <a:gd name="T6" fmla="*/ 1168 w 1169"/>
                <a:gd name="T7" fmla="*/ 98 h 620"/>
                <a:gd name="T8" fmla="*/ 1085 w 1169"/>
                <a:gd name="T9" fmla="*/ 311 h 620"/>
                <a:gd name="T10" fmla="*/ 1085 w 1169"/>
                <a:gd name="T11" fmla="*/ 314 h 620"/>
                <a:gd name="T12" fmla="*/ 83 w 1169"/>
                <a:gd name="T13" fmla="*/ 619 h 620"/>
                <a:gd name="T14" fmla="*/ 11 w 1169"/>
                <a:gd name="T15" fmla="*/ 383 h 620"/>
                <a:gd name="T16" fmla="*/ 86 w 1169"/>
                <a:gd name="T17" fmla="*/ 610 h 620"/>
                <a:gd name="T18" fmla="*/ 1079 w 1169"/>
                <a:gd name="T19" fmla="*/ 305 h 620"/>
                <a:gd name="T20" fmla="*/ 1159 w 1169"/>
                <a:gd name="T21" fmla="*/ 104 h 620"/>
                <a:gd name="T22" fmla="*/ 978 w 1169"/>
                <a:gd name="T23" fmla="*/ 9 h 620"/>
                <a:gd name="T24" fmla="*/ 11 w 1169"/>
                <a:gd name="T25" fmla="*/ 38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9" h="620">
                  <a:moveTo>
                    <a:pt x="83" y="619"/>
                  </a:moveTo>
                  <a:lnTo>
                    <a:pt x="0" y="380"/>
                  </a:lnTo>
                  <a:lnTo>
                    <a:pt x="978" y="0"/>
                  </a:lnTo>
                  <a:lnTo>
                    <a:pt x="1168" y="98"/>
                  </a:lnTo>
                  <a:lnTo>
                    <a:pt x="1085" y="311"/>
                  </a:lnTo>
                  <a:lnTo>
                    <a:pt x="1085" y="314"/>
                  </a:lnTo>
                  <a:lnTo>
                    <a:pt x="83" y="619"/>
                  </a:lnTo>
                  <a:close/>
                  <a:moveTo>
                    <a:pt x="11" y="383"/>
                  </a:moveTo>
                  <a:lnTo>
                    <a:pt x="86" y="610"/>
                  </a:lnTo>
                  <a:lnTo>
                    <a:pt x="1079" y="305"/>
                  </a:lnTo>
                  <a:lnTo>
                    <a:pt x="1159" y="104"/>
                  </a:lnTo>
                  <a:lnTo>
                    <a:pt x="978" y="9"/>
                  </a:lnTo>
                  <a:lnTo>
                    <a:pt x="11" y="383"/>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9" name="Freeform 130"/>
            <p:cNvSpPr>
              <a:spLocks noChangeArrowheads="1"/>
            </p:cNvSpPr>
            <p:nvPr/>
          </p:nvSpPr>
          <p:spPr bwMode="auto">
            <a:xfrm>
              <a:off x="10935852" y="2959649"/>
              <a:ext cx="194946" cy="282321"/>
            </a:xfrm>
            <a:custGeom>
              <a:avLst/>
              <a:gdLst>
                <a:gd name="T0" fmla="*/ 92 w 134"/>
                <a:gd name="T1" fmla="*/ 178 h 191"/>
                <a:gd name="T2" fmla="*/ 92 w 134"/>
                <a:gd name="T3" fmla="*/ 178 h 191"/>
                <a:gd name="T4" fmla="*/ 118 w 134"/>
                <a:gd name="T5" fmla="*/ 164 h 191"/>
                <a:gd name="T6" fmla="*/ 124 w 134"/>
                <a:gd name="T7" fmla="*/ 152 h 191"/>
                <a:gd name="T8" fmla="*/ 121 w 134"/>
                <a:gd name="T9" fmla="*/ 138 h 191"/>
                <a:gd name="T10" fmla="*/ 103 w 134"/>
                <a:gd name="T11" fmla="*/ 115 h 191"/>
                <a:gd name="T12" fmla="*/ 69 w 134"/>
                <a:gd name="T13" fmla="*/ 107 h 191"/>
                <a:gd name="T14" fmla="*/ 49 w 134"/>
                <a:gd name="T15" fmla="*/ 103 h 191"/>
                <a:gd name="T16" fmla="*/ 32 w 134"/>
                <a:gd name="T17" fmla="*/ 98 h 191"/>
                <a:gd name="T18" fmla="*/ 11 w 134"/>
                <a:gd name="T19" fmla="*/ 86 h 191"/>
                <a:gd name="T20" fmla="*/ 3 w 134"/>
                <a:gd name="T21" fmla="*/ 69 h 191"/>
                <a:gd name="T22" fmla="*/ 0 w 134"/>
                <a:gd name="T23" fmla="*/ 43 h 191"/>
                <a:gd name="T24" fmla="*/ 11 w 134"/>
                <a:gd name="T25" fmla="*/ 23 h 191"/>
                <a:gd name="T26" fmla="*/ 40 w 134"/>
                <a:gd name="T27" fmla="*/ 6 h 191"/>
                <a:gd name="T28" fmla="*/ 46 w 134"/>
                <a:gd name="T29" fmla="*/ 3 h 191"/>
                <a:gd name="T30" fmla="*/ 58 w 134"/>
                <a:gd name="T31" fmla="*/ 0 h 191"/>
                <a:gd name="T32" fmla="*/ 66 w 134"/>
                <a:gd name="T33" fmla="*/ 0 h 191"/>
                <a:gd name="T34" fmla="*/ 69 w 134"/>
                <a:gd name="T35" fmla="*/ 3 h 191"/>
                <a:gd name="T36" fmla="*/ 69 w 134"/>
                <a:gd name="T37" fmla="*/ 6 h 191"/>
                <a:gd name="T38" fmla="*/ 58 w 134"/>
                <a:gd name="T39" fmla="*/ 9 h 191"/>
                <a:gd name="T40" fmla="*/ 46 w 134"/>
                <a:gd name="T41" fmla="*/ 12 h 191"/>
                <a:gd name="T42" fmla="*/ 32 w 134"/>
                <a:gd name="T43" fmla="*/ 17 h 191"/>
                <a:gd name="T44" fmla="*/ 20 w 134"/>
                <a:gd name="T45" fmla="*/ 26 h 191"/>
                <a:gd name="T46" fmla="*/ 9 w 134"/>
                <a:gd name="T47" fmla="*/ 46 h 191"/>
                <a:gd name="T48" fmla="*/ 11 w 134"/>
                <a:gd name="T49" fmla="*/ 69 h 191"/>
                <a:gd name="T50" fmla="*/ 29 w 134"/>
                <a:gd name="T51" fmla="*/ 89 h 191"/>
                <a:gd name="T52" fmla="*/ 60 w 134"/>
                <a:gd name="T53" fmla="*/ 98 h 191"/>
                <a:gd name="T54" fmla="*/ 80 w 134"/>
                <a:gd name="T55" fmla="*/ 101 h 191"/>
                <a:gd name="T56" fmla="*/ 98 w 134"/>
                <a:gd name="T57" fmla="*/ 107 h 191"/>
                <a:gd name="T58" fmla="*/ 112 w 134"/>
                <a:gd name="T59" fmla="*/ 113 h 191"/>
                <a:gd name="T60" fmla="*/ 124 w 134"/>
                <a:gd name="T61" fmla="*/ 124 h 191"/>
                <a:gd name="T62" fmla="*/ 129 w 134"/>
                <a:gd name="T63" fmla="*/ 138 h 191"/>
                <a:gd name="T64" fmla="*/ 127 w 134"/>
                <a:gd name="T65" fmla="*/ 164 h 191"/>
                <a:gd name="T66" fmla="*/ 98 w 134"/>
                <a:gd name="T67" fmla="*/ 184 h 191"/>
                <a:gd name="T68" fmla="*/ 75 w 134"/>
                <a:gd name="T69" fmla="*/ 190 h 191"/>
                <a:gd name="T70" fmla="*/ 54 w 134"/>
                <a:gd name="T71" fmla="*/ 187 h 191"/>
                <a:gd name="T72" fmla="*/ 46 w 134"/>
                <a:gd name="T73" fmla="*/ 187 h 191"/>
                <a:gd name="T74" fmla="*/ 37 w 134"/>
                <a:gd name="T75" fmla="*/ 182 h 191"/>
                <a:gd name="T76" fmla="*/ 40 w 134"/>
                <a:gd name="T77" fmla="*/ 178 h 191"/>
                <a:gd name="T78" fmla="*/ 49 w 134"/>
                <a:gd name="T79" fmla="*/ 178 h 191"/>
                <a:gd name="T80" fmla="*/ 60 w 134"/>
                <a:gd name="T81" fmla="*/ 182 h 191"/>
                <a:gd name="T82" fmla="*/ 75 w 134"/>
                <a:gd name="T83" fmla="*/ 182 h 191"/>
                <a:gd name="T84" fmla="*/ 92 w 134"/>
                <a:gd name="T85" fmla="*/ 1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91">
                  <a:moveTo>
                    <a:pt x="92" y="178"/>
                  </a:moveTo>
                  <a:lnTo>
                    <a:pt x="92" y="178"/>
                  </a:lnTo>
                  <a:cubicBezTo>
                    <a:pt x="103" y="176"/>
                    <a:pt x="112" y="170"/>
                    <a:pt x="118" y="164"/>
                  </a:cubicBezTo>
                  <a:cubicBezTo>
                    <a:pt x="121" y="161"/>
                    <a:pt x="121" y="156"/>
                    <a:pt x="124" y="152"/>
                  </a:cubicBezTo>
                  <a:cubicBezTo>
                    <a:pt x="124" y="147"/>
                    <a:pt x="124" y="144"/>
                    <a:pt x="121" y="138"/>
                  </a:cubicBezTo>
                  <a:cubicBezTo>
                    <a:pt x="118" y="129"/>
                    <a:pt x="112" y="121"/>
                    <a:pt x="103" y="115"/>
                  </a:cubicBezTo>
                  <a:cubicBezTo>
                    <a:pt x="92" y="113"/>
                    <a:pt x="80" y="109"/>
                    <a:pt x="69" y="107"/>
                  </a:cubicBezTo>
                  <a:cubicBezTo>
                    <a:pt x="64" y="107"/>
                    <a:pt x="58" y="103"/>
                    <a:pt x="49" y="103"/>
                  </a:cubicBezTo>
                  <a:cubicBezTo>
                    <a:pt x="43" y="101"/>
                    <a:pt x="37" y="101"/>
                    <a:pt x="32" y="98"/>
                  </a:cubicBezTo>
                  <a:cubicBezTo>
                    <a:pt x="23" y="95"/>
                    <a:pt x="17" y="89"/>
                    <a:pt x="11" y="86"/>
                  </a:cubicBezTo>
                  <a:cubicBezTo>
                    <a:pt x="9" y="81"/>
                    <a:pt x="3" y="75"/>
                    <a:pt x="3" y="69"/>
                  </a:cubicBezTo>
                  <a:cubicBezTo>
                    <a:pt x="0" y="60"/>
                    <a:pt x="0" y="52"/>
                    <a:pt x="0" y="43"/>
                  </a:cubicBezTo>
                  <a:cubicBezTo>
                    <a:pt x="3" y="38"/>
                    <a:pt x="6" y="29"/>
                    <a:pt x="11" y="23"/>
                  </a:cubicBezTo>
                  <a:cubicBezTo>
                    <a:pt x="17" y="15"/>
                    <a:pt x="26" y="9"/>
                    <a:pt x="40" y="6"/>
                  </a:cubicBezTo>
                  <a:cubicBezTo>
                    <a:pt x="40" y="6"/>
                    <a:pt x="43" y="3"/>
                    <a:pt x="46" y="3"/>
                  </a:cubicBezTo>
                  <a:cubicBezTo>
                    <a:pt x="49" y="3"/>
                    <a:pt x="54" y="0"/>
                    <a:pt x="58" y="0"/>
                  </a:cubicBezTo>
                  <a:cubicBezTo>
                    <a:pt x="60" y="0"/>
                    <a:pt x="64" y="0"/>
                    <a:pt x="66" y="0"/>
                  </a:cubicBezTo>
                  <a:cubicBezTo>
                    <a:pt x="66" y="0"/>
                    <a:pt x="69" y="0"/>
                    <a:pt x="69" y="3"/>
                  </a:cubicBezTo>
                  <a:lnTo>
                    <a:pt x="69" y="6"/>
                  </a:lnTo>
                  <a:cubicBezTo>
                    <a:pt x="66" y="6"/>
                    <a:pt x="60" y="9"/>
                    <a:pt x="58" y="9"/>
                  </a:cubicBezTo>
                  <a:cubicBezTo>
                    <a:pt x="54" y="9"/>
                    <a:pt x="49" y="12"/>
                    <a:pt x="46" y="12"/>
                  </a:cubicBezTo>
                  <a:cubicBezTo>
                    <a:pt x="40" y="15"/>
                    <a:pt x="35" y="15"/>
                    <a:pt x="32" y="17"/>
                  </a:cubicBezTo>
                  <a:cubicBezTo>
                    <a:pt x="29" y="20"/>
                    <a:pt x="23" y="23"/>
                    <a:pt x="20" y="26"/>
                  </a:cubicBezTo>
                  <a:cubicBezTo>
                    <a:pt x="15" y="32"/>
                    <a:pt x="11" y="40"/>
                    <a:pt x="9" y="46"/>
                  </a:cubicBezTo>
                  <a:cubicBezTo>
                    <a:pt x="9" y="55"/>
                    <a:pt x="9" y="64"/>
                    <a:pt x="11" y="69"/>
                  </a:cubicBezTo>
                  <a:cubicBezTo>
                    <a:pt x="15" y="78"/>
                    <a:pt x="20" y="86"/>
                    <a:pt x="29" y="89"/>
                  </a:cubicBezTo>
                  <a:cubicBezTo>
                    <a:pt x="37" y="92"/>
                    <a:pt x="49" y="95"/>
                    <a:pt x="60" y="98"/>
                  </a:cubicBezTo>
                  <a:cubicBezTo>
                    <a:pt x="80" y="101"/>
                    <a:pt x="80" y="101"/>
                    <a:pt x="80" y="101"/>
                  </a:cubicBezTo>
                  <a:cubicBezTo>
                    <a:pt x="86" y="103"/>
                    <a:pt x="92" y="103"/>
                    <a:pt x="98" y="107"/>
                  </a:cubicBezTo>
                  <a:cubicBezTo>
                    <a:pt x="103" y="107"/>
                    <a:pt x="109" y="109"/>
                    <a:pt x="112" y="113"/>
                  </a:cubicBezTo>
                  <a:cubicBezTo>
                    <a:pt x="118" y="115"/>
                    <a:pt x="121" y="121"/>
                    <a:pt x="124" y="124"/>
                  </a:cubicBezTo>
                  <a:cubicBezTo>
                    <a:pt x="127" y="127"/>
                    <a:pt x="129" y="133"/>
                    <a:pt x="129" y="138"/>
                  </a:cubicBezTo>
                  <a:cubicBezTo>
                    <a:pt x="133" y="147"/>
                    <a:pt x="133" y="156"/>
                    <a:pt x="127" y="164"/>
                  </a:cubicBezTo>
                  <a:cubicBezTo>
                    <a:pt x="121" y="173"/>
                    <a:pt x="112" y="178"/>
                    <a:pt x="98" y="184"/>
                  </a:cubicBezTo>
                  <a:cubicBezTo>
                    <a:pt x="92" y="187"/>
                    <a:pt x="84" y="187"/>
                    <a:pt x="75" y="190"/>
                  </a:cubicBezTo>
                  <a:cubicBezTo>
                    <a:pt x="66" y="190"/>
                    <a:pt x="60" y="190"/>
                    <a:pt x="54" y="187"/>
                  </a:cubicBezTo>
                  <a:cubicBezTo>
                    <a:pt x="52" y="187"/>
                    <a:pt x="49" y="187"/>
                    <a:pt x="46" y="187"/>
                  </a:cubicBezTo>
                  <a:cubicBezTo>
                    <a:pt x="40" y="184"/>
                    <a:pt x="40" y="184"/>
                    <a:pt x="37" y="182"/>
                  </a:cubicBezTo>
                  <a:cubicBezTo>
                    <a:pt x="37" y="182"/>
                    <a:pt x="37" y="182"/>
                    <a:pt x="40" y="178"/>
                  </a:cubicBezTo>
                  <a:cubicBezTo>
                    <a:pt x="43" y="178"/>
                    <a:pt x="46" y="178"/>
                    <a:pt x="49" y="178"/>
                  </a:cubicBezTo>
                  <a:cubicBezTo>
                    <a:pt x="52" y="178"/>
                    <a:pt x="54" y="182"/>
                    <a:pt x="60" y="182"/>
                  </a:cubicBezTo>
                  <a:cubicBezTo>
                    <a:pt x="64" y="182"/>
                    <a:pt x="69" y="182"/>
                    <a:pt x="75" y="182"/>
                  </a:cubicBezTo>
                  <a:cubicBezTo>
                    <a:pt x="80" y="182"/>
                    <a:pt x="86" y="182"/>
                    <a:pt x="92" y="178"/>
                  </a:cubicBezTo>
                </a:path>
              </a:pathLst>
            </a:custGeom>
            <a:solidFill>
              <a:srgbClr val="FFFFFF"/>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0" name="Freeform 131"/>
            <p:cNvSpPr>
              <a:spLocks noChangeArrowheads="1"/>
            </p:cNvSpPr>
            <p:nvPr/>
          </p:nvSpPr>
          <p:spPr bwMode="auto">
            <a:xfrm>
              <a:off x="11097186" y="2885708"/>
              <a:ext cx="194946" cy="289043"/>
            </a:xfrm>
            <a:custGeom>
              <a:avLst/>
              <a:gdLst>
                <a:gd name="T0" fmla="*/ 0 w 134"/>
                <a:gd name="T1" fmla="*/ 29 h 194"/>
                <a:gd name="T2" fmla="*/ 0 w 134"/>
                <a:gd name="T3" fmla="*/ 29 h 194"/>
                <a:gd name="T4" fmla="*/ 3 w 134"/>
                <a:gd name="T5" fmla="*/ 29 h 194"/>
                <a:gd name="T6" fmla="*/ 9 w 134"/>
                <a:gd name="T7" fmla="*/ 32 h 194"/>
                <a:gd name="T8" fmla="*/ 9 w 134"/>
                <a:gd name="T9" fmla="*/ 35 h 194"/>
                <a:gd name="T10" fmla="*/ 21 w 134"/>
                <a:gd name="T11" fmla="*/ 61 h 194"/>
                <a:gd name="T12" fmla="*/ 32 w 134"/>
                <a:gd name="T13" fmla="*/ 89 h 194"/>
                <a:gd name="T14" fmla="*/ 38 w 134"/>
                <a:gd name="T15" fmla="*/ 104 h 194"/>
                <a:gd name="T16" fmla="*/ 44 w 134"/>
                <a:gd name="T17" fmla="*/ 118 h 194"/>
                <a:gd name="T18" fmla="*/ 52 w 134"/>
                <a:gd name="T19" fmla="*/ 144 h 194"/>
                <a:gd name="T20" fmla="*/ 64 w 134"/>
                <a:gd name="T21" fmla="*/ 167 h 194"/>
                <a:gd name="T22" fmla="*/ 72 w 134"/>
                <a:gd name="T23" fmla="*/ 175 h 194"/>
                <a:gd name="T24" fmla="*/ 84 w 134"/>
                <a:gd name="T25" fmla="*/ 181 h 194"/>
                <a:gd name="T26" fmla="*/ 96 w 134"/>
                <a:gd name="T27" fmla="*/ 184 h 194"/>
                <a:gd name="T28" fmla="*/ 107 w 134"/>
                <a:gd name="T29" fmla="*/ 184 h 194"/>
                <a:gd name="T30" fmla="*/ 113 w 134"/>
                <a:gd name="T31" fmla="*/ 181 h 194"/>
                <a:gd name="T32" fmla="*/ 115 w 134"/>
                <a:gd name="T33" fmla="*/ 175 h 194"/>
                <a:gd name="T34" fmla="*/ 121 w 134"/>
                <a:gd name="T35" fmla="*/ 167 h 194"/>
                <a:gd name="T36" fmla="*/ 124 w 134"/>
                <a:gd name="T37" fmla="*/ 155 h 194"/>
                <a:gd name="T38" fmla="*/ 124 w 134"/>
                <a:gd name="T39" fmla="*/ 144 h 194"/>
                <a:gd name="T40" fmla="*/ 124 w 134"/>
                <a:gd name="T41" fmla="*/ 135 h 194"/>
                <a:gd name="T42" fmla="*/ 124 w 134"/>
                <a:gd name="T43" fmla="*/ 127 h 194"/>
                <a:gd name="T44" fmla="*/ 121 w 134"/>
                <a:gd name="T45" fmla="*/ 112 h 194"/>
                <a:gd name="T46" fmla="*/ 115 w 134"/>
                <a:gd name="T47" fmla="*/ 95 h 194"/>
                <a:gd name="T48" fmla="*/ 113 w 134"/>
                <a:gd name="T49" fmla="*/ 78 h 194"/>
                <a:gd name="T50" fmla="*/ 107 w 134"/>
                <a:gd name="T51" fmla="*/ 66 h 194"/>
                <a:gd name="T52" fmla="*/ 107 w 134"/>
                <a:gd name="T53" fmla="*/ 61 h 194"/>
                <a:gd name="T54" fmla="*/ 104 w 134"/>
                <a:gd name="T55" fmla="*/ 52 h 194"/>
                <a:gd name="T56" fmla="*/ 98 w 134"/>
                <a:gd name="T57" fmla="*/ 35 h 194"/>
                <a:gd name="T58" fmla="*/ 92 w 134"/>
                <a:gd name="T59" fmla="*/ 20 h 194"/>
                <a:gd name="T60" fmla="*/ 87 w 134"/>
                <a:gd name="T61" fmla="*/ 6 h 194"/>
                <a:gd name="T62" fmla="*/ 87 w 134"/>
                <a:gd name="T63" fmla="*/ 3 h 194"/>
                <a:gd name="T64" fmla="*/ 87 w 134"/>
                <a:gd name="T65" fmla="*/ 0 h 194"/>
                <a:gd name="T66" fmla="*/ 90 w 134"/>
                <a:gd name="T67" fmla="*/ 0 h 194"/>
                <a:gd name="T68" fmla="*/ 92 w 134"/>
                <a:gd name="T69" fmla="*/ 0 h 194"/>
                <a:gd name="T70" fmla="*/ 98 w 134"/>
                <a:gd name="T71" fmla="*/ 17 h 194"/>
                <a:gd name="T72" fmla="*/ 104 w 134"/>
                <a:gd name="T73" fmla="*/ 32 h 194"/>
                <a:gd name="T74" fmla="*/ 110 w 134"/>
                <a:gd name="T75" fmla="*/ 46 h 194"/>
                <a:gd name="T76" fmla="*/ 115 w 134"/>
                <a:gd name="T77" fmla="*/ 66 h 194"/>
                <a:gd name="T78" fmla="*/ 127 w 134"/>
                <a:gd name="T79" fmla="*/ 101 h 194"/>
                <a:gd name="T80" fmla="*/ 133 w 134"/>
                <a:gd name="T81" fmla="*/ 141 h 194"/>
                <a:gd name="T82" fmla="*/ 133 w 134"/>
                <a:gd name="T83" fmla="*/ 155 h 194"/>
                <a:gd name="T84" fmla="*/ 130 w 134"/>
                <a:gd name="T85" fmla="*/ 173 h 194"/>
                <a:gd name="T86" fmla="*/ 115 w 134"/>
                <a:gd name="T87" fmla="*/ 187 h 194"/>
                <a:gd name="T88" fmla="*/ 110 w 134"/>
                <a:gd name="T89" fmla="*/ 190 h 194"/>
                <a:gd name="T90" fmla="*/ 92 w 134"/>
                <a:gd name="T91" fmla="*/ 190 h 194"/>
                <a:gd name="T92" fmla="*/ 78 w 134"/>
                <a:gd name="T93" fmla="*/ 187 h 194"/>
                <a:gd name="T94" fmla="*/ 61 w 134"/>
                <a:gd name="T95" fmla="*/ 173 h 194"/>
                <a:gd name="T96" fmla="*/ 49 w 134"/>
                <a:gd name="T97" fmla="*/ 155 h 194"/>
                <a:gd name="T98" fmla="*/ 38 w 134"/>
                <a:gd name="T99" fmla="*/ 132 h 194"/>
                <a:gd name="T100" fmla="*/ 29 w 134"/>
                <a:gd name="T101" fmla="*/ 110 h 194"/>
                <a:gd name="T102" fmla="*/ 27 w 134"/>
                <a:gd name="T103" fmla="*/ 104 h 194"/>
                <a:gd name="T104" fmla="*/ 21 w 134"/>
                <a:gd name="T105" fmla="*/ 89 h 194"/>
                <a:gd name="T106" fmla="*/ 15 w 134"/>
                <a:gd name="T107" fmla="*/ 75 h 194"/>
                <a:gd name="T108" fmla="*/ 9 w 134"/>
                <a:gd name="T109" fmla="*/ 61 h 194"/>
                <a:gd name="T110" fmla="*/ 6 w 134"/>
                <a:gd name="T111" fmla="*/ 49 h 194"/>
                <a:gd name="T112" fmla="*/ 3 w 134"/>
                <a:gd name="T113" fmla="*/ 40 h 194"/>
                <a:gd name="T114" fmla="*/ 0 w 134"/>
                <a:gd name="T115" fmla="*/ 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 h="194">
                  <a:moveTo>
                    <a:pt x="0" y="29"/>
                  </a:moveTo>
                  <a:lnTo>
                    <a:pt x="0" y="29"/>
                  </a:lnTo>
                  <a:cubicBezTo>
                    <a:pt x="3" y="29"/>
                    <a:pt x="3" y="29"/>
                    <a:pt x="3" y="29"/>
                  </a:cubicBezTo>
                  <a:cubicBezTo>
                    <a:pt x="6" y="29"/>
                    <a:pt x="6" y="29"/>
                    <a:pt x="9" y="32"/>
                  </a:cubicBezTo>
                  <a:cubicBezTo>
                    <a:pt x="9" y="35"/>
                    <a:pt x="9" y="35"/>
                    <a:pt x="9" y="35"/>
                  </a:cubicBezTo>
                  <a:cubicBezTo>
                    <a:pt x="12" y="43"/>
                    <a:pt x="15" y="52"/>
                    <a:pt x="21" y="61"/>
                  </a:cubicBezTo>
                  <a:cubicBezTo>
                    <a:pt x="23" y="69"/>
                    <a:pt x="27" y="80"/>
                    <a:pt x="32" y="89"/>
                  </a:cubicBezTo>
                  <a:cubicBezTo>
                    <a:pt x="35" y="95"/>
                    <a:pt x="35" y="101"/>
                    <a:pt x="38" y="104"/>
                  </a:cubicBezTo>
                  <a:cubicBezTo>
                    <a:pt x="38" y="110"/>
                    <a:pt x="41" y="115"/>
                    <a:pt x="44" y="118"/>
                  </a:cubicBezTo>
                  <a:cubicBezTo>
                    <a:pt x="47" y="127"/>
                    <a:pt x="49" y="135"/>
                    <a:pt x="52" y="144"/>
                  </a:cubicBezTo>
                  <a:cubicBezTo>
                    <a:pt x="55" y="153"/>
                    <a:pt x="61" y="161"/>
                    <a:pt x="64" y="167"/>
                  </a:cubicBezTo>
                  <a:cubicBezTo>
                    <a:pt x="66" y="170"/>
                    <a:pt x="70" y="173"/>
                    <a:pt x="72" y="175"/>
                  </a:cubicBezTo>
                  <a:cubicBezTo>
                    <a:pt x="75" y="179"/>
                    <a:pt x="78" y="179"/>
                    <a:pt x="84" y="181"/>
                  </a:cubicBezTo>
                  <a:cubicBezTo>
                    <a:pt x="87" y="181"/>
                    <a:pt x="90" y="184"/>
                    <a:pt x="96" y="184"/>
                  </a:cubicBezTo>
                  <a:cubicBezTo>
                    <a:pt x="98" y="184"/>
                    <a:pt x="104" y="184"/>
                    <a:pt x="107" y="184"/>
                  </a:cubicBezTo>
                  <a:cubicBezTo>
                    <a:pt x="110" y="184"/>
                    <a:pt x="113" y="181"/>
                    <a:pt x="113" y="181"/>
                  </a:cubicBezTo>
                  <a:cubicBezTo>
                    <a:pt x="115" y="179"/>
                    <a:pt x="115" y="179"/>
                    <a:pt x="115" y="175"/>
                  </a:cubicBezTo>
                  <a:cubicBezTo>
                    <a:pt x="119" y="175"/>
                    <a:pt x="121" y="173"/>
                    <a:pt x="121" y="167"/>
                  </a:cubicBezTo>
                  <a:cubicBezTo>
                    <a:pt x="121" y="164"/>
                    <a:pt x="124" y="161"/>
                    <a:pt x="124" y="155"/>
                  </a:cubicBezTo>
                  <a:cubicBezTo>
                    <a:pt x="124" y="153"/>
                    <a:pt x="124" y="147"/>
                    <a:pt x="124" y="144"/>
                  </a:cubicBezTo>
                  <a:cubicBezTo>
                    <a:pt x="124" y="141"/>
                    <a:pt x="124" y="138"/>
                    <a:pt x="124" y="135"/>
                  </a:cubicBezTo>
                  <a:cubicBezTo>
                    <a:pt x="124" y="132"/>
                    <a:pt x="124" y="130"/>
                    <a:pt x="124" y="127"/>
                  </a:cubicBezTo>
                  <a:cubicBezTo>
                    <a:pt x="124" y="121"/>
                    <a:pt x="121" y="118"/>
                    <a:pt x="121" y="112"/>
                  </a:cubicBezTo>
                  <a:cubicBezTo>
                    <a:pt x="119" y="106"/>
                    <a:pt x="119" y="101"/>
                    <a:pt x="115" y="95"/>
                  </a:cubicBezTo>
                  <a:cubicBezTo>
                    <a:pt x="115" y="89"/>
                    <a:pt x="113" y="84"/>
                    <a:pt x="113" y="78"/>
                  </a:cubicBezTo>
                  <a:cubicBezTo>
                    <a:pt x="110" y="72"/>
                    <a:pt x="110" y="69"/>
                    <a:pt x="107" y="66"/>
                  </a:cubicBezTo>
                  <a:cubicBezTo>
                    <a:pt x="107" y="61"/>
                    <a:pt x="107" y="61"/>
                    <a:pt x="107" y="61"/>
                  </a:cubicBezTo>
                  <a:cubicBezTo>
                    <a:pt x="107" y="58"/>
                    <a:pt x="104" y="55"/>
                    <a:pt x="104" y="52"/>
                  </a:cubicBezTo>
                  <a:cubicBezTo>
                    <a:pt x="101" y="46"/>
                    <a:pt x="101" y="40"/>
                    <a:pt x="98" y="35"/>
                  </a:cubicBezTo>
                  <a:cubicBezTo>
                    <a:pt x="96" y="29"/>
                    <a:pt x="92" y="23"/>
                    <a:pt x="92" y="20"/>
                  </a:cubicBezTo>
                  <a:cubicBezTo>
                    <a:pt x="90" y="14"/>
                    <a:pt x="87" y="9"/>
                    <a:pt x="87" y="6"/>
                  </a:cubicBezTo>
                  <a:cubicBezTo>
                    <a:pt x="87" y="3"/>
                    <a:pt x="87" y="3"/>
                    <a:pt x="87" y="3"/>
                  </a:cubicBezTo>
                  <a:cubicBezTo>
                    <a:pt x="87" y="0"/>
                    <a:pt x="87" y="0"/>
                    <a:pt x="87" y="0"/>
                  </a:cubicBezTo>
                  <a:lnTo>
                    <a:pt x="90" y="0"/>
                  </a:lnTo>
                  <a:lnTo>
                    <a:pt x="92" y="0"/>
                  </a:lnTo>
                  <a:cubicBezTo>
                    <a:pt x="96" y="6"/>
                    <a:pt x="96" y="12"/>
                    <a:pt x="98" y="17"/>
                  </a:cubicBezTo>
                  <a:cubicBezTo>
                    <a:pt x="101" y="20"/>
                    <a:pt x="101" y="26"/>
                    <a:pt x="104" y="32"/>
                  </a:cubicBezTo>
                  <a:cubicBezTo>
                    <a:pt x="107" y="37"/>
                    <a:pt x="110" y="43"/>
                    <a:pt x="110" y="46"/>
                  </a:cubicBezTo>
                  <a:cubicBezTo>
                    <a:pt x="113" y="52"/>
                    <a:pt x="115" y="58"/>
                    <a:pt x="115" y="66"/>
                  </a:cubicBezTo>
                  <a:cubicBezTo>
                    <a:pt x="121" y="78"/>
                    <a:pt x="124" y="89"/>
                    <a:pt x="127" y="101"/>
                  </a:cubicBezTo>
                  <a:cubicBezTo>
                    <a:pt x="130" y="115"/>
                    <a:pt x="130" y="127"/>
                    <a:pt x="133" y="141"/>
                  </a:cubicBezTo>
                  <a:cubicBezTo>
                    <a:pt x="133" y="155"/>
                    <a:pt x="133" y="155"/>
                    <a:pt x="133" y="155"/>
                  </a:cubicBezTo>
                  <a:cubicBezTo>
                    <a:pt x="133" y="161"/>
                    <a:pt x="130" y="167"/>
                    <a:pt x="130" y="173"/>
                  </a:cubicBezTo>
                  <a:cubicBezTo>
                    <a:pt x="127" y="179"/>
                    <a:pt x="124" y="184"/>
                    <a:pt x="115" y="187"/>
                  </a:cubicBezTo>
                  <a:cubicBezTo>
                    <a:pt x="115" y="187"/>
                    <a:pt x="113" y="187"/>
                    <a:pt x="110" y="190"/>
                  </a:cubicBezTo>
                  <a:cubicBezTo>
                    <a:pt x="104" y="190"/>
                    <a:pt x="98" y="193"/>
                    <a:pt x="92" y="190"/>
                  </a:cubicBezTo>
                  <a:cubicBezTo>
                    <a:pt x="87" y="190"/>
                    <a:pt x="84" y="187"/>
                    <a:pt x="78" y="187"/>
                  </a:cubicBezTo>
                  <a:cubicBezTo>
                    <a:pt x="72" y="184"/>
                    <a:pt x="66" y="179"/>
                    <a:pt x="61" y="173"/>
                  </a:cubicBezTo>
                  <a:cubicBezTo>
                    <a:pt x="55" y="170"/>
                    <a:pt x="52" y="161"/>
                    <a:pt x="49" y="155"/>
                  </a:cubicBezTo>
                  <a:cubicBezTo>
                    <a:pt x="44" y="149"/>
                    <a:pt x="41" y="141"/>
                    <a:pt x="38" y="132"/>
                  </a:cubicBezTo>
                  <a:cubicBezTo>
                    <a:pt x="35" y="127"/>
                    <a:pt x="32" y="118"/>
                    <a:pt x="29" y="110"/>
                  </a:cubicBezTo>
                  <a:cubicBezTo>
                    <a:pt x="27" y="104"/>
                    <a:pt x="27" y="104"/>
                    <a:pt x="27" y="104"/>
                  </a:cubicBezTo>
                  <a:cubicBezTo>
                    <a:pt x="27" y="98"/>
                    <a:pt x="23" y="95"/>
                    <a:pt x="21" y="89"/>
                  </a:cubicBezTo>
                  <a:cubicBezTo>
                    <a:pt x="21" y="84"/>
                    <a:pt x="18" y="80"/>
                    <a:pt x="15" y="75"/>
                  </a:cubicBezTo>
                  <a:cubicBezTo>
                    <a:pt x="12" y="69"/>
                    <a:pt x="12" y="63"/>
                    <a:pt x="9" y="61"/>
                  </a:cubicBezTo>
                  <a:cubicBezTo>
                    <a:pt x="9" y="58"/>
                    <a:pt x="6" y="52"/>
                    <a:pt x="6" y="49"/>
                  </a:cubicBezTo>
                  <a:cubicBezTo>
                    <a:pt x="3" y="46"/>
                    <a:pt x="3" y="43"/>
                    <a:pt x="3" y="40"/>
                  </a:cubicBezTo>
                  <a:cubicBezTo>
                    <a:pt x="3" y="37"/>
                    <a:pt x="3" y="35"/>
                    <a:pt x="0" y="29"/>
                  </a:cubicBezTo>
                </a:path>
              </a:pathLst>
            </a:custGeom>
            <a:solidFill>
              <a:srgbClr val="FFFFFF"/>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1" name="Freeform 132"/>
            <p:cNvSpPr>
              <a:spLocks noChangeArrowheads="1"/>
            </p:cNvSpPr>
            <p:nvPr/>
          </p:nvSpPr>
          <p:spPr bwMode="auto">
            <a:xfrm>
              <a:off x="11325744" y="2831933"/>
              <a:ext cx="154612" cy="275599"/>
            </a:xfrm>
            <a:custGeom>
              <a:avLst/>
              <a:gdLst>
                <a:gd name="T0" fmla="*/ 32 w 107"/>
                <a:gd name="T1" fmla="*/ 161 h 187"/>
                <a:gd name="T2" fmla="*/ 32 w 107"/>
                <a:gd name="T3" fmla="*/ 161 h 187"/>
                <a:gd name="T4" fmla="*/ 17 w 107"/>
                <a:gd name="T5" fmla="*/ 143 h 187"/>
                <a:gd name="T6" fmla="*/ 9 w 107"/>
                <a:gd name="T7" fmla="*/ 123 h 187"/>
                <a:gd name="T8" fmla="*/ 9 w 107"/>
                <a:gd name="T9" fmla="*/ 117 h 187"/>
                <a:gd name="T10" fmla="*/ 6 w 107"/>
                <a:gd name="T11" fmla="*/ 112 h 187"/>
                <a:gd name="T12" fmla="*/ 0 w 107"/>
                <a:gd name="T13" fmla="*/ 83 h 187"/>
                <a:gd name="T14" fmla="*/ 3 w 107"/>
                <a:gd name="T15" fmla="*/ 49 h 187"/>
                <a:gd name="T16" fmla="*/ 15 w 107"/>
                <a:gd name="T17" fmla="*/ 20 h 187"/>
                <a:gd name="T18" fmla="*/ 43 w 107"/>
                <a:gd name="T19" fmla="*/ 3 h 187"/>
                <a:gd name="T20" fmla="*/ 43 w 107"/>
                <a:gd name="T21" fmla="*/ 0 h 187"/>
                <a:gd name="T22" fmla="*/ 49 w 107"/>
                <a:gd name="T23" fmla="*/ 0 h 187"/>
                <a:gd name="T24" fmla="*/ 55 w 107"/>
                <a:gd name="T25" fmla="*/ 0 h 187"/>
                <a:gd name="T26" fmla="*/ 55 w 107"/>
                <a:gd name="T27" fmla="*/ 3 h 187"/>
                <a:gd name="T28" fmla="*/ 52 w 107"/>
                <a:gd name="T29" fmla="*/ 3 h 187"/>
                <a:gd name="T30" fmla="*/ 49 w 107"/>
                <a:gd name="T31" fmla="*/ 5 h 187"/>
                <a:gd name="T32" fmla="*/ 41 w 107"/>
                <a:gd name="T33" fmla="*/ 11 h 187"/>
                <a:gd name="T34" fmla="*/ 17 w 107"/>
                <a:gd name="T35" fmla="*/ 29 h 187"/>
                <a:gd name="T36" fmla="*/ 12 w 107"/>
                <a:gd name="T37" fmla="*/ 49 h 187"/>
                <a:gd name="T38" fmla="*/ 9 w 107"/>
                <a:gd name="T39" fmla="*/ 57 h 187"/>
                <a:gd name="T40" fmla="*/ 9 w 107"/>
                <a:gd name="T41" fmla="*/ 69 h 187"/>
                <a:gd name="T42" fmla="*/ 12 w 107"/>
                <a:gd name="T43" fmla="*/ 92 h 187"/>
                <a:gd name="T44" fmla="*/ 15 w 107"/>
                <a:gd name="T45" fmla="*/ 112 h 187"/>
                <a:gd name="T46" fmla="*/ 23 w 107"/>
                <a:gd name="T47" fmla="*/ 132 h 187"/>
                <a:gd name="T48" fmla="*/ 37 w 107"/>
                <a:gd name="T49" fmla="*/ 158 h 187"/>
                <a:gd name="T50" fmla="*/ 58 w 107"/>
                <a:gd name="T51" fmla="*/ 175 h 187"/>
                <a:gd name="T52" fmla="*/ 81 w 107"/>
                <a:gd name="T53" fmla="*/ 178 h 187"/>
                <a:gd name="T54" fmla="*/ 92 w 107"/>
                <a:gd name="T55" fmla="*/ 172 h 187"/>
                <a:gd name="T56" fmla="*/ 95 w 107"/>
                <a:gd name="T57" fmla="*/ 167 h 187"/>
                <a:gd name="T58" fmla="*/ 98 w 107"/>
                <a:gd name="T59" fmla="*/ 164 h 187"/>
                <a:gd name="T60" fmla="*/ 104 w 107"/>
                <a:gd name="T61" fmla="*/ 167 h 187"/>
                <a:gd name="T62" fmla="*/ 106 w 107"/>
                <a:gd name="T63" fmla="*/ 169 h 187"/>
                <a:gd name="T64" fmla="*/ 101 w 107"/>
                <a:gd name="T65" fmla="*/ 175 h 187"/>
                <a:gd name="T66" fmla="*/ 90 w 107"/>
                <a:gd name="T67" fmla="*/ 184 h 187"/>
                <a:gd name="T68" fmla="*/ 69 w 107"/>
                <a:gd name="T69" fmla="*/ 186 h 187"/>
                <a:gd name="T70" fmla="*/ 52 w 107"/>
                <a:gd name="T71" fmla="*/ 181 h 187"/>
                <a:gd name="T72" fmla="*/ 41 w 107"/>
                <a:gd name="T73" fmla="*/ 172 h 187"/>
                <a:gd name="T74" fmla="*/ 32 w 107"/>
                <a:gd name="T75" fmla="*/ 16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7" h="187">
                  <a:moveTo>
                    <a:pt x="32" y="161"/>
                  </a:moveTo>
                  <a:lnTo>
                    <a:pt x="32" y="161"/>
                  </a:lnTo>
                  <a:cubicBezTo>
                    <a:pt x="26" y="155"/>
                    <a:pt x="20" y="149"/>
                    <a:pt x="17" y="143"/>
                  </a:cubicBezTo>
                  <a:cubicBezTo>
                    <a:pt x="15" y="138"/>
                    <a:pt x="12" y="132"/>
                    <a:pt x="9" y="123"/>
                  </a:cubicBezTo>
                  <a:cubicBezTo>
                    <a:pt x="9" y="123"/>
                    <a:pt x="9" y="121"/>
                    <a:pt x="9" y="117"/>
                  </a:cubicBezTo>
                  <a:cubicBezTo>
                    <a:pt x="6" y="115"/>
                    <a:pt x="6" y="115"/>
                    <a:pt x="6" y="112"/>
                  </a:cubicBezTo>
                  <a:cubicBezTo>
                    <a:pt x="3" y="103"/>
                    <a:pt x="3" y="95"/>
                    <a:pt x="0" y="83"/>
                  </a:cubicBezTo>
                  <a:cubicBezTo>
                    <a:pt x="0" y="72"/>
                    <a:pt x="0" y="60"/>
                    <a:pt x="3" y="49"/>
                  </a:cubicBezTo>
                  <a:cubicBezTo>
                    <a:pt x="6" y="40"/>
                    <a:pt x="9" y="29"/>
                    <a:pt x="15" y="20"/>
                  </a:cubicBezTo>
                  <a:cubicBezTo>
                    <a:pt x="20" y="11"/>
                    <a:pt x="29" y="5"/>
                    <a:pt x="43" y="3"/>
                  </a:cubicBezTo>
                  <a:cubicBezTo>
                    <a:pt x="43" y="0"/>
                    <a:pt x="43" y="0"/>
                    <a:pt x="43" y="0"/>
                  </a:cubicBezTo>
                  <a:cubicBezTo>
                    <a:pt x="46" y="0"/>
                    <a:pt x="49" y="0"/>
                    <a:pt x="49" y="0"/>
                  </a:cubicBezTo>
                  <a:cubicBezTo>
                    <a:pt x="52" y="0"/>
                    <a:pt x="52" y="0"/>
                    <a:pt x="55" y="0"/>
                  </a:cubicBezTo>
                  <a:cubicBezTo>
                    <a:pt x="55" y="3"/>
                    <a:pt x="55" y="3"/>
                    <a:pt x="55" y="3"/>
                  </a:cubicBezTo>
                  <a:lnTo>
                    <a:pt x="52" y="3"/>
                  </a:lnTo>
                  <a:cubicBezTo>
                    <a:pt x="52" y="5"/>
                    <a:pt x="52" y="5"/>
                    <a:pt x="49" y="5"/>
                  </a:cubicBezTo>
                  <a:cubicBezTo>
                    <a:pt x="46" y="8"/>
                    <a:pt x="43" y="8"/>
                    <a:pt x="41" y="11"/>
                  </a:cubicBezTo>
                  <a:cubicBezTo>
                    <a:pt x="29" y="17"/>
                    <a:pt x="20" y="23"/>
                    <a:pt x="17" y="29"/>
                  </a:cubicBezTo>
                  <a:cubicBezTo>
                    <a:pt x="15" y="34"/>
                    <a:pt x="12" y="40"/>
                    <a:pt x="12" y="49"/>
                  </a:cubicBezTo>
                  <a:cubicBezTo>
                    <a:pt x="12" y="51"/>
                    <a:pt x="9" y="54"/>
                    <a:pt x="9" y="57"/>
                  </a:cubicBezTo>
                  <a:cubicBezTo>
                    <a:pt x="9" y="63"/>
                    <a:pt x="9" y="66"/>
                    <a:pt x="9" y="69"/>
                  </a:cubicBezTo>
                  <a:cubicBezTo>
                    <a:pt x="9" y="74"/>
                    <a:pt x="9" y="83"/>
                    <a:pt x="12" y="92"/>
                  </a:cubicBezTo>
                  <a:cubicBezTo>
                    <a:pt x="12" y="100"/>
                    <a:pt x="15" y="106"/>
                    <a:pt x="15" y="112"/>
                  </a:cubicBezTo>
                  <a:cubicBezTo>
                    <a:pt x="17" y="117"/>
                    <a:pt x="20" y="123"/>
                    <a:pt x="23" y="132"/>
                  </a:cubicBezTo>
                  <a:cubicBezTo>
                    <a:pt x="26" y="141"/>
                    <a:pt x="32" y="149"/>
                    <a:pt x="37" y="158"/>
                  </a:cubicBezTo>
                  <a:cubicBezTo>
                    <a:pt x="43" y="164"/>
                    <a:pt x="49" y="172"/>
                    <a:pt x="58" y="175"/>
                  </a:cubicBezTo>
                  <a:cubicBezTo>
                    <a:pt x="64" y="181"/>
                    <a:pt x="72" y="181"/>
                    <a:pt x="81" y="178"/>
                  </a:cubicBezTo>
                  <a:cubicBezTo>
                    <a:pt x="86" y="175"/>
                    <a:pt x="90" y="175"/>
                    <a:pt x="92" y="172"/>
                  </a:cubicBezTo>
                  <a:cubicBezTo>
                    <a:pt x="92" y="172"/>
                    <a:pt x="95" y="169"/>
                    <a:pt x="95" y="167"/>
                  </a:cubicBezTo>
                  <a:cubicBezTo>
                    <a:pt x="98" y="167"/>
                    <a:pt x="98" y="164"/>
                    <a:pt x="98" y="164"/>
                  </a:cubicBezTo>
                  <a:cubicBezTo>
                    <a:pt x="98" y="164"/>
                    <a:pt x="101" y="164"/>
                    <a:pt x="104" y="167"/>
                  </a:cubicBezTo>
                  <a:cubicBezTo>
                    <a:pt x="104" y="167"/>
                    <a:pt x="106" y="167"/>
                    <a:pt x="106" y="169"/>
                  </a:cubicBezTo>
                  <a:cubicBezTo>
                    <a:pt x="106" y="169"/>
                    <a:pt x="106" y="172"/>
                    <a:pt x="101" y="175"/>
                  </a:cubicBezTo>
                  <a:cubicBezTo>
                    <a:pt x="98" y="181"/>
                    <a:pt x="92" y="181"/>
                    <a:pt x="90" y="184"/>
                  </a:cubicBezTo>
                  <a:cubicBezTo>
                    <a:pt x="81" y="186"/>
                    <a:pt x="75" y="186"/>
                    <a:pt x="69" y="186"/>
                  </a:cubicBezTo>
                  <a:cubicBezTo>
                    <a:pt x="64" y="186"/>
                    <a:pt x="58" y="184"/>
                    <a:pt x="52" y="181"/>
                  </a:cubicBezTo>
                  <a:cubicBezTo>
                    <a:pt x="49" y="178"/>
                    <a:pt x="43" y="175"/>
                    <a:pt x="41" y="172"/>
                  </a:cubicBezTo>
                  <a:cubicBezTo>
                    <a:pt x="37" y="169"/>
                    <a:pt x="35" y="167"/>
                    <a:pt x="32" y="161"/>
                  </a:cubicBezTo>
                </a:path>
              </a:pathLst>
            </a:custGeom>
            <a:solidFill>
              <a:srgbClr val="FFFFFF"/>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2" name="Freeform 133"/>
            <p:cNvSpPr>
              <a:spLocks noChangeArrowheads="1"/>
            </p:cNvSpPr>
            <p:nvPr/>
          </p:nvSpPr>
          <p:spPr bwMode="auto">
            <a:xfrm>
              <a:off x="11487078" y="2771435"/>
              <a:ext cx="154612" cy="282321"/>
            </a:xfrm>
            <a:custGeom>
              <a:avLst/>
              <a:gdLst>
                <a:gd name="T0" fmla="*/ 29 w 108"/>
                <a:gd name="T1" fmla="*/ 164 h 191"/>
                <a:gd name="T2" fmla="*/ 29 w 108"/>
                <a:gd name="T3" fmla="*/ 164 h 191"/>
                <a:gd name="T4" fmla="*/ 18 w 108"/>
                <a:gd name="T5" fmla="*/ 147 h 191"/>
                <a:gd name="T6" fmla="*/ 10 w 108"/>
                <a:gd name="T7" fmla="*/ 127 h 191"/>
                <a:gd name="T8" fmla="*/ 6 w 108"/>
                <a:gd name="T9" fmla="*/ 121 h 191"/>
                <a:gd name="T10" fmla="*/ 6 w 108"/>
                <a:gd name="T11" fmla="*/ 112 h 191"/>
                <a:gd name="T12" fmla="*/ 0 w 108"/>
                <a:gd name="T13" fmla="*/ 84 h 191"/>
                <a:gd name="T14" fmla="*/ 4 w 108"/>
                <a:gd name="T15" fmla="*/ 52 h 191"/>
                <a:gd name="T16" fmla="*/ 15 w 108"/>
                <a:gd name="T17" fmla="*/ 23 h 191"/>
                <a:gd name="T18" fmla="*/ 41 w 108"/>
                <a:gd name="T19" fmla="*/ 3 h 191"/>
                <a:gd name="T20" fmla="*/ 44 w 108"/>
                <a:gd name="T21" fmla="*/ 3 h 191"/>
                <a:gd name="T22" fmla="*/ 49 w 108"/>
                <a:gd name="T23" fmla="*/ 0 h 191"/>
                <a:gd name="T24" fmla="*/ 53 w 108"/>
                <a:gd name="T25" fmla="*/ 3 h 191"/>
                <a:gd name="T26" fmla="*/ 53 w 108"/>
                <a:gd name="T27" fmla="*/ 3 h 191"/>
                <a:gd name="T28" fmla="*/ 53 w 108"/>
                <a:gd name="T29" fmla="*/ 6 h 191"/>
                <a:gd name="T30" fmla="*/ 49 w 108"/>
                <a:gd name="T31" fmla="*/ 9 h 191"/>
                <a:gd name="T32" fmla="*/ 41 w 108"/>
                <a:gd name="T33" fmla="*/ 12 h 191"/>
                <a:gd name="T34" fmla="*/ 18 w 108"/>
                <a:gd name="T35" fmla="*/ 29 h 191"/>
                <a:gd name="T36" fmla="*/ 12 w 108"/>
                <a:gd name="T37" fmla="*/ 52 h 191"/>
                <a:gd name="T38" fmla="*/ 10 w 108"/>
                <a:gd name="T39" fmla="*/ 61 h 191"/>
                <a:gd name="T40" fmla="*/ 10 w 108"/>
                <a:gd name="T41" fmla="*/ 72 h 191"/>
                <a:gd name="T42" fmla="*/ 10 w 108"/>
                <a:gd name="T43" fmla="*/ 92 h 191"/>
                <a:gd name="T44" fmla="*/ 15 w 108"/>
                <a:gd name="T45" fmla="*/ 112 h 191"/>
                <a:gd name="T46" fmla="*/ 24 w 108"/>
                <a:gd name="T47" fmla="*/ 136 h 191"/>
                <a:gd name="T48" fmla="*/ 38 w 108"/>
                <a:gd name="T49" fmla="*/ 159 h 191"/>
                <a:gd name="T50" fmla="*/ 55 w 108"/>
                <a:gd name="T51" fmla="*/ 179 h 191"/>
                <a:gd name="T52" fmla="*/ 81 w 108"/>
                <a:gd name="T53" fmla="*/ 179 h 191"/>
                <a:gd name="T54" fmla="*/ 92 w 108"/>
                <a:gd name="T55" fmla="*/ 173 h 191"/>
                <a:gd name="T56" fmla="*/ 96 w 108"/>
                <a:gd name="T57" fmla="*/ 170 h 191"/>
                <a:gd name="T58" fmla="*/ 98 w 108"/>
                <a:gd name="T59" fmla="*/ 167 h 191"/>
                <a:gd name="T60" fmla="*/ 101 w 108"/>
                <a:gd name="T61" fmla="*/ 167 h 191"/>
                <a:gd name="T62" fmla="*/ 107 w 108"/>
                <a:gd name="T63" fmla="*/ 170 h 191"/>
                <a:gd name="T64" fmla="*/ 101 w 108"/>
                <a:gd name="T65" fmla="*/ 179 h 191"/>
                <a:gd name="T66" fmla="*/ 90 w 108"/>
                <a:gd name="T67" fmla="*/ 185 h 191"/>
                <a:gd name="T68" fmla="*/ 70 w 108"/>
                <a:gd name="T69" fmla="*/ 187 h 191"/>
                <a:gd name="T70" fmla="*/ 53 w 108"/>
                <a:gd name="T71" fmla="*/ 185 h 191"/>
                <a:gd name="T72" fmla="*/ 41 w 108"/>
                <a:gd name="T73" fmla="*/ 176 h 191"/>
                <a:gd name="T74" fmla="*/ 29 w 108"/>
                <a:gd name="T75" fmla="*/ 16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91">
                  <a:moveTo>
                    <a:pt x="29" y="164"/>
                  </a:moveTo>
                  <a:lnTo>
                    <a:pt x="29" y="164"/>
                  </a:lnTo>
                  <a:cubicBezTo>
                    <a:pt x="27" y="155"/>
                    <a:pt x="21" y="150"/>
                    <a:pt x="18" y="147"/>
                  </a:cubicBezTo>
                  <a:cubicBezTo>
                    <a:pt x="15" y="141"/>
                    <a:pt x="12" y="133"/>
                    <a:pt x="10" y="127"/>
                  </a:cubicBezTo>
                  <a:cubicBezTo>
                    <a:pt x="10" y="124"/>
                    <a:pt x="10" y="121"/>
                    <a:pt x="6" y="121"/>
                  </a:cubicBezTo>
                  <a:cubicBezTo>
                    <a:pt x="6" y="118"/>
                    <a:pt x="6" y="115"/>
                    <a:pt x="6" y="112"/>
                  </a:cubicBezTo>
                  <a:cubicBezTo>
                    <a:pt x="4" y="104"/>
                    <a:pt x="4" y="95"/>
                    <a:pt x="0" y="84"/>
                  </a:cubicBezTo>
                  <a:cubicBezTo>
                    <a:pt x="0" y="72"/>
                    <a:pt x="0" y="63"/>
                    <a:pt x="4" y="52"/>
                  </a:cubicBezTo>
                  <a:cubicBezTo>
                    <a:pt x="6" y="41"/>
                    <a:pt x="10" y="32"/>
                    <a:pt x="15" y="23"/>
                  </a:cubicBezTo>
                  <a:cubicBezTo>
                    <a:pt x="21" y="15"/>
                    <a:pt x="29" y="6"/>
                    <a:pt x="41" y="3"/>
                  </a:cubicBezTo>
                  <a:cubicBezTo>
                    <a:pt x="44" y="3"/>
                    <a:pt x="44" y="3"/>
                    <a:pt x="44" y="3"/>
                  </a:cubicBezTo>
                  <a:cubicBezTo>
                    <a:pt x="47" y="3"/>
                    <a:pt x="49" y="0"/>
                    <a:pt x="49" y="0"/>
                  </a:cubicBezTo>
                  <a:cubicBezTo>
                    <a:pt x="53" y="0"/>
                    <a:pt x="53" y="3"/>
                    <a:pt x="53" y="3"/>
                  </a:cubicBezTo>
                  <a:lnTo>
                    <a:pt x="53" y="3"/>
                  </a:lnTo>
                  <a:lnTo>
                    <a:pt x="53" y="6"/>
                  </a:lnTo>
                  <a:cubicBezTo>
                    <a:pt x="53" y="6"/>
                    <a:pt x="53" y="9"/>
                    <a:pt x="49" y="9"/>
                  </a:cubicBezTo>
                  <a:cubicBezTo>
                    <a:pt x="47" y="9"/>
                    <a:pt x="44" y="12"/>
                    <a:pt x="41" y="12"/>
                  </a:cubicBezTo>
                  <a:cubicBezTo>
                    <a:pt x="29" y="18"/>
                    <a:pt x="21" y="23"/>
                    <a:pt x="18" y="29"/>
                  </a:cubicBezTo>
                  <a:cubicBezTo>
                    <a:pt x="15" y="35"/>
                    <a:pt x="12" y="43"/>
                    <a:pt x="12" y="52"/>
                  </a:cubicBezTo>
                  <a:cubicBezTo>
                    <a:pt x="10" y="55"/>
                    <a:pt x="10" y="58"/>
                    <a:pt x="10" y="61"/>
                  </a:cubicBezTo>
                  <a:cubicBezTo>
                    <a:pt x="10" y="63"/>
                    <a:pt x="10" y="67"/>
                    <a:pt x="10" y="72"/>
                  </a:cubicBezTo>
                  <a:cubicBezTo>
                    <a:pt x="10" y="78"/>
                    <a:pt x="10" y="87"/>
                    <a:pt x="10" y="92"/>
                  </a:cubicBezTo>
                  <a:cubicBezTo>
                    <a:pt x="12" y="101"/>
                    <a:pt x="12" y="107"/>
                    <a:pt x="15" y="112"/>
                  </a:cubicBezTo>
                  <a:cubicBezTo>
                    <a:pt x="18" y="118"/>
                    <a:pt x="21" y="127"/>
                    <a:pt x="24" y="136"/>
                  </a:cubicBezTo>
                  <a:cubicBezTo>
                    <a:pt x="27" y="144"/>
                    <a:pt x="32" y="153"/>
                    <a:pt x="38" y="159"/>
                  </a:cubicBezTo>
                  <a:cubicBezTo>
                    <a:pt x="41" y="167"/>
                    <a:pt x="49" y="173"/>
                    <a:pt x="55" y="179"/>
                  </a:cubicBezTo>
                  <a:cubicBezTo>
                    <a:pt x="64" y="181"/>
                    <a:pt x="73" y="181"/>
                    <a:pt x="81" y="179"/>
                  </a:cubicBezTo>
                  <a:cubicBezTo>
                    <a:pt x="87" y="179"/>
                    <a:pt x="90" y="176"/>
                    <a:pt x="92" y="173"/>
                  </a:cubicBezTo>
                  <a:cubicBezTo>
                    <a:pt x="92" y="173"/>
                    <a:pt x="96" y="173"/>
                    <a:pt x="96" y="170"/>
                  </a:cubicBezTo>
                  <a:cubicBezTo>
                    <a:pt x="96" y="167"/>
                    <a:pt x="98" y="167"/>
                    <a:pt x="98" y="167"/>
                  </a:cubicBezTo>
                  <a:lnTo>
                    <a:pt x="101" y="167"/>
                  </a:lnTo>
                  <a:cubicBezTo>
                    <a:pt x="104" y="167"/>
                    <a:pt x="107" y="170"/>
                    <a:pt x="107" y="170"/>
                  </a:cubicBezTo>
                  <a:cubicBezTo>
                    <a:pt x="107" y="173"/>
                    <a:pt x="104" y="176"/>
                    <a:pt x="101" y="179"/>
                  </a:cubicBezTo>
                  <a:cubicBezTo>
                    <a:pt x="98" y="181"/>
                    <a:pt x="92" y="185"/>
                    <a:pt x="90" y="185"/>
                  </a:cubicBezTo>
                  <a:cubicBezTo>
                    <a:pt x="81" y="187"/>
                    <a:pt x="75" y="190"/>
                    <a:pt x="70" y="187"/>
                  </a:cubicBezTo>
                  <a:cubicBezTo>
                    <a:pt x="64" y="187"/>
                    <a:pt x="58" y="187"/>
                    <a:pt x="53" y="185"/>
                  </a:cubicBezTo>
                  <a:cubicBezTo>
                    <a:pt x="49" y="181"/>
                    <a:pt x="44" y="179"/>
                    <a:pt x="41" y="176"/>
                  </a:cubicBezTo>
                  <a:cubicBezTo>
                    <a:pt x="35" y="170"/>
                    <a:pt x="32" y="167"/>
                    <a:pt x="29" y="164"/>
                  </a:cubicBezTo>
                </a:path>
              </a:pathLst>
            </a:custGeom>
            <a:solidFill>
              <a:srgbClr val="FFFFFF"/>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3" name="Freeform 134"/>
            <p:cNvSpPr>
              <a:spLocks noChangeArrowheads="1"/>
            </p:cNvSpPr>
            <p:nvPr/>
          </p:nvSpPr>
          <p:spPr bwMode="auto">
            <a:xfrm>
              <a:off x="11614802" y="2717660"/>
              <a:ext cx="181501" cy="295765"/>
            </a:xfrm>
            <a:custGeom>
              <a:avLst/>
              <a:gdLst>
                <a:gd name="T0" fmla="*/ 3 w 124"/>
                <a:gd name="T1" fmla="*/ 26 h 199"/>
                <a:gd name="T2" fmla="*/ 49 w 124"/>
                <a:gd name="T3" fmla="*/ 5 h 199"/>
                <a:gd name="T4" fmla="*/ 66 w 124"/>
                <a:gd name="T5" fmla="*/ 3 h 199"/>
                <a:gd name="T6" fmla="*/ 66 w 124"/>
                <a:gd name="T7" fmla="*/ 8 h 199"/>
                <a:gd name="T8" fmla="*/ 55 w 124"/>
                <a:gd name="T9" fmla="*/ 11 h 199"/>
                <a:gd name="T10" fmla="*/ 32 w 124"/>
                <a:gd name="T11" fmla="*/ 20 h 199"/>
                <a:gd name="T12" fmla="*/ 14 w 124"/>
                <a:gd name="T13" fmla="*/ 43 h 199"/>
                <a:gd name="T14" fmla="*/ 29 w 124"/>
                <a:gd name="T15" fmla="*/ 83 h 199"/>
                <a:gd name="T16" fmla="*/ 29 w 124"/>
                <a:gd name="T17" fmla="*/ 89 h 199"/>
                <a:gd name="T18" fmla="*/ 32 w 124"/>
                <a:gd name="T19" fmla="*/ 89 h 199"/>
                <a:gd name="T20" fmla="*/ 43 w 124"/>
                <a:gd name="T21" fmla="*/ 83 h 199"/>
                <a:gd name="T22" fmla="*/ 66 w 124"/>
                <a:gd name="T23" fmla="*/ 75 h 199"/>
                <a:gd name="T24" fmla="*/ 86 w 124"/>
                <a:gd name="T25" fmla="*/ 75 h 199"/>
                <a:gd name="T26" fmla="*/ 75 w 124"/>
                <a:gd name="T27" fmla="*/ 80 h 199"/>
                <a:gd name="T28" fmla="*/ 52 w 124"/>
                <a:gd name="T29" fmla="*/ 89 h 199"/>
                <a:gd name="T30" fmla="*/ 35 w 124"/>
                <a:gd name="T31" fmla="*/ 106 h 199"/>
                <a:gd name="T32" fmla="*/ 40 w 124"/>
                <a:gd name="T33" fmla="*/ 121 h 199"/>
                <a:gd name="T34" fmla="*/ 46 w 124"/>
                <a:gd name="T35" fmla="*/ 144 h 199"/>
                <a:gd name="T36" fmla="*/ 55 w 124"/>
                <a:gd name="T37" fmla="*/ 172 h 199"/>
                <a:gd name="T38" fmla="*/ 66 w 124"/>
                <a:gd name="T39" fmla="*/ 187 h 199"/>
                <a:gd name="T40" fmla="*/ 86 w 124"/>
                <a:gd name="T41" fmla="*/ 181 h 199"/>
                <a:gd name="T42" fmla="*/ 109 w 124"/>
                <a:gd name="T43" fmla="*/ 172 h 199"/>
                <a:gd name="T44" fmla="*/ 115 w 124"/>
                <a:gd name="T45" fmla="*/ 167 h 199"/>
                <a:gd name="T46" fmla="*/ 123 w 124"/>
                <a:gd name="T47" fmla="*/ 172 h 199"/>
                <a:gd name="T48" fmla="*/ 109 w 124"/>
                <a:gd name="T49" fmla="*/ 181 h 199"/>
                <a:gd name="T50" fmla="*/ 63 w 124"/>
                <a:gd name="T51" fmla="*/ 198 h 199"/>
                <a:gd name="T52" fmla="*/ 58 w 124"/>
                <a:gd name="T53" fmla="*/ 195 h 199"/>
                <a:gd name="T54" fmla="*/ 40 w 124"/>
                <a:gd name="T55" fmla="*/ 164 h 199"/>
                <a:gd name="T56" fmla="*/ 35 w 124"/>
                <a:gd name="T57" fmla="*/ 141 h 199"/>
                <a:gd name="T58" fmla="*/ 23 w 124"/>
                <a:gd name="T59" fmla="*/ 101 h 199"/>
                <a:gd name="T60" fmla="*/ 17 w 124"/>
                <a:gd name="T61" fmla="*/ 72 h 199"/>
                <a:gd name="T62" fmla="*/ 9 w 124"/>
                <a:gd name="T63" fmla="*/ 52 h 199"/>
                <a:gd name="T64" fmla="*/ 3 w 124"/>
                <a:gd name="T65" fmla="*/ 34 h 199"/>
                <a:gd name="T66" fmla="*/ 3 w 124"/>
                <a:gd name="T67" fmla="*/ 2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99">
                  <a:moveTo>
                    <a:pt x="3" y="26"/>
                  </a:moveTo>
                  <a:lnTo>
                    <a:pt x="3" y="26"/>
                  </a:lnTo>
                  <a:cubicBezTo>
                    <a:pt x="9" y="22"/>
                    <a:pt x="17" y="17"/>
                    <a:pt x="26" y="14"/>
                  </a:cubicBezTo>
                  <a:cubicBezTo>
                    <a:pt x="32" y="11"/>
                    <a:pt x="40" y="8"/>
                    <a:pt x="49" y="5"/>
                  </a:cubicBezTo>
                  <a:cubicBezTo>
                    <a:pt x="55" y="3"/>
                    <a:pt x="60" y="3"/>
                    <a:pt x="63" y="0"/>
                  </a:cubicBezTo>
                  <a:cubicBezTo>
                    <a:pt x="63" y="3"/>
                    <a:pt x="66" y="3"/>
                    <a:pt x="66" y="3"/>
                  </a:cubicBezTo>
                  <a:cubicBezTo>
                    <a:pt x="69" y="3"/>
                    <a:pt x="69" y="3"/>
                    <a:pt x="69" y="5"/>
                  </a:cubicBezTo>
                  <a:lnTo>
                    <a:pt x="66" y="8"/>
                  </a:lnTo>
                  <a:cubicBezTo>
                    <a:pt x="63" y="8"/>
                    <a:pt x="60" y="8"/>
                    <a:pt x="60" y="8"/>
                  </a:cubicBezTo>
                  <a:cubicBezTo>
                    <a:pt x="58" y="8"/>
                    <a:pt x="58" y="8"/>
                    <a:pt x="55" y="11"/>
                  </a:cubicBezTo>
                  <a:cubicBezTo>
                    <a:pt x="49" y="11"/>
                    <a:pt x="49" y="11"/>
                    <a:pt x="49" y="11"/>
                  </a:cubicBezTo>
                  <a:cubicBezTo>
                    <a:pt x="43" y="14"/>
                    <a:pt x="37" y="17"/>
                    <a:pt x="32" y="20"/>
                  </a:cubicBezTo>
                  <a:cubicBezTo>
                    <a:pt x="23" y="22"/>
                    <a:pt x="17" y="26"/>
                    <a:pt x="11" y="32"/>
                  </a:cubicBezTo>
                  <a:cubicBezTo>
                    <a:pt x="11" y="34"/>
                    <a:pt x="11" y="40"/>
                    <a:pt x="14" y="43"/>
                  </a:cubicBezTo>
                  <a:cubicBezTo>
                    <a:pt x="14" y="49"/>
                    <a:pt x="17" y="54"/>
                    <a:pt x="17" y="57"/>
                  </a:cubicBezTo>
                  <a:cubicBezTo>
                    <a:pt x="29" y="83"/>
                    <a:pt x="29" y="83"/>
                    <a:pt x="29" y="83"/>
                  </a:cubicBezTo>
                  <a:cubicBezTo>
                    <a:pt x="29" y="86"/>
                    <a:pt x="29" y="86"/>
                    <a:pt x="29" y="86"/>
                  </a:cubicBezTo>
                  <a:cubicBezTo>
                    <a:pt x="29" y="86"/>
                    <a:pt x="29" y="86"/>
                    <a:pt x="29" y="89"/>
                  </a:cubicBezTo>
                  <a:lnTo>
                    <a:pt x="29" y="89"/>
                  </a:lnTo>
                  <a:cubicBezTo>
                    <a:pt x="32" y="89"/>
                    <a:pt x="32" y="89"/>
                    <a:pt x="32" y="89"/>
                  </a:cubicBezTo>
                  <a:cubicBezTo>
                    <a:pt x="35" y="89"/>
                    <a:pt x="37" y="89"/>
                    <a:pt x="37" y="86"/>
                  </a:cubicBezTo>
                  <a:cubicBezTo>
                    <a:pt x="40" y="86"/>
                    <a:pt x="43" y="83"/>
                    <a:pt x="43" y="83"/>
                  </a:cubicBezTo>
                  <a:cubicBezTo>
                    <a:pt x="49" y="80"/>
                    <a:pt x="52" y="80"/>
                    <a:pt x="55" y="77"/>
                  </a:cubicBezTo>
                  <a:cubicBezTo>
                    <a:pt x="58" y="77"/>
                    <a:pt x="63" y="75"/>
                    <a:pt x="66" y="75"/>
                  </a:cubicBezTo>
                  <a:cubicBezTo>
                    <a:pt x="72" y="72"/>
                    <a:pt x="75" y="72"/>
                    <a:pt x="80" y="72"/>
                  </a:cubicBezTo>
                  <a:cubicBezTo>
                    <a:pt x="84" y="72"/>
                    <a:pt x="86" y="72"/>
                    <a:pt x="86" y="75"/>
                  </a:cubicBezTo>
                  <a:cubicBezTo>
                    <a:pt x="86" y="75"/>
                    <a:pt x="84" y="77"/>
                    <a:pt x="80" y="77"/>
                  </a:cubicBezTo>
                  <a:cubicBezTo>
                    <a:pt x="80" y="77"/>
                    <a:pt x="78" y="80"/>
                    <a:pt x="75" y="80"/>
                  </a:cubicBezTo>
                  <a:lnTo>
                    <a:pt x="72" y="80"/>
                  </a:lnTo>
                  <a:cubicBezTo>
                    <a:pt x="63" y="83"/>
                    <a:pt x="58" y="86"/>
                    <a:pt x="52" y="89"/>
                  </a:cubicBezTo>
                  <a:cubicBezTo>
                    <a:pt x="43" y="92"/>
                    <a:pt x="37" y="95"/>
                    <a:pt x="32" y="97"/>
                  </a:cubicBezTo>
                  <a:cubicBezTo>
                    <a:pt x="32" y="101"/>
                    <a:pt x="35" y="103"/>
                    <a:pt x="35" y="106"/>
                  </a:cubicBezTo>
                  <a:cubicBezTo>
                    <a:pt x="35" y="109"/>
                    <a:pt x="35" y="112"/>
                    <a:pt x="37" y="112"/>
                  </a:cubicBezTo>
                  <a:cubicBezTo>
                    <a:pt x="37" y="115"/>
                    <a:pt x="37" y="118"/>
                    <a:pt x="40" y="121"/>
                  </a:cubicBezTo>
                  <a:cubicBezTo>
                    <a:pt x="40" y="123"/>
                    <a:pt x="40" y="126"/>
                    <a:pt x="40" y="129"/>
                  </a:cubicBezTo>
                  <a:cubicBezTo>
                    <a:pt x="43" y="135"/>
                    <a:pt x="43" y="138"/>
                    <a:pt x="46" y="144"/>
                  </a:cubicBezTo>
                  <a:cubicBezTo>
                    <a:pt x="46" y="149"/>
                    <a:pt x="49" y="152"/>
                    <a:pt x="49" y="158"/>
                  </a:cubicBezTo>
                  <a:cubicBezTo>
                    <a:pt x="52" y="164"/>
                    <a:pt x="55" y="167"/>
                    <a:pt x="55" y="172"/>
                  </a:cubicBezTo>
                  <a:cubicBezTo>
                    <a:pt x="58" y="178"/>
                    <a:pt x="60" y="184"/>
                    <a:pt x="63" y="189"/>
                  </a:cubicBezTo>
                  <a:cubicBezTo>
                    <a:pt x="63" y="189"/>
                    <a:pt x="66" y="189"/>
                    <a:pt x="66" y="187"/>
                  </a:cubicBezTo>
                  <a:cubicBezTo>
                    <a:pt x="69" y="187"/>
                    <a:pt x="72" y="187"/>
                    <a:pt x="72" y="187"/>
                  </a:cubicBezTo>
                  <a:cubicBezTo>
                    <a:pt x="86" y="181"/>
                    <a:pt x="86" y="181"/>
                    <a:pt x="86" y="181"/>
                  </a:cubicBezTo>
                  <a:cubicBezTo>
                    <a:pt x="92" y="181"/>
                    <a:pt x="95" y="178"/>
                    <a:pt x="101" y="175"/>
                  </a:cubicBezTo>
                  <a:cubicBezTo>
                    <a:pt x="104" y="175"/>
                    <a:pt x="106" y="172"/>
                    <a:pt x="109" y="172"/>
                  </a:cubicBezTo>
                  <a:cubicBezTo>
                    <a:pt x="112" y="172"/>
                    <a:pt x="112" y="170"/>
                    <a:pt x="112" y="170"/>
                  </a:cubicBezTo>
                  <a:cubicBezTo>
                    <a:pt x="115" y="170"/>
                    <a:pt x="115" y="170"/>
                    <a:pt x="115" y="167"/>
                  </a:cubicBezTo>
                  <a:cubicBezTo>
                    <a:pt x="118" y="167"/>
                    <a:pt x="118" y="167"/>
                    <a:pt x="118" y="167"/>
                  </a:cubicBezTo>
                  <a:cubicBezTo>
                    <a:pt x="121" y="167"/>
                    <a:pt x="123" y="170"/>
                    <a:pt x="123" y="172"/>
                  </a:cubicBezTo>
                  <a:cubicBezTo>
                    <a:pt x="123" y="172"/>
                    <a:pt x="123" y="172"/>
                    <a:pt x="123" y="175"/>
                  </a:cubicBezTo>
                  <a:cubicBezTo>
                    <a:pt x="118" y="178"/>
                    <a:pt x="115" y="178"/>
                    <a:pt x="109" y="181"/>
                  </a:cubicBezTo>
                  <a:cubicBezTo>
                    <a:pt x="104" y="184"/>
                    <a:pt x="98" y="184"/>
                    <a:pt x="95" y="187"/>
                  </a:cubicBezTo>
                  <a:cubicBezTo>
                    <a:pt x="84" y="193"/>
                    <a:pt x="75" y="195"/>
                    <a:pt x="63" y="198"/>
                  </a:cubicBezTo>
                  <a:lnTo>
                    <a:pt x="60" y="198"/>
                  </a:lnTo>
                  <a:cubicBezTo>
                    <a:pt x="60" y="198"/>
                    <a:pt x="58" y="198"/>
                    <a:pt x="58" y="195"/>
                  </a:cubicBezTo>
                  <a:cubicBezTo>
                    <a:pt x="55" y="189"/>
                    <a:pt x="52" y="184"/>
                    <a:pt x="49" y="178"/>
                  </a:cubicBezTo>
                  <a:cubicBezTo>
                    <a:pt x="46" y="172"/>
                    <a:pt x="43" y="170"/>
                    <a:pt x="40" y="164"/>
                  </a:cubicBezTo>
                  <a:cubicBezTo>
                    <a:pt x="40" y="161"/>
                    <a:pt x="40" y="161"/>
                    <a:pt x="40" y="161"/>
                  </a:cubicBezTo>
                  <a:cubicBezTo>
                    <a:pt x="37" y="155"/>
                    <a:pt x="37" y="146"/>
                    <a:pt x="35" y="141"/>
                  </a:cubicBezTo>
                  <a:cubicBezTo>
                    <a:pt x="35" y="135"/>
                    <a:pt x="32" y="129"/>
                    <a:pt x="32" y="123"/>
                  </a:cubicBezTo>
                  <a:cubicBezTo>
                    <a:pt x="29" y="115"/>
                    <a:pt x="26" y="109"/>
                    <a:pt x="23" y="101"/>
                  </a:cubicBezTo>
                  <a:cubicBezTo>
                    <a:pt x="23" y="95"/>
                    <a:pt x="20" y="86"/>
                    <a:pt x="17" y="80"/>
                  </a:cubicBezTo>
                  <a:cubicBezTo>
                    <a:pt x="17" y="77"/>
                    <a:pt x="17" y="75"/>
                    <a:pt x="17" y="72"/>
                  </a:cubicBezTo>
                  <a:cubicBezTo>
                    <a:pt x="14" y="72"/>
                    <a:pt x="14" y="69"/>
                    <a:pt x="14" y="66"/>
                  </a:cubicBezTo>
                  <a:cubicBezTo>
                    <a:pt x="9" y="52"/>
                    <a:pt x="9" y="52"/>
                    <a:pt x="9" y="52"/>
                  </a:cubicBezTo>
                  <a:cubicBezTo>
                    <a:pt x="9" y="49"/>
                    <a:pt x="5" y="46"/>
                    <a:pt x="5" y="43"/>
                  </a:cubicBezTo>
                  <a:cubicBezTo>
                    <a:pt x="5" y="40"/>
                    <a:pt x="3" y="37"/>
                    <a:pt x="3" y="34"/>
                  </a:cubicBezTo>
                  <a:cubicBezTo>
                    <a:pt x="3" y="28"/>
                    <a:pt x="3" y="28"/>
                    <a:pt x="3" y="28"/>
                  </a:cubicBezTo>
                  <a:cubicBezTo>
                    <a:pt x="0" y="28"/>
                    <a:pt x="0" y="26"/>
                    <a:pt x="3" y="26"/>
                  </a:cubicBezTo>
                </a:path>
              </a:pathLst>
            </a:custGeom>
            <a:solidFill>
              <a:srgbClr val="FFFFFF"/>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4" name="Freeform 135"/>
            <p:cNvSpPr>
              <a:spLocks noChangeArrowheads="1"/>
            </p:cNvSpPr>
            <p:nvPr/>
          </p:nvSpPr>
          <p:spPr bwMode="auto">
            <a:xfrm>
              <a:off x="11776136" y="2670606"/>
              <a:ext cx="194946" cy="282321"/>
            </a:xfrm>
            <a:custGeom>
              <a:avLst/>
              <a:gdLst>
                <a:gd name="T0" fmla="*/ 92 w 134"/>
                <a:gd name="T1" fmla="*/ 178 h 191"/>
                <a:gd name="T2" fmla="*/ 92 w 134"/>
                <a:gd name="T3" fmla="*/ 178 h 191"/>
                <a:gd name="T4" fmla="*/ 118 w 134"/>
                <a:gd name="T5" fmla="*/ 161 h 191"/>
                <a:gd name="T6" fmla="*/ 124 w 134"/>
                <a:gd name="T7" fmla="*/ 153 h 191"/>
                <a:gd name="T8" fmla="*/ 124 w 134"/>
                <a:gd name="T9" fmla="*/ 138 h 191"/>
                <a:gd name="T10" fmla="*/ 104 w 134"/>
                <a:gd name="T11" fmla="*/ 115 h 191"/>
                <a:gd name="T12" fmla="*/ 70 w 134"/>
                <a:gd name="T13" fmla="*/ 107 h 191"/>
                <a:gd name="T14" fmla="*/ 52 w 134"/>
                <a:gd name="T15" fmla="*/ 104 h 191"/>
                <a:gd name="T16" fmla="*/ 32 w 134"/>
                <a:gd name="T17" fmla="*/ 98 h 191"/>
                <a:gd name="T18" fmla="*/ 15 w 134"/>
                <a:gd name="T19" fmla="*/ 86 h 191"/>
                <a:gd name="T20" fmla="*/ 3 w 134"/>
                <a:gd name="T21" fmla="*/ 66 h 191"/>
                <a:gd name="T22" fmla="*/ 0 w 134"/>
                <a:gd name="T23" fmla="*/ 43 h 191"/>
                <a:gd name="T24" fmla="*/ 15 w 134"/>
                <a:gd name="T25" fmla="*/ 23 h 191"/>
                <a:gd name="T26" fmla="*/ 41 w 134"/>
                <a:gd name="T27" fmla="*/ 6 h 191"/>
                <a:gd name="T28" fmla="*/ 49 w 134"/>
                <a:gd name="T29" fmla="*/ 3 h 191"/>
                <a:gd name="T30" fmla="*/ 58 w 134"/>
                <a:gd name="T31" fmla="*/ 0 h 191"/>
                <a:gd name="T32" fmla="*/ 66 w 134"/>
                <a:gd name="T33" fmla="*/ 0 h 191"/>
                <a:gd name="T34" fmla="*/ 70 w 134"/>
                <a:gd name="T35" fmla="*/ 3 h 191"/>
                <a:gd name="T36" fmla="*/ 70 w 134"/>
                <a:gd name="T37" fmla="*/ 6 h 191"/>
                <a:gd name="T38" fmla="*/ 58 w 134"/>
                <a:gd name="T39" fmla="*/ 9 h 191"/>
                <a:gd name="T40" fmla="*/ 47 w 134"/>
                <a:gd name="T41" fmla="*/ 11 h 191"/>
                <a:gd name="T42" fmla="*/ 32 w 134"/>
                <a:gd name="T43" fmla="*/ 17 h 191"/>
                <a:gd name="T44" fmla="*/ 21 w 134"/>
                <a:gd name="T45" fmla="*/ 26 h 191"/>
                <a:gd name="T46" fmla="*/ 12 w 134"/>
                <a:gd name="T47" fmla="*/ 46 h 191"/>
                <a:gd name="T48" fmla="*/ 12 w 134"/>
                <a:gd name="T49" fmla="*/ 69 h 191"/>
                <a:gd name="T50" fmla="*/ 29 w 134"/>
                <a:gd name="T51" fmla="*/ 89 h 191"/>
                <a:gd name="T52" fmla="*/ 61 w 134"/>
                <a:gd name="T53" fmla="*/ 98 h 191"/>
                <a:gd name="T54" fmla="*/ 81 w 134"/>
                <a:gd name="T55" fmla="*/ 101 h 191"/>
                <a:gd name="T56" fmla="*/ 98 w 134"/>
                <a:gd name="T57" fmla="*/ 104 h 191"/>
                <a:gd name="T58" fmla="*/ 113 w 134"/>
                <a:gd name="T59" fmla="*/ 112 h 191"/>
                <a:gd name="T60" fmla="*/ 124 w 134"/>
                <a:gd name="T61" fmla="*/ 124 h 191"/>
                <a:gd name="T62" fmla="*/ 130 w 134"/>
                <a:gd name="T63" fmla="*/ 135 h 191"/>
                <a:gd name="T64" fmla="*/ 127 w 134"/>
                <a:gd name="T65" fmla="*/ 164 h 191"/>
                <a:gd name="T66" fmla="*/ 98 w 134"/>
                <a:gd name="T67" fmla="*/ 184 h 191"/>
                <a:gd name="T68" fmla="*/ 75 w 134"/>
                <a:gd name="T69" fmla="*/ 187 h 191"/>
                <a:gd name="T70" fmla="*/ 55 w 134"/>
                <a:gd name="T71" fmla="*/ 187 h 191"/>
                <a:gd name="T72" fmla="*/ 47 w 134"/>
                <a:gd name="T73" fmla="*/ 184 h 191"/>
                <a:gd name="T74" fmla="*/ 41 w 134"/>
                <a:gd name="T75" fmla="*/ 181 h 191"/>
                <a:gd name="T76" fmla="*/ 41 w 134"/>
                <a:gd name="T77" fmla="*/ 178 h 191"/>
                <a:gd name="T78" fmla="*/ 49 w 134"/>
                <a:gd name="T79" fmla="*/ 178 h 191"/>
                <a:gd name="T80" fmla="*/ 61 w 134"/>
                <a:gd name="T81" fmla="*/ 181 h 191"/>
                <a:gd name="T82" fmla="*/ 75 w 134"/>
                <a:gd name="T83" fmla="*/ 181 h 191"/>
                <a:gd name="T84" fmla="*/ 92 w 134"/>
                <a:gd name="T85" fmla="*/ 1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91">
                  <a:moveTo>
                    <a:pt x="92" y="178"/>
                  </a:moveTo>
                  <a:lnTo>
                    <a:pt x="92" y="178"/>
                  </a:lnTo>
                  <a:cubicBezTo>
                    <a:pt x="104" y="176"/>
                    <a:pt x="113" y="170"/>
                    <a:pt x="118" y="161"/>
                  </a:cubicBezTo>
                  <a:cubicBezTo>
                    <a:pt x="121" y="158"/>
                    <a:pt x="124" y="155"/>
                    <a:pt x="124" y="153"/>
                  </a:cubicBezTo>
                  <a:cubicBezTo>
                    <a:pt x="124" y="147"/>
                    <a:pt x="124" y="144"/>
                    <a:pt x="124" y="138"/>
                  </a:cubicBezTo>
                  <a:cubicBezTo>
                    <a:pt x="118" y="127"/>
                    <a:pt x="113" y="121"/>
                    <a:pt x="104" y="115"/>
                  </a:cubicBezTo>
                  <a:cubicBezTo>
                    <a:pt x="96" y="112"/>
                    <a:pt x="84" y="107"/>
                    <a:pt x="70" y="107"/>
                  </a:cubicBezTo>
                  <a:cubicBezTo>
                    <a:pt x="64" y="104"/>
                    <a:pt x="58" y="104"/>
                    <a:pt x="52" y="104"/>
                  </a:cubicBezTo>
                  <a:cubicBezTo>
                    <a:pt x="47" y="101"/>
                    <a:pt x="41" y="98"/>
                    <a:pt x="32" y="98"/>
                  </a:cubicBezTo>
                  <a:cubicBezTo>
                    <a:pt x="26" y="95"/>
                    <a:pt x="17" y="89"/>
                    <a:pt x="15" y="86"/>
                  </a:cubicBezTo>
                  <a:cubicBezTo>
                    <a:pt x="9" y="81"/>
                    <a:pt x="6" y="75"/>
                    <a:pt x="3" y="66"/>
                  </a:cubicBezTo>
                  <a:cubicBezTo>
                    <a:pt x="0" y="60"/>
                    <a:pt x="0" y="52"/>
                    <a:pt x="0" y="43"/>
                  </a:cubicBezTo>
                  <a:cubicBezTo>
                    <a:pt x="3" y="37"/>
                    <a:pt x="9" y="29"/>
                    <a:pt x="15" y="23"/>
                  </a:cubicBezTo>
                  <a:cubicBezTo>
                    <a:pt x="21" y="15"/>
                    <a:pt x="29" y="9"/>
                    <a:pt x="41" y="6"/>
                  </a:cubicBezTo>
                  <a:cubicBezTo>
                    <a:pt x="41" y="3"/>
                    <a:pt x="44" y="3"/>
                    <a:pt x="49" y="3"/>
                  </a:cubicBezTo>
                  <a:cubicBezTo>
                    <a:pt x="52" y="0"/>
                    <a:pt x="55" y="0"/>
                    <a:pt x="58" y="0"/>
                  </a:cubicBezTo>
                  <a:cubicBezTo>
                    <a:pt x="61" y="0"/>
                    <a:pt x="64" y="0"/>
                    <a:pt x="66" y="0"/>
                  </a:cubicBezTo>
                  <a:cubicBezTo>
                    <a:pt x="70" y="0"/>
                    <a:pt x="70" y="0"/>
                    <a:pt x="70" y="3"/>
                  </a:cubicBezTo>
                  <a:cubicBezTo>
                    <a:pt x="70" y="3"/>
                    <a:pt x="70" y="3"/>
                    <a:pt x="70" y="6"/>
                  </a:cubicBezTo>
                  <a:cubicBezTo>
                    <a:pt x="66" y="6"/>
                    <a:pt x="64" y="6"/>
                    <a:pt x="58" y="9"/>
                  </a:cubicBezTo>
                  <a:cubicBezTo>
                    <a:pt x="55" y="9"/>
                    <a:pt x="49" y="9"/>
                    <a:pt x="47" y="11"/>
                  </a:cubicBezTo>
                  <a:cubicBezTo>
                    <a:pt x="41" y="11"/>
                    <a:pt x="38" y="15"/>
                    <a:pt x="32" y="17"/>
                  </a:cubicBezTo>
                  <a:cubicBezTo>
                    <a:pt x="29" y="20"/>
                    <a:pt x="23" y="23"/>
                    <a:pt x="21" y="26"/>
                  </a:cubicBezTo>
                  <a:cubicBezTo>
                    <a:pt x="17" y="32"/>
                    <a:pt x="12" y="37"/>
                    <a:pt x="12" y="46"/>
                  </a:cubicBezTo>
                  <a:cubicBezTo>
                    <a:pt x="9" y="54"/>
                    <a:pt x="9" y="60"/>
                    <a:pt x="12" y="69"/>
                  </a:cubicBezTo>
                  <a:cubicBezTo>
                    <a:pt x="15" y="78"/>
                    <a:pt x="21" y="84"/>
                    <a:pt x="29" y="89"/>
                  </a:cubicBezTo>
                  <a:cubicBezTo>
                    <a:pt x="41" y="92"/>
                    <a:pt x="49" y="95"/>
                    <a:pt x="61" y="98"/>
                  </a:cubicBezTo>
                  <a:cubicBezTo>
                    <a:pt x="81" y="101"/>
                    <a:pt x="81" y="101"/>
                    <a:pt x="81" y="101"/>
                  </a:cubicBezTo>
                  <a:cubicBezTo>
                    <a:pt x="87" y="101"/>
                    <a:pt x="92" y="104"/>
                    <a:pt x="98" y="104"/>
                  </a:cubicBezTo>
                  <a:cubicBezTo>
                    <a:pt x="104" y="107"/>
                    <a:pt x="110" y="109"/>
                    <a:pt x="113" y="112"/>
                  </a:cubicBezTo>
                  <a:cubicBezTo>
                    <a:pt x="118" y="115"/>
                    <a:pt x="121" y="118"/>
                    <a:pt x="124" y="124"/>
                  </a:cubicBezTo>
                  <a:cubicBezTo>
                    <a:pt x="127" y="127"/>
                    <a:pt x="130" y="133"/>
                    <a:pt x="130" y="135"/>
                  </a:cubicBezTo>
                  <a:cubicBezTo>
                    <a:pt x="133" y="147"/>
                    <a:pt x="133" y="155"/>
                    <a:pt x="127" y="164"/>
                  </a:cubicBezTo>
                  <a:cubicBezTo>
                    <a:pt x="124" y="173"/>
                    <a:pt x="113" y="178"/>
                    <a:pt x="98" y="184"/>
                  </a:cubicBezTo>
                  <a:cubicBezTo>
                    <a:pt x="92" y="187"/>
                    <a:pt x="84" y="187"/>
                    <a:pt x="75" y="187"/>
                  </a:cubicBezTo>
                  <a:cubicBezTo>
                    <a:pt x="66" y="190"/>
                    <a:pt x="61" y="190"/>
                    <a:pt x="55" y="187"/>
                  </a:cubicBezTo>
                  <a:cubicBezTo>
                    <a:pt x="52" y="187"/>
                    <a:pt x="49" y="187"/>
                    <a:pt x="47" y="184"/>
                  </a:cubicBezTo>
                  <a:cubicBezTo>
                    <a:pt x="44" y="184"/>
                    <a:pt x="41" y="184"/>
                    <a:pt x="41" y="181"/>
                  </a:cubicBezTo>
                  <a:cubicBezTo>
                    <a:pt x="38" y="181"/>
                    <a:pt x="41" y="178"/>
                    <a:pt x="41" y="178"/>
                  </a:cubicBezTo>
                  <a:cubicBezTo>
                    <a:pt x="44" y="178"/>
                    <a:pt x="47" y="178"/>
                    <a:pt x="49" y="178"/>
                  </a:cubicBezTo>
                  <a:cubicBezTo>
                    <a:pt x="52" y="178"/>
                    <a:pt x="58" y="178"/>
                    <a:pt x="61" y="181"/>
                  </a:cubicBezTo>
                  <a:cubicBezTo>
                    <a:pt x="66" y="181"/>
                    <a:pt x="70" y="181"/>
                    <a:pt x="75" y="181"/>
                  </a:cubicBezTo>
                  <a:cubicBezTo>
                    <a:pt x="81" y="181"/>
                    <a:pt x="87" y="181"/>
                    <a:pt x="92" y="178"/>
                  </a:cubicBezTo>
                </a:path>
              </a:pathLst>
            </a:custGeom>
            <a:solidFill>
              <a:srgbClr val="FFFFFF"/>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5" name="Freeform 136"/>
            <p:cNvSpPr>
              <a:spLocks noChangeArrowheads="1"/>
            </p:cNvSpPr>
            <p:nvPr/>
          </p:nvSpPr>
          <p:spPr bwMode="auto">
            <a:xfrm>
              <a:off x="11957638" y="2610109"/>
              <a:ext cx="201668" cy="282321"/>
            </a:xfrm>
            <a:custGeom>
              <a:avLst/>
              <a:gdLst>
                <a:gd name="T0" fmla="*/ 92 w 136"/>
                <a:gd name="T1" fmla="*/ 178 h 191"/>
                <a:gd name="T2" fmla="*/ 92 w 136"/>
                <a:gd name="T3" fmla="*/ 178 h 191"/>
                <a:gd name="T4" fmla="*/ 117 w 136"/>
                <a:gd name="T5" fmla="*/ 164 h 191"/>
                <a:gd name="T6" fmla="*/ 123 w 136"/>
                <a:gd name="T7" fmla="*/ 152 h 191"/>
                <a:gd name="T8" fmla="*/ 123 w 136"/>
                <a:gd name="T9" fmla="*/ 141 h 191"/>
                <a:gd name="T10" fmla="*/ 103 w 136"/>
                <a:gd name="T11" fmla="*/ 115 h 191"/>
                <a:gd name="T12" fmla="*/ 68 w 136"/>
                <a:gd name="T13" fmla="*/ 106 h 191"/>
                <a:gd name="T14" fmla="*/ 51 w 136"/>
                <a:gd name="T15" fmla="*/ 104 h 191"/>
                <a:gd name="T16" fmla="*/ 34 w 136"/>
                <a:gd name="T17" fmla="*/ 98 h 191"/>
                <a:gd name="T18" fmla="*/ 14 w 136"/>
                <a:gd name="T19" fmla="*/ 86 h 191"/>
                <a:gd name="T20" fmla="*/ 2 w 136"/>
                <a:gd name="T21" fmla="*/ 69 h 191"/>
                <a:gd name="T22" fmla="*/ 2 w 136"/>
                <a:gd name="T23" fmla="*/ 46 h 191"/>
                <a:gd name="T24" fmla="*/ 14 w 136"/>
                <a:gd name="T25" fmla="*/ 23 h 191"/>
                <a:gd name="T26" fmla="*/ 40 w 136"/>
                <a:gd name="T27" fmla="*/ 6 h 191"/>
                <a:gd name="T28" fmla="*/ 49 w 136"/>
                <a:gd name="T29" fmla="*/ 3 h 191"/>
                <a:gd name="T30" fmla="*/ 57 w 136"/>
                <a:gd name="T31" fmla="*/ 0 h 191"/>
                <a:gd name="T32" fmla="*/ 66 w 136"/>
                <a:gd name="T33" fmla="*/ 0 h 191"/>
                <a:gd name="T34" fmla="*/ 71 w 136"/>
                <a:gd name="T35" fmla="*/ 3 h 191"/>
                <a:gd name="T36" fmla="*/ 71 w 136"/>
                <a:gd name="T37" fmla="*/ 6 h 191"/>
                <a:gd name="T38" fmla="*/ 57 w 136"/>
                <a:gd name="T39" fmla="*/ 8 h 191"/>
                <a:gd name="T40" fmla="*/ 45 w 136"/>
                <a:gd name="T41" fmla="*/ 12 h 191"/>
                <a:gd name="T42" fmla="*/ 31 w 136"/>
                <a:gd name="T43" fmla="*/ 17 h 191"/>
                <a:gd name="T44" fmla="*/ 23 w 136"/>
                <a:gd name="T45" fmla="*/ 26 h 191"/>
                <a:gd name="T46" fmla="*/ 11 w 136"/>
                <a:gd name="T47" fmla="*/ 46 h 191"/>
                <a:gd name="T48" fmla="*/ 11 w 136"/>
                <a:gd name="T49" fmla="*/ 69 h 191"/>
                <a:gd name="T50" fmla="*/ 31 w 136"/>
                <a:gd name="T51" fmla="*/ 89 h 191"/>
                <a:gd name="T52" fmla="*/ 63 w 136"/>
                <a:gd name="T53" fmla="*/ 98 h 191"/>
                <a:gd name="T54" fmla="*/ 83 w 136"/>
                <a:gd name="T55" fmla="*/ 100 h 191"/>
                <a:gd name="T56" fmla="*/ 98 w 136"/>
                <a:gd name="T57" fmla="*/ 106 h 191"/>
                <a:gd name="T58" fmla="*/ 112 w 136"/>
                <a:gd name="T59" fmla="*/ 112 h 191"/>
                <a:gd name="T60" fmla="*/ 123 w 136"/>
                <a:gd name="T61" fmla="*/ 124 h 191"/>
                <a:gd name="T62" fmla="*/ 132 w 136"/>
                <a:gd name="T63" fmla="*/ 138 h 191"/>
                <a:gd name="T64" fmla="*/ 129 w 136"/>
                <a:gd name="T65" fmla="*/ 164 h 191"/>
                <a:gd name="T66" fmla="*/ 100 w 136"/>
                <a:gd name="T67" fmla="*/ 184 h 191"/>
                <a:gd name="T68" fmla="*/ 74 w 136"/>
                <a:gd name="T69" fmla="*/ 190 h 191"/>
                <a:gd name="T70" fmla="*/ 54 w 136"/>
                <a:gd name="T71" fmla="*/ 187 h 191"/>
                <a:gd name="T72" fmla="*/ 45 w 136"/>
                <a:gd name="T73" fmla="*/ 187 h 191"/>
                <a:gd name="T74" fmla="*/ 40 w 136"/>
                <a:gd name="T75" fmla="*/ 181 h 191"/>
                <a:gd name="T76" fmla="*/ 40 w 136"/>
                <a:gd name="T77" fmla="*/ 178 h 191"/>
                <a:gd name="T78" fmla="*/ 49 w 136"/>
                <a:gd name="T79" fmla="*/ 178 h 191"/>
                <a:gd name="T80" fmla="*/ 60 w 136"/>
                <a:gd name="T81" fmla="*/ 181 h 191"/>
                <a:gd name="T82" fmla="*/ 74 w 136"/>
                <a:gd name="T83" fmla="*/ 181 h 191"/>
                <a:gd name="T84" fmla="*/ 92 w 136"/>
                <a:gd name="T85" fmla="*/ 1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91">
                  <a:moveTo>
                    <a:pt x="92" y="178"/>
                  </a:moveTo>
                  <a:lnTo>
                    <a:pt x="92" y="178"/>
                  </a:lnTo>
                  <a:cubicBezTo>
                    <a:pt x="103" y="175"/>
                    <a:pt x="112" y="169"/>
                    <a:pt x="117" y="164"/>
                  </a:cubicBezTo>
                  <a:cubicBezTo>
                    <a:pt x="120" y="161"/>
                    <a:pt x="123" y="155"/>
                    <a:pt x="123" y="152"/>
                  </a:cubicBezTo>
                  <a:cubicBezTo>
                    <a:pt x="123" y="147"/>
                    <a:pt x="123" y="144"/>
                    <a:pt x="123" y="141"/>
                  </a:cubicBezTo>
                  <a:cubicBezTo>
                    <a:pt x="120" y="129"/>
                    <a:pt x="112" y="121"/>
                    <a:pt x="103" y="115"/>
                  </a:cubicBezTo>
                  <a:cubicBezTo>
                    <a:pt x="94" y="112"/>
                    <a:pt x="83" y="109"/>
                    <a:pt x="68" y="106"/>
                  </a:cubicBezTo>
                  <a:cubicBezTo>
                    <a:pt x="63" y="106"/>
                    <a:pt x="57" y="104"/>
                    <a:pt x="51" y="104"/>
                  </a:cubicBezTo>
                  <a:cubicBezTo>
                    <a:pt x="45" y="100"/>
                    <a:pt x="40" y="100"/>
                    <a:pt x="34" y="98"/>
                  </a:cubicBezTo>
                  <a:cubicBezTo>
                    <a:pt x="25" y="94"/>
                    <a:pt x="17" y="92"/>
                    <a:pt x="14" y="86"/>
                  </a:cubicBezTo>
                  <a:cubicBezTo>
                    <a:pt x="8" y="80"/>
                    <a:pt x="5" y="75"/>
                    <a:pt x="2" y="69"/>
                  </a:cubicBezTo>
                  <a:cubicBezTo>
                    <a:pt x="0" y="60"/>
                    <a:pt x="0" y="51"/>
                    <a:pt x="2" y="46"/>
                  </a:cubicBezTo>
                  <a:cubicBezTo>
                    <a:pt x="2" y="37"/>
                    <a:pt x="8" y="29"/>
                    <a:pt x="14" y="23"/>
                  </a:cubicBezTo>
                  <a:cubicBezTo>
                    <a:pt x="19" y="14"/>
                    <a:pt x="28" y="8"/>
                    <a:pt x="40" y="6"/>
                  </a:cubicBezTo>
                  <a:cubicBezTo>
                    <a:pt x="43" y="6"/>
                    <a:pt x="45" y="3"/>
                    <a:pt x="49" y="3"/>
                  </a:cubicBezTo>
                  <a:cubicBezTo>
                    <a:pt x="51" y="3"/>
                    <a:pt x="54" y="0"/>
                    <a:pt x="57" y="0"/>
                  </a:cubicBezTo>
                  <a:cubicBezTo>
                    <a:pt x="60" y="0"/>
                    <a:pt x="63" y="0"/>
                    <a:pt x="66" y="0"/>
                  </a:cubicBezTo>
                  <a:cubicBezTo>
                    <a:pt x="68" y="0"/>
                    <a:pt x="68" y="3"/>
                    <a:pt x="71" y="3"/>
                  </a:cubicBezTo>
                  <a:lnTo>
                    <a:pt x="71" y="6"/>
                  </a:lnTo>
                  <a:cubicBezTo>
                    <a:pt x="66" y="6"/>
                    <a:pt x="63" y="8"/>
                    <a:pt x="57" y="8"/>
                  </a:cubicBezTo>
                  <a:cubicBezTo>
                    <a:pt x="54" y="8"/>
                    <a:pt x="51" y="12"/>
                    <a:pt x="45" y="12"/>
                  </a:cubicBezTo>
                  <a:cubicBezTo>
                    <a:pt x="43" y="14"/>
                    <a:pt x="37" y="14"/>
                    <a:pt x="31" y="17"/>
                  </a:cubicBezTo>
                  <a:cubicBezTo>
                    <a:pt x="28" y="20"/>
                    <a:pt x="25" y="23"/>
                    <a:pt x="23" y="26"/>
                  </a:cubicBezTo>
                  <a:cubicBezTo>
                    <a:pt x="17" y="31"/>
                    <a:pt x="14" y="40"/>
                    <a:pt x="11" y="46"/>
                  </a:cubicBezTo>
                  <a:cubicBezTo>
                    <a:pt x="8" y="55"/>
                    <a:pt x="8" y="63"/>
                    <a:pt x="11" y="69"/>
                  </a:cubicBezTo>
                  <a:cubicBezTo>
                    <a:pt x="14" y="77"/>
                    <a:pt x="19" y="86"/>
                    <a:pt x="31" y="89"/>
                  </a:cubicBezTo>
                  <a:cubicBezTo>
                    <a:pt x="40" y="92"/>
                    <a:pt x="49" y="94"/>
                    <a:pt x="63" y="98"/>
                  </a:cubicBezTo>
                  <a:cubicBezTo>
                    <a:pt x="83" y="100"/>
                    <a:pt x="83" y="100"/>
                    <a:pt x="83" y="100"/>
                  </a:cubicBezTo>
                  <a:cubicBezTo>
                    <a:pt x="89" y="104"/>
                    <a:pt x="92" y="104"/>
                    <a:pt x="98" y="106"/>
                  </a:cubicBezTo>
                  <a:cubicBezTo>
                    <a:pt x="103" y="106"/>
                    <a:pt x="109" y="109"/>
                    <a:pt x="112" y="112"/>
                  </a:cubicBezTo>
                  <a:cubicBezTo>
                    <a:pt x="117" y="115"/>
                    <a:pt x="123" y="121"/>
                    <a:pt x="123" y="124"/>
                  </a:cubicBezTo>
                  <a:cubicBezTo>
                    <a:pt x="126" y="126"/>
                    <a:pt x="129" y="132"/>
                    <a:pt x="132" y="138"/>
                  </a:cubicBezTo>
                  <a:cubicBezTo>
                    <a:pt x="135" y="147"/>
                    <a:pt x="132" y="155"/>
                    <a:pt x="129" y="164"/>
                  </a:cubicBezTo>
                  <a:cubicBezTo>
                    <a:pt x="123" y="173"/>
                    <a:pt x="115" y="178"/>
                    <a:pt x="100" y="184"/>
                  </a:cubicBezTo>
                  <a:cubicBezTo>
                    <a:pt x="92" y="187"/>
                    <a:pt x="83" y="190"/>
                    <a:pt x="74" y="190"/>
                  </a:cubicBezTo>
                  <a:cubicBezTo>
                    <a:pt x="68" y="190"/>
                    <a:pt x="60" y="190"/>
                    <a:pt x="54" y="187"/>
                  </a:cubicBezTo>
                  <a:cubicBezTo>
                    <a:pt x="54" y="187"/>
                    <a:pt x="51" y="187"/>
                    <a:pt x="45" y="187"/>
                  </a:cubicBezTo>
                  <a:cubicBezTo>
                    <a:pt x="43" y="184"/>
                    <a:pt x="40" y="184"/>
                    <a:pt x="40" y="181"/>
                  </a:cubicBezTo>
                  <a:cubicBezTo>
                    <a:pt x="40" y="181"/>
                    <a:pt x="40" y="181"/>
                    <a:pt x="40" y="178"/>
                  </a:cubicBezTo>
                  <a:cubicBezTo>
                    <a:pt x="43" y="178"/>
                    <a:pt x="45" y="178"/>
                    <a:pt x="49" y="178"/>
                  </a:cubicBezTo>
                  <a:cubicBezTo>
                    <a:pt x="51" y="178"/>
                    <a:pt x="57" y="181"/>
                    <a:pt x="60" y="181"/>
                  </a:cubicBezTo>
                  <a:cubicBezTo>
                    <a:pt x="66" y="181"/>
                    <a:pt x="71" y="181"/>
                    <a:pt x="74" y="181"/>
                  </a:cubicBezTo>
                  <a:cubicBezTo>
                    <a:pt x="80" y="181"/>
                    <a:pt x="86" y="181"/>
                    <a:pt x="92" y="178"/>
                  </a:cubicBezTo>
                </a:path>
              </a:pathLst>
            </a:custGeom>
            <a:solidFill>
              <a:srgbClr val="FFFFFF"/>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86" name="Freeform 137"/>
          <p:cNvSpPr>
            <a:spLocks noChangeArrowheads="1"/>
          </p:cNvSpPr>
          <p:nvPr/>
        </p:nvSpPr>
        <p:spPr bwMode="auto">
          <a:xfrm>
            <a:off x="5860533" y="6092072"/>
            <a:ext cx="2520854" cy="1041900"/>
          </a:xfrm>
          <a:custGeom>
            <a:avLst/>
            <a:gdLst>
              <a:gd name="T0" fmla="*/ 1655 w 1656"/>
              <a:gd name="T1" fmla="*/ 688 h 689"/>
              <a:gd name="T2" fmla="*/ 1655 w 1656"/>
              <a:gd name="T3" fmla="*/ 688 h 689"/>
              <a:gd name="T4" fmla="*/ 1211 w 1656"/>
              <a:gd name="T5" fmla="*/ 394 h 689"/>
              <a:gd name="T6" fmla="*/ 1166 w 1656"/>
              <a:gd name="T7" fmla="*/ 397 h 689"/>
              <a:gd name="T8" fmla="*/ 754 w 1656"/>
              <a:gd name="T9" fmla="*/ 0 h 689"/>
              <a:gd name="T10" fmla="*/ 354 w 1656"/>
              <a:gd name="T11" fmla="*/ 319 h 689"/>
              <a:gd name="T12" fmla="*/ 348 w 1656"/>
              <a:gd name="T13" fmla="*/ 319 h 689"/>
              <a:gd name="T14" fmla="*/ 0 w 1656"/>
              <a:gd name="T15" fmla="*/ 668 h 689"/>
              <a:gd name="T16" fmla="*/ 3 w 1656"/>
              <a:gd name="T17" fmla="*/ 688 h 689"/>
              <a:gd name="T18" fmla="*/ 1655 w 1656"/>
              <a:gd name="T19" fmla="*/ 688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6" h="689">
                <a:moveTo>
                  <a:pt x="1655" y="688"/>
                </a:moveTo>
                <a:lnTo>
                  <a:pt x="1655" y="688"/>
                </a:lnTo>
                <a:cubicBezTo>
                  <a:pt x="1597" y="521"/>
                  <a:pt x="1422" y="394"/>
                  <a:pt x="1211" y="394"/>
                </a:cubicBezTo>
                <a:cubicBezTo>
                  <a:pt x="1197" y="394"/>
                  <a:pt x="1180" y="394"/>
                  <a:pt x="1166" y="397"/>
                </a:cubicBezTo>
                <a:cubicBezTo>
                  <a:pt x="1157" y="176"/>
                  <a:pt x="975" y="0"/>
                  <a:pt x="754" y="0"/>
                </a:cubicBezTo>
                <a:cubicBezTo>
                  <a:pt x="559" y="0"/>
                  <a:pt x="394" y="136"/>
                  <a:pt x="354" y="319"/>
                </a:cubicBezTo>
                <a:cubicBezTo>
                  <a:pt x="351" y="319"/>
                  <a:pt x="348" y="319"/>
                  <a:pt x="348" y="319"/>
                </a:cubicBezTo>
                <a:cubicBezTo>
                  <a:pt x="156" y="319"/>
                  <a:pt x="0" y="478"/>
                  <a:pt x="0" y="668"/>
                </a:cubicBezTo>
                <a:cubicBezTo>
                  <a:pt x="0" y="673"/>
                  <a:pt x="3" y="679"/>
                  <a:pt x="3" y="688"/>
                </a:cubicBezTo>
                <a:lnTo>
                  <a:pt x="1655" y="688"/>
                </a:lnTo>
              </a:path>
            </a:pathLst>
          </a:custGeom>
          <a:solidFill>
            <a:schemeClr val="bg1">
              <a:lumMod val="85000"/>
            </a:schemeClr>
          </a:solidFill>
          <a:ln>
            <a:noFill/>
          </a:ln>
          <a:effectLst/>
        </p:spPr>
        <p:txBody>
          <a:bodyPr wrap="none" anchor="ctr"/>
          <a:lstStyle/>
          <a:p>
            <a:endParaRPr lang="en-US" dirty="0"/>
          </a:p>
        </p:txBody>
      </p:sp>
      <p:sp>
        <p:nvSpPr>
          <p:cNvPr id="187" name="Freeform 138"/>
          <p:cNvSpPr>
            <a:spLocks noChangeArrowheads="1"/>
          </p:cNvSpPr>
          <p:nvPr/>
        </p:nvSpPr>
        <p:spPr bwMode="auto">
          <a:xfrm>
            <a:off x="8260386" y="5030006"/>
            <a:ext cx="2520854" cy="1035178"/>
          </a:xfrm>
          <a:custGeom>
            <a:avLst/>
            <a:gdLst>
              <a:gd name="T0" fmla="*/ 1655 w 1656"/>
              <a:gd name="T1" fmla="*/ 684 h 685"/>
              <a:gd name="T2" fmla="*/ 1655 w 1656"/>
              <a:gd name="T3" fmla="*/ 684 h 685"/>
              <a:gd name="T4" fmla="*/ 1211 w 1656"/>
              <a:gd name="T5" fmla="*/ 394 h 685"/>
              <a:gd name="T6" fmla="*/ 1162 w 1656"/>
              <a:gd name="T7" fmla="*/ 394 h 685"/>
              <a:gd name="T8" fmla="*/ 751 w 1656"/>
              <a:gd name="T9" fmla="*/ 0 h 685"/>
              <a:gd name="T10" fmla="*/ 351 w 1656"/>
              <a:gd name="T11" fmla="*/ 319 h 685"/>
              <a:gd name="T12" fmla="*/ 346 w 1656"/>
              <a:gd name="T13" fmla="*/ 319 h 685"/>
              <a:gd name="T14" fmla="*/ 0 w 1656"/>
              <a:gd name="T15" fmla="*/ 665 h 685"/>
              <a:gd name="T16" fmla="*/ 0 w 1656"/>
              <a:gd name="T17" fmla="*/ 684 h 685"/>
              <a:gd name="T18" fmla="*/ 1655 w 1656"/>
              <a:gd name="T19" fmla="*/ 684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6" h="685">
                <a:moveTo>
                  <a:pt x="1655" y="684"/>
                </a:moveTo>
                <a:lnTo>
                  <a:pt x="1655" y="684"/>
                </a:lnTo>
                <a:cubicBezTo>
                  <a:pt x="1594" y="515"/>
                  <a:pt x="1419" y="394"/>
                  <a:pt x="1211" y="394"/>
                </a:cubicBezTo>
                <a:cubicBezTo>
                  <a:pt x="1194" y="394"/>
                  <a:pt x="1177" y="394"/>
                  <a:pt x="1162" y="394"/>
                </a:cubicBezTo>
                <a:cubicBezTo>
                  <a:pt x="1154" y="175"/>
                  <a:pt x="973" y="0"/>
                  <a:pt x="751" y="0"/>
                </a:cubicBezTo>
                <a:cubicBezTo>
                  <a:pt x="556" y="0"/>
                  <a:pt x="391" y="135"/>
                  <a:pt x="351" y="319"/>
                </a:cubicBezTo>
                <a:cubicBezTo>
                  <a:pt x="348" y="319"/>
                  <a:pt x="348" y="319"/>
                  <a:pt x="346" y="319"/>
                </a:cubicBezTo>
                <a:cubicBezTo>
                  <a:pt x="153" y="319"/>
                  <a:pt x="0" y="474"/>
                  <a:pt x="0" y="665"/>
                </a:cubicBezTo>
                <a:cubicBezTo>
                  <a:pt x="0" y="670"/>
                  <a:pt x="0" y="676"/>
                  <a:pt x="0" y="684"/>
                </a:cubicBezTo>
                <a:lnTo>
                  <a:pt x="1655" y="684"/>
                </a:lnTo>
              </a:path>
            </a:pathLst>
          </a:custGeom>
          <a:solidFill>
            <a:schemeClr val="bg1">
              <a:lumMod val="85000"/>
            </a:schemeClr>
          </a:solidFill>
          <a:ln>
            <a:noFill/>
          </a:ln>
          <a:effectLst/>
        </p:spPr>
        <p:txBody>
          <a:bodyPr wrap="none" anchor="ctr"/>
          <a:lstStyle/>
          <a:p>
            <a:endParaRPr lang="en-US" dirty="0"/>
          </a:p>
        </p:txBody>
      </p:sp>
      <p:sp>
        <p:nvSpPr>
          <p:cNvPr id="188" name="Freeform 139"/>
          <p:cNvSpPr>
            <a:spLocks noChangeArrowheads="1"/>
          </p:cNvSpPr>
          <p:nvPr/>
        </p:nvSpPr>
        <p:spPr bwMode="auto">
          <a:xfrm>
            <a:off x="10586293" y="3967940"/>
            <a:ext cx="2514131" cy="1041900"/>
          </a:xfrm>
          <a:custGeom>
            <a:avLst/>
            <a:gdLst>
              <a:gd name="T0" fmla="*/ 1654 w 1655"/>
              <a:gd name="T1" fmla="*/ 687 h 688"/>
              <a:gd name="T2" fmla="*/ 1654 w 1655"/>
              <a:gd name="T3" fmla="*/ 687 h 688"/>
              <a:gd name="T4" fmla="*/ 1211 w 1655"/>
              <a:gd name="T5" fmla="*/ 394 h 688"/>
              <a:gd name="T6" fmla="*/ 1162 w 1655"/>
              <a:gd name="T7" fmla="*/ 397 h 688"/>
              <a:gd name="T8" fmla="*/ 754 w 1655"/>
              <a:gd name="T9" fmla="*/ 0 h 688"/>
              <a:gd name="T10" fmla="*/ 354 w 1655"/>
              <a:gd name="T11" fmla="*/ 319 h 688"/>
              <a:gd name="T12" fmla="*/ 345 w 1655"/>
              <a:gd name="T13" fmla="*/ 319 h 688"/>
              <a:gd name="T14" fmla="*/ 0 w 1655"/>
              <a:gd name="T15" fmla="*/ 667 h 688"/>
              <a:gd name="T16" fmla="*/ 0 w 1655"/>
              <a:gd name="T17" fmla="*/ 687 h 688"/>
              <a:gd name="T18" fmla="*/ 1654 w 1655"/>
              <a:gd name="T19" fmla="*/ 68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5" h="688">
                <a:moveTo>
                  <a:pt x="1654" y="687"/>
                </a:moveTo>
                <a:lnTo>
                  <a:pt x="1654" y="687"/>
                </a:lnTo>
                <a:cubicBezTo>
                  <a:pt x="1597" y="521"/>
                  <a:pt x="1418" y="394"/>
                  <a:pt x="1211" y="394"/>
                </a:cubicBezTo>
                <a:cubicBezTo>
                  <a:pt x="1194" y="394"/>
                  <a:pt x="1179" y="394"/>
                  <a:pt x="1162" y="397"/>
                </a:cubicBezTo>
                <a:cubicBezTo>
                  <a:pt x="1157" y="175"/>
                  <a:pt x="975" y="0"/>
                  <a:pt x="754" y="0"/>
                </a:cubicBezTo>
                <a:cubicBezTo>
                  <a:pt x="558" y="0"/>
                  <a:pt x="394" y="135"/>
                  <a:pt x="354" y="319"/>
                </a:cubicBezTo>
                <a:cubicBezTo>
                  <a:pt x="351" y="319"/>
                  <a:pt x="348" y="319"/>
                  <a:pt x="345" y="319"/>
                </a:cubicBezTo>
                <a:cubicBezTo>
                  <a:pt x="155" y="319"/>
                  <a:pt x="0" y="477"/>
                  <a:pt x="0" y="667"/>
                </a:cubicBezTo>
                <a:cubicBezTo>
                  <a:pt x="0" y="673"/>
                  <a:pt x="0" y="679"/>
                  <a:pt x="0" y="687"/>
                </a:cubicBezTo>
                <a:lnTo>
                  <a:pt x="1654" y="687"/>
                </a:lnTo>
              </a:path>
            </a:pathLst>
          </a:custGeom>
          <a:solidFill>
            <a:schemeClr val="bg1">
              <a:lumMod val="85000"/>
            </a:schemeClr>
          </a:solidFill>
          <a:ln>
            <a:noFill/>
          </a:ln>
          <a:effectLst/>
        </p:spPr>
        <p:txBody>
          <a:bodyPr wrap="none" anchor="ctr"/>
          <a:lstStyle/>
          <a:p>
            <a:endParaRPr lang="en-US" dirty="0"/>
          </a:p>
        </p:txBody>
      </p:sp>
      <p:sp>
        <p:nvSpPr>
          <p:cNvPr id="189" name="Freeform 140"/>
          <p:cNvSpPr>
            <a:spLocks noChangeArrowheads="1"/>
          </p:cNvSpPr>
          <p:nvPr/>
        </p:nvSpPr>
        <p:spPr bwMode="auto">
          <a:xfrm>
            <a:off x="5591642" y="5594649"/>
            <a:ext cx="1519235" cy="463814"/>
          </a:xfrm>
          <a:custGeom>
            <a:avLst/>
            <a:gdLst>
              <a:gd name="T0" fmla="*/ 866 w 999"/>
              <a:gd name="T1" fmla="*/ 308 h 309"/>
              <a:gd name="T2" fmla="*/ 866 w 999"/>
              <a:gd name="T3" fmla="*/ 308 h 309"/>
              <a:gd name="T4" fmla="*/ 860 w 999"/>
              <a:gd name="T5" fmla="*/ 308 h 309"/>
              <a:gd name="T6" fmla="*/ 843 w 999"/>
              <a:gd name="T7" fmla="*/ 276 h 309"/>
              <a:gd name="T8" fmla="*/ 872 w 999"/>
              <a:gd name="T9" fmla="*/ 170 h 309"/>
              <a:gd name="T10" fmla="*/ 904 w 999"/>
              <a:gd name="T11" fmla="*/ 152 h 309"/>
              <a:gd name="T12" fmla="*/ 921 w 999"/>
              <a:gd name="T13" fmla="*/ 184 h 309"/>
              <a:gd name="T14" fmla="*/ 892 w 999"/>
              <a:gd name="T15" fmla="*/ 288 h 309"/>
              <a:gd name="T16" fmla="*/ 866 w 999"/>
              <a:gd name="T17" fmla="*/ 308 h 309"/>
              <a:gd name="T18" fmla="*/ 29 w 999"/>
              <a:gd name="T19" fmla="*/ 270 h 309"/>
              <a:gd name="T20" fmla="*/ 29 w 999"/>
              <a:gd name="T21" fmla="*/ 270 h 309"/>
              <a:gd name="T22" fmla="*/ 5 w 999"/>
              <a:gd name="T23" fmla="*/ 256 h 309"/>
              <a:gd name="T24" fmla="*/ 17 w 999"/>
              <a:gd name="T25" fmla="*/ 222 h 309"/>
              <a:gd name="T26" fmla="*/ 118 w 999"/>
              <a:gd name="T27" fmla="*/ 173 h 309"/>
              <a:gd name="T28" fmla="*/ 153 w 999"/>
              <a:gd name="T29" fmla="*/ 187 h 309"/>
              <a:gd name="T30" fmla="*/ 138 w 999"/>
              <a:gd name="T31" fmla="*/ 222 h 309"/>
              <a:gd name="T32" fmla="*/ 43 w 999"/>
              <a:gd name="T33" fmla="*/ 264 h 309"/>
              <a:gd name="T34" fmla="*/ 29 w 999"/>
              <a:gd name="T35" fmla="*/ 270 h 309"/>
              <a:gd name="T36" fmla="*/ 768 w 999"/>
              <a:gd name="T37" fmla="*/ 264 h 309"/>
              <a:gd name="T38" fmla="*/ 768 w 999"/>
              <a:gd name="T39" fmla="*/ 264 h 309"/>
              <a:gd name="T40" fmla="*/ 756 w 999"/>
              <a:gd name="T41" fmla="*/ 264 h 309"/>
              <a:gd name="T42" fmla="*/ 656 w 999"/>
              <a:gd name="T43" fmla="*/ 227 h 309"/>
              <a:gd name="T44" fmla="*/ 638 w 999"/>
              <a:gd name="T45" fmla="*/ 195 h 309"/>
              <a:gd name="T46" fmla="*/ 670 w 999"/>
              <a:gd name="T47" fmla="*/ 178 h 309"/>
              <a:gd name="T48" fmla="*/ 777 w 999"/>
              <a:gd name="T49" fmla="*/ 216 h 309"/>
              <a:gd name="T50" fmla="*/ 791 w 999"/>
              <a:gd name="T51" fmla="*/ 250 h 309"/>
              <a:gd name="T52" fmla="*/ 768 w 999"/>
              <a:gd name="T53" fmla="*/ 264 h 309"/>
              <a:gd name="T54" fmla="*/ 558 w 999"/>
              <a:gd name="T55" fmla="*/ 201 h 309"/>
              <a:gd name="T56" fmla="*/ 558 w 999"/>
              <a:gd name="T57" fmla="*/ 201 h 309"/>
              <a:gd name="T58" fmla="*/ 552 w 999"/>
              <a:gd name="T59" fmla="*/ 201 h 309"/>
              <a:gd name="T60" fmla="*/ 449 w 999"/>
              <a:gd name="T61" fmla="*/ 184 h 309"/>
              <a:gd name="T62" fmla="*/ 426 w 999"/>
              <a:gd name="T63" fmla="*/ 156 h 309"/>
              <a:gd name="T64" fmla="*/ 452 w 999"/>
              <a:gd name="T65" fmla="*/ 132 h 309"/>
              <a:gd name="T66" fmla="*/ 564 w 999"/>
              <a:gd name="T67" fmla="*/ 150 h 309"/>
              <a:gd name="T68" fmla="*/ 584 w 999"/>
              <a:gd name="T69" fmla="*/ 181 h 309"/>
              <a:gd name="T70" fmla="*/ 558 w 999"/>
              <a:gd name="T71" fmla="*/ 201 h 309"/>
              <a:gd name="T72" fmla="*/ 233 w 999"/>
              <a:gd name="T73" fmla="*/ 193 h 309"/>
              <a:gd name="T74" fmla="*/ 233 w 999"/>
              <a:gd name="T75" fmla="*/ 193 h 309"/>
              <a:gd name="T76" fmla="*/ 207 w 999"/>
              <a:gd name="T77" fmla="*/ 173 h 309"/>
              <a:gd name="T78" fmla="*/ 227 w 999"/>
              <a:gd name="T79" fmla="*/ 144 h 309"/>
              <a:gd name="T80" fmla="*/ 339 w 999"/>
              <a:gd name="T81" fmla="*/ 130 h 309"/>
              <a:gd name="T82" fmla="*/ 365 w 999"/>
              <a:gd name="T83" fmla="*/ 156 h 309"/>
              <a:gd name="T84" fmla="*/ 342 w 999"/>
              <a:gd name="T85" fmla="*/ 181 h 309"/>
              <a:gd name="T86" fmla="*/ 239 w 999"/>
              <a:gd name="T87" fmla="*/ 193 h 309"/>
              <a:gd name="T88" fmla="*/ 233 w 999"/>
              <a:gd name="T89" fmla="*/ 193 h 309"/>
              <a:gd name="T90" fmla="*/ 938 w 999"/>
              <a:gd name="T91" fmla="*/ 101 h 309"/>
              <a:gd name="T92" fmla="*/ 938 w 999"/>
              <a:gd name="T93" fmla="*/ 101 h 309"/>
              <a:gd name="T94" fmla="*/ 926 w 999"/>
              <a:gd name="T95" fmla="*/ 98 h 309"/>
              <a:gd name="T96" fmla="*/ 915 w 999"/>
              <a:gd name="T97" fmla="*/ 64 h 309"/>
              <a:gd name="T98" fmla="*/ 952 w 999"/>
              <a:gd name="T99" fmla="*/ 12 h 309"/>
              <a:gd name="T100" fmla="*/ 986 w 999"/>
              <a:gd name="T101" fmla="*/ 9 h 309"/>
              <a:gd name="T102" fmla="*/ 990 w 999"/>
              <a:gd name="T103" fmla="*/ 46 h 309"/>
              <a:gd name="T104" fmla="*/ 961 w 999"/>
              <a:gd name="T105" fmla="*/ 89 h 309"/>
              <a:gd name="T106" fmla="*/ 938 w 999"/>
              <a:gd name="T107" fmla="*/ 10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9" h="309">
                <a:moveTo>
                  <a:pt x="866" y="308"/>
                </a:moveTo>
                <a:lnTo>
                  <a:pt x="866" y="308"/>
                </a:lnTo>
                <a:cubicBezTo>
                  <a:pt x="866" y="308"/>
                  <a:pt x="863" y="308"/>
                  <a:pt x="860" y="308"/>
                </a:cubicBezTo>
                <a:cubicBezTo>
                  <a:pt x="849" y="305"/>
                  <a:pt x="840" y="291"/>
                  <a:pt x="843" y="276"/>
                </a:cubicBezTo>
                <a:cubicBezTo>
                  <a:pt x="843" y="268"/>
                  <a:pt x="854" y="222"/>
                  <a:pt x="872" y="170"/>
                </a:cubicBezTo>
                <a:cubicBezTo>
                  <a:pt x="874" y="156"/>
                  <a:pt x="889" y="150"/>
                  <a:pt x="904" y="152"/>
                </a:cubicBezTo>
                <a:cubicBezTo>
                  <a:pt x="918" y="158"/>
                  <a:pt x="923" y="173"/>
                  <a:pt x="921" y="184"/>
                </a:cubicBezTo>
                <a:cubicBezTo>
                  <a:pt x="904" y="239"/>
                  <a:pt x="892" y="282"/>
                  <a:pt x="892" y="288"/>
                </a:cubicBezTo>
                <a:cubicBezTo>
                  <a:pt x="889" y="299"/>
                  <a:pt x="878" y="308"/>
                  <a:pt x="866" y="308"/>
                </a:cubicBezTo>
                <a:close/>
                <a:moveTo>
                  <a:pt x="29" y="270"/>
                </a:moveTo>
                <a:lnTo>
                  <a:pt x="29" y="270"/>
                </a:lnTo>
                <a:cubicBezTo>
                  <a:pt x="20" y="270"/>
                  <a:pt x="11" y="264"/>
                  <a:pt x="5" y="256"/>
                </a:cubicBezTo>
                <a:cubicBezTo>
                  <a:pt x="0" y="245"/>
                  <a:pt x="3" y="230"/>
                  <a:pt x="17" y="222"/>
                </a:cubicBezTo>
                <a:cubicBezTo>
                  <a:pt x="49" y="201"/>
                  <a:pt x="84" y="187"/>
                  <a:pt x="118" y="173"/>
                </a:cubicBezTo>
                <a:cubicBezTo>
                  <a:pt x="132" y="167"/>
                  <a:pt x="147" y="176"/>
                  <a:pt x="153" y="187"/>
                </a:cubicBezTo>
                <a:cubicBezTo>
                  <a:pt x="155" y="201"/>
                  <a:pt x="149" y="216"/>
                  <a:pt x="138" y="222"/>
                </a:cubicBezTo>
                <a:cubicBezTo>
                  <a:pt x="104" y="233"/>
                  <a:pt x="72" y="248"/>
                  <a:pt x="43" y="264"/>
                </a:cubicBezTo>
                <a:cubicBezTo>
                  <a:pt x="37" y="268"/>
                  <a:pt x="35" y="270"/>
                  <a:pt x="29" y="270"/>
                </a:cubicBezTo>
                <a:close/>
                <a:moveTo>
                  <a:pt x="768" y="264"/>
                </a:moveTo>
                <a:lnTo>
                  <a:pt x="768" y="264"/>
                </a:lnTo>
                <a:cubicBezTo>
                  <a:pt x="765" y="264"/>
                  <a:pt x="759" y="264"/>
                  <a:pt x="756" y="264"/>
                </a:cubicBezTo>
                <a:cubicBezTo>
                  <a:pt x="722" y="250"/>
                  <a:pt x="690" y="239"/>
                  <a:pt x="656" y="227"/>
                </a:cubicBezTo>
                <a:cubicBezTo>
                  <a:pt x="644" y="225"/>
                  <a:pt x="636" y="210"/>
                  <a:pt x="638" y="195"/>
                </a:cubicBezTo>
                <a:cubicBezTo>
                  <a:pt x="644" y="181"/>
                  <a:pt x="659" y="176"/>
                  <a:pt x="670" y="178"/>
                </a:cubicBezTo>
                <a:cubicBezTo>
                  <a:pt x="705" y="190"/>
                  <a:pt x="742" y="201"/>
                  <a:pt x="777" y="216"/>
                </a:cubicBezTo>
                <a:cubicBezTo>
                  <a:pt x="788" y="222"/>
                  <a:pt x="797" y="236"/>
                  <a:pt x="791" y="250"/>
                </a:cubicBezTo>
                <a:cubicBezTo>
                  <a:pt x="786" y="259"/>
                  <a:pt x="777" y="264"/>
                  <a:pt x="768" y="264"/>
                </a:cubicBezTo>
                <a:close/>
                <a:moveTo>
                  <a:pt x="558" y="201"/>
                </a:moveTo>
                <a:lnTo>
                  <a:pt x="558" y="201"/>
                </a:lnTo>
                <a:cubicBezTo>
                  <a:pt x="555" y="201"/>
                  <a:pt x="555" y="201"/>
                  <a:pt x="552" y="201"/>
                </a:cubicBezTo>
                <a:cubicBezTo>
                  <a:pt x="518" y="193"/>
                  <a:pt x="483" y="187"/>
                  <a:pt x="449" y="184"/>
                </a:cubicBezTo>
                <a:cubicBezTo>
                  <a:pt x="434" y="184"/>
                  <a:pt x="423" y="170"/>
                  <a:pt x="426" y="156"/>
                </a:cubicBezTo>
                <a:cubicBezTo>
                  <a:pt x="426" y="144"/>
                  <a:pt x="440" y="132"/>
                  <a:pt x="452" y="132"/>
                </a:cubicBezTo>
                <a:cubicBezTo>
                  <a:pt x="489" y="138"/>
                  <a:pt x="526" y="144"/>
                  <a:pt x="564" y="150"/>
                </a:cubicBezTo>
                <a:cubicBezTo>
                  <a:pt x="578" y="152"/>
                  <a:pt x="587" y="167"/>
                  <a:pt x="584" y="181"/>
                </a:cubicBezTo>
                <a:cubicBezTo>
                  <a:pt x="581" y="193"/>
                  <a:pt x="570" y="201"/>
                  <a:pt x="558" y="201"/>
                </a:cubicBezTo>
                <a:close/>
                <a:moveTo>
                  <a:pt x="233" y="193"/>
                </a:moveTo>
                <a:lnTo>
                  <a:pt x="233" y="193"/>
                </a:lnTo>
                <a:cubicBezTo>
                  <a:pt x="222" y="193"/>
                  <a:pt x="210" y="184"/>
                  <a:pt x="207" y="173"/>
                </a:cubicBezTo>
                <a:cubicBezTo>
                  <a:pt x="204" y="158"/>
                  <a:pt x="213" y="144"/>
                  <a:pt x="227" y="144"/>
                </a:cubicBezTo>
                <a:cubicBezTo>
                  <a:pt x="265" y="135"/>
                  <a:pt x="302" y="132"/>
                  <a:pt x="339" y="130"/>
                </a:cubicBezTo>
                <a:cubicBezTo>
                  <a:pt x="353" y="130"/>
                  <a:pt x="365" y="141"/>
                  <a:pt x="365" y="156"/>
                </a:cubicBezTo>
                <a:cubicBezTo>
                  <a:pt x="368" y="170"/>
                  <a:pt x="357" y="181"/>
                  <a:pt x="342" y="181"/>
                </a:cubicBezTo>
                <a:cubicBezTo>
                  <a:pt x="305" y="181"/>
                  <a:pt x="271" y="187"/>
                  <a:pt x="239" y="193"/>
                </a:cubicBezTo>
                <a:cubicBezTo>
                  <a:pt x="236" y="193"/>
                  <a:pt x="233" y="193"/>
                  <a:pt x="233" y="193"/>
                </a:cubicBezTo>
                <a:close/>
                <a:moveTo>
                  <a:pt x="938" y="101"/>
                </a:moveTo>
                <a:lnTo>
                  <a:pt x="938" y="101"/>
                </a:lnTo>
                <a:cubicBezTo>
                  <a:pt x="935" y="101"/>
                  <a:pt x="929" y="101"/>
                  <a:pt x="926" y="98"/>
                </a:cubicBezTo>
                <a:cubicBezTo>
                  <a:pt x="915" y="92"/>
                  <a:pt x="909" y="78"/>
                  <a:pt x="915" y="64"/>
                </a:cubicBezTo>
                <a:cubicBezTo>
                  <a:pt x="926" y="43"/>
                  <a:pt x="941" y="26"/>
                  <a:pt x="952" y="12"/>
                </a:cubicBezTo>
                <a:cubicBezTo>
                  <a:pt x="961" y="0"/>
                  <a:pt x="978" y="0"/>
                  <a:pt x="986" y="9"/>
                </a:cubicBezTo>
                <a:cubicBezTo>
                  <a:pt x="998" y="17"/>
                  <a:pt x="998" y="34"/>
                  <a:pt x="990" y="46"/>
                </a:cubicBezTo>
                <a:cubicBezTo>
                  <a:pt x="981" y="58"/>
                  <a:pt x="969" y="72"/>
                  <a:pt x="961" y="89"/>
                </a:cubicBezTo>
                <a:cubicBezTo>
                  <a:pt x="955" y="98"/>
                  <a:pt x="947" y="101"/>
                  <a:pt x="938" y="101"/>
                </a:cubicBezTo>
                <a:close/>
              </a:path>
            </a:pathLst>
          </a:custGeom>
          <a:solidFill>
            <a:schemeClr val="bg1">
              <a:lumMod val="75000"/>
            </a:schemeClr>
          </a:solidFill>
          <a:ln>
            <a:noFill/>
          </a:ln>
          <a:effectLst/>
        </p:spPr>
        <p:txBody>
          <a:bodyPr wrap="none" anchor="ctr"/>
          <a:lstStyle/>
          <a:p>
            <a:endParaRPr lang="en-US" dirty="0"/>
          </a:p>
        </p:txBody>
      </p:sp>
      <p:grpSp>
        <p:nvGrpSpPr>
          <p:cNvPr id="190" name="Group 189"/>
          <p:cNvGrpSpPr/>
          <p:nvPr/>
        </p:nvGrpSpPr>
        <p:grpSpPr>
          <a:xfrm>
            <a:off x="5618531" y="855683"/>
            <a:ext cx="4026644" cy="4745687"/>
            <a:chOff x="5618531" y="855683"/>
            <a:chExt cx="4026644" cy="4745687"/>
          </a:xfrm>
        </p:grpSpPr>
        <p:sp>
          <p:nvSpPr>
            <p:cNvPr id="191" name="Freeform 141"/>
            <p:cNvSpPr>
              <a:spLocks noChangeArrowheads="1"/>
            </p:cNvSpPr>
            <p:nvPr/>
          </p:nvSpPr>
          <p:spPr bwMode="auto">
            <a:xfrm>
              <a:off x="5618531" y="2845376"/>
              <a:ext cx="1566290" cy="887296"/>
            </a:xfrm>
            <a:custGeom>
              <a:avLst/>
              <a:gdLst>
                <a:gd name="T0" fmla="*/ 1016 w 1031"/>
                <a:gd name="T1" fmla="*/ 360 h 585"/>
                <a:gd name="T2" fmla="*/ 1016 w 1031"/>
                <a:gd name="T3" fmla="*/ 360 h 585"/>
                <a:gd name="T4" fmla="*/ 800 w 1031"/>
                <a:gd name="T5" fmla="*/ 46 h 585"/>
                <a:gd name="T6" fmla="*/ 49 w 1031"/>
                <a:gd name="T7" fmla="*/ 92 h 585"/>
                <a:gd name="T8" fmla="*/ 181 w 1031"/>
                <a:gd name="T9" fmla="*/ 187 h 585"/>
                <a:gd name="T10" fmla="*/ 196 w 1031"/>
                <a:gd name="T11" fmla="*/ 273 h 585"/>
                <a:gd name="T12" fmla="*/ 259 w 1031"/>
                <a:gd name="T13" fmla="*/ 337 h 585"/>
                <a:gd name="T14" fmla="*/ 967 w 1031"/>
                <a:gd name="T15" fmla="*/ 550 h 585"/>
                <a:gd name="T16" fmla="*/ 1016 w 1031"/>
                <a:gd name="T17" fmla="*/ 36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1" h="585">
                  <a:moveTo>
                    <a:pt x="1016" y="360"/>
                  </a:moveTo>
                  <a:lnTo>
                    <a:pt x="1016" y="360"/>
                  </a:lnTo>
                  <a:cubicBezTo>
                    <a:pt x="1016" y="360"/>
                    <a:pt x="1013" y="92"/>
                    <a:pt x="800" y="46"/>
                  </a:cubicBezTo>
                  <a:cubicBezTo>
                    <a:pt x="587" y="0"/>
                    <a:pt x="95" y="29"/>
                    <a:pt x="49" y="92"/>
                  </a:cubicBezTo>
                  <a:cubicBezTo>
                    <a:pt x="0" y="156"/>
                    <a:pt x="104" y="190"/>
                    <a:pt x="181" y="187"/>
                  </a:cubicBezTo>
                  <a:cubicBezTo>
                    <a:pt x="181" y="187"/>
                    <a:pt x="63" y="236"/>
                    <a:pt x="196" y="273"/>
                  </a:cubicBezTo>
                  <a:cubicBezTo>
                    <a:pt x="196" y="273"/>
                    <a:pt x="147" y="311"/>
                    <a:pt x="259" y="337"/>
                  </a:cubicBezTo>
                  <a:cubicBezTo>
                    <a:pt x="372" y="360"/>
                    <a:pt x="906" y="584"/>
                    <a:pt x="967" y="550"/>
                  </a:cubicBezTo>
                  <a:cubicBezTo>
                    <a:pt x="1030" y="512"/>
                    <a:pt x="1016" y="360"/>
                    <a:pt x="1016" y="360"/>
                  </a:cubicBezTo>
                </a:path>
              </a:pathLst>
            </a:custGeom>
            <a:solidFill>
              <a:schemeClr val="bg1">
                <a:lumMod val="95000"/>
              </a:schemeClr>
            </a:solidFill>
            <a:ln>
              <a:noFill/>
            </a:ln>
            <a:effectLst/>
          </p:spPr>
          <p:txBody>
            <a:bodyPr wrap="none" anchor="ctr"/>
            <a:lstStyle/>
            <a:p>
              <a:endParaRPr lang="en-US" dirty="0"/>
            </a:p>
          </p:txBody>
        </p:sp>
        <p:sp>
          <p:nvSpPr>
            <p:cNvPr id="192" name="Freeform 142"/>
            <p:cNvSpPr>
              <a:spLocks noChangeArrowheads="1"/>
            </p:cNvSpPr>
            <p:nvPr/>
          </p:nvSpPr>
          <p:spPr bwMode="auto">
            <a:xfrm>
              <a:off x="8105773" y="1964803"/>
              <a:ext cx="1384789" cy="1344387"/>
            </a:xfrm>
            <a:custGeom>
              <a:avLst/>
              <a:gdLst>
                <a:gd name="T0" fmla="*/ 133 w 913"/>
                <a:gd name="T1" fmla="*/ 745 h 887"/>
                <a:gd name="T2" fmla="*/ 133 w 913"/>
                <a:gd name="T3" fmla="*/ 745 h 887"/>
                <a:gd name="T4" fmla="*/ 165 w 913"/>
                <a:gd name="T5" fmla="*/ 365 h 887"/>
                <a:gd name="T6" fmla="*/ 841 w 913"/>
                <a:gd name="T7" fmla="*/ 32 h 887"/>
                <a:gd name="T8" fmla="*/ 772 w 913"/>
                <a:gd name="T9" fmla="*/ 181 h 887"/>
                <a:gd name="T10" fmla="*/ 800 w 913"/>
                <a:gd name="T11" fmla="*/ 262 h 887"/>
                <a:gd name="T12" fmla="*/ 777 w 913"/>
                <a:gd name="T13" fmla="*/ 348 h 887"/>
                <a:gd name="T14" fmla="*/ 268 w 913"/>
                <a:gd name="T15" fmla="*/ 886 h 887"/>
                <a:gd name="T16" fmla="*/ 133 w 913"/>
                <a:gd name="T17" fmla="*/ 745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887">
                  <a:moveTo>
                    <a:pt x="133" y="745"/>
                  </a:moveTo>
                  <a:lnTo>
                    <a:pt x="133" y="745"/>
                  </a:lnTo>
                  <a:cubicBezTo>
                    <a:pt x="133" y="745"/>
                    <a:pt x="0" y="509"/>
                    <a:pt x="165" y="365"/>
                  </a:cubicBezTo>
                  <a:cubicBezTo>
                    <a:pt x="326" y="219"/>
                    <a:pt x="766" y="0"/>
                    <a:pt x="841" y="32"/>
                  </a:cubicBezTo>
                  <a:cubicBezTo>
                    <a:pt x="912" y="60"/>
                    <a:pt x="841" y="144"/>
                    <a:pt x="772" y="181"/>
                  </a:cubicBezTo>
                  <a:cubicBezTo>
                    <a:pt x="772" y="181"/>
                    <a:pt x="895" y="164"/>
                    <a:pt x="800" y="262"/>
                  </a:cubicBezTo>
                  <a:cubicBezTo>
                    <a:pt x="800" y="262"/>
                    <a:pt x="861" y="271"/>
                    <a:pt x="777" y="348"/>
                  </a:cubicBezTo>
                  <a:cubicBezTo>
                    <a:pt x="694" y="426"/>
                    <a:pt x="337" y="886"/>
                    <a:pt x="268" y="886"/>
                  </a:cubicBezTo>
                  <a:cubicBezTo>
                    <a:pt x="196" y="883"/>
                    <a:pt x="133" y="745"/>
                    <a:pt x="133" y="745"/>
                  </a:cubicBezTo>
                </a:path>
              </a:pathLst>
            </a:custGeom>
            <a:solidFill>
              <a:srgbClr val="F9F9F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3" name="Freeform 143"/>
            <p:cNvSpPr>
              <a:spLocks noChangeArrowheads="1"/>
            </p:cNvSpPr>
            <p:nvPr/>
          </p:nvSpPr>
          <p:spPr bwMode="auto">
            <a:xfrm>
              <a:off x="7063820" y="5298883"/>
              <a:ext cx="168057" cy="168048"/>
            </a:xfrm>
            <a:custGeom>
              <a:avLst/>
              <a:gdLst>
                <a:gd name="T0" fmla="*/ 0 w 113"/>
                <a:gd name="T1" fmla="*/ 57 h 115"/>
                <a:gd name="T2" fmla="*/ 54 w 113"/>
                <a:gd name="T3" fmla="*/ 114 h 115"/>
                <a:gd name="T4" fmla="*/ 112 w 113"/>
                <a:gd name="T5" fmla="*/ 57 h 115"/>
                <a:gd name="T6" fmla="*/ 57 w 113"/>
                <a:gd name="T7" fmla="*/ 0 h 115"/>
                <a:gd name="T8" fmla="*/ 0 w 113"/>
                <a:gd name="T9" fmla="*/ 57 h 115"/>
              </a:gdLst>
              <a:ahLst/>
              <a:cxnLst>
                <a:cxn ang="0">
                  <a:pos x="T0" y="T1"/>
                </a:cxn>
                <a:cxn ang="0">
                  <a:pos x="T2" y="T3"/>
                </a:cxn>
                <a:cxn ang="0">
                  <a:pos x="T4" y="T5"/>
                </a:cxn>
                <a:cxn ang="0">
                  <a:pos x="T6" y="T7"/>
                </a:cxn>
                <a:cxn ang="0">
                  <a:pos x="T8" y="T9"/>
                </a:cxn>
              </a:cxnLst>
              <a:rect l="0" t="0" r="r" b="b"/>
              <a:pathLst>
                <a:path w="113" h="115">
                  <a:moveTo>
                    <a:pt x="0" y="57"/>
                  </a:moveTo>
                  <a:lnTo>
                    <a:pt x="54" y="114"/>
                  </a:lnTo>
                  <a:lnTo>
                    <a:pt x="112" y="57"/>
                  </a:lnTo>
                  <a:lnTo>
                    <a:pt x="57" y="0"/>
                  </a:lnTo>
                  <a:lnTo>
                    <a:pt x="0" y="57"/>
                  </a:ln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4" name="Freeform 144"/>
            <p:cNvSpPr>
              <a:spLocks noChangeArrowheads="1"/>
            </p:cNvSpPr>
            <p:nvPr/>
          </p:nvSpPr>
          <p:spPr bwMode="auto">
            <a:xfrm>
              <a:off x="7023487" y="5332493"/>
              <a:ext cx="242002" cy="268877"/>
            </a:xfrm>
            <a:custGeom>
              <a:avLst/>
              <a:gdLst>
                <a:gd name="T0" fmla="*/ 14 w 162"/>
                <a:gd name="T1" fmla="*/ 28 h 182"/>
                <a:gd name="T2" fmla="*/ 14 w 162"/>
                <a:gd name="T3" fmla="*/ 28 h 182"/>
                <a:gd name="T4" fmla="*/ 14 w 162"/>
                <a:gd name="T5" fmla="*/ 83 h 182"/>
                <a:gd name="T6" fmla="*/ 92 w 162"/>
                <a:gd name="T7" fmla="*/ 163 h 182"/>
                <a:gd name="T8" fmla="*/ 147 w 162"/>
                <a:gd name="T9" fmla="*/ 167 h 182"/>
                <a:gd name="T10" fmla="*/ 147 w 162"/>
                <a:gd name="T11" fmla="*/ 167 h 182"/>
                <a:gd name="T12" fmla="*/ 144 w 162"/>
                <a:gd name="T13" fmla="*/ 114 h 182"/>
                <a:gd name="T14" fmla="*/ 48 w 162"/>
                <a:gd name="T15" fmla="*/ 14 h 182"/>
                <a:gd name="T16" fmla="*/ 14 w 162"/>
                <a:gd name="T17" fmla="*/ 2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182">
                  <a:moveTo>
                    <a:pt x="14" y="28"/>
                  </a:moveTo>
                  <a:lnTo>
                    <a:pt x="14" y="28"/>
                  </a:lnTo>
                  <a:cubicBezTo>
                    <a:pt x="0" y="43"/>
                    <a:pt x="0" y="66"/>
                    <a:pt x="14" y="83"/>
                  </a:cubicBezTo>
                  <a:cubicBezTo>
                    <a:pt x="92" y="163"/>
                    <a:pt x="92" y="163"/>
                    <a:pt x="92" y="163"/>
                  </a:cubicBezTo>
                  <a:cubicBezTo>
                    <a:pt x="106" y="181"/>
                    <a:pt x="132" y="181"/>
                    <a:pt x="147" y="167"/>
                  </a:cubicBezTo>
                  <a:lnTo>
                    <a:pt x="147" y="167"/>
                  </a:lnTo>
                  <a:cubicBezTo>
                    <a:pt x="161" y="155"/>
                    <a:pt x="158" y="129"/>
                    <a:pt x="144" y="114"/>
                  </a:cubicBezTo>
                  <a:cubicBezTo>
                    <a:pt x="48" y="14"/>
                    <a:pt x="48" y="14"/>
                    <a:pt x="48" y="14"/>
                  </a:cubicBezTo>
                  <a:cubicBezTo>
                    <a:pt x="34" y="0"/>
                    <a:pt x="29" y="14"/>
                    <a:pt x="14" y="28"/>
                  </a:cubicBezTo>
                </a:path>
              </a:pathLst>
            </a:custGeom>
            <a:solidFill>
              <a:schemeClr val="accent3"/>
            </a:solidFill>
            <a:ln>
              <a:noFill/>
            </a:ln>
            <a:effectLst/>
          </p:spPr>
          <p:txBody>
            <a:bodyPr wrap="none" anchor="ctr"/>
            <a:lstStyle/>
            <a:p>
              <a:endParaRPr lang="en-US" dirty="0"/>
            </a:p>
          </p:txBody>
        </p:sp>
        <p:sp>
          <p:nvSpPr>
            <p:cNvPr id="195" name="Freeform 145"/>
            <p:cNvSpPr>
              <a:spLocks noChangeArrowheads="1"/>
            </p:cNvSpPr>
            <p:nvPr/>
          </p:nvSpPr>
          <p:spPr bwMode="auto">
            <a:xfrm>
              <a:off x="9053614" y="4774572"/>
              <a:ext cx="168057" cy="168048"/>
            </a:xfrm>
            <a:custGeom>
              <a:avLst/>
              <a:gdLst>
                <a:gd name="T0" fmla="*/ 57 w 113"/>
                <a:gd name="T1" fmla="*/ 112 h 113"/>
                <a:gd name="T2" fmla="*/ 112 w 113"/>
                <a:gd name="T3" fmla="*/ 55 h 113"/>
                <a:gd name="T4" fmla="*/ 55 w 113"/>
                <a:gd name="T5" fmla="*/ 0 h 113"/>
                <a:gd name="T6" fmla="*/ 0 w 113"/>
                <a:gd name="T7" fmla="*/ 58 h 113"/>
                <a:gd name="T8" fmla="*/ 57 w 113"/>
                <a:gd name="T9" fmla="*/ 112 h 113"/>
              </a:gdLst>
              <a:ahLst/>
              <a:cxnLst>
                <a:cxn ang="0">
                  <a:pos x="T0" y="T1"/>
                </a:cxn>
                <a:cxn ang="0">
                  <a:pos x="T2" y="T3"/>
                </a:cxn>
                <a:cxn ang="0">
                  <a:pos x="T4" y="T5"/>
                </a:cxn>
                <a:cxn ang="0">
                  <a:pos x="T6" y="T7"/>
                </a:cxn>
                <a:cxn ang="0">
                  <a:pos x="T8" y="T9"/>
                </a:cxn>
              </a:cxnLst>
              <a:rect l="0" t="0" r="r" b="b"/>
              <a:pathLst>
                <a:path w="113" h="113">
                  <a:moveTo>
                    <a:pt x="57" y="112"/>
                  </a:moveTo>
                  <a:lnTo>
                    <a:pt x="112" y="55"/>
                  </a:lnTo>
                  <a:lnTo>
                    <a:pt x="55" y="0"/>
                  </a:lnTo>
                  <a:lnTo>
                    <a:pt x="0" y="58"/>
                  </a:lnTo>
                  <a:lnTo>
                    <a:pt x="57" y="112"/>
                  </a:ln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6" name="Freeform 146"/>
            <p:cNvSpPr>
              <a:spLocks noChangeArrowheads="1"/>
            </p:cNvSpPr>
            <p:nvPr/>
          </p:nvSpPr>
          <p:spPr bwMode="auto">
            <a:xfrm>
              <a:off x="9093948" y="4727519"/>
              <a:ext cx="268891" cy="248712"/>
            </a:xfrm>
            <a:custGeom>
              <a:avLst/>
              <a:gdLst>
                <a:gd name="T0" fmla="*/ 31 w 179"/>
                <a:gd name="T1" fmla="*/ 152 h 167"/>
                <a:gd name="T2" fmla="*/ 31 w 179"/>
                <a:gd name="T3" fmla="*/ 152 h 167"/>
                <a:gd name="T4" fmla="*/ 86 w 179"/>
                <a:gd name="T5" fmla="*/ 149 h 167"/>
                <a:gd name="T6" fmla="*/ 161 w 179"/>
                <a:gd name="T7" fmla="*/ 68 h 167"/>
                <a:gd name="T8" fmla="*/ 164 w 179"/>
                <a:gd name="T9" fmla="*/ 14 h 167"/>
                <a:gd name="T10" fmla="*/ 164 w 179"/>
                <a:gd name="T11" fmla="*/ 14 h 167"/>
                <a:gd name="T12" fmla="*/ 109 w 179"/>
                <a:gd name="T13" fmla="*/ 17 h 167"/>
                <a:gd name="T14" fmla="*/ 17 w 179"/>
                <a:gd name="T15" fmla="*/ 118 h 167"/>
                <a:gd name="T16" fmla="*/ 31 w 179"/>
                <a:gd name="T17" fmla="*/ 15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67">
                  <a:moveTo>
                    <a:pt x="31" y="152"/>
                  </a:moveTo>
                  <a:lnTo>
                    <a:pt x="31" y="152"/>
                  </a:lnTo>
                  <a:cubicBezTo>
                    <a:pt x="46" y="166"/>
                    <a:pt x="69" y="163"/>
                    <a:pt x="86" y="149"/>
                  </a:cubicBezTo>
                  <a:cubicBezTo>
                    <a:pt x="161" y="68"/>
                    <a:pt x="161" y="68"/>
                    <a:pt x="161" y="68"/>
                  </a:cubicBezTo>
                  <a:cubicBezTo>
                    <a:pt x="178" y="51"/>
                    <a:pt x="178" y="28"/>
                    <a:pt x="164" y="14"/>
                  </a:cubicBezTo>
                  <a:lnTo>
                    <a:pt x="164" y="14"/>
                  </a:lnTo>
                  <a:cubicBezTo>
                    <a:pt x="149" y="0"/>
                    <a:pt x="127" y="2"/>
                    <a:pt x="109" y="17"/>
                  </a:cubicBezTo>
                  <a:cubicBezTo>
                    <a:pt x="17" y="118"/>
                    <a:pt x="17" y="118"/>
                    <a:pt x="17" y="118"/>
                  </a:cubicBezTo>
                  <a:cubicBezTo>
                    <a:pt x="0" y="132"/>
                    <a:pt x="17" y="137"/>
                    <a:pt x="31" y="152"/>
                  </a:cubicBezTo>
                </a:path>
              </a:pathLst>
            </a:custGeom>
            <a:solidFill>
              <a:schemeClr val="accent3"/>
            </a:solidFill>
            <a:ln>
              <a:noFill/>
            </a:ln>
            <a:effectLst/>
          </p:spPr>
          <p:txBody>
            <a:bodyPr wrap="none" anchor="ctr"/>
            <a:lstStyle/>
            <a:p>
              <a:endParaRPr lang="en-US" dirty="0"/>
            </a:p>
          </p:txBody>
        </p:sp>
        <p:sp>
          <p:nvSpPr>
            <p:cNvPr id="197" name="Freeform 147"/>
            <p:cNvSpPr>
              <a:spLocks noChangeArrowheads="1"/>
            </p:cNvSpPr>
            <p:nvPr/>
          </p:nvSpPr>
          <p:spPr bwMode="auto">
            <a:xfrm>
              <a:off x="7097432" y="4398144"/>
              <a:ext cx="2090628" cy="1041900"/>
            </a:xfrm>
            <a:custGeom>
              <a:avLst/>
              <a:gdLst>
                <a:gd name="T0" fmla="*/ 933 w 1377"/>
                <a:gd name="T1" fmla="*/ 26 h 686"/>
                <a:gd name="T2" fmla="*/ 933 w 1377"/>
                <a:gd name="T3" fmla="*/ 26 h 686"/>
                <a:gd name="T4" fmla="*/ 225 w 1377"/>
                <a:gd name="T5" fmla="*/ 167 h 686"/>
                <a:gd name="T6" fmla="*/ 87 w 1377"/>
                <a:gd name="T7" fmla="*/ 195 h 686"/>
                <a:gd name="T8" fmla="*/ 116 w 1377"/>
                <a:gd name="T9" fmla="*/ 331 h 686"/>
                <a:gd name="T10" fmla="*/ 113 w 1377"/>
                <a:gd name="T11" fmla="*/ 509 h 686"/>
                <a:gd name="T12" fmla="*/ 0 w 1377"/>
                <a:gd name="T13" fmla="*/ 621 h 686"/>
                <a:gd name="T14" fmla="*/ 58 w 1377"/>
                <a:gd name="T15" fmla="*/ 685 h 686"/>
                <a:gd name="T16" fmla="*/ 214 w 1377"/>
                <a:gd name="T17" fmla="*/ 532 h 686"/>
                <a:gd name="T18" fmla="*/ 309 w 1377"/>
                <a:gd name="T19" fmla="*/ 293 h 686"/>
                <a:gd name="T20" fmla="*/ 901 w 1377"/>
                <a:gd name="T21" fmla="*/ 175 h 686"/>
                <a:gd name="T22" fmla="*/ 1192 w 1377"/>
                <a:gd name="T23" fmla="*/ 213 h 686"/>
                <a:gd name="T24" fmla="*/ 1315 w 1377"/>
                <a:gd name="T25" fmla="*/ 339 h 686"/>
                <a:gd name="T26" fmla="*/ 1376 w 1377"/>
                <a:gd name="T27" fmla="*/ 276 h 686"/>
                <a:gd name="T28" fmla="*/ 1249 w 1377"/>
                <a:gd name="T29" fmla="*/ 146 h 686"/>
                <a:gd name="T30" fmla="*/ 1068 w 1377"/>
                <a:gd name="T31" fmla="*/ 0 h 686"/>
                <a:gd name="T32" fmla="*/ 933 w 1377"/>
                <a:gd name="T33" fmla="*/ 2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7" h="686">
                  <a:moveTo>
                    <a:pt x="933" y="26"/>
                  </a:moveTo>
                  <a:lnTo>
                    <a:pt x="933" y="26"/>
                  </a:lnTo>
                  <a:cubicBezTo>
                    <a:pt x="225" y="167"/>
                    <a:pt x="225" y="167"/>
                    <a:pt x="225" y="167"/>
                  </a:cubicBezTo>
                  <a:cubicBezTo>
                    <a:pt x="87" y="195"/>
                    <a:pt x="87" y="195"/>
                    <a:pt x="87" y="195"/>
                  </a:cubicBezTo>
                  <a:cubicBezTo>
                    <a:pt x="116" y="331"/>
                    <a:pt x="116" y="331"/>
                    <a:pt x="116" y="331"/>
                  </a:cubicBezTo>
                  <a:cubicBezTo>
                    <a:pt x="113" y="509"/>
                    <a:pt x="113" y="509"/>
                    <a:pt x="113" y="509"/>
                  </a:cubicBezTo>
                  <a:cubicBezTo>
                    <a:pt x="0" y="621"/>
                    <a:pt x="0" y="621"/>
                    <a:pt x="0" y="621"/>
                  </a:cubicBezTo>
                  <a:cubicBezTo>
                    <a:pt x="58" y="685"/>
                    <a:pt x="58" y="685"/>
                    <a:pt x="58" y="685"/>
                  </a:cubicBezTo>
                  <a:cubicBezTo>
                    <a:pt x="214" y="532"/>
                    <a:pt x="214" y="532"/>
                    <a:pt x="214" y="532"/>
                  </a:cubicBezTo>
                  <a:cubicBezTo>
                    <a:pt x="214" y="532"/>
                    <a:pt x="254" y="307"/>
                    <a:pt x="309" y="293"/>
                  </a:cubicBezTo>
                  <a:cubicBezTo>
                    <a:pt x="901" y="175"/>
                    <a:pt x="901" y="175"/>
                    <a:pt x="901" y="175"/>
                  </a:cubicBezTo>
                  <a:cubicBezTo>
                    <a:pt x="956" y="167"/>
                    <a:pt x="1192" y="213"/>
                    <a:pt x="1192" y="213"/>
                  </a:cubicBezTo>
                  <a:cubicBezTo>
                    <a:pt x="1315" y="339"/>
                    <a:pt x="1315" y="339"/>
                    <a:pt x="1315" y="339"/>
                  </a:cubicBezTo>
                  <a:cubicBezTo>
                    <a:pt x="1376" y="276"/>
                    <a:pt x="1376" y="276"/>
                    <a:pt x="1376" y="276"/>
                  </a:cubicBezTo>
                  <a:cubicBezTo>
                    <a:pt x="1249" y="146"/>
                    <a:pt x="1249" y="146"/>
                    <a:pt x="1249" y="146"/>
                  </a:cubicBezTo>
                  <a:cubicBezTo>
                    <a:pt x="1068" y="0"/>
                    <a:pt x="1068" y="0"/>
                    <a:pt x="1068" y="0"/>
                  </a:cubicBezTo>
                  <a:lnTo>
                    <a:pt x="933" y="26"/>
                  </a:lnTo>
                </a:path>
              </a:pathLst>
            </a:custGeom>
            <a:solidFill>
              <a:schemeClr val="tx2"/>
            </a:solidFill>
            <a:ln>
              <a:noFill/>
            </a:ln>
            <a:effectLst/>
          </p:spPr>
          <p:txBody>
            <a:bodyPr wrap="none" anchor="ctr"/>
            <a:lstStyle/>
            <a:p>
              <a:endParaRPr lang="en-US" dirty="0"/>
            </a:p>
          </p:txBody>
        </p:sp>
        <p:sp>
          <p:nvSpPr>
            <p:cNvPr id="198" name="Freeform 148"/>
            <p:cNvSpPr>
              <a:spLocks noChangeArrowheads="1"/>
            </p:cNvSpPr>
            <p:nvPr/>
          </p:nvSpPr>
          <p:spPr bwMode="auto">
            <a:xfrm>
              <a:off x="9483840" y="2468948"/>
              <a:ext cx="161335" cy="268877"/>
            </a:xfrm>
            <a:custGeom>
              <a:avLst/>
              <a:gdLst>
                <a:gd name="T0" fmla="*/ 69 w 110"/>
                <a:gd name="T1" fmla="*/ 3 h 182"/>
                <a:gd name="T2" fmla="*/ 69 w 110"/>
                <a:gd name="T3" fmla="*/ 3 h 182"/>
                <a:gd name="T4" fmla="*/ 20 w 110"/>
                <a:gd name="T5" fmla="*/ 40 h 182"/>
                <a:gd name="T6" fmla="*/ 0 w 110"/>
                <a:gd name="T7" fmla="*/ 167 h 182"/>
                <a:gd name="T8" fmla="*/ 83 w 110"/>
                <a:gd name="T9" fmla="*/ 181 h 182"/>
                <a:gd name="T10" fmla="*/ 106 w 110"/>
                <a:gd name="T11" fmla="*/ 55 h 182"/>
                <a:gd name="T12" fmla="*/ 69 w 110"/>
                <a:gd name="T13" fmla="*/ 3 h 182"/>
              </a:gdLst>
              <a:ahLst/>
              <a:cxnLst>
                <a:cxn ang="0">
                  <a:pos x="T0" y="T1"/>
                </a:cxn>
                <a:cxn ang="0">
                  <a:pos x="T2" y="T3"/>
                </a:cxn>
                <a:cxn ang="0">
                  <a:pos x="T4" y="T5"/>
                </a:cxn>
                <a:cxn ang="0">
                  <a:pos x="T6" y="T7"/>
                </a:cxn>
                <a:cxn ang="0">
                  <a:pos x="T8" y="T9"/>
                </a:cxn>
                <a:cxn ang="0">
                  <a:pos x="T10" y="T11"/>
                </a:cxn>
                <a:cxn ang="0">
                  <a:pos x="T12" y="T13"/>
                </a:cxn>
              </a:cxnLst>
              <a:rect l="0" t="0" r="r" b="b"/>
              <a:pathLst>
                <a:path w="110" h="182">
                  <a:moveTo>
                    <a:pt x="69" y="3"/>
                  </a:moveTo>
                  <a:lnTo>
                    <a:pt x="69" y="3"/>
                  </a:lnTo>
                  <a:cubicBezTo>
                    <a:pt x="46" y="0"/>
                    <a:pt x="23" y="14"/>
                    <a:pt x="20" y="40"/>
                  </a:cubicBezTo>
                  <a:cubicBezTo>
                    <a:pt x="0" y="167"/>
                    <a:pt x="0" y="167"/>
                    <a:pt x="0" y="167"/>
                  </a:cubicBezTo>
                  <a:cubicBezTo>
                    <a:pt x="83" y="181"/>
                    <a:pt x="83" y="181"/>
                    <a:pt x="83" y="181"/>
                  </a:cubicBezTo>
                  <a:cubicBezTo>
                    <a:pt x="106" y="55"/>
                    <a:pt x="106" y="55"/>
                    <a:pt x="106" y="55"/>
                  </a:cubicBezTo>
                  <a:cubicBezTo>
                    <a:pt x="109" y="28"/>
                    <a:pt x="95" y="8"/>
                    <a:pt x="69" y="3"/>
                  </a:cubicBezTo>
                </a:path>
              </a:pathLst>
            </a:custGeom>
            <a:solidFill>
              <a:srgbClr val="FCDBB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9" name="Freeform 149"/>
            <p:cNvSpPr>
              <a:spLocks noChangeArrowheads="1"/>
            </p:cNvSpPr>
            <p:nvPr/>
          </p:nvSpPr>
          <p:spPr bwMode="auto">
            <a:xfrm>
              <a:off x="9470395" y="2583221"/>
              <a:ext cx="174779" cy="141161"/>
            </a:xfrm>
            <a:custGeom>
              <a:avLst/>
              <a:gdLst>
                <a:gd name="T0" fmla="*/ 118 w 119"/>
                <a:gd name="T1" fmla="*/ 20 h 98"/>
                <a:gd name="T2" fmla="*/ 15 w 119"/>
                <a:gd name="T3" fmla="*/ 0 h 98"/>
                <a:gd name="T4" fmla="*/ 0 w 119"/>
                <a:gd name="T5" fmla="*/ 77 h 98"/>
                <a:gd name="T6" fmla="*/ 104 w 119"/>
                <a:gd name="T7" fmla="*/ 97 h 98"/>
                <a:gd name="T8" fmla="*/ 118 w 119"/>
                <a:gd name="T9" fmla="*/ 20 h 98"/>
              </a:gdLst>
              <a:ahLst/>
              <a:cxnLst>
                <a:cxn ang="0">
                  <a:pos x="T0" y="T1"/>
                </a:cxn>
                <a:cxn ang="0">
                  <a:pos x="T2" y="T3"/>
                </a:cxn>
                <a:cxn ang="0">
                  <a:pos x="T4" y="T5"/>
                </a:cxn>
                <a:cxn ang="0">
                  <a:pos x="T6" y="T7"/>
                </a:cxn>
                <a:cxn ang="0">
                  <a:pos x="T8" y="T9"/>
                </a:cxn>
              </a:cxnLst>
              <a:rect l="0" t="0" r="r" b="b"/>
              <a:pathLst>
                <a:path w="119" h="98">
                  <a:moveTo>
                    <a:pt x="118" y="20"/>
                  </a:moveTo>
                  <a:lnTo>
                    <a:pt x="15" y="0"/>
                  </a:lnTo>
                  <a:lnTo>
                    <a:pt x="0" y="77"/>
                  </a:lnTo>
                  <a:lnTo>
                    <a:pt x="104" y="97"/>
                  </a:lnTo>
                  <a:lnTo>
                    <a:pt x="118" y="20"/>
                  </a:ln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0" name="Freeform 150"/>
            <p:cNvSpPr>
              <a:spLocks noChangeArrowheads="1"/>
            </p:cNvSpPr>
            <p:nvPr/>
          </p:nvSpPr>
          <p:spPr bwMode="auto">
            <a:xfrm>
              <a:off x="6391593" y="855683"/>
              <a:ext cx="2285574" cy="2339234"/>
            </a:xfrm>
            <a:custGeom>
              <a:avLst/>
              <a:gdLst>
                <a:gd name="T0" fmla="*/ 1338 w 1503"/>
                <a:gd name="T1" fmla="*/ 1102 h 1540"/>
                <a:gd name="T2" fmla="*/ 1338 w 1503"/>
                <a:gd name="T3" fmla="*/ 1102 h 1540"/>
                <a:gd name="T4" fmla="*/ 1347 w 1503"/>
                <a:gd name="T5" fmla="*/ 1056 h 1540"/>
                <a:gd name="T6" fmla="*/ 1260 w 1503"/>
                <a:gd name="T7" fmla="*/ 584 h 1540"/>
                <a:gd name="T8" fmla="*/ 1209 w 1503"/>
                <a:gd name="T9" fmla="*/ 0 h 1540"/>
                <a:gd name="T10" fmla="*/ 1048 w 1503"/>
                <a:gd name="T11" fmla="*/ 227 h 1540"/>
                <a:gd name="T12" fmla="*/ 334 w 1503"/>
                <a:gd name="T13" fmla="*/ 276 h 1540"/>
                <a:gd name="T14" fmla="*/ 84 w 1503"/>
                <a:gd name="T15" fmla="*/ 751 h 1540"/>
                <a:gd name="T16" fmla="*/ 299 w 1503"/>
                <a:gd name="T17" fmla="*/ 1476 h 1540"/>
                <a:gd name="T18" fmla="*/ 1186 w 1503"/>
                <a:gd name="T19" fmla="*/ 1237 h 1540"/>
                <a:gd name="T20" fmla="*/ 1338 w 1503"/>
                <a:gd name="T21" fmla="*/ 1102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3" h="1540">
                  <a:moveTo>
                    <a:pt x="1338" y="1102"/>
                  </a:moveTo>
                  <a:lnTo>
                    <a:pt x="1338" y="1102"/>
                  </a:lnTo>
                  <a:cubicBezTo>
                    <a:pt x="1338" y="1102"/>
                    <a:pt x="1355" y="1096"/>
                    <a:pt x="1347" y="1056"/>
                  </a:cubicBezTo>
                  <a:cubicBezTo>
                    <a:pt x="1338" y="1013"/>
                    <a:pt x="1260" y="584"/>
                    <a:pt x="1260" y="584"/>
                  </a:cubicBezTo>
                  <a:cubicBezTo>
                    <a:pt x="1260" y="584"/>
                    <a:pt x="1502" y="273"/>
                    <a:pt x="1209" y="0"/>
                  </a:cubicBezTo>
                  <a:cubicBezTo>
                    <a:pt x="1209" y="0"/>
                    <a:pt x="1232" y="221"/>
                    <a:pt x="1048" y="227"/>
                  </a:cubicBezTo>
                  <a:cubicBezTo>
                    <a:pt x="866" y="230"/>
                    <a:pt x="455" y="247"/>
                    <a:pt x="334" y="276"/>
                  </a:cubicBezTo>
                  <a:cubicBezTo>
                    <a:pt x="216" y="305"/>
                    <a:pt x="0" y="440"/>
                    <a:pt x="84" y="751"/>
                  </a:cubicBezTo>
                  <a:cubicBezTo>
                    <a:pt x="167" y="1062"/>
                    <a:pt x="271" y="1421"/>
                    <a:pt x="299" y="1476"/>
                  </a:cubicBezTo>
                  <a:cubicBezTo>
                    <a:pt x="337" y="1539"/>
                    <a:pt x="1186" y="1237"/>
                    <a:pt x="1186" y="1237"/>
                  </a:cubicBezTo>
                  <a:lnTo>
                    <a:pt x="1338" y="1102"/>
                  </a:lnTo>
                </a:path>
              </a:pathLst>
            </a:custGeom>
            <a:solidFill>
              <a:srgbClr val="614C3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1" name="Freeform 151"/>
            <p:cNvSpPr>
              <a:spLocks noChangeArrowheads="1"/>
            </p:cNvSpPr>
            <p:nvPr/>
          </p:nvSpPr>
          <p:spPr bwMode="auto">
            <a:xfrm>
              <a:off x="6720984" y="2717660"/>
              <a:ext cx="262169" cy="322653"/>
            </a:xfrm>
            <a:custGeom>
              <a:avLst/>
              <a:gdLst>
                <a:gd name="T0" fmla="*/ 173 w 177"/>
                <a:gd name="T1" fmla="*/ 141 h 214"/>
                <a:gd name="T2" fmla="*/ 173 w 177"/>
                <a:gd name="T3" fmla="*/ 141 h 214"/>
                <a:gd name="T4" fmla="*/ 136 w 177"/>
                <a:gd name="T5" fmla="*/ 195 h 214"/>
                <a:gd name="T6" fmla="*/ 78 w 177"/>
                <a:gd name="T7" fmla="*/ 207 h 214"/>
                <a:gd name="T8" fmla="*/ 23 w 177"/>
                <a:gd name="T9" fmla="*/ 170 h 214"/>
                <a:gd name="T10" fmla="*/ 3 w 177"/>
                <a:gd name="T11" fmla="*/ 69 h 214"/>
                <a:gd name="T12" fmla="*/ 40 w 177"/>
                <a:gd name="T13" fmla="*/ 14 h 214"/>
                <a:gd name="T14" fmla="*/ 98 w 177"/>
                <a:gd name="T15" fmla="*/ 3 h 214"/>
                <a:gd name="T16" fmla="*/ 153 w 177"/>
                <a:gd name="T17" fmla="*/ 40 h 214"/>
                <a:gd name="T18" fmla="*/ 173 w 177"/>
                <a:gd name="T19" fmla="*/ 14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214">
                  <a:moveTo>
                    <a:pt x="173" y="141"/>
                  </a:moveTo>
                  <a:lnTo>
                    <a:pt x="173" y="141"/>
                  </a:lnTo>
                  <a:cubicBezTo>
                    <a:pt x="176" y="167"/>
                    <a:pt x="162" y="189"/>
                    <a:pt x="136" y="195"/>
                  </a:cubicBezTo>
                  <a:cubicBezTo>
                    <a:pt x="78" y="207"/>
                    <a:pt x="78" y="207"/>
                    <a:pt x="78" y="207"/>
                  </a:cubicBezTo>
                  <a:cubicBezTo>
                    <a:pt x="52" y="213"/>
                    <a:pt x="29" y="195"/>
                    <a:pt x="23" y="170"/>
                  </a:cubicBezTo>
                  <a:cubicBezTo>
                    <a:pt x="3" y="69"/>
                    <a:pt x="3" y="69"/>
                    <a:pt x="3" y="69"/>
                  </a:cubicBezTo>
                  <a:cubicBezTo>
                    <a:pt x="0" y="43"/>
                    <a:pt x="14" y="20"/>
                    <a:pt x="40" y="14"/>
                  </a:cubicBezTo>
                  <a:cubicBezTo>
                    <a:pt x="98" y="3"/>
                    <a:pt x="98" y="3"/>
                    <a:pt x="98" y="3"/>
                  </a:cubicBezTo>
                  <a:cubicBezTo>
                    <a:pt x="124" y="0"/>
                    <a:pt x="147" y="14"/>
                    <a:pt x="153" y="40"/>
                  </a:cubicBezTo>
                  <a:lnTo>
                    <a:pt x="173" y="141"/>
                  </a:lnTo>
                </a:path>
              </a:pathLst>
            </a:custGeom>
            <a:solidFill>
              <a:srgbClr val="E8AB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2" name="Freeform 152"/>
            <p:cNvSpPr>
              <a:spLocks noChangeArrowheads="1"/>
            </p:cNvSpPr>
            <p:nvPr/>
          </p:nvSpPr>
          <p:spPr bwMode="auto">
            <a:xfrm>
              <a:off x="8246941" y="2415172"/>
              <a:ext cx="268891" cy="322653"/>
            </a:xfrm>
            <a:custGeom>
              <a:avLst/>
              <a:gdLst>
                <a:gd name="T0" fmla="*/ 173 w 180"/>
                <a:gd name="T1" fmla="*/ 144 h 214"/>
                <a:gd name="T2" fmla="*/ 173 w 180"/>
                <a:gd name="T3" fmla="*/ 144 h 214"/>
                <a:gd name="T4" fmla="*/ 138 w 180"/>
                <a:gd name="T5" fmla="*/ 199 h 214"/>
                <a:gd name="T6" fmla="*/ 81 w 180"/>
                <a:gd name="T7" fmla="*/ 210 h 214"/>
                <a:gd name="T8" fmla="*/ 26 w 180"/>
                <a:gd name="T9" fmla="*/ 173 h 214"/>
                <a:gd name="T10" fmla="*/ 6 w 180"/>
                <a:gd name="T11" fmla="*/ 72 h 214"/>
                <a:gd name="T12" fmla="*/ 43 w 180"/>
                <a:gd name="T13" fmla="*/ 17 h 214"/>
                <a:gd name="T14" fmla="*/ 101 w 180"/>
                <a:gd name="T15" fmla="*/ 6 h 214"/>
                <a:gd name="T16" fmla="*/ 153 w 180"/>
                <a:gd name="T17" fmla="*/ 43 h 214"/>
                <a:gd name="T18" fmla="*/ 173 w 180"/>
                <a:gd name="T19" fmla="*/ 1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14">
                  <a:moveTo>
                    <a:pt x="173" y="144"/>
                  </a:moveTo>
                  <a:lnTo>
                    <a:pt x="173" y="144"/>
                  </a:lnTo>
                  <a:cubicBezTo>
                    <a:pt x="179" y="170"/>
                    <a:pt x="161" y="193"/>
                    <a:pt x="138" y="199"/>
                  </a:cubicBezTo>
                  <a:cubicBezTo>
                    <a:pt x="81" y="210"/>
                    <a:pt x="81" y="210"/>
                    <a:pt x="81" y="210"/>
                  </a:cubicBezTo>
                  <a:cubicBezTo>
                    <a:pt x="55" y="213"/>
                    <a:pt x="32" y="199"/>
                    <a:pt x="26" y="173"/>
                  </a:cubicBezTo>
                  <a:cubicBezTo>
                    <a:pt x="6" y="72"/>
                    <a:pt x="6" y="72"/>
                    <a:pt x="6" y="72"/>
                  </a:cubicBezTo>
                  <a:cubicBezTo>
                    <a:pt x="0" y="46"/>
                    <a:pt x="18" y="23"/>
                    <a:pt x="43" y="17"/>
                  </a:cubicBezTo>
                  <a:cubicBezTo>
                    <a:pt x="101" y="6"/>
                    <a:pt x="101" y="6"/>
                    <a:pt x="101" y="6"/>
                  </a:cubicBezTo>
                  <a:cubicBezTo>
                    <a:pt x="124" y="0"/>
                    <a:pt x="150" y="17"/>
                    <a:pt x="153" y="43"/>
                  </a:cubicBezTo>
                  <a:lnTo>
                    <a:pt x="173" y="144"/>
                  </a:lnTo>
                </a:path>
              </a:pathLst>
            </a:custGeom>
            <a:solidFill>
              <a:srgbClr val="E8AB74"/>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3" name="Freeform 153"/>
            <p:cNvSpPr>
              <a:spLocks noChangeArrowheads="1"/>
            </p:cNvSpPr>
            <p:nvPr/>
          </p:nvSpPr>
          <p:spPr bwMode="auto">
            <a:xfrm>
              <a:off x="6895763" y="2865542"/>
              <a:ext cx="1875515" cy="1861977"/>
            </a:xfrm>
            <a:custGeom>
              <a:avLst/>
              <a:gdLst>
                <a:gd name="T0" fmla="*/ 1016 w 1233"/>
                <a:gd name="T1" fmla="*/ 2 h 1226"/>
                <a:gd name="T2" fmla="*/ 1016 w 1233"/>
                <a:gd name="T3" fmla="*/ 2 h 1226"/>
                <a:gd name="T4" fmla="*/ 15 w 1233"/>
                <a:gd name="T5" fmla="*/ 198 h 1226"/>
                <a:gd name="T6" fmla="*/ 0 w 1233"/>
                <a:gd name="T7" fmla="*/ 201 h 1226"/>
                <a:gd name="T8" fmla="*/ 21 w 1233"/>
                <a:gd name="T9" fmla="*/ 307 h 1226"/>
                <a:gd name="T10" fmla="*/ 190 w 1233"/>
                <a:gd name="T11" fmla="*/ 1171 h 1226"/>
                <a:gd name="T12" fmla="*/ 196 w 1233"/>
                <a:gd name="T13" fmla="*/ 1208 h 1226"/>
                <a:gd name="T14" fmla="*/ 225 w 1233"/>
                <a:gd name="T15" fmla="*/ 1223 h 1226"/>
                <a:gd name="T16" fmla="*/ 1208 w 1233"/>
                <a:gd name="T17" fmla="*/ 1032 h 1226"/>
                <a:gd name="T18" fmla="*/ 1229 w 1233"/>
                <a:gd name="T19" fmla="*/ 1004 h 1226"/>
                <a:gd name="T20" fmla="*/ 1053 w 1233"/>
                <a:gd name="T21" fmla="*/ 106 h 1226"/>
                <a:gd name="T22" fmla="*/ 1053 w 1233"/>
                <a:gd name="T23" fmla="*/ 106 h 1226"/>
                <a:gd name="T24" fmla="*/ 1033 w 1233"/>
                <a:gd name="T25" fmla="*/ 0 h 1226"/>
                <a:gd name="T26" fmla="*/ 1016 w 1233"/>
                <a:gd name="T27" fmla="*/ 2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3" h="1226">
                  <a:moveTo>
                    <a:pt x="1016" y="2"/>
                  </a:moveTo>
                  <a:lnTo>
                    <a:pt x="1016" y="2"/>
                  </a:lnTo>
                  <a:cubicBezTo>
                    <a:pt x="1013" y="0"/>
                    <a:pt x="17" y="195"/>
                    <a:pt x="15" y="198"/>
                  </a:cubicBezTo>
                  <a:cubicBezTo>
                    <a:pt x="9" y="198"/>
                    <a:pt x="6" y="201"/>
                    <a:pt x="0" y="201"/>
                  </a:cubicBezTo>
                  <a:cubicBezTo>
                    <a:pt x="21" y="307"/>
                    <a:pt x="21" y="307"/>
                    <a:pt x="21" y="307"/>
                  </a:cubicBezTo>
                  <a:cubicBezTo>
                    <a:pt x="190" y="1171"/>
                    <a:pt x="190" y="1171"/>
                    <a:pt x="190" y="1171"/>
                  </a:cubicBezTo>
                  <a:cubicBezTo>
                    <a:pt x="196" y="1208"/>
                    <a:pt x="196" y="1208"/>
                    <a:pt x="196" y="1208"/>
                  </a:cubicBezTo>
                  <a:cubicBezTo>
                    <a:pt x="199" y="1220"/>
                    <a:pt x="210" y="1225"/>
                    <a:pt x="225" y="1223"/>
                  </a:cubicBezTo>
                  <a:cubicBezTo>
                    <a:pt x="1208" y="1032"/>
                    <a:pt x="1208" y="1032"/>
                    <a:pt x="1208" y="1032"/>
                  </a:cubicBezTo>
                  <a:cubicBezTo>
                    <a:pt x="1223" y="1030"/>
                    <a:pt x="1232" y="1018"/>
                    <a:pt x="1229" y="1004"/>
                  </a:cubicBezTo>
                  <a:cubicBezTo>
                    <a:pt x="1053" y="106"/>
                    <a:pt x="1053" y="106"/>
                    <a:pt x="1053" y="106"/>
                  </a:cubicBezTo>
                  <a:lnTo>
                    <a:pt x="1053" y="106"/>
                  </a:lnTo>
                  <a:cubicBezTo>
                    <a:pt x="1033" y="0"/>
                    <a:pt x="1033" y="0"/>
                    <a:pt x="1033" y="0"/>
                  </a:cubicBezTo>
                  <a:cubicBezTo>
                    <a:pt x="1024" y="0"/>
                    <a:pt x="1024" y="0"/>
                    <a:pt x="1016" y="2"/>
                  </a:cubicBez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4" name="Freeform 154"/>
            <p:cNvSpPr>
              <a:spLocks noChangeArrowheads="1"/>
            </p:cNvSpPr>
            <p:nvPr/>
          </p:nvSpPr>
          <p:spPr bwMode="auto">
            <a:xfrm>
              <a:off x="7729326" y="3470517"/>
              <a:ext cx="262169" cy="672194"/>
            </a:xfrm>
            <a:custGeom>
              <a:avLst/>
              <a:gdLst>
                <a:gd name="T0" fmla="*/ 175 w 176"/>
                <a:gd name="T1" fmla="*/ 382 h 444"/>
                <a:gd name="T2" fmla="*/ 121 w 176"/>
                <a:gd name="T3" fmla="*/ 443 h 444"/>
                <a:gd name="T4" fmla="*/ 46 w 176"/>
                <a:gd name="T5" fmla="*/ 408 h 444"/>
                <a:gd name="T6" fmla="*/ 0 w 176"/>
                <a:gd name="T7" fmla="*/ 14 h 444"/>
                <a:gd name="T8" fmla="*/ 75 w 176"/>
                <a:gd name="T9" fmla="*/ 0 h 444"/>
                <a:gd name="T10" fmla="*/ 175 w 176"/>
                <a:gd name="T11" fmla="*/ 382 h 444"/>
              </a:gdLst>
              <a:ahLst/>
              <a:cxnLst>
                <a:cxn ang="0">
                  <a:pos x="T0" y="T1"/>
                </a:cxn>
                <a:cxn ang="0">
                  <a:pos x="T2" y="T3"/>
                </a:cxn>
                <a:cxn ang="0">
                  <a:pos x="T4" y="T5"/>
                </a:cxn>
                <a:cxn ang="0">
                  <a:pos x="T6" y="T7"/>
                </a:cxn>
                <a:cxn ang="0">
                  <a:pos x="T8" y="T9"/>
                </a:cxn>
                <a:cxn ang="0">
                  <a:pos x="T10" y="T11"/>
                </a:cxn>
              </a:cxnLst>
              <a:rect l="0" t="0" r="r" b="b"/>
              <a:pathLst>
                <a:path w="176" h="444">
                  <a:moveTo>
                    <a:pt x="175" y="382"/>
                  </a:moveTo>
                  <a:lnTo>
                    <a:pt x="121" y="443"/>
                  </a:lnTo>
                  <a:lnTo>
                    <a:pt x="46" y="408"/>
                  </a:lnTo>
                  <a:lnTo>
                    <a:pt x="0" y="14"/>
                  </a:lnTo>
                  <a:lnTo>
                    <a:pt x="75" y="0"/>
                  </a:lnTo>
                  <a:lnTo>
                    <a:pt x="175" y="382"/>
                  </a:lnTo>
                </a:path>
              </a:pathLst>
            </a:custGeom>
            <a:solidFill>
              <a:srgbClr val="EF744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5" name="Freeform 155"/>
            <p:cNvSpPr>
              <a:spLocks noChangeArrowheads="1"/>
            </p:cNvSpPr>
            <p:nvPr/>
          </p:nvSpPr>
          <p:spPr bwMode="auto">
            <a:xfrm>
              <a:off x="6250425" y="4579636"/>
              <a:ext cx="141168" cy="141161"/>
            </a:xfrm>
            <a:custGeom>
              <a:avLst/>
              <a:gdLst>
                <a:gd name="T0" fmla="*/ 0 w 95"/>
                <a:gd name="T1" fmla="*/ 6 h 97"/>
                <a:gd name="T2" fmla="*/ 0 w 95"/>
                <a:gd name="T3" fmla="*/ 6 h 97"/>
                <a:gd name="T4" fmla="*/ 2 w 95"/>
                <a:gd name="T5" fmla="*/ 52 h 97"/>
                <a:gd name="T6" fmla="*/ 51 w 95"/>
                <a:gd name="T7" fmla="*/ 93 h 97"/>
                <a:gd name="T8" fmla="*/ 92 w 95"/>
                <a:gd name="T9" fmla="*/ 44 h 97"/>
                <a:gd name="T10" fmla="*/ 88 w 95"/>
                <a:gd name="T11" fmla="*/ 0 h 97"/>
                <a:gd name="T12" fmla="*/ 0 w 95"/>
                <a:gd name="T13" fmla="*/ 6 h 97"/>
              </a:gdLst>
              <a:ahLst/>
              <a:cxnLst>
                <a:cxn ang="0">
                  <a:pos x="T0" y="T1"/>
                </a:cxn>
                <a:cxn ang="0">
                  <a:pos x="T2" y="T3"/>
                </a:cxn>
                <a:cxn ang="0">
                  <a:pos x="T4" y="T5"/>
                </a:cxn>
                <a:cxn ang="0">
                  <a:pos x="T6" y="T7"/>
                </a:cxn>
                <a:cxn ang="0">
                  <a:pos x="T8" y="T9"/>
                </a:cxn>
                <a:cxn ang="0">
                  <a:pos x="T10" y="T11"/>
                </a:cxn>
                <a:cxn ang="0">
                  <a:pos x="T12" y="T13"/>
                </a:cxn>
              </a:cxnLst>
              <a:rect l="0" t="0" r="r" b="b"/>
              <a:pathLst>
                <a:path w="95" h="97">
                  <a:moveTo>
                    <a:pt x="0" y="6"/>
                  </a:moveTo>
                  <a:lnTo>
                    <a:pt x="0" y="6"/>
                  </a:lnTo>
                  <a:cubicBezTo>
                    <a:pt x="2" y="52"/>
                    <a:pt x="2" y="52"/>
                    <a:pt x="2" y="52"/>
                  </a:cubicBezTo>
                  <a:cubicBezTo>
                    <a:pt x="5" y="75"/>
                    <a:pt x="28" y="96"/>
                    <a:pt x="51" y="93"/>
                  </a:cubicBezTo>
                  <a:cubicBezTo>
                    <a:pt x="74" y="93"/>
                    <a:pt x="94" y="69"/>
                    <a:pt x="92" y="44"/>
                  </a:cubicBezTo>
                  <a:cubicBezTo>
                    <a:pt x="88" y="0"/>
                    <a:pt x="88" y="0"/>
                    <a:pt x="88" y="0"/>
                  </a:cubicBezTo>
                  <a:lnTo>
                    <a:pt x="0" y="6"/>
                  </a:lnTo>
                </a:path>
              </a:pathLst>
            </a:custGeom>
            <a:solidFill>
              <a:srgbClr val="FCDBB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6" name="Freeform 156"/>
            <p:cNvSpPr>
              <a:spLocks noChangeArrowheads="1"/>
            </p:cNvSpPr>
            <p:nvPr/>
          </p:nvSpPr>
          <p:spPr bwMode="auto">
            <a:xfrm>
              <a:off x="6230258" y="4505695"/>
              <a:ext cx="154612" cy="94107"/>
            </a:xfrm>
            <a:custGeom>
              <a:avLst/>
              <a:gdLst>
                <a:gd name="T0" fmla="*/ 100 w 105"/>
                <a:gd name="T1" fmla="*/ 0 h 68"/>
                <a:gd name="T2" fmla="*/ 0 w 105"/>
                <a:gd name="T3" fmla="*/ 6 h 68"/>
                <a:gd name="T4" fmla="*/ 6 w 105"/>
                <a:gd name="T5" fmla="*/ 67 h 68"/>
                <a:gd name="T6" fmla="*/ 104 w 105"/>
                <a:gd name="T7" fmla="*/ 58 h 68"/>
                <a:gd name="T8" fmla="*/ 100 w 105"/>
                <a:gd name="T9" fmla="*/ 0 h 68"/>
              </a:gdLst>
              <a:ahLst/>
              <a:cxnLst>
                <a:cxn ang="0">
                  <a:pos x="T0" y="T1"/>
                </a:cxn>
                <a:cxn ang="0">
                  <a:pos x="T2" y="T3"/>
                </a:cxn>
                <a:cxn ang="0">
                  <a:pos x="T4" y="T5"/>
                </a:cxn>
                <a:cxn ang="0">
                  <a:pos x="T6" y="T7"/>
                </a:cxn>
                <a:cxn ang="0">
                  <a:pos x="T8" y="T9"/>
                </a:cxn>
              </a:cxnLst>
              <a:rect l="0" t="0" r="r" b="b"/>
              <a:pathLst>
                <a:path w="105" h="68">
                  <a:moveTo>
                    <a:pt x="100" y="0"/>
                  </a:moveTo>
                  <a:lnTo>
                    <a:pt x="0" y="6"/>
                  </a:lnTo>
                  <a:lnTo>
                    <a:pt x="6" y="67"/>
                  </a:lnTo>
                  <a:lnTo>
                    <a:pt x="104" y="58"/>
                  </a:lnTo>
                  <a:lnTo>
                    <a:pt x="100" y="0"/>
                  </a:ln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7" name="Freeform 157"/>
            <p:cNvSpPr>
              <a:spLocks noChangeArrowheads="1"/>
            </p:cNvSpPr>
            <p:nvPr/>
          </p:nvSpPr>
          <p:spPr bwMode="auto">
            <a:xfrm>
              <a:off x="6210091" y="2603387"/>
              <a:ext cx="3435083" cy="2124132"/>
            </a:xfrm>
            <a:custGeom>
              <a:avLst/>
              <a:gdLst>
                <a:gd name="T0" fmla="*/ 2146 w 2256"/>
                <a:gd name="T1" fmla="*/ 0 h 1396"/>
                <a:gd name="T2" fmla="*/ 2146 w 2256"/>
                <a:gd name="T3" fmla="*/ 0 h 1396"/>
                <a:gd name="T4" fmla="*/ 1973 w 2256"/>
                <a:gd name="T5" fmla="*/ 290 h 1396"/>
                <a:gd name="T6" fmla="*/ 1809 w 2256"/>
                <a:gd name="T7" fmla="*/ 256 h 1396"/>
                <a:gd name="T8" fmla="*/ 1484 w 2256"/>
                <a:gd name="T9" fmla="*/ 170 h 1396"/>
                <a:gd name="T10" fmla="*/ 1484 w 2256"/>
                <a:gd name="T11" fmla="*/ 170 h 1396"/>
                <a:gd name="T12" fmla="*/ 1467 w 2256"/>
                <a:gd name="T13" fmla="*/ 172 h 1396"/>
                <a:gd name="T14" fmla="*/ 1401 w 2256"/>
                <a:gd name="T15" fmla="*/ 184 h 1396"/>
                <a:gd name="T16" fmla="*/ 1101 w 2256"/>
                <a:gd name="T17" fmla="*/ 941 h 1396"/>
                <a:gd name="T18" fmla="*/ 532 w 2256"/>
                <a:gd name="T19" fmla="*/ 354 h 1396"/>
                <a:gd name="T20" fmla="*/ 466 w 2256"/>
                <a:gd name="T21" fmla="*/ 368 h 1396"/>
                <a:gd name="T22" fmla="*/ 451 w 2256"/>
                <a:gd name="T23" fmla="*/ 374 h 1396"/>
                <a:gd name="T24" fmla="*/ 451 w 2256"/>
                <a:gd name="T25" fmla="*/ 371 h 1396"/>
                <a:gd name="T26" fmla="*/ 34 w 2256"/>
                <a:gd name="T27" fmla="*/ 762 h 1396"/>
                <a:gd name="T28" fmla="*/ 17 w 2256"/>
                <a:gd name="T29" fmla="*/ 1289 h 1396"/>
                <a:gd name="T30" fmla="*/ 126 w 2256"/>
                <a:gd name="T31" fmla="*/ 1286 h 1396"/>
                <a:gd name="T32" fmla="*/ 144 w 2256"/>
                <a:gd name="T33" fmla="*/ 788 h 1396"/>
                <a:gd name="T34" fmla="*/ 474 w 2256"/>
                <a:gd name="T35" fmla="*/ 492 h 1396"/>
                <a:gd name="T36" fmla="*/ 647 w 2256"/>
                <a:gd name="T37" fmla="*/ 1378 h 1396"/>
                <a:gd name="T38" fmla="*/ 676 w 2256"/>
                <a:gd name="T39" fmla="*/ 1393 h 1396"/>
                <a:gd name="T40" fmla="*/ 1659 w 2256"/>
                <a:gd name="T41" fmla="*/ 1202 h 1396"/>
                <a:gd name="T42" fmla="*/ 1680 w 2256"/>
                <a:gd name="T43" fmla="*/ 1174 h 1396"/>
                <a:gd name="T44" fmla="*/ 1504 w 2256"/>
                <a:gd name="T45" fmla="*/ 285 h 1396"/>
                <a:gd name="T46" fmla="*/ 1746 w 2256"/>
                <a:gd name="T47" fmla="*/ 348 h 1396"/>
                <a:gd name="T48" fmla="*/ 1973 w 2256"/>
                <a:gd name="T49" fmla="*/ 406 h 1396"/>
                <a:gd name="T50" fmla="*/ 2013 w 2256"/>
                <a:gd name="T51" fmla="*/ 394 h 1396"/>
                <a:gd name="T52" fmla="*/ 2255 w 2256"/>
                <a:gd name="T53" fmla="*/ 29 h 1396"/>
                <a:gd name="T54" fmla="*/ 2146 w 2256"/>
                <a:gd name="T55" fmla="*/ 0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6" h="1396">
                  <a:moveTo>
                    <a:pt x="2146" y="0"/>
                  </a:moveTo>
                  <a:lnTo>
                    <a:pt x="2146" y="0"/>
                  </a:lnTo>
                  <a:cubicBezTo>
                    <a:pt x="2108" y="158"/>
                    <a:pt x="2045" y="262"/>
                    <a:pt x="1973" y="290"/>
                  </a:cubicBezTo>
                  <a:cubicBezTo>
                    <a:pt x="1913" y="314"/>
                    <a:pt x="1852" y="285"/>
                    <a:pt x="1809" y="256"/>
                  </a:cubicBezTo>
                  <a:cubicBezTo>
                    <a:pt x="1709" y="184"/>
                    <a:pt x="1524" y="172"/>
                    <a:pt x="1484" y="170"/>
                  </a:cubicBezTo>
                  <a:lnTo>
                    <a:pt x="1484" y="170"/>
                  </a:lnTo>
                  <a:cubicBezTo>
                    <a:pt x="1473" y="170"/>
                    <a:pt x="1475" y="170"/>
                    <a:pt x="1467" y="172"/>
                  </a:cubicBezTo>
                  <a:cubicBezTo>
                    <a:pt x="1467" y="172"/>
                    <a:pt x="1441" y="176"/>
                    <a:pt x="1401" y="184"/>
                  </a:cubicBezTo>
                  <a:cubicBezTo>
                    <a:pt x="1101" y="941"/>
                    <a:pt x="1101" y="941"/>
                    <a:pt x="1101" y="941"/>
                  </a:cubicBezTo>
                  <a:cubicBezTo>
                    <a:pt x="532" y="354"/>
                    <a:pt x="532" y="354"/>
                    <a:pt x="532" y="354"/>
                  </a:cubicBezTo>
                  <a:cubicBezTo>
                    <a:pt x="489" y="363"/>
                    <a:pt x="466" y="368"/>
                    <a:pt x="466" y="368"/>
                  </a:cubicBezTo>
                  <a:cubicBezTo>
                    <a:pt x="460" y="368"/>
                    <a:pt x="457" y="371"/>
                    <a:pt x="451" y="374"/>
                  </a:cubicBezTo>
                  <a:cubicBezTo>
                    <a:pt x="451" y="371"/>
                    <a:pt x="451" y="371"/>
                    <a:pt x="451" y="371"/>
                  </a:cubicBezTo>
                  <a:cubicBezTo>
                    <a:pt x="385" y="412"/>
                    <a:pt x="71" y="607"/>
                    <a:pt x="34" y="762"/>
                  </a:cubicBezTo>
                  <a:cubicBezTo>
                    <a:pt x="0" y="909"/>
                    <a:pt x="14" y="1275"/>
                    <a:pt x="17" y="1289"/>
                  </a:cubicBezTo>
                  <a:cubicBezTo>
                    <a:pt x="126" y="1286"/>
                    <a:pt x="126" y="1286"/>
                    <a:pt x="126" y="1286"/>
                  </a:cubicBezTo>
                  <a:cubicBezTo>
                    <a:pt x="126" y="1283"/>
                    <a:pt x="112" y="921"/>
                    <a:pt x="144" y="788"/>
                  </a:cubicBezTo>
                  <a:cubicBezTo>
                    <a:pt x="161" y="713"/>
                    <a:pt x="333" y="581"/>
                    <a:pt x="474" y="492"/>
                  </a:cubicBezTo>
                  <a:cubicBezTo>
                    <a:pt x="647" y="1378"/>
                    <a:pt x="647" y="1378"/>
                    <a:pt x="647" y="1378"/>
                  </a:cubicBezTo>
                  <a:cubicBezTo>
                    <a:pt x="650" y="1390"/>
                    <a:pt x="661" y="1395"/>
                    <a:pt x="676" y="1393"/>
                  </a:cubicBezTo>
                  <a:cubicBezTo>
                    <a:pt x="1659" y="1202"/>
                    <a:pt x="1659" y="1202"/>
                    <a:pt x="1659" y="1202"/>
                  </a:cubicBezTo>
                  <a:cubicBezTo>
                    <a:pt x="1674" y="1200"/>
                    <a:pt x="1683" y="1188"/>
                    <a:pt x="1680" y="1174"/>
                  </a:cubicBezTo>
                  <a:cubicBezTo>
                    <a:pt x="1504" y="285"/>
                    <a:pt x="1504" y="285"/>
                    <a:pt x="1504" y="285"/>
                  </a:cubicBezTo>
                  <a:cubicBezTo>
                    <a:pt x="1567" y="290"/>
                    <a:pt x="1689" y="308"/>
                    <a:pt x="1746" y="348"/>
                  </a:cubicBezTo>
                  <a:cubicBezTo>
                    <a:pt x="1824" y="400"/>
                    <a:pt x="1901" y="420"/>
                    <a:pt x="1973" y="406"/>
                  </a:cubicBezTo>
                  <a:cubicBezTo>
                    <a:pt x="1985" y="403"/>
                    <a:pt x="1999" y="400"/>
                    <a:pt x="2013" y="394"/>
                  </a:cubicBezTo>
                  <a:cubicBezTo>
                    <a:pt x="2125" y="351"/>
                    <a:pt x="2206" y="227"/>
                    <a:pt x="2255" y="29"/>
                  </a:cubicBezTo>
                  <a:lnTo>
                    <a:pt x="2146" y="0"/>
                  </a:lnTo>
                </a:path>
              </a:pathLst>
            </a:custGeom>
            <a:solidFill>
              <a:schemeClr val="accent1"/>
            </a:solidFill>
            <a:ln>
              <a:noFill/>
            </a:ln>
            <a:effectLst/>
          </p:spPr>
          <p:txBody>
            <a:bodyPr wrap="none" anchor="ctr"/>
            <a:lstStyle/>
            <a:p>
              <a:endParaRPr lang="en-US" dirty="0"/>
            </a:p>
          </p:txBody>
        </p:sp>
        <p:sp>
          <p:nvSpPr>
            <p:cNvPr id="208" name="Freeform 158"/>
            <p:cNvSpPr>
              <a:spLocks noChangeArrowheads="1"/>
            </p:cNvSpPr>
            <p:nvPr/>
          </p:nvSpPr>
          <p:spPr bwMode="auto">
            <a:xfrm>
              <a:off x="6236980" y="4498973"/>
              <a:ext cx="53778" cy="53775"/>
            </a:xfrm>
            <a:custGeom>
              <a:avLst/>
              <a:gdLst>
                <a:gd name="T0" fmla="*/ 37 w 41"/>
                <a:gd name="T1" fmla="*/ 17 h 41"/>
                <a:gd name="T2" fmla="*/ 37 w 41"/>
                <a:gd name="T3" fmla="*/ 17 h 41"/>
                <a:gd name="T4" fmla="*/ 23 w 41"/>
                <a:gd name="T5" fmla="*/ 37 h 41"/>
                <a:gd name="T6" fmla="*/ 0 w 41"/>
                <a:gd name="T7" fmla="*/ 23 h 41"/>
                <a:gd name="T8" fmla="*/ 14 w 41"/>
                <a:gd name="T9" fmla="*/ 2 h 41"/>
                <a:gd name="T10" fmla="*/ 37 w 41"/>
                <a:gd name="T11" fmla="*/ 17 h 41"/>
              </a:gdLst>
              <a:ahLst/>
              <a:cxnLst>
                <a:cxn ang="0">
                  <a:pos x="T0" y="T1"/>
                </a:cxn>
                <a:cxn ang="0">
                  <a:pos x="T2" y="T3"/>
                </a:cxn>
                <a:cxn ang="0">
                  <a:pos x="T4" y="T5"/>
                </a:cxn>
                <a:cxn ang="0">
                  <a:pos x="T6" y="T7"/>
                </a:cxn>
                <a:cxn ang="0">
                  <a:pos x="T8" y="T9"/>
                </a:cxn>
                <a:cxn ang="0">
                  <a:pos x="T10" y="T11"/>
                </a:cxn>
              </a:cxnLst>
              <a:rect l="0" t="0" r="r" b="b"/>
              <a:pathLst>
                <a:path w="41" h="41">
                  <a:moveTo>
                    <a:pt x="37" y="17"/>
                  </a:moveTo>
                  <a:lnTo>
                    <a:pt x="37" y="17"/>
                  </a:lnTo>
                  <a:cubicBezTo>
                    <a:pt x="40" y="26"/>
                    <a:pt x="31" y="37"/>
                    <a:pt x="23" y="37"/>
                  </a:cubicBezTo>
                  <a:cubicBezTo>
                    <a:pt x="11" y="40"/>
                    <a:pt x="3" y="34"/>
                    <a:pt x="0" y="23"/>
                  </a:cubicBezTo>
                  <a:cubicBezTo>
                    <a:pt x="0" y="14"/>
                    <a:pt x="5" y="6"/>
                    <a:pt x="14" y="2"/>
                  </a:cubicBezTo>
                  <a:cubicBezTo>
                    <a:pt x="26" y="0"/>
                    <a:pt x="34" y="6"/>
                    <a:pt x="37" y="17"/>
                  </a:cubicBezTo>
                </a:path>
              </a:pathLst>
            </a:custGeom>
            <a:solidFill>
              <a:srgbClr val="61626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9" name="Freeform 159"/>
            <p:cNvSpPr>
              <a:spLocks noChangeArrowheads="1"/>
            </p:cNvSpPr>
            <p:nvPr/>
          </p:nvSpPr>
          <p:spPr bwMode="auto">
            <a:xfrm>
              <a:off x="6236980" y="4425032"/>
              <a:ext cx="53778" cy="53775"/>
            </a:xfrm>
            <a:custGeom>
              <a:avLst/>
              <a:gdLst>
                <a:gd name="T0" fmla="*/ 40 w 41"/>
                <a:gd name="T1" fmla="*/ 17 h 41"/>
                <a:gd name="T2" fmla="*/ 40 w 41"/>
                <a:gd name="T3" fmla="*/ 17 h 41"/>
                <a:gd name="T4" fmla="*/ 23 w 41"/>
                <a:gd name="T5" fmla="*/ 40 h 41"/>
                <a:gd name="T6" fmla="*/ 3 w 41"/>
                <a:gd name="T7" fmla="*/ 23 h 41"/>
                <a:gd name="T8" fmla="*/ 17 w 41"/>
                <a:gd name="T9" fmla="*/ 3 h 41"/>
                <a:gd name="T10" fmla="*/ 40 w 41"/>
                <a:gd name="T11" fmla="*/ 17 h 41"/>
              </a:gdLst>
              <a:ahLst/>
              <a:cxnLst>
                <a:cxn ang="0">
                  <a:pos x="T0" y="T1"/>
                </a:cxn>
                <a:cxn ang="0">
                  <a:pos x="T2" y="T3"/>
                </a:cxn>
                <a:cxn ang="0">
                  <a:pos x="T4" y="T5"/>
                </a:cxn>
                <a:cxn ang="0">
                  <a:pos x="T6" y="T7"/>
                </a:cxn>
                <a:cxn ang="0">
                  <a:pos x="T8" y="T9"/>
                </a:cxn>
                <a:cxn ang="0">
                  <a:pos x="T10" y="T11"/>
                </a:cxn>
              </a:cxnLst>
              <a:rect l="0" t="0" r="r" b="b"/>
              <a:pathLst>
                <a:path w="41" h="41">
                  <a:moveTo>
                    <a:pt x="40" y="17"/>
                  </a:moveTo>
                  <a:lnTo>
                    <a:pt x="40" y="17"/>
                  </a:lnTo>
                  <a:cubicBezTo>
                    <a:pt x="40" y="26"/>
                    <a:pt x="34" y="37"/>
                    <a:pt x="23" y="40"/>
                  </a:cubicBezTo>
                  <a:cubicBezTo>
                    <a:pt x="14" y="40"/>
                    <a:pt x="5" y="34"/>
                    <a:pt x="3" y="23"/>
                  </a:cubicBezTo>
                  <a:cubicBezTo>
                    <a:pt x="0" y="14"/>
                    <a:pt x="9" y="6"/>
                    <a:pt x="17" y="3"/>
                  </a:cubicBezTo>
                  <a:cubicBezTo>
                    <a:pt x="29" y="0"/>
                    <a:pt x="37" y="8"/>
                    <a:pt x="40" y="17"/>
                  </a:cubicBezTo>
                </a:path>
              </a:pathLst>
            </a:custGeom>
            <a:solidFill>
              <a:srgbClr val="61626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0" name="Freeform 160"/>
            <p:cNvSpPr>
              <a:spLocks noChangeArrowheads="1"/>
            </p:cNvSpPr>
            <p:nvPr/>
          </p:nvSpPr>
          <p:spPr bwMode="auto">
            <a:xfrm>
              <a:off x="7010042" y="3147864"/>
              <a:ext cx="867174" cy="887296"/>
            </a:xfrm>
            <a:custGeom>
              <a:avLst/>
              <a:gdLst>
                <a:gd name="T0" fmla="*/ 573 w 574"/>
                <a:gd name="T1" fmla="*/ 587 h 588"/>
                <a:gd name="T2" fmla="*/ 251 w 574"/>
                <a:gd name="T3" fmla="*/ 440 h 588"/>
                <a:gd name="T4" fmla="*/ 216 w 574"/>
                <a:gd name="T5" fmla="*/ 342 h 588"/>
                <a:gd name="T6" fmla="*/ 69 w 574"/>
                <a:gd name="T7" fmla="*/ 236 h 588"/>
                <a:gd name="T8" fmla="*/ 0 w 574"/>
                <a:gd name="T9" fmla="*/ 0 h 588"/>
                <a:gd name="T10" fmla="*/ 573 w 574"/>
                <a:gd name="T11" fmla="*/ 587 h 588"/>
              </a:gdLst>
              <a:ahLst/>
              <a:cxnLst>
                <a:cxn ang="0">
                  <a:pos x="T0" y="T1"/>
                </a:cxn>
                <a:cxn ang="0">
                  <a:pos x="T2" y="T3"/>
                </a:cxn>
                <a:cxn ang="0">
                  <a:pos x="T4" y="T5"/>
                </a:cxn>
                <a:cxn ang="0">
                  <a:pos x="T6" y="T7"/>
                </a:cxn>
                <a:cxn ang="0">
                  <a:pos x="T8" y="T9"/>
                </a:cxn>
                <a:cxn ang="0">
                  <a:pos x="T10" y="T11"/>
                </a:cxn>
              </a:cxnLst>
              <a:rect l="0" t="0" r="r" b="b"/>
              <a:pathLst>
                <a:path w="574" h="588">
                  <a:moveTo>
                    <a:pt x="573" y="587"/>
                  </a:moveTo>
                  <a:lnTo>
                    <a:pt x="251" y="440"/>
                  </a:lnTo>
                  <a:lnTo>
                    <a:pt x="216" y="342"/>
                  </a:lnTo>
                  <a:lnTo>
                    <a:pt x="69" y="236"/>
                  </a:lnTo>
                  <a:lnTo>
                    <a:pt x="0" y="0"/>
                  </a:lnTo>
                  <a:lnTo>
                    <a:pt x="573" y="587"/>
                  </a:lnTo>
                </a:path>
              </a:pathLst>
            </a:custGeom>
            <a:solidFill>
              <a:srgbClr val="32333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1" name="Freeform 161"/>
            <p:cNvSpPr>
              <a:spLocks noChangeArrowheads="1"/>
            </p:cNvSpPr>
            <p:nvPr/>
          </p:nvSpPr>
          <p:spPr bwMode="auto">
            <a:xfrm>
              <a:off x="7883938" y="2885708"/>
              <a:ext cx="504171" cy="1149451"/>
            </a:xfrm>
            <a:custGeom>
              <a:avLst/>
              <a:gdLst>
                <a:gd name="T0" fmla="*/ 0 w 337"/>
                <a:gd name="T1" fmla="*/ 757 h 758"/>
                <a:gd name="T2" fmla="*/ 244 w 337"/>
                <a:gd name="T3" fmla="*/ 498 h 758"/>
                <a:gd name="T4" fmla="*/ 238 w 337"/>
                <a:gd name="T5" fmla="*/ 397 h 758"/>
                <a:gd name="T6" fmla="*/ 336 w 337"/>
                <a:gd name="T7" fmla="*/ 242 h 758"/>
                <a:gd name="T8" fmla="*/ 299 w 337"/>
                <a:gd name="T9" fmla="*/ 0 h 758"/>
                <a:gd name="T10" fmla="*/ 0 w 337"/>
                <a:gd name="T11" fmla="*/ 757 h 758"/>
              </a:gdLst>
              <a:ahLst/>
              <a:cxnLst>
                <a:cxn ang="0">
                  <a:pos x="T0" y="T1"/>
                </a:cxn>
                <a:cxn ang="0">
                  <a:pos x="T2" y="T3"/>
                </a:cxn>
                <a:cxn ang="0">
                  <a:pos x="T4" y="T5"/>
                </a:cxn>
                <a:cxn ang="0">
                  <a:pos x="T6" y="T7"/>
                </a:cxn>
                <a:cxn ang="0">
                  <a:pos x="T8" y="T9"/>
                </a:cxn>
                <a:cxn ang="0">
                  <a:pos x="T10" y="T11"/>
                </a:cxn>
              </a:cxnLst>
              <a:rect l="0" t="0" r="r" b="b"/>
              <a:pathLst>
                <a:path w="337" h="758">
                  <a:moveTo>
                    <a:pt x="0" y="757"/>
                  </a:moveTo>
                  <a:lnTo>
                    <a:pt x="244" y="498"/>
                  </a:lnTo>
                  <a:lnTo>
                    <a:pt x="238" y="397"/>
                  </a:lnTo>
                  <a:lnTo>
                    <a:pt x="336" y="242"/>
                  </a:lnTo>
                  <a:lnTo>
                    <a:pt x="299" y="0"/>
                  </a:lnTo>
                  <a:lnTo>
                    <a:pt x="0" y="757"/>
                  </a:lnTo>
                </a:path>
              </a:pathLst>
            </a:custGeom>
            <a:solidFill>
              <a:srgbClr val="323338"/>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2" name="Freeform 162"/>
            <p:cNvSpPr>
              <a:spLocks noChangeArrowheads="1"/>
            </p:cNvSpPr>
            <p:nvPr/>
          </p:nvSpPr>
          <p:spPr bwMode="auto">
            <a:xfrm>
              <a:off x="6734429" y="1830364"/>
              <a:ext cx="1774681" cy="1835089"/>
            </a:xfrm>
            <a:custGeom>
              <a:avLst/>
              <a:gdLst>
                <a:gd name="T0" fmla="*/ 1159 w 1169"/>
                <a:gd name="T1" fmla="*/ 932 h 1209"/>
                <a:gd name="T2" fmla="*/ 1159 w 1169"/>
                <a:gd name="T3" fmla="*/ 932 h 1209"/>
                <a:gd name="T4" fmla="*/ 1070 w 1169"/>
                <a:gd name="T5" fmla="*/ 1044 h 1209"/>
                <a:gd name="T6" fmla="*/ 299 w 1169"/>
                <a:gd name="T7" fmla="*/ 1196 h 1209"/>
                <a:gd name="T8" fmla="*/ 175 w 1169"/>
                <a:gd name="T9" fmla="*/ 1125 h 1209"/>
                <a:gd name="T10" fmla="*/ 8 w 1169"/>
                <a:gd name="T11" fmla="*/ 276 h 1209"/>
                <a:gd name="T12" fmla="*/ 98 w 1169"/>
                <a:gd name="T13" fmla="*/ 164 h 1209"/>
                <a:gd name="T14" fmla="*/ 868 w 1169"/>
                <a:gd name="T15" fmla="*/ 11 h 1209"/>
                <a:gd name="T16" fmla="*/ 992 w 1169"/>
                <a:gd name="T17" fmla="*/ 83 h 1209"/>
                <a:gd name="T18" fmla="*/ 1159 w 1169"/>
                <a:gd name="T19" fmla="*/ 932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9" h="1209">
                  <a:moveTo>
                    <a:pt x="1159" y="932"/>
                  </a:moveTo>
                  <a:lnTo>
                    <a:pt x="1159" y="932"/>
                  </a:lnTo>
                  <a:cubicBezTo>
                    <a:pt x="1168" y="984"/>
                    <a:pt x="1130" y="1033"/>
                    <a:pt x="1070" y="1044"/>
                  </a:cubicBezTo>
                  <a:cubicBezTo>
                    <a:pt x="299" y="1196"/>
                    <a:pt x="299" y="1196"/>
                    <a:pt x="299" y="1196"/>
                  </a:cubicBezTo>
                  <a:cubicBezTo>
                    <a:pt x="239" y="1208"/>
                    <a:pt x="184" y="1176"/>
                    <a:pt x="175" y="1125"/>
                  </a:cubicBezTo>
                  <a:cubicBezTo>
                    <a:pt x="8" y="276"/>
                    <a:pt x="8" y="276"/>
                    <a:pt x="8" y="276"/>
                  </a:cubicBezTo>
                  <a:cubicBezTo>
                    <a:pt x="0" y="224"/>
                    <a:pt x="37" y="175"/>
                    <a:pt x="98" y="164"/>
                  </a:cubicBezTo>
                  <a:cubicBezTo>
                    <a:pt x="868" y="11"/>
                    <a:pt x="868" y="11"/>
                    <a:pt x="868" y="11"/>
                  </a:cubicBezTo>
                  <a:cubicBezTo>
                    <a:pt x="926" y="0"/>
                    <a:pt x="984" y="31"/>
                    <a:pt x="992" y="83"/>
                  </a:cubicBezTo>
                  <a:lnTo>
                    <a:pt x="1159" y="932"/>
                  </a:lnTo>
                </a:path>
              </a:pathLst>
            </a:custGeom>
            <a:solidFill>
              <a:srgbClr val="FCDBB1"/>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3" name="Freeform 163"/>
            <p:cNvSpPr>
              <a:spLocks noChangeArrowheads="1"/>
            </p:cNvSpPr>
            <p:nvPr/>
          </p:nvSpPr>
          <p:spPr bwMode="auto">
            <a:xfrm>
              <a:off x="7110876" y="2858820"/>
              <a:ext cx="161335" cy="168048"/>
            </a:xfrm>
            <a:custGeom>
              <a:avLst/>
              <a:gdLst>
                <a:gd name="T0" fmla="*/ 106 w 111"/>
                <a:gd name="T1" fmla="*/ 46 h 113"/>
                <a:gd name="T2" fmla="*/ 106 w 111"/>
                <a:gd name="T3" fmla="*/ 46 h 113"/>
                <a:gd name="T4" fmla="*/ 63 w 111"/>
                <a:gd name="T5" fmla="*/ 106 h 113"/>
                <a:gd name="T6" fmla="*/ 6 w 111"/>
                <a:gd name="T7" fmla="*/ 66 h 113"/>
                <a:gd name="T8" fmla="*/ 46 w 111"/>
                <a:gd name="T9" fmla="*/ 6 h 113"/>
                <a:gd name="T10" fmla="*/ 106 w 111"/>
                <a:gd name="T11" fmla="*/ 46 h 113"/>
              </a:gdLst>
              <a:ahLst/>
              <a:cxnLst>
                <a:cxn ang="0">
                  <a:pos x="T0" y="T1"/>
                </a:cxn>
                <a:cxn ang="0">
                  <a:pos x="T2" y="T3"/>
                </a:cxn>
                <a:cxn ang="0">
                  <a:pos x="T4" y="T5"/>
                </a:cxn>
                <a:cxn ang="0">
                  <a:pos x="T6" y="T7"/>
                </a:cxn>
                <a:cxn ang="0">
                  <a:pos x="T8" y="T9"/>
                </a:cxn>
                <a:cxn ang="0">
                  <a:pos x="T10" y="T11"/>
                </a:cxn>
              </a:cxnLst>
              <a:rect l="0" t="0" r="r" b="b"/>
              <a:pathLst>
                <a:path w="111" h="113">
                  <a:moveTo>
                    <a:pt x="106" y="46"/>
                  </a:moveTo>
                  <a:lnTo>
                    <a:pt x="106" y="46"/>
                  </a:lnTo>
                  <a:cubicBezTo>
                    <a:pt x="110" y="75"/>
                    <a:pt x="92" y="100"/>
                    <a:pt x="63" y="106"/>
                  </a:cubicBezTo>
                  <a:cubicBezTo>
                    <a:pt x="37" y="112"/>
                    <a:pt x="9" y="95"/>
                    <a:pt x="6" y="66"/>
                  </a:cubicBezTo>
                  <a:cubicBezTo>
                    <a:pt x="0" y="37"/>
                    <a:pt x="18" y="12"/>
                    <a:pt x="46" y="6"/>
                  </a:cubicBezTo>
                  <a:cubicBezTo>
                    <a:pt x="72" y="0"/>
                    <a:pt x="101" y="17"/>
                    <a:pt x="106" y="46"/>
                  </a:cubicBezTo>
                </a:path>
              </a:pathLst>
            </a:custGeom>
            <a:solidFill>
              <a:srgbClr val="130A0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4" name="Freeform 164"/>
            <p:cNvSpPr>
              <a:spLocks noChangeArrowheads="1"/>
            </p:cNvSpPr>
            <p:nvPr/>
          </p:nvSpPr>
          <p:spPr bwMode="auto">
            <a:xfrm>
              <a:off x="7144488" y="2905874"/>
              <a:ext cx="40334" cy="40332"/>
            </a:xfrm>
            <a:custGeom>
              <a:avLst/>
              <a:gdLst>
                <a:gd name="T0" fmla="*/ 26 w 30"/>
                <a:gd name="T1" fmla="*/ 14 h 29"/>
                <a:gd name="T2" fmla="*/ 26 w 30"/>
                <a:gd name="T3" fmla="*/ 14 h 29"/>
                <a:gd name="T4" fmla="*/ 15 w 30"/>
                <a:gd name="T5" fmla="*/ 28 h 29"/>
                <a:gd name="T6" fmla="*/ 0 w 30"/>
                <a:gd name="T7" fmla="*/ 17 h 29"/>
                <a:gd name="T8" fmla="*/ 12 w 30"/>
                <a:gd name="T9" fmla="*/ 2 h 29"/>
                <a:gd name="T10" fmla="*/ 26 w 30"/>
                <a:gd name="T11" fmla="*/ 14 h 29"/>
              </a:gdLst>
              <a:ahLst/>
              <a:cxnLst>
                <a:cxn ang="0">
                  <a:pos x="T0" y="T1"/>
                </a:cxn>
                <a:cxn ang="0">
                  <a:pos x="T2" y="T3"/>
                </a:cxn>
                <a:cxn ang="0">
                  <a:pos x="T4" y="T5"/>
                </a:cxn>
                <a:cxn ang="0">
                  <a:pos x="T6" y="T7"/>
                </a:cxn>
                <a:cxn ang="0">
                  <a:pos x="T8" y="T9"/>
                </a:cxn>
                <a:cxn ang="0">
                  <a:pos x="T10" y="T11"/>
                </a:cxn>
              </a:cxnLst>
              <a:rect l="0" t="0" r="r" b="b"/>
              <a:pathLst>
                <a:path w="30" h="29">
                  <a:moveTo>
                    <a:pt x="26" y="14"/>
                  </a:moveTo>
                  <a:lnTo>
                    <a:pt x="26" y="14"/>
                  </a:lnTo>
                  <a:cubicBezTo>
                    <a:pt x="29" y="20"/>
                    <a:pt x="23" y="25"/>
                    <a:pt x="15" y="28"/>
                  </a:cubicBezTo>
                  <a:cubicBezTo>
                    <a:pt x="9" y="28"/>
                    <a:pt x="3" y="25"/>
                    <a:pt x="0" y="17"/>
                  </a:cubicBezTo>
                  <a:cubicBezTo>
                    <a:pt x="0" y="11"/>
                    <a:pt x="3" y="2"/>
                    <a:pt x="12" y="2"/>
                  </a:cubicBezTo>
                  <a:cubicBezTo>
                    <a:pt x="17" y="0"/>
                    <a:pt x="26" y="5"/>
                    <a:pt x="26" y="14"/>
                  </a:cubicBez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5" name="Freeform 165"/>
            <p:cNvSpPr>
              <a:spLocks noChangeArrowheads="1"/>
            </p:cNvSpPr>
            <p:nvPr/>
          </p:nvSpPr>
          <p:spPr bwMode="auto">
            <a:xfrm>
              <a:off x="8018384" y="2684050"/>
              <a:ext cx="168057" cy="161326"/>
            </a:xfrm>
            <a:custGeom>
              <a:avLst/>
              <a:gdLst>
                <a:gd name="T0" fmla="*/ 106 w 113"/>
                <a:gd name="T1" fmla="*/ 43 h 110"/>
                <a:gd name="T2" fmla="*/ 106 w 113"/>
                <a:gd name="T3" fmla="*/ 43 h 110"/>
                <a:gd name="T4" fmla="*/ 66 w 113"/>
                <a:gd name="T5" fmla="*/ 103 h 110"/>
                <a:gd name="T6" fmla="*/ 6 w 113"/>
                <a:gd name="T7" fmla="*/ 63 h 110"/>
                <a:gd name="T8" fmla="*/ 46 w 113"/>
                <a:gd name="T9" fmla="*/ 3 h 110"/>
                <a:gd name="T10" fmla="*/ 106 w 113"/>
                <a:gd name="T11" fmla="*/ 43 h 110"/>
              </a:gdLst>
              <a:ahLst/>
              <a:cxnLst>
                <a:cxn ang="0">
                  <a:pos x="T0" y="T1"/>
                </a:cxn>
                <a:cxn ang="0">
                  <a:pos x="T2" y="T3"/>
                </a:cxn>
                <a:cxn ang="0">
                  <a:pos x="T4" y="T5"/>
                </a:cxn>
                <a:cxn ang="0">
                  <a:pos x="T6" y="T7"/>
                </a:cxn>
                <a:cxn ang="0">
                  <a:pos x="T8" y="T9"/>
                </a:cxn>
                <a:cxn ang="0">
                  <a:pos x="T10" y="T11"/>
                </a:cxn>
              </a:cxnLst>
              <a:rect l="0" t="0" r="r" b="b"/>
              <a:pathLst>
                <a:path w="113" h="110">
                  <a:moveTo>
                    <a:pt x="106" y="43"/>
                  </a:moveTo>
                  <a:lnTo>
                    <a:pt x="106" y="43"/>
                  </a:lnTo>
                  <a:cubicBezTo>
                    <a:pt x="112" y="72"/>
                    <a:pt x="95" y="98"/>
                    <a:pt x="66" y="103"/>
                  </a:cubicBezTo>
                  <a:cubicBezTo>
                    <a:pt x="40" y="109"/>
                    <a:pt x="11" y="92"/>
                    <a:pt x="6" y="63"/>
                  </a:cubicBezTo>
                  <a:cubicBezTo>
                    <a:pt x="0" y="37"/>
                    <a:pt x="20" y="9"/>
                    <a:pt x="46" y="3"/>
                  </a:cubicBezTo>
                  <a:cubicBezTo>
                    <a:pt x="74" y="0"/>
                    <a:pt x="100" y="17"/>
                    <a:pt x="106" y="43"/>
                  </a:cubicBezTo>
                </a:path>
              </a:pathLst>
            </a:custGeom>
            <a:solidFill>
              <a:srgbClr val="130A0A"/>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6" name="Freeform 166"/>
            <p:cNvSpPr>
              <a:spLocks noChangeArrowheads="1"/>
            </p:cNvSpPr>
            <p:nvPr/>
          </p:nvSpPr>
          <p:spPr bwMode="auto">
            <a:xfrm>
              <a:off x="7514213" y="3107532"/>
              <a:ext cx="383170" cy="241990"/>
            </a:xfrm>
            <a:custGeom>
              <a:avLst/>
              <a:gdLst>
                <a:gd name="T0" fmla="*/ 245 w 254"/>
                <a:gd name="T1" fmla="*/ 5 h 165"/>
                <a:gd name="T2" fmla="*/ 245 w 254"/>
                <a:gd name="T3" fmla="*/ 5 h 165"/>
                <a:gd name="T4" fmla="*/ 230 w 254"/>
                <a:gd name="T5" fmla="*/ 0 h 165"/>
                <a:gd name="T6" fmla="*/ 17 w 254"/>
                <a:gd name="T7" fmla="*/ 43 h 165"/>
                <a:gd name="T8" fmla="*/ 3 w 254"/>
                <a:gd name="T9" fmla="*/ 52 h 165"/>
                <a:gd name="T10" fmla="*/ 6 w 254"/>
                <a:gd name="T11" fmla="*/ 72 h 165"/>
                <a:gd name="T12" fmla="*/ 155 w 254"/>
                <a:gd name="T13" fmla="*/ 149 h 165"/>
                <a:gd name="T14" fmla="*/ 251 w 254"/>
                <a:gd name="T15" fmla="*/ 20 h 165"/>
                <a:gd name="T16" fmla="*/ 245 w 254"/>
                <a:gd name="T17" fmla="*/ 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65">
                  <a:moveTo>
                    <a:pt x="245" y="5"/>
                  </a:moveTo>
                  <a:lnTo>
                    <a:pt x="245" y="5"/>
                  </a:lnTo>
                  <a:cubicBezTo>
                    <a:pt x="241" y="0"/>
                    <a:pt x="236" y="0"/>
                    <a:pt x="230" y="0"/>
                  </a:cubicBezTo>
                  <a:cubicBezTo>
                    <a:pt x="17" y="43"/>
                    <a:pt x="17" y="43"/>
                    <a:pt x="17" y="43"/>
                  </a:cubicBezTo>
                  <a:cubicBezTo>
                    <a:pt x="11" y="43"/>
                    <a:pt x="6" y="46"/>
                    <a:pt x="3" y="52"/>
                  </a:cubicBezTo>
                  <a:cubicBezTo>
                    <a:pt x="0" y="60"/>
                    <a:pt x="3" y="66"/>
                    <a:pt x="6" y="72"/>
                  </a:cubicBezTo>
                  <a:cubicBezTo>
                    <a:pt x="9" y="75"/>
                    <a:pt x="78" y="164"/>
                    <a:pt x="155" y="149"/>
                  </a:cubicBezTo>
                  <a:cubicBezTo>
                    <a:pt x="233" y="135"/>
                    <a:pt x="251" y="26"/>
                    <a:pt x="251" y="20"/>
                  </a:cubicBezTo>
                  <a:cubicBezTo>
                    <a:pt x="253" y="15"/>
                    <a:pt x="251" y="9"/>
                    <a:pt x="245" y="5"/>
                  </a:cubicBezTo>
                </a:path>
              </a:pathLst>
            </a:custGeom>
            <a:solidFill>
              <a:srgbClr val="F47E5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7" name="Freeform 167"/>
            <p:cNvSpPr>
              <a:spLocks noChangeArrowheads="1"/>
            </p:cNvSpPr>
            <p:nvPr/>
          </p:nvSpPr>
          <p:spPr bwMode="auto">
            <a:xfrm>
              <a:off x="7151210" y="1863974"/>
              <a:ext cx="631894" cy="342819"/>
            </a:xfrm>
            <a:custGeom>
              <a:avLst/>
              <a:gdLst>
                <a:gd name="T0" fmla="*/ 420 w 421"/>
                <a:gd name="T1" fmla="*/ 0 h 231"/>
                <a:gd name="T2" fmla="*/ 0 w 421"/>
                <a:gd name="T3" fmla="*/ 83 h 231"/>
                <a:gd name="T4" fmla="*/ 248 w 421"/>
                <a:gd name="T5" fmla="*/ 230 h 231"/>
                <a:gd name="T6" fmla="*/ 420 w 421"/>
                <a:gd name="T7" fmla="*/ 0 h 231"/>
              </a:gdLst>
              <a:ahLst/>
              <a:cxnLst>
                <a:cxn ang="0">
                  <a:pos x="T0" y="T1"/>
                </a:cxn>
                <a:cxn ang="0">
                  <a:pos x="T2" y="T3"/>
                </a:cxn>
                <a:cxn ang="0">
                  <a:pos x="T4" y="T5"/>
                </a:cxn>
                <a:cxn ang="0">
                  <a:pos x="T6" y="T7"/>
                </a:cxn>
              </a:cxnLst>
              <a:rect l="0" t="0" r="r" b="b"/>
              <a:pathLst>
                <a:path w="421" h="231">
                  <a:moveTo>
                    <a:pt x="420" y="0"/>
                  </a:moveTo>
                  <a:lnTo>
                    <a:pt x="0" y="83"/>
                  </a:lnTo>
                  <a:lnTo>
                    <a:pt x="248" y="230"/>
                  </a:lnTo>
                  <a:lnTo>
                    <a:pt x="420" y="0"/>
                  </a:lnTo>
                </a:path>
              </a:pathLst>
            </a:custGeom>
            <a:solidFill>
              <a:srgbClr val="614C33"/>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8" name="Freeform 168"/>
            <p:cNvSpPr>
              <a:spLocks noChangeArrowheads="1"/>
            </p:cNvSpPr>
            <p:nvPr/>
          </p:nvSpPr>
          <p:spPr bwMode="auto">
            <a:xfrm>
              <a:off x="8058717" y="2731103"/>
              <a:ext cx="40334" cy="40332"/>
            </a:xfrm>
            <a:custGeom>
              <a:avLst/>
              <a:gdLst>
                <a:gd name="T0" fmla="*/ 26 w 29"/>
                <a:gd name="T1" fmla="*/ 12 h 30"/>
                <a:gd name="T2" fmla="*/ 26 w 29"/>
                <a:gd name="T3" fmla="*/ 12 h 30"/>
                <a:gd name="T4" fmla="*/ 17 w 29"/>
                <a:gd name="T5" fmla="*/ 27 h 30"/>
                <a:gd name="T6" fmla="*/ 0 w 29"/>
                <a:gd name="T7" fmla="*/ 17 h 30"/>
                <a:gd name="T8" fmla="*/ 11 w 29"/>
                <a:gd name="T9" fmla="*/ 0 h 30"/>
                <a:gd name="T10" fmla="*/ 26 w 29"/>
                <a:gd name="T11" fmla="*/ 12 h 30"/>
              </a:gdLst>
              <a:ahLst/>
              <a:cxnLst>
                <a:cxn ang="0">
                  <a:pos x="T0" y="T1"/>
                </a:cxn>
                <a:cxn ang="0">
                  <a:pos x="T2" y="T3"/>
                </a:cxn>
                <a:cxn ang="0">
                  <a:pos x="T4" y="T5"/>
                </a:cxn>
                <a:cxn ang="0">
                  <a:pos x="T6" y="T7"/>
                </a:cxn>
                <a:cxn ang="0">
                  <a:pos x="T8" y="T9"/>
                </a:cxn>
                <a:cxn ang="0">
                  <a:pos x="T10" y="T11"/>
                </a:cxn>
              </a:cxnLst>
              <a:rect l="0" t="0" r="r" b="b"/>
              <a:pathLst>
                <a:path w="29" h="30">
                  <a:moveTo>
                    <a:pt x="26" y="12"/>
                  </a:moveTo>
                  <a:lnTo>
                    <a:pt x="26" y="12"/>
                  </a:lnTo>
                  <a:cubicBezTo>
                    <a:pt x="28" y="17"/>
                    <a:pt x="23" y="27"/>
                    <a:pt x="17" y="27"/>
                  </a:cubicBezTo>
                  <a:cubicBezTo>
                    <a:pt x="8" y="29"/>
                    <a:pt x="2" y="23"/>
                    <a:pt x="0" y="17"/>
                  </a:cubicBezTo>
                  <a:cubicBezTo>
                    <a:pt x="0" y="9"/>
                    <a:pt x="2" y="3"/>
                    <a:pt x="11" y="0"/>
                  </a:cubicBezTo>
                  <a:cubicBezTo>
                    <a:pt x="17" y="0"/>
                    <a:pt x="26" y="3"/>
                    <a:pt x="26" y="12"/>
                  </a:cubicBezTo>
                </a:path>
              </a:pathLst>
            </a:custGeom>
            <a:solidFill>
              <a:srgbClr val="EFEEE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9" name="Freeform 169"/>
            <p:cNvSpPr>
              <a:spLocks noChangeArrowheads="1"/>
            </p:cNvSpPr>
            <p:nvPr/>
          </p:nvSpPr>
          <p:spPr bwMode="auto">
            <a:xfrm>
              <a:off x="9571229" y="2643718"/>
              <a:ext cx="53778" cy="53775"/>
            </a:xfrm>
            <a:custGeom>
              <a:avLst/>
              <a:gdLst>
                <a:gd name="T0" fmla="*/ 37 w 40"/>
                <a:gd name="T1" fmla="*/ 17 h 41"/>
                <a:gd name="T2" fmla="*/ 37 w 40"/>
                <a:gd name="T3" fmla="*/ 17 h 41"/>
                <a:gd name="T4" fmla="*/ 22 w 40"/>
                <a:gd name="T5" fmla="*/ 37 h 41"/>
                <a:gd name="T6" fmla="*/ 2 w 40"/>
                <a:gd name="T7" fmla="*/ 23 h 41"/>
                <a:gd name="T8" fmla="*/ 17 w 40"/>
                <a:gd name="T9" fmla="*/ 3 h 41"/>
                <a:gd name="T10" fmla="*/ 37 w 40"/>
                <a:gd name="T11" fmla="*/ 17 h 41"/>
              </a:gdLst>
              <a:ahLst/>
              <a:cxnLst>
                <a:cxn ang="0">
                  <a:pos x="T0" y="T1"/>
                </a:cxn>
                <a:cxn ang="0">
                  <a:pos x="T2" y="T3"/>
                </a:cxn>
                <a:cxn ang="0">
                  <a:pos x="T4" y="T5"/>
                </a:cxn>
                <a:cxn ang="0">
                  <a:pos x="T6" y="T7"/>
                </a:cxn>
                <a:cxn ang="0">
                  <a:pos x="T8" y="T9"/>
                </a:cxn>
                <a:cxn ang="0">
                  <a:pos x="T10" y="T11"/>
                </a:cxn>
              </a:cxnLst>
              <a:rect l="0" t="0" r="r" b="b"/>
              <a:pathLst>
                <a:path w="40" h="41">
                  <a:moveTo>
                    <a:pt x="37" y="17"/>
                  </a:moveTo>
                  <a:lnTo>
                    <a:pt x="37" y="17"/>
                  </a:lnTo>
                  <a:cubicBezTo>
                    <a:pt x="39" y="26"/>
                    <a:pt x="34" y="37"/>
                    <a:pt x="22" y="37"/>
                  </a:cubicBezTo>
                  <a:cubicBezTo>
                    <a:pt x="14" y="40"/>
                    <a:pt x="2" y="34"/>
                    <a:pt x="2" y="23"/>
                  </a:cubicBezTo>
                  <a:cubicBezTo>
                    <a:pt x="0" y="14"/>
                    <a:pt x="5" y="3"/>
                    <a:pt x="17" y="3"/>
                  </a:cubicBezTo>
                  <a:cubicBezTo>
                    <a:pt x="25" y="0"/>
                    <a:pt x="37" y="6"/>
                    <a:pt x="37" y="17"/>
                  </a:cubicBezTo>
                </a:path>
              </a:pathLst>
            </a:custGeom>
            <a:solidFill>
              <a:srgbClr val="61626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0" name="Freeform 170"/>
            <p:cNvSpPr>
              <a:spLocks noChangeArrowheads="1"/>
            </p:cNvSpPr>
            <p:nvPr/>
          </p:nvSpPr>
          <p:spPr bwMode="auto">
            <a:xfrm>
              <a:off x="9544340" y="2717660"/>
              <a:ext cx="53778" cy="53775"/>
            </a:xfrm>
            <a:custGeom>
              <a:avLst/>
              <a:gdLst>
                <a:gd name="T0" fmla="*/ 40 w 41"/>
                <a:gd name="T1" fmla="*/ 14 h 41"/>
                <a:gd name="T2" fmla="*/ 40 w 41"/>
                <a:gd name="T3" fmla="*/ 14 h 41"/>
                <a:gd name="T4" fmla="*/ 26 w 41"/>
                <a:gd name="T5" fmla="*/ 37 h 41"/>
                <a:gd name="T6" fmla="*/ 3 w 41"/>
                <a:gd name="T7" fmla="*/ 23 h 41"/>
                <a:gd name="T8" fmla="*/ 18 w 41"/>
                <a:gd name="T9" fmla="*/ 0 h 41"/>
                <a:gd name="T10" fmla="*/ 40 w 41"/>
                <a:gd name="T11" fmla="*/ 14 h 41"/>
              </a:gdLst>
              <a:ahLst/>
              <a:cxnLst>
                <a:cxn ang="0">
                  <a:pos x="T0" y="T1"/>
                </a:cxn>
                <a:cxn ang="0">
                  <a:pos x="T2" y="T3"/>
                </a:cxn>
                <a:cxn ang="0">
                  <a:pos x="T4" y="T5"/>
                </a:cxn>
                <a:cxn ang="0">
                  <a:pos x="T6" y="T7"/>
                </a:cxn>
                <a:cxn ang="0">
                  <a:pos x="T8" y="T9"/>
                </a:cxn>
                <a:cxn ang="0">
                  <a:pos x="T10" y="T11"/>
                </a:cxn>
              </a:cxnLst>
              <a:rect l="0" t="0" r="r" b="b"/>
              <a:pathLst>
                <a:path w="41" h="41">
                  <a:moveTo>
                    <a:pt x="40" y="14"/>
                  </a:moveTo>
                  <a:lnTo>
                    <a:pt x="40" y="14"/>
                  </a:lnTo>
                  <a:cubicBezTo>
                    <a:pt x="40" y="25"/>
                    <a:pt x="35" y="35"/>
                    <a:pt x="26" y="37"/>
                  </a:cubicBezTo>
                  <a:cubicBezTo>
                    <a:pt x="14" y="40"/>
                    <a:pt x="6" y="31"/>
                    <a:pt x="3" y="23"/>
                  </a:cubicBezTo>
                  <a:cubicBezTo>
                    <a:pt x="0" y="11"/>
                    <a:pt x="9" y="3"/>
                    <a:pt x="18" y="0"/>
                  </a:cubicBezTo>
                  <a:cubicBezTo>
                    <a:pt x="29" y="0"/>
                    <a:pt x="38" y="6"/>
                    <a:pt x="40" y="14"/>
                  </a:cubicBezTo>
                </a:path>
              </a:pathLst>
            </a:custGeom>
            <a:solidFill>
              <a:srgbClr val="616269"/>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21" name="Freeform 734"/>
          <p:cNvSpPr>
            <a:spLocks noChangeArrowheads="1"/>
          </p:cNvSpPr>
          <p:nvPr/>
        </p:nvSpPr>
        <p:spPr bwMode="auto">
          <a:xfrm rot="16200000">
            <a:off x="11286975" y="5067210"/>
            <a:ext cx="1321819" cy="1769805"/>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4"/>
          </a:solidFill>
          <a:ln>
            <a:noFill/>
          </a:ln>
          <a:effectLst/>
        </p:spPr>
        <p:txBody>
          <a:bodyPr wrap="none" anchor="ctr"/>
          <a:lstStyle/>
          <a:p>
            <a:endParaRPr lang="en-US" dirty="0"/>
          </a:p>
        </p:txBody>
      </p:sp>
      <p:grpSp>
        <p:nvGrpSpPr>
          <p:cNvPr id="222" name="Group 221"/>
          <p:cNvGrpSpPr/>
          <p:nvPr/>
        </p:nvGrpSpPr>
        <p:grpSpPr>
          <a:xfrm>
            <a:off x="11341351" y="7726163"/>
            <a:ext cx="1660402" cy="1189783"/>
            <a:chOff x="11341351" y="7726163"/>
            <a:chExt cx="1660402" cy="1189783"/>
          </a:xfrm>
        </p:grpSpPr>
        <p:grpSp>
          <p:nvGrpSpPr>
            <p:cNvPr id="223" name="Group 222"/>
            <p:cNvGrpSpPr/>
            <p:nvPr/>
          </p:nvGrpSpPr>
          <p:grpSpPr>
            <a:xfrm>
              <a:off x="11341351" y="7726163"/>
              <a:ext cx="1660402" cy="1189783"/>
              <a:chOff x="11341351" y="8141025"/>
              <a:chExt cx="1660402" cy="1189783"/>
            </a:xfrm>
          </p:grpSpPr>
          <p:sp>
            <p:nvSpPr>
              <p:cNvPr id="225" name="Freeform 298"/>
              <p:cNvSpPr>
                <a:spLocks noChangeArrowheads="1"/>
              </p:cNvSpPr>
              <p:nvPr/>
            </p:nvSpPr>
            <p:spPr bwMode="auto">
              <a:xfrm>
                <a:off x="11341351" y="8141025"/>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rgbClr val="325767"/>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6" name="Freeform 299"/>
              <p:cNvSpPr>
                <a:spLocks noChangeArrowheads="1"/>
              </p:cNvSpPr>
              <p:nvPr/>
            </p:nvSpPr>
            <p:spPr bwMode="auto">
              <a:xfrm>
                <a:off x="11583353" y="8383015"/>
                <a:ext cx="712561" cy="705803"/>
              </a:xfrm>
              <a:custGeom>
                <a:avLst/>
                <a:gdLst>
                  <a:gd name="T0" fmla="*/ 236 w 471"/>
                  <a:gd name="T1" fmla="*/ 466 h 467"/>
                  <a:gd name="T2" fmla="*/ 236 w 471"/>
                  <a:gd name="T3" fmla="*/ 466 h 467"/>
                  <a:gd name="T4" fmla="*/ 0 w 471"/>
                  <a:gd name="T5" fmla="*/ 232 h 467"/>
                  <a:gd name="T6" fmla="*/ 236 w 471"/>
                  <a:gd name="T7" fmla="*/ 0 h 467"/>
                  <a:gd name="T8" fmla="*/ 470 w 471"/>
                  <a:gd name="T9" fmla="*/ 232 h 467"/>
                  <a:gd name="T10" fmla="*/ 236 w 471"/>
                  <a:gd name="T11" fmla="*/ 466 h 467"/>
                </a:gdLst>
                <a:ahLst/>
                <a:cxnLst>
                  <a:cxn ang="0">
                    <a:pos x="T0" y="T1"/>
                  </a:cxn>
                  <a:cxn ang="0">
                    <a:pos x="T2" y="T3"/>
                  </a:cxn>
                  <a:cxn ang="0">
                    <a:pos x="T4" y="T5"/>
                  </a:cxn>
                  <a:cxn ang="0">
                    <a:pos x="T6" y="T7"/>
                  </a:cxn>
                  <a:cxn ang="0">
                    <a:pos x="T8" y="T9"/>
                  </a:cxn>
                  <a:cxn ang="0">
                    <a:pos x="T10" y="T11"/>
                  </a:cxn>
                </a:cxnLst>
                <a:rect l="0" t="0" r="r" b="b"/>
                <a:pathLst>
                  <a:path w="471" h="467">
                    <a:moveTo>
                      <a:pt x="236" y="466"/>
                    </a:moveTo>
                    <a:lnTo>
                      <a:pt x="236" y="466"/>
                    </a:lnTo>
                    <a:cubicBezTo>
                      <a:pt x="107" y="466"/>
                      <a:pt x="0" y="362"/>
                      <a:pt x="0" y="232"/>
                    </a:cubicBezTo>
                    <a:cubicBezTo>
                      <a:pt x="0" y="103"/>
                      <a:pt x="107" y="0"/>
                      <a:pt x="236" y="0"/>
                    </a:cubicBezTo>
                    <a:cubicBezTo>
                      <a:pt x="363" y="0"/>
                      <a:pt x="470" y="103"/>
                      <a:pt x="470" y="232"/>
                    </a:cubicBezTo>
                    <a:cubicBezTo>
                      <a:pt x="470" y="362"/>
                      <a:pt x="363" y="466"/>
                      <a:pt x="236" y="466"/>
                    </a:cubicBezTo>
                  </a:path>
                </a:pathLst>
              </a:custGeom>
              <a:solidFill>
                <a:schemeClr val="accent4"/>
              </a:solidFill>
              <a:ln>
                <a:noFill/>
              </a:ln>
              <a:effectLst/>
            </p:spPr>
            <p:txBody>
              <a:bodyPr wrap="none" anchor="ctr"/>
              <a:lstStyle/>
              <a:p>
                <a:endParaRPr lang="en-US" dirty="0"/>
              </a:p>
            </p:txBody>
          </p:sp>
          <p:sp>
            <p:nvSpPr>
              <p:cNvPr id="227" name="Freeform 734"/>
              <p:cNvSpPr>
                <a:spLocks noChangeArrowheads="1"/>
              </p:cNvSpPr>
              <p:nvPr/>
            </p:nvSpPr>
            <p:spPr bwMode="auto">
              <a:xfrm>
                <a:off x="12605139" y="8497288"/>
                <a:ext cx="396614" cy="53103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4"/>
              </a:solidFill>
              <a:ln>
                <a:noFill/>
              </a:ln>
              <a:effectLst/>
            </p:spPr>
            <p:txBody>
              <a:bodyPr wrap="none" anchor="ctr"/>
              <a:lstStyle/>
              <a:p>
                <a:endParaRPr lang="en-US" dirty="0"/>
              </a:p>
            </p:txBody>
          </p:sp>
        </p:grpSp>
        <p:sp>
          <p:nvSpPr>
            <p:cNvPr id="224" name="TextBox 223"/>
            <p:cNvSpPr txBox="1"/>
            <p:nvPr/>
          </p:nvSpPr>
          <p:spPr>
            <a:xfrm>
              <a:off x="11459907" y="7927764"/>
              <a:ext cx="925127" cy="707868"/>
            </a:xfrm>
            <a:prstGeom prst="rect">
              <a:avLst/>
            </a:prstGeom>
            <a:noFill/>
          </p:spPr>
          <p:txBody>
            <a:bodyPr wrap="square" lIns="91422" tIns="45711" rIns="91422" bIns="45711" rtlCol="0">
              <a:spAutoFit/>
            </a:bodyPr>
            <a:lstStyle/>
            <a:p>
              <a:pPr algn="ctr"/>
              <a:r>
                <a:rPr lang="en-US" sz="4000" b="1" dirty="0">
                  <a:solidFill>
                    <a:schemeClr val="bg1"/>
                  </a:solidFill>
                  <a:latin typeface="Lato Regular"/>
                  <a:cs typeface="Lato Regular"/>
                </a:rPr>
                <a:t>11</a:t>
              </a:r>
              <a:endParaRPr lang="id-ID" sz="4000" b="1" dirty="0">
                <a:solidFill>
                  <a:schemeClr val="bg1"/>
                </a:solidFill>
                <a:latin typeface="Lato Regular"/>
                <a:cs typeface="Lato Regular"/>
              </a:endParaRPr>
            </a:p>
          </p:txBody>
        </p:sp>
      </p:grpSp>
    </p:spTree>
    <p:extLst>
      <p:ext uri="{BB962C8B-B14F-4D97-AF65-F5344CB8AC3E}">
        <p14:creationId xmlns:p14="http://schemas.microsoft.com/office/powerpoint/2010/main" val="157206566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down)">
                                      <p:cBhvr>
                                        <p:cTn id="7" dur="500"/>
                                        <p:tgtEl>
                                          <p:spTgt spid="17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2"/>
                                        </p:tgtEl>
                                        <p:attrNameLst>
                                          <p:attrName>style.visibility</p:attrName>
                                        </p:attrNameLst>
                                      </p:cBhvr>
                                      <p:to>
                                        <p:strVal val="visible"/>
                                      </p:to>
                                    </p:set>
                                    <p:animEffect transition="in" filter="wipe(left)">
                                      <p:cBhvr>
                                        <p:cTn id="11" dur="500"/>
                                        <p:tgtEl>
                                          <p:spTgt spid="2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1"/>
                                        </p:tgtEl>
                                        <p:attrNameLst>
                                          <p:attrName>style.visibility</p:attrName>
                                        </p:attrNameLst>
                                      </p:cBhvr>
                                      <p:to>
                                        <p:strVal val="visible"/>
                                      </p:to>
                                    </p:set>
                                    <p:animEffect transition="in" filter="wipe(down)">
                                      <p:cBhvr>
                                        <p:cTn id="19" dur="500"/>
                                        <p:tgtEl>
                                          <p:spTgt spid="171"/>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221"/>
                                        </p:tgtEl>
                                        <p:attrNameLst>
                                          <p:attrName>style.visibility</p:attrName>
                                        </p:attrNameLst>
                                      </p:cBhvr>
                                      <p:to>
                                        <p:strVal val="visible"/>
                                      </p:to>
                                    </p:set>
                                    <p:animEffect transition="in" filter="fade">
                                      <p:cBhvr>
                                        <p:cTn id="23" dur="1000"/>
                                        <p:tgtEl>
                                          <p:spTgt spid="221"/>
                                        </p:tgtEl>
                                      </p:cBhvr>
                                    </p:animEffect>
                                    <p:anim calcmode="lin" valueType="num">
                                      <p:cBhvr>
                                        <p:cTn id="24" dur="1000" fill="hold"/>
                                        <p:tgtEl>
                                          <p:spTgt spid="221"/>
                                        </p:tgtEl>
                                        <p:attrNameLst>
                                          <p:attrName>ppt_x</p:attrName>
                                        </p:attrNameLst>
                                      </p:cBhvr>
                                      <p:tavLst>
                                        <p:tav tm="0">
                                          <p:val>
                                            <p:strVal val="#ppt_x"/>
                                          </p:val>
                                        </p:tav>
                                        <p:tav tm="100000">
                                          <p:val>
                                            <p:strVal val="#ppt_x"/>
                                          </p:val>
                                        </p:tav>
                                      </p:tavLst>
                                    </p:anim>
                                    <p:anim calcmode="lin" valueType="num">
                                      <p:cBhvr>
                                        <p:cTn id="25" dur="1000" fill="hold"/>
                                        <p:tgtEl>
                                          <p:spTgt spid="221"/>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86"/>
                                        </p:tgtEl>
                                        <p:attrNameLst>
                                          <p:attrName>style.visibility</p:attrName>
                                        </p:attrNameLst>
                                      </p:cBhvr>
                                      <p:to>
                                        <p:strVal val="visible"/>
                                      </p:to>
                                    </p:set>
                                    <p:animEffect transition="in" filter="fade">
                                      <p:cBhvr>
                                        <p:cTn id="29" dur="500"/>
                                        <p:tgtEl>
                                          <p:spTgt spid="186"/>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189"/>
                                        </p:tgtEl>
                                        <p:attrNameLst>
                                          <p:attrName>style.visibility</p:attrName>
                                        </p:attrNameLst>
                                      </p:cBhvr>
                                      <p:to>
                                        <p:strVal val="visible"/>
                                      </p:to>
                                    </p:set>
                                    <p:animEffect transition="in" filter="wipe(left)">
                                      <p:cBhvr>
                                        <p:cTn id="33" dur="500"/>
                                        <p:tgtEl>
                                          <p:spTgt spid="189"/>
                                        </p:tgtEl>
                                      </p:cBhvr>
                                    </p:animEffect>
                                  </p:childTnLst>
                                </p:cTn>
                              </p:par>
                            </p:childTnLst>
                          </p:cTn>
                        </p:par>
                        <p:par>
                          <p:cTn id="34" fill="hold">
                            <p:stCondLst>
                              <p:cond delay="4000"/>
                            </p:stCondLst>
                            <p:childTnLst>
                              <p:par>
                                <p:cTn id="35" presetID="26" presetClass="entr" presetSubtype="0" fill="hold" nodeType="afterEffect">
                                  <p:stCondLst>
                                    <p:cond delay="0"/>
                                  </p:stCondLst>
                                  <p:childTnLst>
                                    <p:set>
                                      <p:cBhvr>
                                        <p:cTn id="36" dur="1" fill="hold">
                                          <p:stCondLst>
                                            <p:cond delay="0"/>
                                          </p:stCondLst>
                                        </p:cTn>
                                        <p:tgtEl>
                                          <p:spTgt spid="190"/>
                                        </p:tgtEl>
                                        <p:attrNameLst>
                                          <p:attrName>style.visibility</p:attrName>
                                        </p:attrNameLst>
                                      </p:cBhvr>
                                      <p:to>
                                        <p:strVal val="visible"/>
                                      </p:to>
                                    </p:set>
                                    <p:animEffect transition="in" filter="wipe(down)">
                                      <p:cBhvr>
                                        <p:cTn id="37" dur="580">
                                          <p:stCondLst>
                                            <p:cond delay="0"/>
                                          </p:stCondLst>
                                        </p:cTn>
                                        <p:tgtEl>
                                          <p:spTgt spid="190"/>
                                        </p:tgtEl>
                                      </p:cBhvr>
                                    </p:animEffect>
                                    <p:anim calcmode="lin" valueType="num">
                                      <p:cBhvr>
                                        <p:cTn id="38" dur="1822" tmFilter="0,0; 0.14,0.36; 0.43,0.73; 0.71,0.91; 1.0,1.0">
                                          <p:stCondLst>
                                            <p:cond delay="0"/>
                                          </p:stCondLst>
                                        </p:cTn>
                                        <p:tgtEl>
                                          <p:spTgt spid="190"/>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90"/>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90"/>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90"/>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90"/>
                                        </p:tgtEl>
                                        <p:attrNameLst>
                                          <p:attrName>ppt_y</p:attrName>
                                        </p:attrNameLst>
                                      </p:cBhvr>
                                      <p:tavLst>
                                        <p:tav tm="0" fmla="#ppt_y-sin(pi*$)/81">
                                          <p:val>
                                            <p:fltVal val="0"/>
                                          </p:val>
                                        </p:tav>
                                        <p:tav tm="100000">
                                          <p:val>
                                            <p:fltVal val="1"/>
                                          </p:val>
                                        </p:tav>
                                      </p:tavLst>
                                    </p:anim>
                                    <p:animScale>
                                      <p:cBhvr>
                                        <p:cTn id="43" dur="26">
                                          <p:stCondLst>
                                            <p:cond delay="650"/>
                                          </p:stCondLst>
                                        </p:cTn>
                                        <p:tgtEl>
                                          <p:spTgt spid="190"/>
                                        </p:tgtEl>
                                      </p:cBhvr>
                                      <p:to x="100000" y="60000"/>
                                    </p:animScale>
                                    <p:animScale>
                                      <p:cBhvr>
                                        <p:cTn id="44" dur="166" decel="50000">
                                          <p:stCondLst>
                                            <p:cond delay="676"/>
                                          </p:stCondLst>
                                        </p:cTn>
                                        <p:tgtEl>
                                          <p:spTgt spid="190"/>
                                        </p:tgtEl>
                                      </p:cBhvr>
                                      <p:to x="100000" y="100000"/>
                                    </p:animScale>
                                    <p:animScale>
                                      <p:cBhvr>
                                        <p:cTn id="45" dur="26">
                                          <p:stCondLst>
                                            <p:cond delay="1312"/>
                                          </p:stCondLst>
                                        </p:cTn>
                                        <p:tgtEl>
                                          <p:spTgt spid="190"/>
                                        </p:tgtEl>
                                      </p:cBhvr>
                                      <p:to x="100000" y="80000"/>
                                    </p:animScale>
                                    <p:animScale>
                                      <p:cBhvr>
                                        <p:cTn id="46" dur="166" decel="50000">
                                          <p:stCondLst>
                                            <p:cond delay="1338"/>
                                          </p:stCondLst>
                                        </p:cTn>
                                        <p:tgtEl>
                                          <p:spTgt spid="190"/>
                                        </p:tgtEl>
                                      </p:cBhvr>
                                      <p:to x="100000" y="100000"/>
                                    </p:animScale>
                                    <p:animScale>
                                      <p:cBhvr>
                                        <p:cTn id="47" dur="26">
                                          <p:stCondLst>
                                            <p:cond delay="1642"/>
                                          </p:stCondLst>
                                        </p:cTn>
                                        <p:tgtEl>
                                          <p:spTgt spid="190"/>
                                        </p:tgtEl>
                                      </p:cBhvr>
                                      <p:to x="100000" y="90000"/>
                                    </p:animScale>
                                    <p:animScale>
                                      <p:cBhvr>
                                        <p:cTn id="48" dur="166" decel="50000">
                                          <p:stCondLst>
                                            <p:cond delay="1668"/>
                                          </p:stCondLst>
                                        </p:cTn>
                                        <p:tgtEl>
                                          <p:spTgt spid="190"/>
                                        </p:tgtEl>
                                      </p:cBhvr>
                                      <p:to x="100000" y="100000"/>
                                    </p:animScale>
                                    <p:animScale>
                                      <p:cBhvr>
                                        <p:cTn id="49" dur="26">
                                          <p:stCondLst>
                                            <p:cond delay="1808"/>
                                          </p:stCondLst>
                                        </p:cTn>
                                        <p:tgtEl>
                                          <p:spTgt spid="190"/>
                                        </p:tgtEl>
                                      </p:cBhvr>
                                      <p:to x="100000" y="95000"/>
                                    </p:animScale>
                                    <p:animScale>
                                      <p:cBhvr>
                                        <p:cTn id="50" dur="166" decel="50000">
                                          <p:stCondLst>
                                            <p:cond delay="1834"/>
                                          </p:stCondLst>
                                        </p:cTn>
                                        <p:tgtEl>
                                          <p:spTgt spid="190"/>
                                        </p:tgtEl>
                                      </p:cBhvr>
                                      <p:to x="100000" y="100000"/>
                                    </p:animScale>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187"/>
                                        </p:tgtEl>
                                        <p:attrNameLst>
                                          <p:attrName>style.visibility</p:attrName>
                                        </p:attrNameLst>
                                      </p:cBhvr>
                                      <p:to>
                                        <p:strVal val="visible"/>
                                      </p:to>
                                    </p:set>
                                    <p:animEffect transition="in" filter="fade">
                                      <p:cBhvr>
                                        <p:cTn id="54" dur="500"/>
                                        <p:tgtEl>
                                          <p:spTgt spid="187"/>
                                        </p:tgtEl>
                                      </p:cBhvr>
                                    </p:animEffect>
                                  </p:childTnLst>
                                </p:cTn>
                              </p:par>
                            </p:childTnLst>
                          </p:cTn>
                        </p:par>
                        <p:par>
                          <p:cTn id="55" fill="hold">
                            <p:stCondLst>
                              <p:cond delay="6500"/>
                            </p:stCondLst>
                            <p:childTnLst>
                              <p:par>
                                <p:cTn id="56" presetID="10" presetClass="entr" presetSubtype="0" fill="hold" grpId="0" nodeType="afterEffect">
                                  <p:stCondLst>
                                    <p:cond delay="0"/>
                                  </p:stCondLst>
                                  <p:childTnLst>
                                    <p:set>
                                      <p:cBhvr>
                                        <p:cTn id="57" dur="1" fill="hold">
                                          <p:stCondLst>
                                            <p:cond delay="0"/>
                                          </p:stCondLst>
                                        </p:cTn>
                                        <p:tgtEl>
                                          <p:spTgt spid="188"/>
                                        </p:tgtEl>
                                        <p:attrNameLst>
                                          <p:attrName>style.visibility</p:attrName>
                                        </p:attrNameLst>
                                      </p:cBhvr>
                                      <p:to>
                                        <p:strVal val="visible"/>
                                      </p:to>
                                    </p:set>
                                    <p:animEffect transition="in" filter="fade">
                                      <p:cBhvr>
                                        <p:cTn id="58" dur="500"/>
                                        <p:tgtEl>
                                          <p:spTgt spid="188"/>
                                        </p:tgtEl>
                                      </p:cBhvr>
                                    </p:animEffect>
                                  </p:childTnLst>
                                </p:cTn>
                              </p:par>
                            </p:childTnLst>
                          </p:cTn>
                        </p:par>
                        <p:par>
                          <p:cTn id="59" fill="hold">
                            <p:stCondLst>
                              <p:cond delay="7000"/>
                            </p:stCondLst>
                            <p:childTnLst>
                              <p:par>
                                <p:cTn id="60" presetID="22" presetClass="entr" presetSubtype="4" fill="hold"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down)">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86" grpId="0" animBg="1"/>
      <p:bldP spid="187" grpId="0" animBg="1"/>
      <p:bldP spid="188" grpId="0" animBg="1"/>
      <p:bldP spid="189" grpId="0" animBg="1"/>
      <p:bldP spid="22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775" y="960120"/>
            <a:ext cx="22470099" cy="11795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90" b="290"/>
          <a:stretch/>
        </p:blipFill>
        <p:spPr>
          <a:xfrm>
            <a:off x="1616049" y="1286934"/>
            <a:ext cx="21145551" cy="11142132"/>
          </a:xfrm>
          <a:prstGeom prst="rect">
            <a:avLst/>
          </a:prstGeom>
        </p:spPr>
      </p:pic>
    </p:spTree>
    <p:extLst>
      <p:ext uri="{BB962C8B-B14F-4D97-AF65-F5344CB8AC3E}">
        <p14:creationId xmlns:p14="http://schemas.microsoft.com/office/powerpoint/2010/main" val="408172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776" b="2776"/>
          <a:stretch/>
        </p:blipFill>
        <p:spPr>
          <a:xfrm>
            <a:off x="1616049" y="1286934"/>
            <a:ext cx="21145551" cy="11142132"/>
          </a:xfrm>
          <a:prstGeom prst="rect">
            <a:avLst/>
          </a:prstGeom>
        </p:spPr>
      </p:pic>
    </p:spTree>
    <p:extLst>
      <p:ext uri="{BB962C8B-B14F-4D97-AF65-F5344CB8AC3E}">
        <p14:creationId xmlns:p14="http://schemas.microsoft.com/office/powerpoint/2010/main" val="59611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2881" b="-1"/>
          <a:stretch/>
        </p:blipFill>
        <p:spPr>
          <a:xfrm>
            <a:off x="1370018" y="792480"/>
            <a:ext cx="21637614" cy="10972800"/>
          </a:xfrm>
          <a:prstGeom prst="rect">
            <a:avLst/>
          </a:prstGeom>
        </p:spPr>
      </p:pic>
      <p:sp>
        <p:nvSpPr>
          <p:cNvPr id="2" name="TextBox 1">
            <a:extLst>
              <a:ext uri="{FF2B5EF4-FFF2-40B4-BE49-F238E27FC236}">
                <a16:creationId xmlns:a16="http://schemas.microsoft.com/office/drawing/2014/main" id="{575E0C76-75D4-A9D7-C036-0EED61A5F1E5}"/>
              </a:ext>
            </a:extLst>
          </p:cNvPr>
          <p:cNvSpPr txBox="1"/>
          <p:nvPr/>
        </p:nvSpPr>
        <p:spPr>
          <a:xfrm>
            <a:off x="1370018" y="11765280"/>
            <a:ext cx="20940713" cy="1494432"/>
          </a:xfrm>
          <a:prstGeom prst="rect">
            <a:avLst/>
          </a:prstGeom>
          <a:noFill/>
        </p:spPr>
        <p:txBody>
          <a:bodyPr wrap="square" lIns="91422" tIns="45711" rIns="91422" bIns="45711" rtlCol="0">
            <a:spAutoFit/>
          </a:bodyPr>
          <a:lstStyle/>
          <a:p>
            <a:pPr algn="ctr"/>
            <a:r>
              <a:rPr lang="en-GB" sz="8800" b="1" i="0" dirty="0">
                <a:solidFill>
                  <a:schemeClr val="bg1"/>
                </a:solidFill>
                <a:effectLst/>
                <a:latin typeface="Lato" panose="020F0502020204030203" pitchFamily="34" charset="0"/>
                <a:ea typeface="Lato" panose="020F0502020204030203" pitchFamily="34" charset="0"/>
                <a:cs typeface="Lato" panose="020F0502020204030203" pitchFamily="34" charset="0"/>
              </a:rPr>
              <a:t>https://</a:t>
            </a:r>
            <a:r>
              <a:rPr lang="en-GB" sz="8800" b="1" i="0" dirty="0" err="1">
                <a:solidFill>
                  <a:schemeClr val="bg1"/>
                </a:solidFill>
                <a:effectLst/>
                <a:latin typeface="Lato" panose="020F0502020204030203" pitchFamily="34" charset="0"/>
                <a:ea typeface="Lato" panose="020F0502020204030203" pitchFamily="34" charset="0"/>
                <a:cs typeface="Lato" panose="020F0502020204030203" pitchFamily="34" charset="0"/>
              </a:rPr>
              <a:t>disclosure.spglobal.com</a:t>
            </a:r>
            <a:r>
              <a:rPr lang="en-GB" sz="8800" b="1" i="0" dirty="0">
                <a:solidFill>
                  <a:schemeClr val="bg1"/>
                </a:solidFill>
                <a:effectLst/>
                <a:latin typeface="Lato" panose="020F0502020204030203" pitchFamily="34" charset="0"/>
                <a:ea typeface="Lato" panose="020F0502020204030203" pitchFamily="34" charset="0"/>
                <a:cs typeface="Lato" panose="020F0502020204030203" pitchFamily="34" charset="0"/>
              </a:rPr>
              <a:t>/</a:t>
            </a:r>
            <a:r>
              <a:rPr lang="en-GB" sz="8800" b="1" i="0" dirty="0" err="1">
                <a:solidFill>
                  <a:schemeClr val="bg1"/>
                </a:solidFill>
                <a:effectLst/>
                <a:latin typeface="Lato" panose="020F0502020204030203" pitchFamily="34" charset="0"/>
                <a:ea typeface="Lato" panose="020F0502020204030203" pitchFamily="34" charset="0"/>
                <a:cs typeface="Lato" panose="020F0502020204030203" pitchFamily="34" charset="0"/>
              </a:rPr>
              <a:t>sri</a:t>
            </a:r>
            <a:r>
              <a:rPr lang="en-GB" sz="8800" b="1" i="0" dirty="0">
                <a:solidFill>
                  <a:schemeClr val="bg1"/>
                </a:solidFill>
                <a:effectLst/>
                <a:latin typeface="Lato" panose="020F0502020204030203" pitchFamily="34" charset="0"/>
                <a:ea typeface="Lato" panose="020F0502020204030203" pitchFamily="34" charset="0"/>
                <a:cs typeface="Lato" panose="020F0502020204030203" pitchFamily="34" charset="0"/>
              </a:rPr>
              <a:t>/</a:t>
            </a:r>
            <a:endParaRPr lang="id-ID" sz="199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8026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 y="0"/>
            <a:ext cx="24371556"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1555" cy="13716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4150840"/>
            <a:ext cx="24091182" cy="8186612"/>
            <a:chOff x="1" y="2075420"/>
            <a:chExt cx="12048729" cy="4093306"/>
          </a:xfrm>
        </p:grpSpPr>
        <p:sp>
          <p:nvSpPr>
            <p:cNvPr id="14" name="Oval 13">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0870127" y="2085395"/>
            <a:ext cx="5592922" cy="1422134"/>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2281570"/>
            <a:ext cx="12188818" cy="1422504"/>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5019287" y="12155622"/>
            <a:ext cx="2571750" cy="549007"/>
            <a:chOff x="7029447" y="3514725"/>
            <a:chExt cx="1285875" cy="549007"/>
          </a:xfrm>
        </p:grpSpPr>
        <p:cxnSp>
          <p:nvCxnSpPr>
            <p:cNvPr id="26" name="Straight Connector 25">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1" b="4801"/>
          <a:stretch/>
        </p:blipFill>
        <p:spPr>
          <a:xfrm>
            <a:off x="1491991" y="983800"/>
            <a:ext cx="21438230" cy="11327036"/>
          </a:xfrm>
          <a:prstGeom prst="rect">
            <a:avLst/>
          </a:prstGeom>
        </p:spPr>
      </p:pic>
      <p:grpSp>
        <p:nvGrpSpPr>
          <p:cNvPr id="31" name="Group 30">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329699" y="1620906"/>
            <a:ext cx="304800" cy="859312"/>
            <a:chOff x="215328" y="-46937"/>
            <a:chExt cx="304800" cy="2773841"/>
          </a:xfrm>
        </p:grpSpPr>
        <p:cxnSp>
          <p:nvCxnSpPr>
            <p:cNvPr id="32" name="Straight Connector 31">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025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910"/>
          <a:stretch/>
        </p:blipFill>
        <p:spPr>
          <a:xfrm>
            <a:off x="1370018" y="2103120"/>
            <a:ext cx="21637614" cy="10972800"/>
          </a:xfrm>
          <a:prstGeom prst="rect">
            <a:avLst/>
          </a:prstGeom>
        </p:spPr>
      </p:pic>
      <p:grpSp>
        <p:nvGrpSpPr>
          <p:cNvPr id="2" name="Group 1">
            <a:extLst>
              <a:ext uri="{FF2B5EF4-FFF2-40B4-BE49-F238E27FC236}">
                <a16:creationId xmlns:a16="http://schemas.microsoft.com/office/drawing/2014/main" id="{9065041F-7D54-285B-1D07-30E511FF5475}"/>
              </a:ext>
            </a:extLst>
          </p:cNvPr>
          <p:cNvGrpSpPr/>
          <p:nvPr/>
        </p:nvGrpSpPr>
        <p:grpSpPr>
          <a:xfrm>
            <a:off x="4505786" y="423496"/>
            <a:ext cx="14723064" cy="2079087"/>
            <a:chOff x="5988388" y="483017"/>
            <a:chExt cx="12359700" cy="2079087"/>
          </a:xfrm>
        </p:grpSpPr>
        <p:sp>
          <p:nvSpPr>
            <p:cNvPr id="3" name="TextBox 2">
              <a:extLst>
                <a:ext uri="{FF2B5EF4-FFF2-40B4-BE49-F238E27FC236}">
                  <a16:creationId xmlns:a16="http://schemas.microsoft.com/office/drawing/2014/main" id="{EAA540C0-2090-41F3-37D3-FF8D74307D33}"/>
                </a:ext>
              </a:extLst>
            </p:cNvPr>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err="1">
                  <a:solidFill>
                    <a:schemeClr val="bg1"/>
                  </a:solidFill>
                  <a:latin typeface="Lato Regular"/>
                  <a:cs typeface="Lato Regular"/>
                </a:rPr>
                <a:t>g</a:t>
              </a:r>
              <a:r>
                <a:rPr lang="id-ID" sz="8800" b="1" dirty="0">
                  <a:solidFill>
                    <a:schemeClr val="bg1"/>
                  </a:solidFill>
                  <a:latin typeface="Lato Regular"/>
                  <a:cs typeface="Lato Regular"/>
                </a:rPr>
                <a:t> &gt; </a:t>
              </a:r>
              <a:r>
                <a:rPr lang="id-ID" sz="8800" b="1" dirty="0" err="1">
                  <a:solidFill>
                    <a:schemeClr val="bg1"/>
                  </a:solidFill>
                  <a:latin typeface="Lato Regular"/>
                  <a:cs typeface="Lato Regular"/>
                </a:rPr>
                <a:t>r</a:t>
              </a:r>
              <a:endParaRPr lang="id-ID" sz="8800" b="1" dirty="0">
                <a:solidFill>
                  <a:schemeClr val="bg1"/>
                </a:solidFill>
                <a:latin typeface="Lato Regular"/>
                <a:cs typeface="Lato Regular"/>
              </a:endParaRPr>
            </a:p>
          </p:txBody>
        </p:sp>
        <p:sp>
          <p:nvSpPr>
            <p:cNvPr id="5" name="Rectangle 4">
              <a:extLst>
                <a:ext uri="{FF2B5EF4-FFF2-40B4-BE49-F238E27FC236}">
                  <a16:creationId xmlns:a16="http://schemas.microsoft.com/office/drawing/2014/main" id="{B3B879D2-D8D1-C2B1-954A-2A04399D724D}"/>
                </a:ext>
              </a:extLst>
            </p:cNvPr>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bg1"/>
                </a:solidFill>
                <a:latin typeface="Open Sans Light"/>
              </a:endParaRPr>
            </a:p>
          </p:txBody>
        </p:sp>
      </p:grpSp>
    </p:spTree>
    <p:extLst>
      <p:ext uri="{BB962C8B-B14F-4D97-AF65-F5344CB8AC3E}">
        <p14:creationId xmlns:p14="http://schemas.microsoft.com/office/powerpoint/2010/main" val="61719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8">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75"/>
          <a:stretch/>
        </p:blipFill>
        <p:spPr>
          <a:xfrm>
            <a:off x="1370018" y="2133600"/>
            <a:ext cx="21637614" cy="10972800"/>
          </a:xfrm>
          <a:prstGeom prst="rect">
            <a:avLst/>
          </a:prstGeom>
        </p:spPr>
      </p:pic>
      <p:grpSp>
        <p:nvGrpSpPr>
          <p:cNvPr id="2" name="Group 1">
            <a:extLst>
              <a:ext uri="{FF2B5EF4-FFF2-40B4-BE49-F238E27FC236}">
                <a16:creationId xmlns:a16="http://schemas.microsoft.com/office/drawing/2014/main" id="{C3D3F78E-407A-EEBF-2747-121CF744F1F4}"/>
              </a:ext>
            </a:extLst>
          </p:cNvPr>
          <p:cNvGrpSpPr/>
          <p:nvPr/>
        </p:nvGrpSpPr>
        <p:grpSpPr>
          <a:xfrm>
            <a:off x="4505786" y="423496"/>
            <a:ext cx="14723064" cy="2079087"/>
            <a:chOff x="5988388" y="483017"/>
            <a:chExt cx="12359700" cy="2079087"/>
          </a:xfrm>
        </p:grpSpPr>
        <p:sp>
          <p:nvSpPr>
            <p:cNvPr id="3" name="TextBox 2">
              <a:extLst>
                <a:ext uri="{FF2B5EF4-FFF2-40B4-BE49-F238E27FC236}">
                  <a16:creationId xmlns:a16="http://schemas.microsoft.com/office/drawing/2014/main" id="{58BE50A2-DFFA-E503-DEB9-F5BB2152B6C5}"/>
                </a:ext>
              </a:extLst>
            </p:cNvPr>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err="1">
                  <a:solidFill>
                    <a:schemeClr val="bg1"/>
                  </a:solidFill>
                  <a:latin typeface="Lato Regular"/>
                  <a:cs typeface="Lato Regular"/>
                </a:rPr>
                <a:t>g</a:t>
              </a:r>
              <a:r>
                <a:rPr lang="id-ID" sz="8800" b="1" dirty="0">
                  <a:solidFill>
                    <a:schemeClr val="bg1"/>
                  </a:solidFill>
                  <a:latin typeface="Lato Regular"/>
                  <a:cs typeface="Lato Regular"/>
                </a:rPr>
                <a:t> &gt; </a:t>
              </a:r>
              <a:r>
                <a:rPr lang="id-ID" sz="8800" b="1" dirty="0" err="1">
                  <a:solidFill>
                    <a:schemeClr val="bg1"/>
                  </a:solidFill>
                  <a:latin typeface="Lato Regular"/>
                  <a:cs typeface="Lato Regular"/>
                </a:rPr>
                <a:t>r</a:t>
              </a:r>
              <a:endParaRPr lang="id-ID" sz="8800" b="1" dirty="0">
                <a:solidFill>
                  <a:schemeClr val="bg1"/>
                </a:solidFill>
                <a:latin typeface="Lato Regular"/>
                <a:cs typeface="Lato Regular"/>
              </a:endParaRPr>
            </a:p>
          </p:txBody>
        </p:sp>
        <p:sp>
          <p:nvSpPr>
            <p:cNvPr id="5" name="Rectangle 4">
              <a:extLst>
                <a:ext uri="{FF2B5EF4-FFF2-40B4-BE49-F238E27FC236}">
                  <a16:creationId xmlns:a16="http://schemas.microsoft.com/office/drawing/2014/main" id="{FF63AC86-A840-F5FE-AD82-54710E2A275D}"/>
                </a:ext>
              </a:extLst>
            </p:cNvPr>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bg1"/>
                </a:solidFill>
                <a:latin typeface="Open Sans Light"/>
              </a:endParaRPr>
            </a:p>
          </p:txBody>
        </p:sp>
      </p:grpSp>
    </p:spTree>
    <p:extLst>
      <p:ext uri="{BB962C8B-B14F-4D97-AF65-F5344CB8AC3E}">
        <p14:creationId xmlns:p14="http://schemas.microsoft.com/office/powerpoint/2010/main" val="42850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err="1">
                  <a:solidFill>
                    <a:schemeClr val="accent6"/>
                  </a:solidFill>
                  <a:latin typeface="Lato Regular"/>
                  <a:cs typeface="Lato Regular"/>
                </a:rPr>
                <a:t>Bond</a:t>
              </a:r>
              <a:r>
                <a:rPr lang="id-ID" sz="8800" b="1" dirty="0">
                  <a:solidFill>
                    <a:schemeClr val="accent6"/>
                  </a:solidFill>
                  <a:latin typeface="Lato Regular"/>
                  <a:cs typeface="Lato Regular"/>
                </a:rPr>
                <a:t> </a:t>
              </a:r>
              <a:r>
                <a:rPr lang="id-ID" sz="8800" b="1" dirty="0" err="1">
                  <a:solidFill>
                    <a:schemeClr val="accent6"/>
                  </a:solidFill>
                  <a:latin typeface="Lato Regular"/>
                  <a:cs typeface="Lato Regular"/>
                </a:rPr>
                <a:t>Market</a:t>
              </a:r>
              <a:endParaRPr lang="id-ID" sz="8800" b="1" dirty="0">
                <a:solidFill>
                  <a:schemeClr val="accent6"/>
                </a:solidFill>
                <a:latin typeface="Lato Regular"/>
                <a:cs typeface="Lato Regular"/>
              </a:endParaRP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0183804" y="2583743"/>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9" name="TextBox 28">
            <a:extLst>
              <a:ext uri="{FF2B5EF4-FFF2-40B4-BE49-F238E27FC236}">
                <a16:creationId xmlns:a16="http://schemas.microsoft.com/office/drawing/2014/main" id="{1ACB08F5-9450-A9BF-3062-728C85628C30}"/>
              </a:ext>
            </a:extLst>
          </p:cNvPr>
          <p:cNvSpPr txBox="1"/>
          <p:nvPr/>
        </p:nvSpPr>
        <p:spPr>
          <a:xfrm>
            <a:off x="10403840" y="2592607"/>
            <a:ext cx="12760959" cy="984885"/>
          </a:xfrm>
          <a:prstGeom prst="rect">
            <a:avLst/>
          </a:prstGeom>
          <a:noFill/>
        </p:spPr>
        <p:txBody>
          <a:bodyPr wrap="square" rtlCol="0">
            <a:spAutoFit/>
          </a:bodyPr>
          <a:lstStyle/>
          <a:p>
            <a:r>
              <a:rPr lang="en-GB" sz="2900" dirty="0"/>
              <a:t>As of March 2023, the market capitalization of the bond market was estimated to be over $133 trillion. One of</a:t>
            </a:r>
            <a:r>
              <a:rPr lang="en-GB" sz="2900" b="1" dirty="0"/>
              <a:t> the largest financial markets.</a:t>
            </a:r>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0211838" y="473034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0403840" y="4666500"/>
            <a:ext cx="12936461" cy="1431161"/>
          </a:xfrm>
          <a:prstGeom prst="rect">
            <a:avLst/>
          </a:prstGeom>
          <a:noFill/>
        </p:spPr>
        <p:txBody>
          <a:bodyPr wrap="square" rtlCol="0">
            <a:spAutoFit/>
          </a:bodyPr>
          <a:lstStyle/>
          <a:p>
            <a:r>
              <a:rPr lang="en-GB" sz="2900" dirty="0"/>
              <a:t>It is a major </a:t>
            </a:r>
            <a:r>
              <a:rPr lang="en-GB" sz="2900" b="1" dirty="0"/>
              <a:t>source of funding </a:t>
            </a:r>
            <a:r>
              <a:rPr lang="en-GB" sz="2900" dirty="0"/>
              <a:t>for businesses and governments. Bonds are also a popular investment for individuals who are looking for a relatively safe investment with a fixed income stream.</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0201825" y="6880402"/>
            <a:ext cx="155312"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0403840" y="6759952"/>
            <a:ext cx="12760959" cy="1877437"/>
          </a:xfrm>
          <a:prstGeom prst="rect">
            <a:avLst/>
          </a:prstGeom>
          <a:noFill/>
        </p:spPr>
        <p:txBody>
          <a:bodyPr wrap="square" rtlCol="0">
            <a:spAutoFit/>
          </a:bodyPr>
          <a:lstStyle/>
          <a:p>
            <a:r>
              <a:rPr lang="en-GB" sz="2900" b="1" dirty="0"/>
              <a:t>The state of the economy: </a:t>
            </a:r>
            <a:r>
              <a:rPr lang="en-GB" sz="2900" dirty="0"/>
              <a:t>The 10-year bond yield is often seen as a leading indicator of economic growth. When the economy is growing, businesses tend to borrow more money, which increases the demand for bonds. This drives up the price of bonds, which lowers the yield. </a:t>
            </a:r>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10185945" y="9231382"/>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0348414" y="9143803"/>
            <a:ext cx="13260541" cy="1431161"/>
          </a:xfrm>
          <a:prstGeom prst="rect">
            <a:avLst/>
          </a:prstGeom>
          <a:noFill/>
        </p:spPr>
        <p:txBody>
          <a:bodyPr wrap="square" rtlCol="0">
            <a:spAutoFit/>
          </a:bodyPr>
          <a:lstStyle/>
          <a:p>
            <a:r>
              <a:rPr lang="en-GB" sz="2900" b="1" dirty="0"/>
              <a:t>The direction of interest rates: </a:t>
            </a:r>
            <a:r>
              <a:rPr lang="en-GB" sz="2900" dirty="0"/>
              <a:t>The 10-year bond yield is also seen as a proxy for future interest rates. When the 10-year bond yield goes up, it is a sign that investors expect interest rates to go up in the future.</a:t>
            </a:r>
            <a:endParaRPr lang="id-ID" sz="2900" b="1" dirty="0">
              <a:latin typeface="Lato Regular"/>
              <a:cs typeface="Lato Regular"/>
            </a:endParaRPr>
          </a:p>
        </p:txBody>
      </p:sp>
      <p:sp>
        <p:nvSpPr>
          <p:cNvPr id="40" name="Round Same Side Corner Rectangle 89">
            <a:extLst>
              <a:ext uri="{FF2B5EF4-FFF2-40B4-BE49-F238E27FC236}">
                <a16:creationId xmlns:a16="http://schemas.microsoft.com/office/drawing/2014/main" id="{4DCE1737-9158-6CA0-F41A-062676D1124B}"/>
              </a:ext>
            </a:extLst>
          </p:cNvPr>
          <p:cNvSpPr/>
          <p:nvPr/>
        </p:nvSpPr>
        <p:spPr>
          <a:xfrm rot="10800000" flipH="1">
            <a:off x="10182980" y="1130243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1" name="TextBox 40">
            <a:extLst>
              <a:ext uri="{FF2B5EF4-FFF2-40B4-BE49-F238E27FC236}">
                <a16:creationId xmlns:a16="http://schemas.microsoft.com/office/drawing/2014/main" id="{39AEA37E-532F-2171-FE5D-1FAF39CF8990}"/>
              </a:ext>
            </a:extLst>
          </p:cNvPr>
          <p:cNvSpPr txBox="1"/>
          <p:nvPr/>
        </p:nvSpPr>
        <p:spPr>
          <a:xfrm>
            <a:off x="10345449" y="11245333"/>
            <a:ext cx="13753793" cy="1877437"/>
          </a:xfrm>
          <a:prstGeom prst="rect">
            <a:avLst/>
          </a:prstGeom>
          <a:noFill/>
        </p:spPr>
        <p:txBody>
          <a:bodyPr wrap="square" rtlCol="0">
            <a:spAutoFit/>
          </a:bodyPr>
          <a:lstStyle/>
          <a:p>
            <a:r>
              <a:rPr lang="en-GB" sz="2900" b="1" dirty="0"/>
              <a:t>The risk appetite of investors: </a:t>
            </a:r>
            <a:r>
              <a:rPr lang="en-GB" sz="2900" dirty="0"/>
              <a:t>The 10-year bond yield is also seen as a measure of the risk appetite of investors. When investors are feeling confident about the economy, they are more likely to invest in riskier assets, such as stocks. This drives down the demand for bonds, which lowers the yield.</a:t>
            </a:r>
            <a:endParaRPr lang="id-ID" sz="2900" b="1" dirty="0">
              <a:latin typeface="Lato Regular"/>
              <a:cs typeface="Lato Regular"/>
            </a:endParaRPr>
          </a:p>
        </p:txBody>
      </p:sp>
      <p:pic>
        <p:nvPicPr>
          <p:cNvPr id="5" name="Picture Placeholder 4" descr="A close-up of a stock market chart&#10;&#10;Description automatically generated">
            <a:extLst>
              <a:ext uri="{FF2B5EF4-FFF2-40B4-BE49-F238E27FC236}">
                <a16:creationId xmlns:a16="http://schemas.microsoft.com/office/drawing/2014/main" id="{AA78C2B6-CB85-C560-7989-0924B241123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248" t="-192" r="44734" b="-8"/>
          <a:stretch/>
        </p:blipFill>
        <p:spPr>
          <a:xfrm>
            <a:off x="-109028" y="-40594"/>
            <a:ext cx="9672121" cy="13801153"/>
          </a:xfrm>
        </p:spPr>
      </p:pic>
    </p:spTree>
    <p:extLst>
      <p:ext uri="{BB962C8B-B14F-4D97-AF65-F5344CB8AC3E}">
        <p14:creationId xmlns:p14="http://schemas.microsoft.com/office/powerpoint/2010/main" val="213652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1" grpId="0" animBg="1"/>
      <p:bldP spid="32" grpId="0"/>
      <p:bldP spid="34" grpId="0" animBg="1"/>
      <p:bldP spid="35" grpId="0"/>
      <p:bldP spid="37" grpId="0" animBg="1"/>
      <p:bldP spid="38" grpId="0"/>
      <p:bldP spid="40" grpId="0" animBg="1"/>
      <p:bldP spid="4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33550" y="8333981"/>
            <a:ext cx="20940713" cy="1764176"/>
            <a:chOff x="1692324" y="483017"/>
            <a:chExt cx="20940713" cy="1707630"/>
          </a:xfrm>
        </p:grpSpPr>
        <p:sp>
          <p:nvSpPr>
            <p:cNvPr id="22" name="TextBox 21"/>
            <p:cNvSpPr txBox="1"/>
            <p:nvPr/>
          </p:nvSpPr>
          <p:spPr>
            <a:xfrm>
              <a:off x="1692324" y="483017"/>
              <a:ext cx="20940713" cy="1446532"/>
            </a:xfrm>
            <a:prstGeom prst="rect">
              <a:avLst/>
            </a:prstGeom>
            <a:noFill/>
          </p:spPr>
          <p:txBody>
            <a:bodyPr wrap="square" lIns="91422" tIns="45711" rIns="91422" bIns="45711" rtlCol="0">
              <a:spAutoFit/>
            </a:bodyPr>
            <a:lstStyle/>
            <a:p>
              <a:pPr algn="ctr"/>
              <a:r>
                <a:rPr lang="en-GB" sz="8800" b="1" i="0" dirty="0">
                  <a:effectLst/>
                  <a:latin typeface="Lato" panose="020F0502020204030203" pitchFamily="34" charset="0"/>
                  <a:ea typeface="Lato" panose="020F0502020204030203" pitchFamily="34" charset="0"/>
                  <a:cs typeface="Lato" panose="020F0502020204030203" pitchFamily="34" charset="0"/>
                </a:rPr>
                <a:t>Futures Market</a:t>
              </a:r>
              <a:endParaRPr lang="id-ID" sz="19900" b="1" dirty="0">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1412311" y="209921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5" name="TextBox 24"/>
          <p:cNvSpPr txBox="1"/>
          <p:nvPr/>
        </p:nvSpPr>
        <p:spPr>
          <a:xfrm>
            <a:off x="1718468" y="10273436"/>
            <a:ext cx="20940713" cy="2954619"/>
          </a:xfrm>
          <a:prstGeom prst="rect">
            <a:avLst/>
          </a:prstGeom>
          <a:noFill/>
        </p:spPr>
        <p:txBody>
          <a:bodyPr wrap="square" lIns="182843" tIns="91422" rIns="182843" bIns="91422" rtlCol="0">
            <a:spAutoFit/>
          </a:bodyPr>
          <a:lstStyle/>
          <a:p>
            <a:r>
              <a:rPr lang="en-GB" dirty="0"/>
              <a:t>A futures contract is a standardized agreement to buy or sell an asset at a specified price on a specified date in the future. When you buy a futures contract, you are agreeing to buy the underlying asset at a specified price on a specified date in the future. The price of the futures contract is determined by supply and demand. If more people want to buy the asset than sell it, the price of the futures contract will go up. </a:t>
            </a:r>
            <a:endParaRPr lang="en-GB" sz="5400" dirty="0"/>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4681" b="24681"/>
          <a:stretch/>
        </p:blipFill>
        <p:spPr>
          <a:xfrm>
            <a:off x="0" y="-107187"/>
            <a:ext cx="24377650" cy="8229600"/>
          </a:xfrm>
        </p:spPr>
      </p:pic>
    </p:spTree>
    <p:extLst>
      <p:ext uri="{BB962C8B-B14F-4D97-AF65-F5344CB8AC3E}">
        <p14:creationId xmlns:p14="http://schemas.microsoft.com/office/powerpoint/2010/main" val="400931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err="1">
                  <a:solidFill>
                    <a:schemeClr val="accent6"/>
                  </a:solidFill>
                  <a:latin typeface="Lato Regular"/>
                  <a:cs typeface="Lato Regular"/>
                </a:rPr>
                <a:t>Futures</a:t>
              </a:r>
              <a:r>
                <a:rPr lang="id-ID" sz="8800" b="1" dirty="0">
                  <a:solidFill>
                    <a:schemeClr val="accent6"/>
                  </a:solidFill>
                  <a:latin typeface="Lato Regular"/>
                  <a:cs typeface="Lato Regular"/>
                </a:rPr>
                <a:t> </a:t>
              </a:r>
              <a:r>
                <a:rPr lang="id-ID" sz="8800" b="1" dirty="0" err="1">
                  <a:solidFill>
                    <a:schemeClr val="accent6"/>
                  </a:solidFill>
                  <a:latin typeface="Lato Regular"/>
                  <a:cs typeface="Lato Regular"/>
                </a:rPr>
                <a:t>Market</a:t>
              </a:r>
              <a:endParaRPr lang="id-ID" sz="8800" b="1" dirty="0">
                <a:solidFill>
                  <a:schemeClr val="accent6"/>
                </a:solidFill>
                <a:latin typeface="Lato Regular"/>
                <a:cs typeface="Lato Regular"/>
              </a:endParaRP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0183804" y="2583743"/>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9" name="TextBox 28">
            <a:extLst>
              <a:ext uri="{FF2B5EF4-FFF2-40B4-BE49-F238E27FC236}">
                <a16:creationId xmlns:a16="http://schemas.microsoft.com/office/drawing/2014/main" id="{1ACB08F5-9450-A9BF-3062-728C85628C30}"/>
              </a:ext>
            </a:extLst>
          </p:cNvPr>
          <p:cNvSpPr txBox="1"/>
          <p:nvPr/>
        </p:nvSpPr>
        <p:spPr>
          <a:xfrm>
            <a:off x="10403840" y="2592607"/>
            <a:ext cx="12760959" cy="1431161"/>
          </a:xfrm>
          <a:prstGeom prst="rect">
            <a:avLst/>
          </a:prstGeom>
          <a:noFill/>
        </p:spPr>
        <p:txBody>
          <a:bodyPr wrap="square" rtlCol="0">
            <a:spAutoFit/>
          </a:bodyPr>
          <a:lstStyle/>
          <a:p>
            <a:r>
              <a:rPr lang="en-GB" sz="2900" dirty="0"/>
              <a:t>The benefits of future markets: Futures contracts can be used to hedge against risk. Second, futures contracts can be used to speculate on future price movements.</a:t>
            </a:r>
            <a:endParaRPr lang="en-GB" sz="2900" b="1" dirty="0"/>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0211838" y="473034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0403840" y="4666500"/>
            <a:ext cx="12936461" cy="2323713"/>
          </a:xfrm>
          <a:prstGeom prst="rect">
            <a:avLst/>
          </a:prstGeom>
          <a:noFill/>
        </p:spPr>
        <p:txBody>
          <a:bodyPr wrap="square" rtlCol="0">
            <a:spAutoFit/>
          </a:bodyPr>
          <a:lstStyle/>
          <a:p>
            <a:r>
              <a:rPr lang="en-GB" sz="2900" dirty="0"/>
              <a:t>They help in stabilizing prices, managing risk, and even guiding production decisions. Disruptions in this market can affect commodity prices, which can impact everything from your local grocery bill to geopolitical stability.</a:t>
            </a:r>
          </a:p>
          <a:p>
            <a:br>
              <a:rPr lang="en-GB" sz="2900" dirty="0"/>
            </a:br>
            <a:endParaRPr lang="en-GB" sz="2900" dirty="0"/>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0201825" y="6880402"/>
            <a:ext cx="155312"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0403840" y="6759952"/>
            <a:ext cx="12760959" cy="1431161"/>
          </a:xfrm>
          <a:prstGeom prst="rect">
            <a:avLst/>
          </a:prstGeom>
          <a:noFill/>
        </p:spPr>
        <p:txBody>
          <a:bodyPr wrap="square" rtlCol="0">
            <a:spAutoFit/>
          </a:bodyPr>
          <a:lstStyle/>
          <a:p>
            <a:r>
              <a:rPr lang="en-GB" sz="2900" dirty="0"/>
              <a:t>They facilitate price discovery. They reflect the collective wisdom of millions of traders about what the future price of a commodity or financial instrument will be.</a:t>
            </a:r>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10185945" y="9231382"/>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0403840" y="9023453"/>
            <a:ext cx="13260541" cy="1877437"/>
          </a:xfrm>
          <a:prstGeom prst="rect">
            <a:avLst/>
          </a:prstGeom>
          <a:noFill/>
        </p:spPr>
        <p:txBody>
          <a:bodyPr wrap="square" rtlCol="0">
            <a:spAutoFit/>
          </a:bodyPr>
          <a:lstStyle/>
          <a:p>
            <a:r>
              <a:rPr lang="en-GB" sz="2900" dirty="0"/>
              <a:t>The futures market is a global market. Futures contracts are traded on exchanges all over the world. The most active futures exchanges are the Chicago Mercantile Exchange (CME), the Chicago Board of Trade (CBOT), and the New York Mercantile Exchange (NYMEX)</a:t>
            </a:r>
            <a:endParaRPr lang="id-ID" sz="2900" b="1" dirty="0">
              <a:latin typeface="Lato Regular"/>
              <a:cs typeface="Lato Regular"/>
            </a:endParaRPr>
          </a:p>
        </p:txBody>
      </p:sp>
      <p:sp>
        <p:nvSpPr>
          <p:cNvPr id="40" name="Round Same Side Corner Rectangle 89">
            <a:extLst>
              <a:ext uri="{FF2B5EF4-FFF2-40B4-BE49-F238E27FC236}">
                <a16:creationId xmlns:a16="http://schemas.microsoft.com/office/drawing/2014/main" id="{4DCE1737-9158-6CA0-F41A-062676D1124B}"/>
              </a:ext>
            </a:extLst>
          </p:cNvPr>
          <p:cNvSpPr/>
          <p:nvPr/>
        </p:nvSpPr>
        <p:spPr>
          <a:xfrm rot="10800000" flipH="1">
            <a:off x="10182980" y="1130243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1" name="TextBox 40">
            <a:extLst>
              <a:ext uri="{FF2B5EF4-FFF2-40B4-BE49-F238E27FC236}">
                <a16:creationId xmlns:a16="http://schemas.microsoft.com/office/drawing/2014/main" id="{39AEA37E-532F-2171-FE5D-1FAF39CF8990}"/>
              </a:ext>
            </a:extLst>
          </p:cNvPr>
          <p:cNvSpPr txBox="1"/>
          <p:nvPr/>
        </p:nvSpPr>
        <p:spPr>
          <a:xfrm>
            <a:off x="10345449" y="11245333"/>
            <a:ext cx="13753793" cy="1431161"/>
          </a:xfrm>
          <a:prstGeom prst="rect">
            <a:avLst/>
          </a:prstGeom>
          <a:noFill/>
        </p:spPr>
        <p:txBody>
          <a:bodyPr wrap="square" rtlCol="0">
            <a:spAutoFit/>
          </a:bodyPr>
          <a:lstStyle/>
          <a:p>
            <a:r>
              <a:rPr lang="en-GB" sz="2900" dirty="0"/>
              <a:t>The futures market is a complex market. There are many different types of futures contracts available, and the rules for trading futures contracts can vary from exchange to exchange.</a:t>
            </a:r>
            <a:endParaRPr lang="id-ID" sz="2900" b="1" dirty="0">
              <a:latin typeface="Lato Regular"/>
              <a:cs typeface="Lato Regular"/>
            </a:endParaRPr>
          </a:p>
        </p:txBody>
      </p:sp>
      <p:pic>
        <p:nvPicPr>
          <p:cNvPr id="5" name="Picture Placeholder 4">
            <a:extLst>
              <a:ext uri="{FF2B5EF4-FFF2-40B4-BE49-F238E27FC236}">
                <a16:creationId xmlns:a16="http://schemas.microsoft.com/office/drawing/2014/main" id="{AA78C2B6-CB85-C560-7989-0924B241123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6639" r="26639"/>
          <a:stretch/>
        </p:blipFill>
        <p:spPr>
          <a:xfrm>
            <a:off x="-109028" y="-40594"/>
            <a:ext cx="9672121" cy="13801153"/>
          </a:xfrm>
        </p:spPr>
      </p:pic>
    </p:spTree>
    <p:extLst>
      <p:ext uri="{BB962C8B-B14F-4D97-AF65-F5344CB8AC3E}">
        <p14:creationId xmlns:p14="http://schemas.microsoft.com/office/powerpoint/2010/main" val="151832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1" grpId="0" animBg="1"/>
      <p:bldP spid="32" grpId="0"/>
      <p:bldP spid="34" grpId="0" animBg="1"/>
      <p:bldP spid="35" grpId="0"/>
      <p:bldP spid="37" grpId="0" animBg="1"/>
      <p:bldP spid="38" grpId="0"/>
      <p:bldP spid="40" grpId="0" animBg="1"/>
      <p:bldP spid="41"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775" y="960120"/>
            <a:ext cx="22470099" cy="11795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145" b="9145"/>
          <a:stretch/>
        </p:blipFill>
        <p:spPr>
          <a:xfrm>
            <a:off x="1618126" y="1286934"/>
            <a:ext cx="21141397" cy="11142132"/>
          </a:xfrm>
          <a:prstGeom prst="rect">
            <a:avLst/>
          </a:prstGeom>
        </p:spPr>
      </p:pic>
    </p:spTree>
    <p:extLst>
      <p:ext uri="{BB962C8B-B14F-4D97-AF65-F5344CB8AC3E}">
        <p14:creationId xmlns:p14="http://schemas.microsoft.com/office/powerpoint/2010/main" val="9671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p:cNvSpPr/>
          <p:nvPr/>
        </p:nvSpPr>
        <p:spPr>
          <a:xfrm>
            <a:off x="0" y="215416"/>
            <a:ext cx="24377651" cy="13497939"/>
          </a:xfrm>
          <a:prstGeom prst="rect">
            <a:avLst/>
          </a:prstGeom>
          <a:solidFill>
            <a:schemeClr val="tx1"/>
          </a:solidFill>
          <a:ln w="12700">
            <a:miter lim="400000"/>
          </a:ln>
        </p:spPr>
        <p:txBody>
          <a:bodyPr lIns="71418" tIns="71418" rIns="71418" bIns="71418" anchor="ctr"/>
          <a:lstStyle/>
          <a:p>
            <a:pPr>
              <a:lnSpc>
                <a:spcPct val="130000"/>
              </a:lnSpc>
              <a:defRPr sz="2100" b="0" spc="-21"/>
            </a:pPr>
            <a:endParaRPr sz="2099" dirty="0"/>
          </a:p>
        </p:txBody>
      </p:sp>
      <p:sp>
        <p:nvSpPr>
          <p:cNvPr id="25" name="IMPERIAL"/>
          <p:cNvSpPr txBox="1"/>
          <p:nvPr/>
        </p:nvSpPr>
        <p:spPr>
          <a:xfrm>
            <a:off x="1473047" y="2974554"/>
            <a:ext cx="21410907" cy="677108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r>
              <a:rPr lang="en-GB" b="1" dirty="0">
                <a:latin typeface="+mj-lt"/>
              </a:rPr>
              <a:t>Blockchain</a:t>
            </a:r>
          </a:p>
          <a:p>
            <a:endParaRPr lang="en-GB" b="1" dirty="0">
              <a:latin typeface="+mj-lt"/>
            </a:endParaRPr>
          </a:p>
          <a:p>
            <a:r>
              <a:rPr lang="en-GB" b="1" dirty="0">
                <a:latin typeface="+mj-lt"/>
              </a:rPr>
              <a:t>Cryptocurrency</a:t>
            </a:r>
          </a:p>
          <a:p>
            <a:endParaRPr lang="en-GB" b="1" dirty="0">
              <a:latin typeface="+mj-lt"/>
            </a:endParaRPr>
          </a:p>
          <a:p>
            <a:r>
              <a:rPr lang="en-GB" b="1" dirty="0">
                <a:latin typeface="+mj-lt"/>
              </a:rPr>
              <a:t>Bitcoin</a:t>
            </a:r>
          </a:p>
        </p:txBody>
      </p:sp>
      <p:sp>
        <p:nvSpPr>
          <p:cNvPr id="30" name="Rechteck"/>
          <p:cNvSpPr/>
          <p:nvPr/>
        </p:nvSpPr>
        <p:spPr>
          <a:xfrm>
            <a:off x="13251499" y="9850287"/>
            <a:ext cx="1066575" cy="15890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1" name="Rechteck"/>
          <p:cNvSpPr/>
          <p:nvPr/>
        </p:nvSpPr>
        <p:spPr>
          <a:xfrm>
            <a:off x="14313419" y="9850287"/>
            <a:ext cx="1066575" cy="15890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7" name="Rechteck"/>
          <p:cNvSpPr/>
          <p:nvPr/>
        </p:nvSpPr>
        <p:spPr>
          <a:xfrm>
            <a:off x="0" y="6118"/>
            <a:ext cx="4073834" cy="209298"/>
          </a:xfrm>
          <a:prstGeom prst="rect">
            <a:avLst/>
          </a:prstGeom>
          <a:solidFill>
            <a:schemeClr val="accent1"/>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8" name="Rechteck"/>
          <p:cNvSpPr/>
          <p:nvPr/>
        </p:nvSpPr>
        <p:spPr>
          <a:xfrm>
            <a:off x="4069258" y="6118"/>
            <a:ext cx="4073835" cy="209298"/>
          </a:xfrm>
          <a:prstGeom prst="rect">
            <a:avLst/>
          </a:prstGeom>
          <a:solidFill>
            <a:schemeClr val="accent2"/>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9" name="Rechteck"/>
          <p:cNvSpPr/>
          <p:nvPr/>
        </p:nvSpPr>
        <p:spPr>
          <a:xfrm>
            <a:off x="8109241" y="6118"/>
            <a:ext cx="4073835" cy="209298"/>
          </a:xfrm>
          <a:prstGeom prst="rect">
            <a:avLst/>
          </a:prstGeom>
          <a:solidFill>
            <a:schemeClr val="accent3"/>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0" name="Rechteck"/>
          <p:cNvSpPr/>
          <p:nvPr/>
        </p:nvSpPr>
        <p:spPr>
          <a:xfrm>
            <a:off x="12178501" y="6118"/>
            <a:ext cx="4073835" cy="209298"/>
          </a:xfrm>
          <a:prstGeom prst="rect">
            <a:avLst/>
          </a:prstGeom>
          <a:solidFill>
            <a:schemeClr val="accent4"/>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1" name="Rechteck"/>
          <p:cNvSpPr/>
          <p:nvPr/>
        </p:nvSpPr>
        <p:spPr>
          <a:xfrm>
            <a:off x="16247762" y="6118"/>
            <a:ext cx="4073834" cy="20929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2" name="Rechteck"/>
          <p:cNvSpPr/>
          <p:nvPr/>
        </p:nvSpPr>
        <p:spPr>
          <a:xfrm>
            <a:off x="20303815" y="6118"/>
            <a:ext cx="4073835" cy="20929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 name="IMPERIAL">
            <a:extLst>
              <a:ext uri="{FF2B5EF4-FFF2-40B4-BE49-F238E27FC236}">
                <a16:creationId xmlns:a16="http://schemas.microsoft.com/office/drawing/2014/main" id="{27400D90-3222-23B0-2FEE-CC6208EE8BF0}"/>
              </a:ext>
            </a:extLst>
          </p:cNvPr>
          <p:cNvSpPr txBox="1"/>
          <p:nvPr/>
        </p:nvSpPr>
        <p:spPr>
          <a:xfrm>
            <a:off x="8109241" y="12017957"/>
            <a:ext cx="6927885"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endParaRPr lang="en-GB" sz="3600" b="1" dirty="0">
              <a:latin typeface="+mj-lt"/>
            </a:endParaRPr>
          </a:p>
        </p:txBody>
      </p:sp>
    </p:spTree>
    <p:extLst>
      <p:ext uri="{BB962C8B-B14F-4D97-AF65-F5344CB8AC3E}">
        <p14:creationId xmlns:p14="http://schemas.microsoft.com/office/powerpoint/2010/main" val="3565560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3" presetClass="entr" presetSubtype="32" fill="hold" grpId="0" nodeType="afterEffect">
                                  <p:stCondLst>
                                    <p:cond delay="0"/>
                                  </p:stCondLst>
                                  <p:iterate>
                                    <p:tmAbs val="0"/>
                                  </p:iterate>
                                  <p:childTnLst>
                                    <p:set>
                                      <p:cBhvr>
                                        <p:cTn id="11" fill="hold"/>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strVal val="4*#ppt_w"/>
                                          </p:val>
                                        </p:tav>
                                        <p:tav tm="100000">
                                          <p:val>
                                            <p:strVal val="#ppt_w"/>
                                          </p:val>
                                        </p:tav>
                                      </p:tavLst>
                                    </p:anim>
                                    <p:anim calcmode="lin" valueType="num">
                                      <p:cBhvr>
                                        <p:cTn id="13" dur="250" fill="hold"/>
                                        <p:tgtEl>
                                          <p:spTgt spid="37"/>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23" presetClass="entr" presetSubtype="32" fill="hold" grpId="0" nodeType="afterEffect">
                                  <p:stCondLst>
                                    <p:cond delay="150"/>
                                  </p:stCondLst>
                                  <p:iterate>
                                    <p:tmAbs val="0"/>
                                  </p:iterate>
                                  <p:childTnLst>
                                    <p:set>
                                      <p:cBhvr>
                                        <p:cTn id="16" fill="hold"/>
                                        <p:tgtEl>
                                          <p:spTgt spid="38"/>
                                        </p:tgtEl>
                                        <p:attrNameLst>
                                          <p:attrName>style.visibility</p:attrName>
                                        </p:attrNameLst>
                                      </p:cBhvr>
                                      <p:to>
                                        <p:strVal val="visible"/>
                                      </p:to>
                                    </p:set>
                                    <p:anim calcmode="lin" valueType="num">
                                      <p:cBhvr>
                                        <p:cTn id="17" dur="250" fill="hold"/>
                                        <p:tgtEl>
                                          <p:spTgt spid="38"/>
                                        </p:tgtEl>
                                        <p:attrNameLst>
                                          <p:attrName>ppt_w</p:attrName>
                                        </p:attrNameLst>
                                      </p:cBhvr>
                                      <p:tavLst>
                                        <p:tav tm="0">
                                          <p:val>
                                            <p:strVal val="4*#ppt_w"/>
                                          </p:val>
                                        </p:tav>
                                        <p:tav tm="100000">
                                          <p:val>
                                            <p:strVal val="#ppt_w"/>
                                          </p:val>
                                        </p:tav>
                                      </p:tavLst>
                                    </p:anim>
                                    <p:anim calcmode="lin" valueType="num">
                                      <p:cBhvr>
                                        <p:cTn id="18" dur="250" fill="hold"/>
                                        <p:tgtEl>
                                          <p:spTgt spid="38"/>
                                        </p:tgtEl>
                                        <p:attrNameLst>
                                          <p:attrName>ppt_h</p:attrName>
                                        </p:attrNameLst>
                                      </p:cBhvr>
                                      <p:tavLst>
                                        <p:tav tm="0">
                                          <p:val>
                                            <p:strVal val="4*#ppt_h"/>
                                          </p:val>
                                        </p:tav>
                                        <p:tav tm="100000">
                                          <p:val>
                                            <p:strVal val="#ppt_h"/>
                                          </p:val>
                                        </p:tav>
                                      </p:tavLst>
                                    </p:anim>
                                  </p:childTnLst>
                                </p:cTn>
                              </p:par>
                            </p:childTnLst>
                          </p:cTn>
                        </p:par>
                        <p:par>
                          <p:cTn id="19" fill="hold">
                            <p:stCondLst>
                              <p:cond delay="900"/>
                            </p:stCondLst>
                            <p:childTnLst>
                              <p:par>
                                <p:cTn id="20" presetID="23" presetClass="entr" presetSubtype="32" fill="hold" grpId="0" nodeType="afterEffect">
                                  <p:stCondLst>
                                    <p:cond delay="150"/>
                                  </p:stCondLst>
                                  <p:iterate>
                                    <p:tmAbs val="0"/>
                                  </p:iterate>
                                  <p:childTnLst>
                                    <p:set>
                                      <p:cBhvr>
                                        <p:cTn id="21" fill="hold"/>
                                        <p:tgtEl>
                                          <p:spTgt spid="39"/>
                                        </p:tgtEl>
                                        <p:attrNameLst>
                                          <p:attrName>style.visibility</p:attrName>
                                        </p:attrNameLst>
                                      </p:cBhvr>
                                      <p:to>
                                        <p:strVal val="visible"/>
                                      </p:to>
                                    </p:set>
                                    <p:anim calcmode="lin" valueType="num">
                                      <p:cBhvr>
                                        <p:cTn id="22" dur="250" fill="hold"/>
                                        <p:tgtEl>
                                          <p:spTgt spid="39"/>
                                        </p:tgtEl>
                                        <p:attrNameLst>
                                          <p:attrName>ppt_w</p:attrName>
                                        </p:attrNameLst>
                                      </p:cBhvr>
                                      <p:tavLst>
                                        <p:tav tm="0">
                                          <p:val>
                                            <p:strVal val="4*#ppt_w"/>
                                          </p:val>
                                        </p:tav>
                                        <p:tav tm="100000">
                                          <p:val>
                                            <p:strVal val="#ppt_w"/>
                                          </p:val>
                                        </p:tav>
                                      </p:tavLst>
                                    </p:anim>
                                    <p:anim calcmode="lin" valueType="num">
                                      <p:cBhvr>
                                        <p:cTn id="23" dur="250" fill="hold"/>
                                        <p:tgtEl>
                                          <p:spTgt spid="39"/>
                                        </p:tgtEl>
                                        <p:attrNameLst>
                                          <p:attrName>ppt_h</p:attrName>
                                        </p:attrNameLst>
                                      </p:cBhvr>
                                      <p:tavLst>
                                        <p:tav tm="0">
                                          <p:val>
                                            <p:strVal val="4*#ppt_h"/>
                                          </p:val>
                                        </p:tav>
                                        <p:tav tm="100000">
                                          <p:val>
                                            <p:strVal val="#ppt_h"/>
                                          </p:val>
                                        </p:tav>
                                      </p:tavLst>
                                    </p:anim>
                                  </p:childTnLst>
                                </p:cTn>
                              </p:par>
                            </p:childTnLst>
                          </p:cTn>
                        </p:par>
                        <p:par>
                          <p:cTn id="24" fill="hold">
                            <p:stCondLst>
                              <p:cond delay="1300"/>
                            </p:stCondLst>
                            <p:childTnLst>
                              <p:par>
                                <p:cTn id="25" presetID="23" presetClass="entr" presetSubtype="32" fill="hold" grpId="0" nodeType="afterEffect">
                                  <p:stCondLst>
                                    <p:cond delay="150"/>
                                  </p:stCondLst>
                                  <p:iterate>
                                    <p:tmAbs val="0"/>
                                  </p:iterate>
                                  <p:childTnLst>
                                    <p:set>
                                      <p:cBhvr>
                                        <p:cTn id="26" fill="hold"/>
                                        <p:tgtEl>
                                          <p:spTgt spid="40"/>
                                        </p:tgtEl>
                                        <p:attrNameLst>
                                          <p:attrName>style.visibility</p:attrName>
                                        </p:attrNameLst>
                                      </p:cBhvr>
                                      <p:to>
                                        <p:strVal val="visible"/>
                                      </p:to>
                                    </p:set>
                                    <p:anim calcmode="lin" valueType="num">
                                      <p:cBhvr>
                                        <p:cTn id="27" dur="250" fill="hold"/>
                                        <p:tgtEl>
                                          <p:spTgt spid="40"/>
                                        </p:tgtEl>
                                        <p:attrNameLst>
                                          <p:attrName>ppt_w</p:attrName>
                                        </p:attrNameLst>
                                      </p:cBhvr>
                                      <p:tavLst>
                                        <p:tav tm="0">
                                          <p:val>
                                            <p:strVal val="4*#ppt_w"/>
                                          </p:val>
                                        </p:tav>
                                        <p:tav tm="100000">
                                          <p:val>
                                            <p:strVal val="#ppt_w"/>
                                          </p:val>
                                        </p:tav>
                                      </p:tavLst>
                                    </p:anim>
                                    <p:anim calcmode="lin" valueType="num">
                                      <p:cBhvr>
                                        <p:cTn id="28" dur="250" fill="hold"/>
                                        <p:tgtEl>
                                          <p:spTgt spid="40"/>
                                        </p:tgtEl>
                                        <p:attrNameLst>
                                          <p:attrName>ppt_h</p:attrName>
                                        </p:attrNameLst>
                                      </p:cBhvr>
                                      <p:tavLst>
                                        <p:tav tm="0">
                                          <p:val>
                                            <p:strVal val="4*#ppt_h"/>
                                          </p:val>
                                        </p:tav>
                                        <p:tav tm="100000">
                                          <p:val>
                                            <p:strVal val="#ppt_h"/>
                                          </p:val>
                                        </p:tav>
                                      </p:tavLst>
                                    </p:anim>
                                  </p:childTnLst>
                                </p:cTn>
                              </p:par>
                            </p:childTnLst>
                          </p:cTn>
                        </p:par>
                        <p:par>
                          <p:cTn id="29" fill="hold">
                            <p:stCondLst>
                              <p:cond delay="1700"/>
                            </p:stCondLst>
                            <p:childTnLst>
                              <p:par>
                                <p:cTn id="30" presetID="23" presetClass="entr" presetSubtype="32" fill="hold" grpId="0" nodeType="afterEffect">
                                  <p:stCondLst>
                                    <p:cond delay="150"/>
                                  </p:stCondLst>
                                  <p:iterate>
                                    <p:tmAbs val="0"/>
                                  </p:iterate>
                                  <p:childTnLst>
                                    <p:set>
                                      <p:cBhvr>
                                        <p:cTn id="31" fill="hold"/>
                                        <p:tgtEl>
                                          <p:spTgt spid="41"/>
                                        </p:tgtEl>
                                        <p:attrNameLst>
                                          <p:attrName>style.visibility</p:attrName>
                                        </p:attrNameLst>
                                      </p:cBhvr>
                                      <p:to>
                                        <p:strVal val="visible"/>
                                      </p:to>
                                    </p:set>
                                    <p:anim calcmode="lin" valueType="num">
                                      <p:cBhvr>
                                        <p:cTn id="32" dur="250" fill="hold"/>
                                        <p:tgtEl>
                                          <p:spTgt spid="41"/>
                                        </p:tgtEl>
                                        <p:attrNameLst>
                                          <p:attrName>ppt_w</p:attrName>
                                        </p:attrNameLst>
                                      </p:cBhvr>
                                      <p:tavLst>
                                        <p:tav tm="0">
                                          <p:val>
                                            <p:strVal val="4*#ppt_w"/>
                                          </p:val>
                                        </p:tav>
                                        <p:tav tm="100000">
                                          <p:val>
                                            <p:strVal val="#ppt_w"/>
                                          </p:val>
                                        </p:tav>
                                      </p:tavLst>
                                    </p:anim>
                                    <p:anim calcmode="lin" valueType="num">
                                      <p:cBhvr>
                                        <p:cTn id="33" dur="250" fill="hold"/>
                                        <p:tgtEl>
                                          <p:spTgt spid="41"/>
                                        </p:tgtEl>
                                        <p:attrNameLst>
                                          <p:attrName>ppt_h</p:attrName>
                                        </p:attrNameLst>
                                      </p:cBhvr>
                                      <p:tavLst>
                                        <p:tav tm="0">
                                          <p:val>
                                            <p:strVal val="4*#ppt_h"/>
                                          </p:val>
                                        </p:tav>
                                        <p:tav tm="100000">
                                          <p:val>
                                            <p:strVal val="#ppt_h"/>
                                          </p:val>
                                        </p:tav>
                                      </p:tavLst>
                                    </p:anim>
                                  </p:childTnLst>
                                </p:cTn>
                              </p:par>
                            </p:childTnLst>
                          </p:cTn>
                        </p:par>
                        <p:par>
                          <p:cTn id="34" fill="hold">
                            <p:stCondLst>
                              <p:cond delay="2100"/>
                            </p:stCondLst>
                            <p:childTnLst>
                              <p:par>
                                <p:cTn id="35" presetID="23" presetClass="entr" presetSubtype="32" fill="hold" grpId="0" nodeType="afterEffect">
                                  <p:stCondLst>
                                    <p:cond delay="150"/>
                                  </p:stCondLst>
                                  <p:iterate>
                                    <p:tmAbs val="0"/>
                                  </p:iterate>
                                  <p:childTnLst>
                                    <p:set>
                                      <p:cBhvr>
                                        <p:cTn id="36" fill="hold"/>
                                        <p:tgtEl>
                                          <p:spTgt spid="42"/>
                                        </p:tgtEl>
                                        <p:attrNameLst>
                                          <p:attrName>style.visibility</p:attrName>
                                        </p:attrNameLst>
                                      </p:cBhvr>
                                      <p:to>
                                        <p:strVal val="visible"/>
                                      </p:to>
                                    </p:set>
                                    <p:anim calcmode="lin" valueType="num">
                                      <p:cBhvr>
                                        <p:cTn id="37" dur="250" fill="hold"/>
                                        <p:tgtEl>
                                          <p:spTgt spid="42"/>
                                        </p:tgtEl>
                                        <p:attrNameLst>
                                          <p:attrName>ppt_w</p:attrName>
                                        </p:attrNameLst>
                                      </p:cBhvr>
                                      <p:tavLst>
                                        <p:tav tm="0">
                                          <p:val>
                                            <p:strVal val="4*#ppt_w"/>
                                          </p:val>
                                        </p:tav>
                                        <p:tav tm="100000">
                                          <p:val>
                                            <p:strVal val="#ppt_w"/>
                                          </p:val>
                                        </p:tav>
                                      </p:tavLst>
                                    </p:anim>
                                    <p:anim calcmode="lin" valueType="num">
                                      <p:cBhvr>
                                        <p:cTn id="38" dur="250" fill="hold"/>
                                        <p:tgtEl>
                                          <p:spTgt spid="42"/>
                                        </p:tgtEl>
                                        <p:attrNameLst>
                                          <p:attrName>ppt_h</p:attrName>
                                        </p:attrNameLst>
                                      </p:cBhvr>
                                      <p:tavLst>
                                        <p:tav tm="0">
                                          <p:val>
                                            <p:strVal val="4*#ppt_h"/>
                                          </p:val>
                                        </p:tav>
                                        <p:tav tm="100000">
                                          <p:val>
                                            <p:strVal val="#ppt_h"/>
                                          </p:val>
                                        </p:tav>
                                      </p:tavLst>
                                    </p:anim>
                                  </p:childTnLst>
                                </p:cTn>
                              </p:par>
                            </p:childTnLst>
                          </p:cTn>
                        </p:par>
                        <p:par>
                          <p:cTn id="39" fill="hold">
                            <p:stCondLst>
                              <p:cond delay="2500"/>
                            </p:stCondLst>
                            <p:childTnLst>
                              <p:par>
                                <p:cTn id="40" presetID="1" presetClass="entr" presetSubtype="0" fill="hold" grpId="0" nodeType="afterEffect">
                                  <p:stCondLst>
                                    <p:cond delay="0"/>
                                  </p:stCondLst>
                                  <p:iterate type="lt">
                                    <p:tmAbs val="100"/>
                                  </p:iterate>
                                  <p:childTnLst>
                                    <p:set>
                                      <p:cBhvr>
                                        <p:cTn id="41" fill="hold"/>
                                        <p:tgtEl>
                                          <p:spTgt spid="25"/>
                                        </p:tgtEl>
                                        <p:attrNameLst>
                                          <p:attrName>style.visibility</p:attrName>
                                        </p:attrNameLst>
                                      </p:cBhvr>
                                      <p:to>
                                        <p:strVal val="visible"/>
                                      </p:to>
                                    </p:set>
                                  </p:childTnLst>
                                </p:cTn>
                              </p:par>
                            </p:childTnLst>
                          </p:cTn>
                        </p:par>
                        <p:par>
                          <p:cTn id="42" fill="hold">
                            <p:stCondLst>
                              <p:cond delay="5500"/>
                            </p:stCondLst>
                            <p:childTnLst>
                              <p:par>
                                <p:cTn id="43" presetID="22" presetClass="entr" presetSubtype="8" fill="hold" grpId="0" nodeType="afterEffect">
                                  <p:stCondLst>
                                    <p:cond delay="80"/>
                                  </p:stCondLst>
                                  <p:iterate>
                                    <p:tmAbs val="0"/>
                                  </p:iterate>
                                  <p:childTnLst>
                                    <p:set>
                                      <p:cBhvr>
                                        <p:cTn id="44" fill="hold"/>
                                        <p:tgtEl>
                                          <p:spTgt spid="30"/>
                                        </p:tgtEl>
                                        <p:attrNameLst>
                                          <p:attrName>style.visibility</p:attrName>
                                        </p:attrNameLst>
                                      </p:cBhvr>
                                      <p:to>
                                        <p:strVal val="visible"/>
                                      </p:to>
                                    </p:set>
                                    <p:animEffect transition="in" filter="wipe(left)">
                                      <p:cBhvr>
                                        <p:cTn id="45" dur="100"/>
                                        <p:tgtEl>
                                          <p:spTgt spid="30"/>
                                        </p:tgtEl>
                                      </p:cBhvr>
                                    </p:animEffect>
                                  </p:childTnLst>
                                </p:cTn>
                              </p:par>
                            </p:childTnLst>
                          </p:cTn>
                        </p:par>
                        <p:par>
                          <p:cTn id="46" fill="hold">
                            <p:stCondLst>
                              <p:cond delay="5680"/>
                            </p:stCondLst>
                            <p:childTnLst>
                              <p:par>
                                <p:cTn id="47" presetID="22" presetClass="entr" presetSubtype="8" fill="hold" grpId="0" nodeType="afterEffect">
                                  <p:stCondLst>
                                    <p:cond delay="80"/>
                                  </p:stCondLst>
                                  <p:iterate>
                                    <p:tmAbs val="0"/>
                                  </p:iterate>
                                  <p:childTnLst>
                                    <p:set>
                                      <p:cBhvr>
                                        <p:cTn id="48" fill="hold"/>
                                        <p:tgtEl>
                                          <p:spTgt spid="31"/>
                                        </p:tgtEl>
                                        <p:attrNameLst>
                                          <p:attrName>style.visibility</p:attrName>
                                        </p:attrNameLst>
                                      </p:cBhvr>
                                      <p:to>
                                        <p:strVal val="visible"/>
                                      </p:to>
                                    </p:set>
                                    <p:animEffect transition="in" filter="wipe(left)">
                                      <p:cBhvr>
                                        <p:cTn id="49" dur="100"/>
                                        <p:tgtEl>
                                          <p:spTgt spid="31"/>
                                        </p:tgtEl>
                                      </p:cBhvr>
                                    </p:animEffect>
                                  </p:childTnLst>
                                </p:cTn>
                              </p:par>
                            </p:childTnLst>
                          </p:cTn>
                        </p:par>
                        <p:par>
                          <p:cTn id="50" fill="hold">
                            <p:stCondLst>
                              <p:cond delay="5860"/>
                            </p:stCondLst>
                            <p:childTnLst>
                              <p:par>
                                <p:cTn id="51" presetID="1" presetClass="entr" presetSubtype="0" fill="hold" grpId="0" nodeType="afterEffect">
                                  <p:stCondLst>
                                    <p:cond delay="0"/>
                                  </p:stCondLst>
                                  <p:iterate type="lt">
                                    <p:tmAbs val="100"/>
                                  </p:iterate>
                                  <p:childTnLst>
                                    <p:set>
                                      <p:cBhvr>
                                        <p:cTn id="52"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5" grpId="0" animBg="1" advAuto="0"/>
      <p:bldP spid="30" grpId="0" animBg="1" advAuto="0"/>
      <p:bldP spid="31" grpId="0" animBg="1" advAuto="0"/>
      <p:bldP spid="37" grpId="0" animBg="1" advAuto="0"/>
      <p:bldP spid="38" grpId="0" animBg="1" advAuto="0"/>
      <p:bldP spid="39" grpId="0" animBg="1" advAuto="0"/>
      <p:bldP spid="40" grpId="0" animBg="1" advAuto="0"/>
      <p:bldP spid="41" grpId="0" animBg="1" advAuto="0"/>
      <p:bldP spid="42" grpId="0" animBg="1" advAuto="0"/>
      <p:bldP spid="4" grpId="0"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33550" y="8333981"/>
            <a:ext cx="20940713" cy="1764176"/>
            <a:chOff x="1692324" y="483017"/>
            <a:chExt cx="20940713" cy="1707630"/>
          </a:xfrm>
        </p:grpSpPr>
        <p:sp>
          <p:nvSpPr>
            <p:cNvPr id="22" name="TextBox 21"/>
            <p:cNvSpPr txBox="1"/>
            <p:nvPr/>
          </p:nvSpPr>
          <p:spPr>
            <a:xfrm>
              <a:off x="1692324" y="483017"/>
              <a:ext cx="20940713" cy="1446532"/>
            </a:xfrm>
            <a:prstGeom prst="rect">
              <a:avLst/>
            </a:prstGeom>
            <a:noFill/>
          </p:spPr>
          <p:txBody>
            <a:bodyPr wrap="square" lIns="91422" tIns="45711" rIns="91422" bIns="45711" rtlCol="0">
              <a:spAutoFit/>
            </a:bodyPr>
            <a:lstStyle/>
            <a:p>
              <a:pPr algn="ctr"/>
              <a:r>
                <a:rPr lang="en-GB" sz="8800" b="1" i="0" dirty="0">
                  <a:effectLst/>
                  <a:latin typeface="Lato" panose="020F0502020204030203" pitchFamily="34" charset="0"/>
                  <a:ea typeface="Lato" panose="020F0502020204030203" pitchFamily="34" charset="0"/>
                  <a:cs typeface="Lato" panose="020F0502020204030203" pitchFamily="34" charset="0"/>
                </a:rPr>
                <a:t>Stock Market</a:t>
              </a:r>
              <a:endParaRPr lang="id-ID" sz="19900" b="1" dirty="0">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1412311" y="209921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5" name="TextBox 24"/>
          <p:cNvSpPr txBox="1"/>
          <p:nvPr/>
        </p:nvSpPr>
        <p:spPr>
          <a:xfrm>
            <a:off x="1718468" y="10273436"/>
            <a:ext cx="20940713" cy="2646842"/>
          </a:xfrm>
          <a:prstGeom prst="rect">
            <a:avLst/>
          </a:prstGeom>
          <a:noFill/>
        </p:spPr>
        <p:txBody>
          <a:bodyPr wrap="square" lIns="182843" tIns="91422" rIns="182843" bIns="91422" rtlCol="0">
            <a:spAutoFit/>
          </a:bodyPr>
          <a:lstStyle/>
          <a:p>
            <a:r>
              <a:rPr lang="en-GB" sz="3200" dirty="0"/>
              <a:t>A stock market is a place where people can buy and sell shares of companies. Shares are a small piece of ownership in a company. When you buy a share of a company, you are essentially buying a piece of that company. Stock markets are important because they allow people to invest in companies and share in their growth. Stock markets also provide a way for companies to raise money. When a company issues shares, it is essentially selling a piece of itself to investors. This gives the company the money it needs to grow and expand.</a:t>
            </a:r>
            <a:endParaRPr lang="en-GB" sz="4800" dirty="0"/>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440" b="66682"/>
          <a:stretch/>
        </p:blipFill>
        <p:spPr>
          <a:xfrm>
            <a:off x="0" y="-107187"/>
            <a:ext cx="24377650" cy="8229600"/>
          </a:xfrm>
        </p:spPr>
      </p:pic>
    </p:spTree>
    <p:extLst>
      <p:ext uri="{BB962C8B-B14F-4D97-AF65-F5344CB8AC3E}">
        <p14:creationId xmlns:p14="http://schemas.microsoft.com/office/powerpoint/2010/main" val="174457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err="1">
                  <a:solidFill>
                    <a:schemeClr val="accent6"/>
                  </a:solidFill>
                  <a:latin typeface="Lato Regular"/>
                  <a:cs typeface="Lato Regular"/>
                </a:rPr>
                <a:t>Stock</a:t>
              </a:r>
              <a:r>
                <a:rPr lang="id-ID" sz="8800" b="1" dirty="0">
                  <a:solidFill>
                    <a:schemeClr val="accent6"/>
                  </a:solidFill>
                  <a:latin typeface="Lato Regular"/>
                  <a:cs typeface="Lato Regular"/>
                </a:rPr>
                <a:t> Markets</a:t>
              </a: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0183804" y="2583743"/>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9" name="TextBox 28">
            <a:extLst>
              <a:ext uri="{FF2B5EF4-FFF2-40B4-BE49-F238E27FC236}">
                <a16:creationId xmlns:a16="http://schemas.microsoft.com/office/drawing/2014/main" id="{1ACB08F5-9450-A9BF-3062-728C85628C30}"/>
              </a:ext>
            </a:extLst>
          </p:cNvPr>
          <p:cNvSpPr txBox="1"/>
          <p:nvPr/>
        </p:nvSpPr>
        <p:spPr>
          <a:xfrm>
            <a:off x="10403840" y="2592607"/>
            <a:ext cx="12760959" cy="1877437"/>
          </a:xfrm>
          <a:prstGeom prst="rect">
            <a:avLst/>
          </a:prstGeom>
          <a:noFill/>
        </p:spPr>
        <p:txBody>
          <a:bodyPr wrap="square" rtlCol="0">
            <a:spAutoFit/>
          </a:bodyPr>
          <a:lstStyle/>
          <a:p>
            <a:r>
              <a:rPr lang="en-GB" sz="2900" dirty="0"/>
              <a:t>What does stock market movement/prices tell us? The movement of stock prices tells us a lot about the health of the economy and the investment climate. For example, if stock prices are rising, it means that investors are optimistic about the future of the economy.</a:t>
            </a:r>
            <a:endParaRPr lang="en-GB" sz="2900" b="1" dirty="0"/>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0211838" y="473034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0403840" y="4666500"/>
            <a:ext cx="12936461" cy="1431161"/>
          </a:xfrm>
          <a:prstGeom prst="rect">
            <a:avLst/>
          </a:prstGeom>
          <a:noFill/>
        </p:spPr>
        <p:txBody>
          <a:bodyPr wrap="square" rtlCol="0">
            <a:spAutoFit/>
          </a:bodyPr>
          <a:lstStyle/>
          <a:p>
            <a:r>
              <a:rPr lang="en-GB" sz="2900" dirty="0"/>
              <a:t>The stock market is a vital platform where companies, big and small, raise capital for their operations and expansion. It enables companies to share a part of their ownership with the public in exchange for this capital.</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0201825" y="6880402"/>
            <a:ext cx="155312"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0403840" y="6759952"/>
            <a:ext cx="12760959" cy="1431161"/>
          </a:xfrm>
          <a:prstGeom prst="rect">
            <a:avLst/>
          </a:prstGeom>
          <a:noFill/>
        </p:spPr>
        <p:txBody>
          <a:bodyPr wrap="square" rtlCol="0">
            <a:spAutoFit/>
          </a:bodyPr>
          <a:lstStyle/>
          <a:p>
            <a:r>
              <a:rPr lang="en-GB" sz="2900" dirty="0"/>
              <a:t>This dynamic marketplace is also where countless individuals build their wealth. It's not just for Wall Street wizards but for everyday people planning for their retirement, saving for their children's education, or investing for personal goals.</a:t>
            </a:r>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10185945" y="9231382"/>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0403840" y="9023453"/>
            <a:ext cx="13260541" cy="1877437"/>
          </a:xfrm>
          <a:prstGeom prst="rect">
            <a:avLst/>
          </a:prstGeom>
          <a:noFill/>
        </p:spPr>
        <p:txBody>
          <a:bodyPr wrap="square" rtlCol="0">
            <a:spAutoFit/>
          </a:bodyPr>
          <a:lstStyle/>
          <a:p>
            <a:r>
              <a:rPr lang="en-GB" sz="2900" dirty="0"/>
              <a:t>Moreover, the stock market acts as a mirror, reflecting the overall health of a country's economy. Bullish markets often signify investor confidence and a growing economy, while bearish markets may suggest economic slowdown or looming crises.</a:t>
            </a:r>
            <a:endParaRPr lang="id-ID" sz="2900" b="1" dirty="0">
              <a:latin typeface="Lato Regular"/>
              <a:cs typeface="Lato Regular"/>
            </a:endParaRPr>
          </a:p>
        </p:txBody>
      </p:sp>
      <p:sp>
        <p:nvSpPr>
          <p:cNvPr id="40" name="Round Same Side Corner Rectangle 89">
            <a:extLst>
              <a:ext uri="{FF2B5EF4-FFF2-40B4-BE49-F238E27FC236}">
                <a16:creationId xmlns:a16="http://schemas.microsoft.com/office/drawing/2014/main" id="{4DCE1737-9158-6CA0-F41A-062676D1124B}"/>
              </a:ext>
            </a:extLst>
          </p:cNvPr>
          <p:cNvSpPr/>
          <p:nvPr/>
        </p:nvSpPr>
        <p:spPr>
          <a:xfrm rot="10800000" flipH="1">
            <a:off x="10182980" y="1130243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1" name="TextBox 40">
            <a:extLst>
              <a:ext uri="{FF2B5EF4-FFF2-40B4-BE49-F238E27FC236}">
                <a16:creationId xmlns:a16="http://schemas.microsoft.com/office/drawing/2014/main" id="{39AEA37E-532F-2171-FE5D-1FAF39CF8990}"/>
              </a:ext>
            </a:extLst>
          </p:cNvPr>
          <p:cNvSpPr txBox="1"/>
          <p:nvPr/>
        </p:nvSpPr>
        <p:spPr>
          <a:xfrm>
            <a:off x="10345449" y="11245333"/>
            <a:ext cx="13753793" cy="1431161"/>
          </a:xfrm>
          <a:prstGeom prst="rect">
            <a:avLst/>
          </a:prstGeom>
          <a:noFill/>
        </p:spPr>
        <p:txBody>
          <a:bodyPr wrap="square" rtlCol="0">
            <a:spAutoFit/>
          </a:bodyPr>
          <a:lstStyle/>
          <a:p>
            <a:r>
              <a:rPr lang="en-GB" sz="2900" dirty="0"/>
              <a:t>Stock prices can also be affected by a variety of other factors, such as interest rates, inflation, and political events. For example, if interest rates rise, it will make it more expensive for companies to borrow money. This can lead to lower stock prices.</a:t>
            </a:r>
            <a:endParaRPr lang="id-ID" sz="2900" b="1" dirty="0">
              <a:latin typeface="Lato Regular"/>
              <a:cs typeface="Lato Regular"/>
            </a:endParaRPr>
          </a:p>
        </p:txBody>
      </p:sp>
      <p:pic>
        <p:nvPicPr>
          <p:cNvPr id="5" name="Picture Placeholder 4">
            <a:extLst>
              <a:ext uri="{FF2B5EF4-FFF2-40B4-BE49-F238E27FC236}">
                <a16:creationId xmlns:a16="http://schemas.microsoft.com/office/drawing/2014/main" id="{AA78C2B6-CB85-C560-7989-0924B241123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6639" r="26639"/>
          <a:stretch/>
        </p:blipFill>
        <p:spPr>
          <a:xfrm>
            <a:off x="-109028" y="-40594"/>
            <a:ext cx="9672121" cy="13801153"/>
          </a:xfrm>
        </p:spPr>
      </p:pic>
    </p:spTree>
    <p:extLst>
      <p:ext uri="{BB962C8B-B14F-4D97-AF65-F5344CB8AC3E}">
        <p14:creationId xmlns:p14="http://schemas.microsoft.com/office/powerpoint/2010/main" val="42134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1" grpId="0" animBg="1"/>
      <p:bldP spid="32" grpId="0"/>
      <p:bldP spid="34" grpId="0" animBg="1"/>
      <p:bldP spid="35" grpId="0"/>
      <p:bldP spid="37" grpId="0" animBg="1"/>
      <p:bldP spid="38" grpId="0"/>
      <p:bldP spid="40" grpId="0" animBg="1"/>
      <p:bldP spid="41"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descr="A map of different colored circles&#10;&#10;Description automatically generated">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2944"/>
          <a:stretch/>
        </p:blipFill>
        <p:spPr>
          <a:xfrm>
            <a:off x="1368793" y="1371600"/>
            <a:ext cx="21637614" cy="10972800"/>
          </a:xfrm>
          <a:prstGeom prst="rect">
            <a:avLst/>
          </a:prstGeom>
        </p:spPr>
      </p:pic>
      <p:sp>
        <p:nvSpPr>
          <p:cNvPr id="3" name="TextBox 2">
            <a:extLst>
              <a:ext uri="{FF2B5EF4-FFF2-40B4-BE49-F238E27FC236}">
                <a16:creationId xmlns:a16="http://schemas.microsoft.com/office/drawing/2014/main" id="{6FA5D063-2373-E5A6-764F-7EF852FFA5C1}"/>
              </a:ext>
            </a:extLst>
          </p:cNvPr>
          <p:cNvSpPr txBox="1"/>
          <p:nvPr/>
        </p:nvSpPr>
        <p:spPr>
          <a:xfrm>
            <a:off x="1716316" y="12707034"/>
            <a:ext cx="20942567" cy="646331"/>
          </a:xfrm>
          <a:prstGeom prst="rect">
            <a:avLst/>
          </a:prstGeom>
          <a:noFill/>
        </p:spPr>
        <p:txBody>
          <a:bodyPr wrap="square">
            <a:spAutoFit/>
          </a:bodyPr>
          <a:lstStyle/>
          <a:p>
            <a:pPr algn="ctr"/>
            <a:r>
              <a:rPr lang="en-GB" b="1" dirty="0">
                <a:solidFill>
                  <a:schemeClr val="bg1"/>
                </a:solidFill>
                <a:latin typeface="Lato" panose="020F0502020204030203" pitchFamily="34" charset="0"/>
                <a:ea typeface="Lato" panose="020F0502020204030203" pitchFamily="34" charset="0"/>
                <a:cs typeface="Lato" panose="020F0502020204030203" pitchFamily="34" charset="0"/>
              </a:rPr>
              <a:t>T</a:t>
            </a:r>
            <a:r>
              <a:rPr lang="en-GB" b="1" i="0" dirty="0">
                <a:solidFill>
                  <a:schemeClr val="bg1"/>
                </a:solidFill>
                <a:effectLst/>
                <a:latin typeface="Lato" panose="020F0502020204030203" pitchFamily="34" charset="0"/>
                <a:ea typeface="Lato" panose="020F0502020204030203" pitchFamily="34" charset="0"/>
                <a:cs typeface="Lato" panose="020F0502020204030203" pitchFamily="34" charset="0"/>
              </a:rPr>
              <a:t>hese 16 exchanges account for about 87% of total stock exchange market capitalization.</a:t>
            </a:r>
            <a:endParaRPr lang="en-US"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0025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62600"/>
          <a:stretch/>
        </p:blipFill>
        <p:spPr>
          <a:xfrm>
            <a:off x="1368793" y="1371600"/>
            <a:ext cx="21637614" cy="10972800"/>
          </a:xfrm>
          <a:prstGeom prst="rect">
            <a:avLst/>
          </a:prstGeom>
        </p:spPr>
      </p:pic>
    </p:spTree>
    <p:extLst>
      <p:ext uri="{BB962C8B-B14F-4D97-AF65-F5344CB8AC3E}">
        <p14:creationId xmlns:p14="http://schemas.microsoft.com/office/powerpoint/2010/main" val="375324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blue and red striped background&#10;&#10;Description automatically generated">
            <a:extLst>
              <a:ext uri="{FF2B5EF4-FFF2-40B4-BE49-F238E27FC236}">
                <a16:creationId xmlns:a16="http://schemas.microsoft.com/office/drawing/2014/main" id="{60EDF153-F13C-08A0-6015-9C99B148B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6"/>
            <a:ext cx="7772400" cy="4371974"/>
          </a:xfrm>
          <a:prstGeom prst="rect">
            <a:avLst/>
          </a:prstGeom>
        </p:spPr>
      </p:pic>
      <p:sp>
        <p:nvSpPr>
          <p:cNvPr id="24" name="Rechteck"/>
          <p:cNvSpPr/>
          <p:nvPr/>
        </p:nvSpPr>
        <p:spPr>
          <a:xfrm>
            <a:off x="0" y="215416"/>
            <a:ext cx="24377651" cy="13497939"/>
          </a:xfrm>
          <a:prstGeom prst="rect">
            <a:avLst/>
          </a:prstGeom>
          <a:solidFill>
            <a:schemeClr val="tx1"/>
          </a:solidFill>
          <a:ln w="12700">
            <a:miter lim="400000"/>
          </a:ln>
        </p:spPr>
        <p:txBody>
          <a:bodyPr lIns="71418" tIns="71418" rIns="71418" bIns="71418" anchor="ctr"/>
          <a:lstStyle/>
          <a:p>
            <a:pPr>
              <a:lnSpc>
                <a:spcPct val="130000"/>
              </a:lnSpc>
              <a:defRPr sz="2100" b="0" spc="-21"/>
            </a:pPr>
            <a:endParaRPr sz="2099" dirty="0"/>
          </a:p>
        </p:txBody>
      </p:sp>
      <p:sp>
        <p:nvSpPr>
          <p:cNvPr id="25" name="IMPERIAL"/>
          <p:cNvSpPr txBox="1"/>
          <p:nvPr/>
        </p:nvSpPr>
        <p:spPr>
          <a:xfrm>
            <a:off x="1483371" y="4149566"/>
            <a:ext cx="21410907" cy="406265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r>
              <a:rPr lang="en-GB" dirty="0">
                <a:latin typeface="Lato" panose="020F0502020204030203" pitchFamily="34" charset="0"/>
                <a:ea typeface="Lato" panose="020F0502020204030203" pitchFamily="34" charset="0"/>
                <a:cs typeface="Lato" panose="020F0502020204030203" pitchFamily="34" charset="0"/>
              </a:rPr>
              <a:t>Finance </a:t>
            </a:r>
          </a:p>
          <a:p>
            <a:r>
              <a:rPr lang="en-GB" dirty="0">
                <a:latin typeface="Lato" panose="020F0502020204030203" pitchFamily="34" charset="0"/>
                <a:ea typeface="Lato" panose="020F0502020204030203" pitchFamily="34" charset="0"/>
                <a:cs typeface="Lato" panose="020F0502020204030203" pitchFamily="34" charset="0"/>
              </a:rPr>
              <a:t>and </a:t>
            </a:r>
          </a:p>
          <a:p>
            <a:r>
              <a:rPr lang="en-GB" dirty="0">
                <a:latin typeface="Lato" panose="020F0502020204030203" pitchFamily="34" charset="0"/>
                <a:ea typeface="Lato" panose="020F0502020204030203" pitchFamily="34" charset="0"/>
                <a:cs typeface="Lato" panose="020F0502020204030203" pitchFamily="34" charset="0"/>
              </a:rPr>
              <a:t>Climate Crisis</a:t>
            </a:r>
            <a:endParaRPr lang="en-GB" b="1" dirty="0">
              <a:latin typeface="Lato" panose="020F0502020204030203" pitchFamily="34" charset="0"/>
              <a:ea typeface="Lato" panose="020F0502020204030203" pitchFamily="34" charset="0"/>
              <a:cs typeface="Lato" panose="020F0502020204030203" pitchFamily="34" charset="0"/>
            </a:endParaRPr>
          </a:p>
        </p:txBody>
      </p:sp>
      <p:sp>
        <p:nvSpPr>
          <p:cNvPr id="30" name="Rechteck"/>
          <p:cNvSpPr/>
          <p:nvPr/>
        </p:nvSpPr>
        <p:spPr>
          <a:xfrm>
            <a:off x="13251499" y="9850287"/>
            <a:ext cx="1066575" cy="15890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1" name="Rechteck"/>
          <p:cNvSpPr/>
          <p:nvPr/>
        </p:nvSpPr>
        <p:spPr>
          <a:xfrm>
            <a:off x="14313419" y="9850287"/>
            <a:ext cx="1066575" cy="15890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7" name="Rechteck"/>
          <p:cNvSpPr/>
          <p:nvPr/>
        </p:nvSpPr>
        <p:spPr>
          <a:xfrm>
            <a:off x="0" y="6118"/>
            <a:ext cx="4073834" cy="209298"/>
          </a:xfrm>
          <a:prstGeom prst="rect">
            <a:avLst/>
          </a:prstGeom>
          <a:solidFill>
            <a:schemeClr val="accent1"/>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8" name="Rechteck"/>
          <p:cNvSpPr/>
          <p:nvPr/>
        </p:nvSpPr>
        <p:spPr>
          <a:xfrm>
            <a:off x="4069258" y="6118"/>
            <a:ext cx="4073835" cy="209298"/>
          </a:xfrm>
          <a:prstGeom prst="rect">
            <a:avLst/>
          </a:prstGeom>
          <a:solidFill>
            <a:schemeClr val="accent2"/>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9" name="Rechteck"/>
          <p:cNvSpPr/>
          <p:nvPr/>
        </p:nvSpPr>
        <p:spPr>
          <a:xfrm>
            <a:off x="8109241" y="6118"/>
            <a:ext cx="4073835" cy="209298"/>
          </a:xfrm>
          <a:prstGeom prst="rect">
            <a:avLst/>
          </a:prstGeom>
          <a:solidFill>
            <a:schemeClr val="accent3"/>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0" name="Rechteck"/>
          <p:cNvSpPr/>
          <p:nvPr/>
        </p:nvSpPr>
        <p:spPr>
          <a:xfrm>
            <a:off x="12178501" y="6118"/>
            <a:ext cx="4073835" cy="209298"/>
          </a:xfrm>
          <a:prstGeom prst="rect">
            <a:avLst/>
          </a:prstGeom>
          <a:solidFill>
            <a:schemeClr val="accent4"/>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1" name="Rechteck"/>
          <p:cNvSpPr/>
          <p:nvPr/>
        </p:nvSpPr>
        <p:spPr>
          <a:xfrm>
            <a:off x="16247762" y="6118"/>
            <a:ext cx="4073834" cy="20929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2" name="Rechteck"/>
          <p:cNvSpPr/>
          <p:nvPr/>
        </p:nvSpPr>
        <p:spPr>
          <a:xfrm>
            <a:off x="20303815" y="6118"/>
            <a:ext cx="4073835" cy="20929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 name="IMPERIAL">
            <a:extLst>
              <a:ext uri="{FF2B5EF4-FFF2-40B4-BE49-F238E27FC236}">
                <a16:creationId xmlns:a16="http://schemas.microsoft.com/office/drawing/2014/main" id="{27400D90-3222-23B0-2FEE-CC6208EE8BF0}"/>
              </a:ext>
            </a:extLst>
          </p:cNvPr>
          <p:cNvSpPr txBox="1"/>
          <p:nvPr/>
        </p:nvSpPr>
        <p:spPr>
          <a:xfrm>
            <a:off x="8109241" y="12017957"/>
            <a:ext cx="6927885"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endParaRPr lang="en-GB" sz="3600" b="1" dirty="0">
              <a:latin typeface="+mj-lt"/>
            </a:endParaRPr>
          </a:p>
        </p:txBody>
      </p:sp>
    </p:spTree>
    <p:extLst>
      <p:ext uri="{BB962C8B-B14F-4D97-AF65-F5344CB8AC3E}">
        <p14:creationId xmlns:p14="http://schemas.microsoft.com/office/powerpoint/2010/main" val="1926334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3" presetClass="entr" presetSubtype="32" fill="hold" grpId="0" nodeType="afterEffect">
                                  <p:stCondLst>
                                    <p:cond delay="0"/>
                                  </p:stCondLst>
                                  <p:iterate>
                                    <p:tmAbs val="0"/>
                                  </p:iterate>
                                  <p:childTnLst>
                                    <p:set>
                                      <p:cBhvr>
                                        <p:cTn id="11" fill="hold"/>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strVal val="4*#ppt_w"/>
                                          </p:val>
                                        </p:tav>
                                        <p:tav tm="100000">
                                          <p:val>
                                            <p:strVal val="#ppt_w"/>
                                          </p:val>
                                        </p:tav>
                                      </p:tavLst>
                                    </p:anim>
                                    <p:anim calcmode="lin" valueType="num">
                                      <p:cBhvr>
                                        <p:cTn id="13" dur="250" fill="hold"/>
                                        <p:tgtEl>
                                          <p:spTgt spid="37"/>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23" presetClass="entr" presetSubtype="32" fill="hold" grpId="0" nodeType="afterEffect">
                                  <p:stCondLst>
                                    <p:cond delay="150"/>
                                  </p:stCondLst>
                                  <p:iterate>
                                    <p:tmAbs val="0"/>
                                  </p:iterate>
                                  <p:childTnLst>
                                    <p:set>
                                      <p:cBhvr>
                                        <p:cTn id="16" fill="hold"/>
                                        <p:tgtEl>
                                          <p:spTgt spid="38"/>
                                        </p:tgtEl>
                                        <p:attrNameLst>
                                          <p:attrName>style.visibility</p:attrName>
                                        </p:attrNameLst>
                                      </p:cBhvr>
                                      <p:to>
                                        <p:strVal val="visible"/>
                                      </p:to>
                                    </p:set>
                                    <p:anim calcmode="lin" valueType="num">
                                      <p:cBhvr>
                                        <p:cTn id="17" dur="250" fill="hold"/>
                                        <p:tgtEl>
                                          <p:spTgt spid="38"/>
                                        </p:tgtEl>
                                        <p:attrNameLst>
                                          <p:attrName>ppt_w</p:attrName>
                                        </p:attrNameLst>
                                      </p:cBhvr>
                                      <p:tavLst>
                                        <p:tav tm="0">
                                          <p:val>
                                            <p:strVal val="4*#ppt_w"/>
                                          </p:val>
                                        </p:tav>
                                        <p:tav tm="100000">
                                          <p:val>
                                            <p:strVal val="#ppt_w"/>
                                          </p:val>
                                        </p:tav>
                                      </p:tavLst>
                                    </p:anim>
                                    <p:anim calcmode="lin" valueType="num">
                                      <p:cBhvr>
                                        <p:cTn id="18" dur="250" fill="hold"/>
                                        <p:tgtEl>
                                          <p:spTgt spid="38"/>
                                        </p:tgtEl>
                                        <p:attrNameLst>
                                          <p:attrName>ppt_h</p:attrName>
                                        </p:attrNameLst>
                                      </p:cBhvr>
                                      <p:tavLst>
                                        <p:tav tm="0">
                                          <p:val>
                                            <p:strVal val="4*#ppt_h"/>
                                          </p:val>
                                        </p:tav>
                                        <p:tav tm="100000">
                                          <p:val>
                                            <p:strVal val="#ppt_h"/>
                                          </p:val>
                                        </p:tav>
                                      </p:tavLst>
                                    </p:anim>
                                  </p:childTnLst>
                                </p:cTn>
                              </p:par>
                            </p:childTnLst>
                          </p:cTn>
                        </p:par>
                        <p:par>
                          <p:cTn id="19" fill="hold">
                            <p:stCondLst>
                              <p:cond delay="900"/>
                            </p:stCondLst>
                            <p:childTnLst>
                              <p:par>
                                <p:cTn id="20" presetID="23" presetClass="entr" presetSubtype="32" fill="hold" grpId="0" nodeType="afterEffect">
                                  <p:stCondLst>
                                    <p:cond delay="150"/>
                                  </p:stCondLst>
                                  <p:iterate>
                                    <p:tmAbs val="0"/>
                                  </p:iterate>
                                  <p:childTnLst>
                                    <p:set>
                                      <p:cBhvr>
                                        <p:cTn id="21" fill="hold"/>
                                        <p:tgtEl>
                                          <p:spTgt spid="39"/>
                                        </p:tgtEl>
                                        <p:attrNameLst>
                                          <p:attrName>style.visibility</p:attrName>
                                        </p:attrNameLst>
                                      </p:cBhvr>
                                      <p:to>
                                        <p:strVal val="visible"/>
                                      </p:to>
                                    </p:set>
                                    <p:anim calcmode="lin" valueType="num">
                                      <p:cBhvr>
                                        <p:cTn id="22" dur="250" fill="hold"/>
                                        <p:tgtEl>
                                          <p:spTgt spid="39"/>
                                        </p:tgtEl>
                                        <p:attrNameLst>
                                          <p:attrName>ppt_w</p:attrName>
                                        </p:attrNameLst>
                                      </p:cBhvr>
                                      <p:tavLst>
                                        <p:tav tm="0">
                                          <p:val>
                                            <p:strVal val="4*#ppt_w"/>
                                          </p:val>
                                        </p:tav>
                                        <p:tav tm="100000">
                                          <p:val>
                                            <p:strVal val="#ppt_w"/>
                                          </p:val>
                                        </p:tav>
                                      </p:tavLst>
                                    </p:anim>
                                    <p:anim calcmode="lin" valueType="num">
                                      <p:cBhvr>
                                        <p:cTn id="23" dur="250" fill="hold"/>
                                        <p:tgtEl>
                                          <p:spTgt spid="39"/>
                                        </p:tgtEl>
                                        <p:attrNameLst>
                                          <p:attrName>ppt_h</p:attrName>
                                        </p:attrNameLst>
                                      </p:cBhvr>
                                      <p:tavLst>
                                        <p:tav tm="0">
                                          <p:val>
                                            <p:strVal val="4*#ppt_h"/>
                                          </p:val>
                                        </p:tav>
                                        <p:tav tm="100000">
                                          <p:val>
                                            <p:strVal val="#ppt_h"/>
                                          </p:val>
                                        </p:tav>
                                      </p:tavLst>
                                    </p:anim>
                                  </p:childTnLst>
                                </p:cTn>
                              </p:par>
                            </p:childTnLst>
                          </p:cTn>
                        </p:par>
                        <p:par>
                          <p:cTn id="24" fill="hold">
                            <p:stCondLst>
                              <p:cond delay="1300"/>
                            </p:stCondLst>
                            <p:childTnLst>
                              <p:par>
                                <p:cTn id="25" presetID="23" presetClass="entr" presetSubtype="32" fill="hold" grpId="0" nodeType="afterEffect">
                                  <p:stCondLst>
                                    <p:cond delay="150"/>
                                  </p:stCondLst>
                                  <p:iterate>
                                    <p:tmAbs val="0"/>
                                  </p:iterate>
                                  <p:childTnLst>
                                    <p:set>
                                      <p:cBhvr>
                                        <p:cTn id="26" fill="hold"/>
                                        <p:tgtEl>
                                          <p:spTgt spid="40"/>
                                        </p:tgtEl>
                                        <p:attrNameLst>
                                          <p:attrName>style.visibility</p:attrName>
                                        </p:attrNameLst>
                                      </p:cBhvr>
                                      <p:to>
                                        <p:strVal val="visible"/>
                                      </p:to>
                                    </p:set>
                                    <p:anim calcmode="lin" valueType="num">
                                      <p:cBhvr>
                                        <p:cTn id="27" dur="250" fill="hold"/>
                                        <p:tgtEl>
                                          <p:spTgt spid="40"/>
                                        </p:tgtEl>
                                        <p:attrNameLst>
                                          <p:attrName>ppt_w</p:attrName>
                                        </p:attrNameLst>
                                      </p:cBhvr>
                                      <p:tavLst>
                                        <p:tav tm="0">
                                          <p:val>
                                            <p:strVal val="4*#ppt_w"/>
                                          </p:val>
                                        </p:tav>
                                        <p:tav tm="100000">
                                          <p:val>
                                            <p:strVal val="#ppt_w"/>
                                          </p:val>
                                        </p:tav>
                                      </p:tavLst>
                                    </p:anim>
                                    <p:anim calcmode="lin" valueType="num">
                                      <p:cBhvr>
                                        <p:cTn id="28" dur="250" fill="hold"/>
                                        <p:tgtEl>
                                          <p:spTgt spid="40"/>
                                        </p:tgtEl>
                                        <p:attrNameLst>
                                          <p:attrName>ppt_h</p:attrName>
                                        </p:attrNameLst>
                                      </p:cBhvr>
                                      <p:tavLst>
                                        <p:tav tm="0">
                                          <p:val>
                                            <p:strVal val="4*#ppt_h"/>
                                          </p:val>
                                        </p:tav>
                                        <p:tav tm="100000">
                                          <p:val>
                                            <p:strVal val="#ppt_h"/>
                                          </p:val>
                                        </p:tav>
                                      </p:tavLst>
                                    </p:anim>
                                  </p:childTnLst>
                                </p:cTn>
                              </p:par>
                            </p:childTnLst>
                          </p:cTn>
                        </p:par>
                        <p:par>
                          <p:cTn id="29" fill="hold">
                            <p:stCondLst>
                              <p:cond delay="1700"/>
                            </p:stCondLst>
                            <p:childTnLst>
                              <p:par>
                                <p:cTn id="30" presetID="23" presetClass="entr" presetSubtype="32" fill="hold" grpId="0" nodeType="afterEffect">
                                  <p:stCondLst>
                                    <p:cond delay="150"/>
                                  </p:stCondLst>
                                  <p:iterate>
                                    <p:tmAbs val="0"/>
                                  </p:iterate>
                                  <p:childTnLst>
                                    <p:set>
                                      <p:cBhvr>
                                        <p:cTn id="31" fill="hold"/>
                                        <p:tgtEl>
                                          <p:spTgt spid="41"/>
                                        </p:tgtEl>
                                        <p:attrNameLst>
                                          <p:attrName>style.visibility</p:attrName>
                                        </p:attrNameLst>
                                      </p:cBhvr>
                                      <p:to>
                                        <p:strVal val="visible"/>
                                      </p:to>
                                    </p:set>
                                    <p:anim calcmode="lin" valueType="num">
                                      <p:cBhvr>
                                        <p:cTn id="32" dur="250" fill="hold"/>
                                        <p:tgtEl>
                                          <p:spTgt spid="41"/>
                                        </p:tgtEl>
                                        <p:attrNameLst>
                                          <p:attrName>ppt_w</p:attrName>
                                        </p:attrNameLst>
                                      </p:cBhvr>
                                      <p:tavLst>
                                        <p:tav tm="0">
                                          <p:val>
                                            <p:strVal val="4*#ppt_w"/>
                                          </p:val>
                                        </p:tav>
                                        <p:tav tm="100000">
                                          <p:val>
                                            <p:strVal val="#ppt_w"/>
                                          </p:val>
                                        </p:tav>
                                      </p:tavLst>
                                    </p:anim>
                                    <p:anim calcmode="lin" valueType="num">
                                      <p:cBhvr>
                                        <p:cTn id="33" dur="250" fill="hold"/>
                                        <p:tgtEl>
                                          <p:spTgt spid="41"/>
                                        </p:tgtEl>
                                        <p:attrNameLst>
                                          <p:attrName>ppt_h</p:attrName>
                                        </p:attrNameLst>
                                      </p:cBhvr>
                                      <p:tavLst>
                                        <p:tav tm="0">
                                          <p:val>
                                            <p:strVal val="4*#ppt_h"/>
                                          </p:val>
                                        </p:tav>
                                        <p:tav tm="100000">
                                          <p:val>
                                            <p:strVal val="#ppt_h"/>
                                          </p:val>
                                        </p:tav>
                                      </p:tavLst>
                                    </p:anim>
                                  </p:childTnLst>
                                </p:cTn>
                              </p:par>
                            </p:childTnLst>
                          </p:cTn>
                        </p:par>
                        <p:par>
                          <p:cTn id="34" fill="hold">
                            <p:stCondLst>
                              <p:cond delay="2100"/>
                            </p:stCondLst>
                            <p:childTnLst>
                              <p:par>
                                <p:cTn id="35" presetID="23" presetClass="entr" presetSubtype="32" fill="hold" grpId="0" nodeType="afterEffect">
                                  <p:stCondLst>
                                    <p:cond delay="150"/>
                                  </p:stCondLst>
                                  <p:iterate>
                                    <p:tmAbs val="0"/>
                                  </p:iterate>
                                  <p:childTnLst>
                                    <p:set>
                                      <p:cBhvr>
                                        <p:cTn id="36" fill="hold"/>
                                        <p:tgtEl>
                                          <p:spTgt spid="42"/>
                                        </p:tgtEl>
                                        <p:attrNameLst>
                                          <p:attrName>style.visibility</p:attrName>
                                        </p:attrNameLst>
                                      </p:cBhvr>
                                      <p:to>
                                        <p:strVal val="visible"/>
                                      </p:to>
                                    </p:set>
                                    <p:anim calcmode="lin" valueType="num">
                                      <p:cBhvr>
                                        <p:cTn id="37" dur="250" fill="hold"/>
                                        <p:tgtEl>
                                          <p:spTgt spid="42"/>
                                        </p:tgtEl>
                                        <p:attrNameLst>
                                          <p:attrName>ppt_w</p:attrName>
                                        </p:attrNameLst>
                                      </p:cBhvr>
                                      <p:tavLst>
                                        <p:tav tm="0">
                                          <p:val>
                                            <p:strVal val="4*#ppt_w"/>
                                          </p:val>
                                        </p:tav>
                                        <p:tav tm="100000">
                                          <p:val>
                                            <p:strVal val="#ppt_w"/>
                                          </p:val>
                                        </p:tav>
                                      </p:tavLst>
                                    </p:anim>
                                    <p:anim calcmode="lin" valueType="num">
                                      <p:cBhvr>
                                        <p:cTn id="38" dur="250" fill="hold"/>
                                        <p:tgtEl>
                                          <p:spTgt spid="42"/>
                                        </p:tgtEl>
                                        <p:attrNameLst>
                                          <p:attrName>ppt_h</p:attrName>
                                        </p:attrNameLst>
                                      </p:cBhvr>
                                      <p:tavLst>
                                        <p:tav tm="0">
                                          <p:val>
                                            <p:strVal val="4*#ppt_h"/>
                                          </p:val>
                                        </p:tav>
                                        <p:tav tm="100000">
                                          <p:val>
                                            <p:strVal val="#ppt_h"/>
                                          </p:val>
                                        </p:tav>
                                      </p:tavLst>
                                    </p:anim>
                                  </p:childTnLst>
                                </p:cTn>
                              </p:par>
                            </p:childTnLst>
                          </p:cTn>
                        </p:par>
                        <p:par>
                          <p:cTn id="39" fill="hold">
                            <p:stCondLst>
                              <p:cond delay="2500"/>
                            </p:stCondLst>
                            <p:childTnLst>
                              <p:par>
                                <p:cTn id="40" presetID="1" presetClass="entr" presetSubtype="0" fill="hold" grpId="0" nodeType="afterEffect">
                                  <p:stCondLst>
                                    <p:cond delay="0"/>
                                  </p:stCondLst>
                                  <p:iterate type="lt">
                                    <p:tmAbs val="100"/>
                                  </p:iterate>
                                  <p:childTnLst>
                                    <p:set>
                                      <p:cBhvr>
                                        <p:cTn id="41" fill="hold"/>
                                        <p:tgtEl>
                                          <p:spTgt spid="25"/>
                                        </p:tgtEl>
                                        <p:attrNameLst>
                                          <p:attrName>style.visibility</p:attrName>
                                        </p:attrNameLst>
                                      </p:cBhvr>
                                      <p:to>
                                        <p:strVal val="visible"/>
                                      </p:to>
                                    </p:set>
                                  </p:childTnLst>
                                </p:cTn>
                              </p:par>
                            </p:childTnLst>
                          </p:cTn>
                        </p:par>
                        <p:par>
                          <p:cTn id="42" fill="hold">
                            <p:stCondLst>
                              <p:cond delay="4700"/>
                            </p:stCondLst>
                            <p:childTnLst>
                              <p:par>
                                <p:cTn id="43" presetID="22" presetClass="entr" presetSubtype="8" fill="hold" grpId="0" nodeType="afterEffect">
                                  <p:stCondLst>
                                    <p:cond delay="80"/>
                                  </p:stCondLst>
                                  <p:iterate>
                                    <p:tmAbs val="0"/>
                                  </p:iterate>
                                  <p:childTnLst>
                                    <p:set>
                                      <p:cBhvr>
                                        <p:cTn id="44" fill="hold"/>
                                        <p:tgtEl>
                                          <p:spTgt spid="30"/>
                                        </p:tgtEl>
                                        <p:attrNameLst>
                                          <p:attrName>style.visibility</p:attrName>
                                        </p:attrNameLst>
                                      </p:cBhvr>
                                      <p:to>
                                        <p:strVal val="visible"/>
                                      </p:to>
                                    </p:set>
                                    <p:animEffect transition="in" filter="wipe(left)">
                                      <p:cBhvr>
                                        <p:cTn id="45" dur="100"/>
                                        <p:tgtEl>
                                          <p:spTgt spid="30"/>
                                        </p:tgtEl>
                                      </p:cBhvr>
                                    </p:animEffect>
                                  </p:childTnLst>
                                </p:cTn>
                              </p:par>
                            </p:childTnLst>
                          </p:cTn>
                        </p:par>
                        <p:par>
                          <p:cTn id="46" fill="hold">
                            <p:stCondLst>
                              <p:cond delay="4880"/>
                            </p:stCondLst>
                            <p:childTnLst>
                              <p:par>
                                <p:cTn id="47" presetID="22" presetClass="entr" presetSubtype="8" fill="hold" grpId="0" nodeType="afterEffect">
                                  <p:stCondLst>
                                    <p:cond delay="80"/>
                                  </p:stCondLst>
                                  <p:iterate>
                                    <p:tmAbs val="0"/>
                                  </p:iterate>
                                  <p:childTnLst>
                                    <p:set>
                                      <p:cBhvr>
                                        <p:cTn id="48" fill="hold"/>
                                        <p:tgtEl>
                                          <p:spTgt spid="31"/>
                                        </p:tgtEl>
                                        <p:attrNameLst>
                                          <p:attrName>style.visibility</p:attrName>
                                        </p:attrNameLst>
                                      </p:cBhvr>
                                      <p:to>
                                        <p:strVal val="visible"/>
                                      </p:to>
                                    </p:set>
                                    <p:animEffect transition="in" filter="wipe(left)">
                                      <p:cBhvr>
                                        <p:cTn id="49" dur="100"/>
                                        <p:tgtEl>
                                          <p:spTgt spid="31"/>
                                        </p:tgtEl>
                                      </p:cBhvr>
                                    </p:animEffect>
                                  </p:childTnLst>
                                </p:cTn>
                              </p:par>
                            </p:childTnLst>
                          </p:cTn>
                        </p:par>
                        <p:par>
                          <p:cTn id="50" fill="hold">
                            <p:stCondLst>
                              <p:cond delay="5060"/>
                            </p:stCondLst>
                            <p:childTnLst>
                              <p:par>
                                <p:cTn id="51" presetID="1" presetClass="entr" presetSubtype="0" fill="hold" grpId="0" nodeType="afterEffect">
                                  <p:stCondLst>
                                    <p:cond delay="0"/>
                                  </p:stCondLst>
                                  <p:iterate type="lt">
                                    <p:tmAbs val="100"/>
                                  </p:iterate>
                                  <p:childTnLst>
                                    <p:set>
                                      <p:cBhvr>
                                        <p:cTn id="52"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5" grpId="0" animBg="1" advAuto="0"/>
      <p:bldP spid="30" grpId="0" animBg="1" advAuto="0"/>
      <p:bldP spid="31" grpId="0" animBg="1" advAuto="0"/>
      <p:bldP spid="37" grpId="0" animBg="1" advAuto="0"/>
      <p:bldP spid="38" grpId="0" animBg="1" advAuto="0"/>
      <p:bldP spid="39" grpId="0" animBg="1" advAuto="0"/>
      <p:bldP spid="40" grpId="0" animBg="1" advAuto="0"/>
      <p:bldP spid="41" grpId="0" animBg="1" advAuto="0"/>
      <p:bldP spid="42" grpId="0" animBg="1" advAuto="0"/>
      <p:bldP spid="4" grpId="0" animBg="1"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36" r="136"/>
          <a:stretch/>
        </p:blipFill>
        <p:spPr>
          <a:xfrm>
            <a:off x="0" y="-17641"/>
            <a:ext cx="24377650" cy="13749909"/>
          </a:xfrm>
          <a:prstGeom prst="rect">
            <a:avLst/>
          </a:prstGeom>
        </p:spPr>
      </p:pic>
    </p:spTree>
    <p:extLst>
      <p:ext uri="{BB962C8B-B14F-4D97-AF65-F5344CB8AC3E}">
        <p14:creationId xmlns:p14="http://schemas.microsoft.com/office/powerpoint/2010/main" val="190165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newspaper with a person in a suit speaking into microphones&#10;&#10;Description automatically generated">
            <a:extLst>
              <a:ext uri="{FF2B5EF4-FFF2-40B4-BE49-F238E27FC236}">
                <a16:creationId xmlns:a16="http://schemas.microsoft.com/office/drawing/2014/main" id="{0FE112E9-123D-C1CA-05AA-E0ACB39B2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2076" y="1286934"/>
            <a:ext cx="9136548" cy="11142132"/>
          </a:xfrm>
          <a:prstGeom prst="rect">
            <a:avLst/>
          </a:prstGeom>
        </p:spPr>
      </p:pic>
      <p:sp>
        <p:nvSpPr>
          <p:cNvPr id="15" name="Rectangle 1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775" y="960120"/>
            <a:ext cx="22470099" cy="1179576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ver of a magazine&#10;&#10;Description automatically generated">
            <a:extLst>
              <a:ext uri="{FF2B5EF4-FFF2-40B4-BE49-F238E27FC236}">
                <a16:creationId xmlns:a16="http://schemas.microsoft.com/office/drawing/2014/main" id="{A666A7C2-236B-6335-C8B0-A6C6DAC85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286" y="1286934"/>
            <a:ext cx="8468020" cy="11142132"/>
          </a:xfrm>
          <a:prstGeom prst="rect">
            <a:avLst/>
          </a:prstGeom>
        </p:spPr>
      </p:pic>
    </p:spTree>
    <p:extLst>
      <p:ext uri="{BB962C8B-B14F-4D97-AF65-F5344CB8AC3E}">
        <p14:creationId xmlns:p14="http://schemas.microsoft.com/office/powerpoint/2010/main" val="98404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 y="0"/>
            <a:ext cx="24377631" cy="13716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26" r="1720" b="1"/>
          <a:stretch/>
        </p:blipFill>
        <p:spPr>
          <a:xfrm>
            <a:off x="2310492" y="1275524"/>
            <a:ext cx="19774465" cy="11153540"/>
          </a:xfrm>
          <a:prstGeom prst="rect">
            <a:avLst/>
          </a:prstGeom>
        </p:spPr>
      </p:pic>
    </p:spTree>
    <p:extLst>
      <p:ext uri="{BB962C8B-B14F-4D97-AF65-F5344CB8AC3E}">
        <p14:creationId xmlns:p14="http://schemas.microsoft.com/office/powerpoint/2010/main" val="150181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775" y="960120"/>
            <a:ext cx="22470099" cy="11795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268" r="3268"/>
          <a:stretch/>
        </p:blipFill>
        <p:spPr>
          <a:xfrm>
            <a:off x="2317845" y="1286934"/>
            <a:ext cx="19741958" cy="11142132"/>
          </a:xfrm>
          <a:prstGeom prst="rect">
            <a:avLst/>
          </a:prstGeom>
        </p:spPr>
      </p:pic>
    </p:spTree>
    <p:extLst>
      <p:ext uri="{BB962C8B-B14F-4D97-AF65-F5344CB8AC3E}">
        <p14:creationId xmlns:p14="http://schemas.microsoft.com/office/powerpoint/2010/main" val="224012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5122" b="5122"/>
          <a:stretch/>
        </p:blipFill>
        <p:spPr>
          <a:xfrm>
            <a:off x="1368793" y="1371600"/>
            <a:ext cx="21637614" cy="10972800"/>
          </a:xfrm>
          <a:prstGeom prst="rect">
            <a:avLst/>
          </a:prstGeom>
        </p:spPr>
      </p:pic>
    </p:spTree>
    <p:extLst>
      <p:ext uri="{BB962C8B-B14F-4D97-AF65-F5344CB8AC3E}">
        <p14:creationId xmlns:p14="http://schemas.microsoft.com/office/powerpoint/2010/main" val="164817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33550" y="8333981"/>
            <a:ext cx="20940713" cy="1764176"/>
            <a:chOff x="1692324" y="483017"/>
            <a:chExt cx="20940713" cy="1707630"/>
          </a:xfrm>
        </p:grpSpPr>
        <p:sp>
          <p:nvSpPr>
            <p:cNvPr id="22" name="TextBox 21"/>
            <p:cNvSpPr txBox="1"/>
            <p:nvPr/>
          </p:nvSpPr>
          <p:spPr>
            <a:xfrm>
              <a:off x="1692324" y="483017"/>
              <a:ext cx="20940713" cy="1446532"/>
            </a:xfrm>
            <a:prstGeom prst="rect">
              <a:avLst/>
            </a:prstGeom>
            <a:noFill/>
          </p:spPr>
          <p:txBody>
            <a:bodyPr wrap="square" lIns="91422" tIns="45711" rIns="91422" bIns="45711" rtlCol="0">
              <a:spAutoFit/>
            </a:bodyPr>
            <a:lstStyle/>
            <a:p>
              <a:pPr algn="ctr"/>
              <a:r>
                <a:rPr lang="en-GB" sz="8800" b="1" i="0" dirty="0">
                  <a:effectLst/>
                  <a:latin typeface="Lato" panose="020F0502020204030203" pitchFamily="34" charset="0"/>
                  <a:ea typeface="Lato" panose="020F0502020204030203" pitchFamily="34" charset="0"/>
                  <a:cs typeface="Lato" panose="020F0502020204030203" pitchFamily="34" charset="0"/>
                </a:rPr>
                <a:t>Blockchain</a:t>
              </a:r>
              <a:endParaRPr lang="id-ID" sz="19900" b="1" dirty="0">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1412311" y="209921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5" name="TextBox 24"/>
          <p:cNvSpPr txBox="1"/>
          <p:nvPr/>
        </p:nvSpPr>
        <p:spPr>
          <a:xfrm>
            <a:off x="1733549" y="10292693"/>
            <a:ext cx="20940713" cy="3177628"/>
          </a:xfrm>
          <a:prstGeom prst="rect">
            <a:avLst/>
          </a:prstGeom>
          <a:noFill/>
        </p:spPr>
        <p:txBody>
          <a:bodyPr wrap="square" lIns="182843" tIns="91422" rIns="182843" bIns="91422" rtlCol="0">
            <a:spAutoFit/>
          </a:bodyPr>
          <a:lstStyle/>
          <a:p>
            <a:pPr>
              <a:lnSpc>
                <a:spcPct val="110000"/>
              </a:lnSpc>
            </a:pPr>
            <a:r>
              <a:rPr lang="en-GB" dirty="0"/>
              <a:t>Blockchain is a decentralized, digital ledger system that records and securely stores information across multiple computers, ensuring transparency and immutability. Each block of data is cryptographically linked to the previous one, forming a chain of records. Its design prevents the alteration of existing data, making it a secure and reliable system for recording transactions, such as those in cryptocurrencies like Bitcoin.</a:t>
            </a:r>
            <a:endParaRPr lang="en-US" sz="2800" dirty="0">
              <a:latin typeface="Lato Light"/>
              <a:cs typeface="Lato Light"/>
            </a:endParaRPr>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4600" b="24600"/>
          <a:stretch/>
        </p:blipFill>
        <p:spPr>
          <a:xfrm>
            <a:off x="0" y="-107187"/>
            <a:ext cx="24377650" cy="8229600"/>
          </a:xfrm>
        </p:spPr>
      </p:pic>
    </p:spTree>
    <p:extLst>
      <p:ext uri="{BB962C8B-B14F-4D97-AF65-F5344CB8AC3E}">
        <p14:creationId xmlns:p14="http://schemas.microsoft.com/office/powerpoint/2010/main" val="371971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8941317" y="481901"/>
            <a:ext cx="14723064" cy="2080203"/>
            <a:chOff x="5464428" y="481901"/>
            <a:chExt cx="12359700" cy="2080203"/>
          </a:xfrm>
        </p:grpSpPr>
        <p:sp>
          <p:nvSpPr>
            <p:cNvPr id="93" name="TextBox 92"/>
            <p:cNvSpPr txBox="1"/>
            <p:nvPr/>
          </p:nvSpPr>
          <p:spPr>
            <a:xfrm>
              <a:off x="5464428" y="481901"/>
              <a:ext cx="12359700" cy="923312"/>
            </a:xfrm>
            <a:prstGeom prst="rect">
              <a:avLst/>
            </a:prstGeom>
            <a:noFill/>
          </p:spPr>
          <p:txBody>
            <a:bodyPr wrap="square" lIns="91422" tIns="45711" rIns="91422" bIns="45711" rtlCol="0">
              <a:spAutoFit/>
            </a:bodyPr>
            <a:lstStyle/>
            <a:p>
              <a:pPr algn="ctr" fontAlgn="base"/>
              <a:r>
                <a:rPr lang="en-GB" sz="5400" b="0" i="0" dirty="0">
                  <a:solidFill>
                    <a:srgbClr val="000000"/>
                  </a:solidFill>
                  <a:effectLst/>
                  <a:latin typeface="inherit"/>
                </a:rPr>
                <a:t>Central Bank: The Owner of </a:t>
              </a:r>
              <a:r>
                <a:rPr lang="en-GB" sz="5400" b="1" i="0" dirty="0">
                  <a:solidFill>
                    <a:srgbClr val="000000"/>
                  </a:solidFill>
                  <a:effectLst/>
                  <a:latin typeface="inherit"/>
                </a:rPr>
                <a:t>Carrot-and-Stick</a:t>
              </a:r>
              <a:endParaRPr lang="en-GB" sz="5400" b="0" i="0" dirty="0">
                <a:solidFill>
                  <a:srgbClr val="000000"/>
                </a:solidFill>
                <a:effectLst/>
                <a:latin typeface="Palatino Linotype" panose="02040502050505030304" pitchFamily="18" charset="0"/>
              </a:endParaRP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0183804" y="2583743"/>
            <a:ext cx="155312"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9" name="TextBox 28">
            <a:extLst>
              <a:ext uri="{FF2B5EF4-FFF2-40B4-BE49-F238E27FC236}">
                <a16:creationId xmlns:a16="http://schemas.microsoft.com/office/drawing/2014/main" id="{1ACB08F5-9450-A9BF-3062-728C85628C30}"/>
              </a:ext>
            </a:extLst>
          </p:cNvPr>
          <p:cNvSpPr txBox="1"/>
          <p:nvPr/>
        </p:nvSpPr>
        <p:spPr>
          <a:xfrm>
            <a:off x="10403840" y="2592607"/>
            <a:ext cx="12760959" cy="1754326"/>
          </a:xfrm>
          <a:prstGeom prst="rect">
            <a:avLst/>
          </a:prstGeom>
          <a:noFill/>
        </p:spPr>
        <p:txBody>
          <a:bodyPr wrap="square" rtlCol="0">
            <a:spAutoFit/>
          </a:bodyPr>
          <a:lstStyle/>
          <a:p>
            <a:r>
              <a:rPr lang="en-GB" dirty="0"/>
              <a:t>Offering loans at a below-market rate to support ‘environment businesses’ (B. of Japan)</a:t>
            </a:r>
            <a:br>
              <a:rPr lang="en-GB" dirty="0"/>
            </a:br>
            <a:endParaRPr lang="en-GB" b="1" dirty="0"/>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0241370" y="522697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0433372" y="5163130"/>
            <a:ext cx="12936461" cy="1200329"/>
          </a:xfrm>
          <a:prstGeom prst="rect">
            <a:avLst/>
          </a:prstGeom>
          <a:noFill/>
        </p:spPr>
        <p:txBody>
          <a:bodyPr wrap="square" rtlCol="0">
            <a:spAutoFit/>
          </a:bodyPr>
          <a:lstStyle/>
          <a:p>
            <a:pPr fontAlgn="base"/>
            <a:r>
              <a:rPr lang="en-GB" dirty="0"/>
              <a:t>Credit quota: Bank loans should be directed to environmental friendly sectors (Bangladesh)</a:t>
            </a:r>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10211838" y="8160634"/>
            <a:ext cx="155312" cy="1325064"/>
          </a:xfrm>
          <a:prstGeom prst="round2SameRect">
            <a:avLst>
              <a:gd name="adj1" fmla="val 50000"/>
              <a:gd name="adj2"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0429733" y="7952705"/>
            <a:ext cx="13260541" cy="1754326"/>
          </a:xfrm>
          <a:prstGeom prst="rect">
            <a:avLst/>
          </a:prstGeom>
          <a:noFill/>
        </p:spPr>
        <p:txBody>
          <a:bodyPr wrap="square" rtlCol="0">
            <a:spAutoFit/>
          </a:bodyPr>
          <a:lstStyle/>
          <a:p>
            <a:r>
              <a:rPr lang="en-GB" dirty="0"/>
              <a:t>Using </a:t>
            </a:r>
            <a:r>
              <a:rPr lang="en-GB" b="1" dirty="0"/>
              <a:t>E</a:t>
            </a:r>
            <a:r>
              <a:rPr lang="en-GB" dirty="0"/>
              <a:t>nvironmental, </a:t>
            </a:r>
            <a:r>
              <a:rPr lang="en-GB" b="1" dirty="0"/>
              <a:t>S</a:t>
            </a:r>
            <a:r>
              <a:rPr lang="en-GB" dirty="0"/>
              <a:t>ocial, and Corporate </a:t>
            </a:r>
            <a:r>
              <a:rPr lang="en-GB" b="1" dirty="0"/>
              <a:t>G</a:t>
            </a:r>
            <a:r>
              <a:rPr lang="en-GB" dirty="0"/>
              <a:t>overnance (ESG) criteria for the government’s pension fund and excludes coal-based energy companies (The Norge Bank)</a:t>
            </a:r>
            <a:endParaRPr lang="id-ID" b="1" dirty="0">
              <a:latin typeface="Lato Regular"/>
              <a:cs typeface="Lato Regular"/>
            </a:endParaRPr>
          </a:p>
        </p:txBody>
      </p:sp>
      <p:sp>
        <p:nvSpPr>
          <p:cNvPr id="40" name="Round Same Side Corner Rectangle 89">
            <a:extLst>
              <a:ext uri="{FF2B5EF4-FFF2-40B4-BE49-F238E27FC236}">
                <a16:creationId xmlns:a16="http://schemas.microsoft.com/office/drawing/2014/main" id="{4DCE1737-9158-6CA0-F41A-062676D1124B}"/>
              </a:ext>
            </a:extLst>
          </p:cNvPr>
          <p:cNvSpPr/>
          <p:nvPr/>
        </p:nvSpPr>
        <p:spPr>
          <a:xfrm rot="10800000" flipH="1">
            <a:off x="10241371" y="11372727"/>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1" name="TextBox 40">
            <a:extLst>
              <a:ext uri="{FF2B5EF4-FFF2-40B4-BE49-F238E27FC236}">
                <a16:creationId xmlns:a16="http://schemas.microsoft.com/office/drawing/2014/main" id="{39AEA37E-532F-2171-FE5D-1FAF39CF8990}"/>
              </a:ext>
            </a:extLst>
          </p:cNvPr>
          <p:cNvSpPr txBox="1"/>
          <p:nvPr/>
        </p:nvSpPr>
        <p:spPr>
          <a:xfrm>
            <a:off x="10403840" y="11315628"/>
            <a:ext cx="13753793" cy="646331"/>
          </a:xfrm>
          <a:prstGeom prst="rect">
            <a:avLst/>
          </a:prstGeom>
          <a:noFill/>
        </p:spPr>
        <p:txBody>
          <a:bodyPr wrap="square" rtlCol="0">
            <a:spAutoFit/>
          </a:bodyPr>
          <a:lstStyle/>
          <a:p>
            <a:pPr fontAlgn="base"/>
            <a:r>
              <a:rPr lang="en-GB" dirty="0"/>
              <a:t>Green Quantitative Easing (ECB)</a:t>
            </a:r>
          </a:p>
        </p:txBody>
      </p:sp>
      <p:pic>
        <p:nvPicPr>
          <p:cNvPr id="5" name="Picture Placeholder 4">
            <a:extLst>
              <a:ext uri="{FF2B5EF4-FFF2-40B4-BE49-F238E27FC236}">
                <a16:creationId xmlns:a16="http://schemas.microsoft.com/office/drawing/2014/main" id="{AA78C2B6-CB85-C560-7989-0924B241123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5011" r="5567"/>
          <a:stretch/>
        </p:blipFill>
        <p:spPr>
          <a:xfrm>
            <a:off x="-109028" y="-40594"/>
            <a:ext cx="9672121" cy="13801153"/>
          </a:xfrm>
        </p:spPr>
      </p:pic>
    </p:spTree>
    <p:extLst>
      <p:ext uri="{BB962C8B-B14F-4D97-AF65-F5344CB8AC3E}">
        <p14:creationId xmlns:p14="http://schemas.microsoft.com/office/powerpoint/2010/main" val="375088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1" grpId="0" animBg="1"/>
      <p:bldP spid="32" grpId="0"/>
      <p:bldP spid="37" grpId="0" animBg="1"/>
      <p:bldP spid="38" grpId="0"/>
      <p:bldP spid="40" grpId="0" animBg="1"/>
      <p:bldP spid="4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p:cNvSpPr/>
          <p:nvPr/>
        </p:nvSpPr>
        <p:spPr>
          <a:xfrm>
            <a:off x="0" y="215416"/>
            <a:ext cx="24377651" cy="13497939"/>
          </a:xfrm>
          <a:prstGeom prst="rect">
            <a:avLst/>
          </a:prstGeom>
          <a:solidFill>
            <a:schemeClr val="tx1"/>
          </a:solidFill>
          <a:ln w="12700">
            <a:miter lim="400000"/>
          </a:ln>
        </p:spPr>
        <p:txBody>
          <a:bodyPr lIns="71418" tIns="71418" rIns="71418" bIns="71418" anchor="ctr"/>
          <a:lstStyle/>
          <a:p>
            <a:pPr>
              <a:lnSpc>
                <a:spcPct val="130000"/>
              </a:lnSpc>
              <a:defRPr sz="2100" b="0" spc="-21"/>
            </a:pPr>
            <a:endParaRPr sz="2099" dirty="0"/>
          </a:p>
        </p:txBody>
      </p:sp>
      <p:sp>
        <p:nvSpPr>
          <p:cNvPr id="25" name="IMPERIAL"/>
          <p:cNvSpPr txBox="1"/>
          <p:nvPr/>
        </p:nvSpPr>
        <p:spPr>
          <a:xfrm>
            <a:off x="1483371" y="4149566"/>
            <a:ext cx="21410907" cy="406265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r>
              <a:rPr lang="en-GB" dirty="0">
                <a:latin typeface="Lato" panose="020F0502020204030203" pitchFamily="34" charset="0"/>
                <a:ea typeface="Lato" panose="020F0502020204030203" pitchFamily="34" charset="0"/>
                <a:cs typeface="Lato" panose="020F0502020204030203" pitchFamily="34" charset="0"/>
              </a:rPr>
              <a:t>Data Revolution</a:t>
            </a:r>
          </a:p>
          <a:p>
            <a:r>
              <a:rPr lang="en-GB" dirty="0">
                <a:latin typeface="Lato" panose="020F0502020204030203" pitchFamily="34" charset="0"/>
                <a:ea typeface="Lato" panose="020F0502020204030203" pitchFamily="34" charset="0"/>
                <a:cs typeface="Lato" panose="020F0502020204030203" pitchFamily="34" charset="0"/>
              </a:rPr>
              <a:t> and </a:t>
            </a:r>
          </a:p>
          <a:p>
            <a:r>
              <a:rPr lang="en-GB" dirty="0">
                <a:latin typeface="Lato" panose="020F0502020204030203" pitchFamily="34" charset="0"/>
                <a:ea typeface="Lato" panose="020F0502020204030203" pitchFamily="34" charset="0"/>
                <a:cs typeface="Lato" panose="020F0502020204030203" pitchFamily="34" charset="0"/>
              </a:rPr>
              <a:t>Finance</a:t>
            </a:r>
            <a:endParaRPr lang="en-GB" b="1" dirty="0">
              <a:latin typeface="Lato" panose="020F0502020204030203" pitchFamily="34" charset="0"/>
              <a:ea typeface="Lato" panose="020F0502020204030203" pitchFamily="34" charset="0"/>
              <a:cs typeface="Lato" panose="020F0502020204030203" pitchFamily="34" charset="0"/>
            </a:endParaRPr>
          </a:p>
        </p:txBody>
      </p:sp>
      <p:sp>
        <p:nvSpPr>
          <p:cNvPr id="30" name="Rechteck"/>
          <p:cNvSpPr/>
          <p:nvPr/>
        </p:nvSpPr>
        <p:spPr>
          <a:xfrm>
            <a:off x="13251499" y="9850287"/>
            <a:ext cx="1066575" cy="15890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1" name="Rechteck"/>
          <p:cNvSpPr/>
          <p:nvPr/>
        </p:nvSpPr>
        <p:spPr>
          <a:xfrm>
            <a:off x="14313419" y="9850287"/>
            <a:ext cx="1066575" cy="15890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7" name="Rechteck"/>
          <p:cNvSpPr/>
          <p:nvPr/>
        </p:nvSpPr>
        <p:spPr>
          <a:xfrm>
            <a:off x="0" y="6118"/>
            <a:ext cx="4073834" cy="209298"/>
          </a:xfrm>
          <a:prstGeom prst="rect">
            <a:avLst/>
          </a:prstGeom>
          <a:solidFill>
            <a:schemeClr val="accent1"/>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8" name="Rechteck"/>
          <p:cNvSpPr/>
          <p:nvPr/>
        </p:nvSpPr>
        <p:spPr>
          <a:xfrm>
            <a:off x="4069258" y="6118"/>
            <a:ext cx="4073835" cy="209298"/>
          </a:xfrm>
          <a:prstGeom prst="rect">
            <a:avLst/>
          </a:prstGeom>
          <a:solidFill>
            <a:schemeClr val="accent2"/>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39" name="Rechteck"/>
          <p:cNvSpPr/>
          <p:nvPr/>
        </p:nvSpPr>
        <p:spPr>
          <a:xfrm>
            <a:off x="8109241" y="6118"/>
            <a:ext cx="4073835" cy="209298"/>
          </a:xfrm>
          <a:prstGeom prst="rect">
            <a:avLst/>
          </a:prstGeom>
          <a:solidFill>
            <a:schemeClr val="accent3"/>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0" name="Rechteck"/>
          <p:cNvSpPr/>
          <p:nvPr/>
        </p:nvSpPr>
        <p:spPr>
          <a:xfrm>
            <a:off x="12178501" y="6118"/>
            <a:ext cx="4073835" cy="209298"/>
          </a:xfrm>
          <a:prstGeom prst="rect">
            <a:avLst/>
          </a:prstGeom>
          <a:solidFill>
            <a:schemeClr val="accent4"/>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1" name="Rechteck"/>
          <p:cNvSpPr/>
          <p:nvPr/>
        </p:nvSpPr>
        <p:spPr>
          <a:xfrm>
            <a:off x="16247762" y="6118"/>
            <a:ext cx="4073834" cy="209298"/>
          </a:xfrm>
          <a:prstGeom prst="rect">
            <a:avLst/>
          </a:prstGeom>
          <a:solidFill>
            <a:schemeClr val="accent5"/>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2" name="Rechteck"/>
          <p:cNvSpPr/>
          <p:nvPr/>
        </p:nvSpPr>
        <p:spPr>
          <a:xfrm>
            <a:off x="20303815" y="6118"/>
            <a:ext cx="4073835" cy="209298"/>
          </a:xfrm>
          <a:prstGeom prst="rect">
            <a:avLst/>
          </a:prstGeom>
          <a:solidFill>
            <a:schemeClr val="accent6"/>
          </a:solidFill>
          <a:ln w="12700">
            <a:miter lim="400000"/>
          </a:ln>
        </p:spPr>
        <p:txBody>
          <a:bodyPr lIns="71418" tIns="71418" rIns="71418" bIns="71418" anchor="ctr"/>
          <a:lstStyle/>
          <a:p>
            <a:pPr defTabSz="914126">
              <a:defRPr sz="1800" b="0" spc="0">
                <a:solidFill>
                  <a:srgbClr val="262626"/>
                </a:solidFill>
              </a:defRPr>
            </a:pPr>
            <a:endParaRPr sz="1799"/>
          </a:p>
        </p:txBody>
      </p:sp>
      <p:sp>
        <p:nvSpPr>
          <p:cNvPr id="4" name="IMPERIAL">
            <a:extLst>
              <a:ext uri="{FF2B5EF4-FFF2-40B4-BE49-F238E27FC236}">
                <a16:creationId xmlns:a16="http://schemas.microsoft.com/office/drawing/2014/main" id="{27400D90-3222-23B0-2FEE-CC6208EE8BF0}"/>
              </a:ext>
            </a:extLst>
          </p:cNvPr>
          <p:cNvSpPr txBox="1"/>
          <p:nvPr/>
        </p:nvSpPr>
        <p:spPr>
          <a:xfrm>
            <a:off x="8109241" y="12017957"/>
            <a:ext cx="6927885"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lnSpc>
                <a:spcPct val="100000"/>
              </a:lnSpc>
              <a:defRPr sz="8800" spc="1936">
                <a:solidFill>
                  <a:srgbClr val="FFFFFF"/>
                </a:solidFill>
              </a:defRPr>
            </a:lvl1pPr>
          </a:lstStyle>
          <a:p>
            <a:endParaRPr lang="en-GB" sz="3600" b="1" dirty="0">
              <a:latin typeface="+mj-lt"/>
            </a:endParaRPr>
          </a:p>
        </p:txBody>
      </p:sp>
    </p:spTree>
    <p:extLst>
      <p:ext uri="{BB962C8B-B14F-4D97-AF65-F5344CB8AC3E}">
        <p14:creationId xmlns:p14="http://schemas.microsoft.com/office/powerpoint/2010/main" val="3403945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3" presetClass="entr" presetSubtype="32" fill="hold" grpId="0" nodeType="afterEffect">
                                  <p:stCondLst>
                                    <p:cond delay="0"/>
                                  </p:stCondLst>
                                  <p:iterate>
                                    <p:tmAbs val="0"/>
                                  </p:iterate>
                                  <p:childTnLst>
                                    <p:set>
                                      <p:cBhvr>
                                        <p:cTn id="11" fill="hold"/>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strVal val="4*#ppt_w"/>
                                          </p:val>
                                        </p:tav>
                                        <p:tav tm="100000">
                                          <p:val>
                                            <p:strVal val="#ppt_w"/>
                                          </p:val>
                                        </p:tav>
                                      </p:tavLst>
                                    </p:anim>
                                    <p:anim calcmode="lin" valueType="num">
                                      <p:cBhvr>
                                        <p:cTn id="13" dur="250" fill="hold"/>
                                        <p:tgtEl>
                                          <p:spTgt spid="37"/>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23" presetClass="entr" presetSubtype="32" fill="hold" grpId="0" nodeType="afterEffect">
                                  <p:stCondLst>
                                    <p:cond delay="150"/>
                                  </p:stCondLst>
                                  <p:iterate>
                                    <p:tmAbs val="0"/>
                                  </p:iterate>
                                  <p:childTnLst>
                                    <p:set>
                                      <p:cBhvr>
                                        <p:cTn id="16" fill="hold"/>
                                        <p:tgtEl>
                                          <p:spTgt spid="38"/>
                                        </p:tgtEl>
                                        <p:attrNameLst>
                                          <p:attrName>style.visibility</p:attrName>
                                        </p:attrNameLst>
                                      </p:cBhvr>
                                      <p:to>
                                        <p:strVal val="visible"/>
                                      </p:to>
                                    </p:set>
                                    <p:anim calcmode="lin" valueType="num">
                                      <p:cBhvr>
                                        <p:cTn id="17" dur="250" fill="hold"/>
                                        <p:tgtEl>
                                          <p:spTgt spid="38"/>
                                        </p:tgtEl>
                                        <p:attrNameLst>
                                          <p:attrName>ppt_w</p:attrName>
                                        </p:attrNameLst>
                                      </p:cBhvr>
                                      <p:tavLst>
                                        <p:tav tm="0">
                                          <p:val>
                                            <p:strVal val="4*#ppt_w"/>
                                          </p:val>
                                        </p:tav>
                                        <p:tav tm="100000">
                                          <p:val>
                                            <p:strVal val="#ppt_w"/>
                                          </p:val>
                                        </p:tav>
                                      </p:tavLst>
                                    </p:anim>
                                    <p:anim calcmode="lin" valueType="num">
                                      <p:cBhvr>
                                        <p:cTn id="18" dur="250" fill="hold"/>
                                        <p:tgtEl>
                                          <p:spTgt spid="38"/>
                                        </p:tgtEl>
                                        <p:attrNameLst>
                                          <p:attrName>ppt_h</p:attrName>
                                        </p:attrNameLst>
                                      </p:cBhvr>
                                      <p:tavLst>
                                        <p:tav tm="0">
                                          <p:val>
                                            <p:strVal val="4*#ppt_h"/>
                                          </p:val>
                                        </p:tav>
                                        <p:tav tm="100000">
                                          <p:val>
                                            <p:strVal val="#ppt_h"/>
                                          </p:val>
                                        </p:tav>
                                      </p:tavLst>
                                    </p:anim>
                                  </p:childTnLst>
                                </p:cTn>
                              </p:par>
                            </p:childTnLst>
                          </p:cTn>
                        </p:par>
                        <p:par>
                          <p:cTn id="19" fill="hold">
                            <p:stCondLst>
                              <p:cond delay="900"/>
                            </p:stCondLst>
                            <p:childTnLst>
                              <p:par>
                                <p:cTn id="20" presetID="23" presetClass="entr" presetSubtype="32" fill="hold" grpId="0" nodeType="afterEffect">
                                  <p:stCondLst>
                                    <p:cond delay="150"/>
                                  </p:stCondLst>
                                  <p:iterate>
                                    <p:tmAbs val="0"/>
                                  </p:iterate>
                                  <p:childTnLst>
                                    <p:set>
                                      <p:cBhvr>
                                        <p:cTn id="21" fill="hold"/>
                                        <p:tgtEl>
                                          <p:spTgt spid="39"/>
                                        </p:tgtEl>
                                        <p:attrNameLst>
                                          <p:attrName>style.visibility</p:attrName>
                                        </p:attrNameLst>
                                      </p:cBhvr>
                                      <p:to>
                                        <p:strVal val="visible"/>
                                      </p:to>
                                    </p:set>
                                    <p:anim calcmode="lin" valueType="num">
                                      <p:cBhvr>
                                        <p:cTn id="22" dur="250" fill="hold"/>
                                        <p:tgtEl>
                                          <p:spTgt spid="39"/>
                                        </p:tgtEl>
                                        <p:attrNameLst>
                                          <p:attrName>ppt_w</p:attrName>
                                        </p:attrNameLst>
                                      </p:cBhvr>
                                      <p:tavLst>
                                        <p:tav tm="0">
                                          <p:val>
                                            <p:strVal val="4*#ppt_w"/>
                                          </p:val>
                                        </p:tav>
                                        <p:tav tm="100000">
                                          <p:val>
                                            <p:strVal val="#ppt_w"/>
                                          </p:val>
                                        </p:tav>
                                      </p:tavLst>
                                    </p:anim>
                                    <p:anim calcmode="lin" valueType="num">
                                      <p:cBhvr>
                                        <p:cTn id="23" dur="250" fill="hold"/>
                                        <p:tgtEl>
                                          <p:spTgt spid="39"/>
                                        </p:tgtEl>
                                        <p:attrNameLst>
                                          <p:attrName>ppt_h</p:attrName>
                                        </p:attrNameLst>
                                      </p:cBhvr>
                                      <p:tavLst>
                                        <p:tav tm="0">
                                          <p:val>
                                            <p:strVal val="4*#ppt_h"/>
                                          </p:val>
                                        </p:tav>
                                        <p:tav tm="100000">
                                          <p:val>
                                            <p:strVal val="#ppt_h"/>
                                          </p:val>
                                        </p:tav>
                                      </p:tavLst>
                                    </p:anim>
                                  </p:childTnLst>
                                </p:cTn>
                              </p:par>
                            </p:childTnLst>
                          </p:cTn>
                        </p:par>
                        <p:par>
                          <p:cTn id="24" fill="hold">
                            <p:stCondLst>
                              <p:cond delay="1300"/>
                            </p:stCondLst>
                            <p:childTnLst>
                              <p:par>
                                <p:cTn id="25" presetID="23" presetClass="entr" presetSubtype="32" fill="hold" grpId="0" nodeType="afterEffect">
                                  <p:stCondLst>
                                    <p:cond delay="150"/>
                                  </p:stCondLst>
                                  <p:iterate>
                                    <p:tmAbs val="0"/>
                                  </p:iterate>
                                  <p:childTnLst>
                                    <p:set>
                                      <p:cBhvr>
                                        <p:cTn id="26" fill="hold"/>
                                        <p:tgtEl>
                                          <p:spTgt spid="40"/>
                                        </p:tgtEl>
                                        <p:attrNameLst>
                                          <p:attrName>style.visibility</p:attrName>
                                        </p:attrNameLst>
                                      </p:cBhvr>
                                      <p:to>
                                        <p:strVal val="visible"/>
                                      </p:to>
                                    </p:set>
                                    <p:anim calcmode="lin" valueType="num">
                                      <p:cBhvr>
                                        <p:cTn id="27" dur="250" fill="hold"/>
                                        <p:tgtEl>
                                          <p:spTgt spid="40"/>
                                        </p:tgtEl>
                                        <p:attrNameLst>
                                          <p:attrName>ppt_w</p:attrName>
                                        </p:attrNameLst>
                                      </p:cBhvr>
                                      <p:tavLst>
                                        <p:tav tm="0">
                                          <p:val>
                                            <p:strVal val="4*#ppt_w"/>
                                          </p:val>
                                        </p:tav>
                                        <p:tav tm="100000">
                                          <p:val>
                                            <p:strVal val="#ppt_w"/>
                                          </p:val>
                                        </p:tav>
                                      </p:tavLst>
                                    </p:anim>
                                    <p:anim calcmode="lin" valueType="num">
                                      <p:cBhvr>
                                        <p:cTn id="28" dur="250" fill="hold"/>
                                        <p:tgtEl>
                                          <p:spTgt spid="40"/>
                                        </p:tgtEl>
                                        <p:attrNameLst>
                                          <p:attrName>ppt_h</p:attrName>
                                        </p:attrNameLst>
                                      </p:cBhvr>
                                      <p:tavLst>
                                        <p:tav tm="0">
                                          <p:val>
                                            <p:strVal val="4*#ppt_h"/>
                                          </p:val>
                                        </p:tav>
                                        <p:tav tm="100000">
                                          <p:val>
                                            <p:strVal val="#ppt_h"/>
                                          </p:val>
                                        </p:tav>
                                      </p:tavLst>
                                    </p:anim>
                                  </p:childTnLst>
                                </p:cTn>
                              </p:par>
                            </p:childTnLst>
                          </p:cTn>
                        </p:par>
                        <p:par>
                          <p:cTn id="29" fill="hold">
                            <p:stCondLst>
                              <p:cond delay="1700"/>
                            </p:stCondLst>
                            <p:childTnLst>
                              <p:par>
                                <p:cTn id="30" presetID="23" presetClass="entr" presetSubtype="32" fill="hold" grpId="0" nodeType="afterEffect">
                                  <p:stCondLst>
                                    <p:cond delay="150"/>
                                  </p:stCondLst>
                                  <p:iterate>
                                    <p:tmAbs val="0"/>
                                  </p:iterate>
                                  <p:childTnLst>
                                    <p:set>
                                      <p:cBhvr>
                                        <p:cTn id="31" fill="hold"/>
                                        <p:tgtEl>
                                          <p:spTgt spid="41"/>
                                        </p:tgtEl>
                                        <p:attrNameLst>
                                          <p:attrName>style.visibility</p:attrName>
                                        </p:attrNameLst>
                                      </p:cBhvr>
                                      <p:to>
                                        <p:strVal val="visible"/>
                                      </p:to>
                                    </p:set>
                                    <p:anim calcmode="lin" valueType="num">
                                      <p:cBhvr>
                                        <p:cTn id="32" dur="250" fill="hold"/>
                                        <p:tgtEl>
                                          <p:spTgt spid="41"/>
                                        </p:tgtEl>
                                        <p:attrNameLst>
                                          <p:attrName>ppt_w</p:attrName>
                                        </p:attrNameLst>
                                      </p:cBhvr>
                                      <p:tavLst>
                                        <p:tav tm="0">
                                          <p:val>
                                            <p:strVal val="4*#ppt_w"/>
                                          </p:val>
                                        </p:tav>
                                        <p:tav tm="100000">
                                          <p:val>
                                            <p:strVal val="#ppt_w"/>
                                          </p:val>
                                        </p:tav>
                                      </p:tavLst>
                                    </p:anim>
                                    <p:anim calcmode="lin" valueType="num">
                                      <p:cBhvr>
                                        <p:cTn id="33" dur="250" fill="hold"/>
                                        <p:tgtEl>
                                          <p:spTgt spid="41"/>
                                        </p:tgtEl>
                                        <p:attrNameLst>
                                          <p:attrName>ppt_h</p:attrName>
                                        </p:attrNameLst>
                                      </p:cBhvr>
                                      <p:tavLst>
                                        <p:tav tm="0">
                                          <p:val>
                                            <p:strVal val="4*#ppt_h"/>
                                          </p:val>
                                        </p:tav>
                                        <p:tav tm="100000">
                                          <p:val>
                                            <p:strVal val="#ppt_h"/>
                                          </p:val>
                                        </p:tav>
                                      </p:tavLst>
                                    </p:anim>
                                  </p:childTnLst>
                                </p:cTn>
                              </p:par>
                            </p:childTnLst>
                          </p:cTn>
                        </p:par>
                        <p:par>
                          <p:cTn id="34" fill="hold">
                            <p:stCondLst>
                              <p:cond delay="2100"/>
                            </p:stCondLst>
                            <p:childTnLst>
                              <p:par>
                                <p:cTn id="35" presetID="23" presetClass="entr" presetSubtype="32" fill="hold" grpId="0" nodeType="afterEffect">
                                  <p:stCondLst>
                                    <p:cond delay="150"/>
                                  </p:stCondLst>
                                  <p:iterate>
                                    <p:tmAbs val="0"/>
                                  </p:iterate>
                                  <p:childTnLst>
                                    <p:set>
                                      <p:cBhvr>
                                        <p:cTn id="36" fill="hold"/>
                                        <p:tgtEl>
                                          <p:spTgt spid="42"/>
                                        </p:tgtEl>
                                        <p:attrNameLst>
                                          <p:attrName>style.visibility</p:attrName>
                                        </p:attrNameLst>
                                      </p:cBhvr>
                                      <p:to>
                                        <p:strVal val="visible"/>
                                      </p:to>
                                    </p:set>
                                    <p:anim calcmode="lin" valueType="num">
                                      <p:cBhvr>
                                        <p:cTn id="37" dur="250" fill="hold"/>
                                        <p:tgtEl>
                                          <p:spTgt spid="42"/>
                                        </p:tgtEl>
                                        <p:attrNameLst>
                                          <p:attrName>ppt_w</p:attrName>
                                        </p:attrNameLst>
                                      </p:cBhvr>
                                      <p:tavLst>
                                        <p:tav tm="0">
                                          <p:val>
                                            <p:strVal val="4*#ppt_w"/>
                                          </p:val>
                                        </p:tav>
                                        <p:tav tm="100000">
                                          <p:val>
                                            <p:strVal val="#ppt_w"/>
                                          </p:val>
                                        </p:tav>
                                      </p:tavLst>
                                    </p:anim>
                                    <p:anim calcmode="lin" valueType="num">
                                      <p:cBhvr>
                                        <p:cTn id="38" dur="250" fill="hold"/>
                                        <p:tgtEl>
                                          <p:spTgt spid="42"/>
                                        </p:tgtEl>
                                        <p:attrNameLst>
                                          <p:attrName>ppt_h</p:attrName>
                                        </p:attrNameLst>
                                      </p:cBhvr>
                                      <p:tavLst>
                                        <p:tav tm="0">
                                          <p:val>
                                            <p:strVal val="4*#ppt_h"/>
                                          </p:val>
                                        </p:tav>
                                        <p:tav tm="100000">
                                          <p:val>
                                            <p:strVal val="#ppt_h"/>
                                          </p:val>
                                        </p:tav>
                                      </p:tavLst>
                                    </p:anim>
                                  </p:childTnLst>
                                </p:cTn>
                              </p:par>
                            </p:childTnLst>
                          </p:cTn>
                        </p:par>
                        <p:par>
                          <p:cTn id="39" fill="hold">
                            <p:stCondLst>
                              <p:cond delay="2500"/>
                            </p:stCondLst>
                            <p:childTnLst>
                              <p:par>
                                <p:cTn id="40" presetID="1" presetClass="entr" presetSubtype="0" fill="hold" grpId="0" nodeType="afterEffect">
                                  <p:stCondLst>
                                    <p:cond delay="0"/>
                                  </p:stCondLst>
                                  <p:iterate type="lt">
                                    <p:tmAbs val="100"/>
                                  </p:iterate>
                                  <p:childTnLst>
                                    <p:set>
                                      <p:cBhvr>
                                        <p:cTn id="41" fill="hold"/>
                                        <p:tgtEl>
                                          <p:spTgt spid="25"/>
                                        </p:tgtEl>
                                        <p:attrNameLst>
                                          <p:attrName>style.visibility</p:attrName>
                                        </p:attrNameLst>
                                      </p:cBhvr>
                                      <p:to>
                                        <p:strVal val="visible"/>
                                      </p:to>
                                    </p:set>
                                  </p:childTnLst>
                                </p:cTn>
                              </p:par>
                            </p:childTnLst>
                          </p:cTn>
                        </p:par>
                        <p:par>
                          <p:cTn id="42" fill="hold">
                            <p:stCondLst>
                              <p:cond delay="4800"/>
                            </p:stCondLst>
                            <p:childTnLst>
                              <p:par>
                                <p:cTn id="43" presetID="22" presetClass="entr" presetSubtype="8" fill="hold" grpId="0" nodeType="afterEffect">
                                  <p:stCondLst>
                                    <p:cond delay="80"/>
                                  </p:stCondLst>
                                  <p:iterate>
                                    <p:tmAbs val="0"/>
                                  </p:iterate>
                                  <p:childTnLst>
                                    <p:set>
                                      <p:cBhvr>
                                        <p:cTn id="44" fill="hold"/>
                                        <p:tgtEl>
                                          <p:spTgt spid="30"/>
                                        </p:tgtEl>
                                        <p:attrNameLst>
                                          <p:attrName>style.visibility</p:attrName>
                                        </p:attrNameLst>
                                      </p:cBhvr>
                                      <p:to>
                                        <p:strVal val="visible"/>
                                      </p:to>
                                    </p:set>
                                    <p:animEffect transition="in" filter="wipe(left)">
                                      <p:cBhvr>
                                        <p:cTn id="45" dur="100"/>
                                        <p:tgtEl>
                                          <p:spTgt spid="30"/>
                                        </p:tgtEl>
                                      </p:cBhvr>
                                    </p:animEffect>
                                  </p:childTnLst>
                                </p:cTn>
                              </p:par>
                            </p:childTnLst>
                          </p:cTn>
                        </p:par>
                        <p:par>
                          <p:cTn id="46" fill="hold">
                            <p:stCondLst>
                              <p:cond delay="4980"/>
                            </p:stCondLst>
                            <p:childTnLst>
                              <p:par>
                                <p:cTn id="47" presetID="22" presetClass="entr" presetSubtype="8" fill="hold" grpId="0" nodeType="afterEffect">
                                  <p:stCondLst>
                                    <p:cond delay="80"/>
                                  </p:stCondLst>
                                  <p:iterate>
                                    <p:tmAbs val="0"/>
                                  </p:iterate>
                                  <p:childTnLst>
                                    <p:set>
                                      <p:cBhvr>
                                        <p:cTn id="48" fill="hold"/>
                                        <p:tgtEl>
                                          <p:spTgt spid="31"/>
                                        </p:tgtEl>
                                        <p:attrNameLst>
                                          <p:attrName>style.visibility</p:attrName>
                                        </p:attrNameLst>
                                      </p:cBhvr>
                                      <p:to>
                                        <p:strVal val="visible"/>
                                      </p:to>
                                    </p:set>
                                    <p:animEffect transition="in" filter="wipe(left)">
                                      <p:cBhvr>
                                        <p:cTn id="49" dur="100"/>
                                        <p:tgtEl>
                                          <p:spTgt spid="31"/>
                                        </p:tgtEl>
                                      </p:cBhvr>
                                    </p:animEffect>
                                  </p:childTnLst>
                                </p:cTn>
                              </p:par>
                            </p:childTnLst>
                          </p:cTn>
                        </p:par>
                        <p:par>
                          <p:cTn id="50" fill="hold">
                            <p:stCondLst>
                              <p:cond delay="5160"/>
                            </p:stCondLst>
                            <p:childTnLst>
                              <p:par>
                                <p:cTn id="51" presetID="1" presetClass="entr" presetSubtype="0" fill="hold" grpId="0" nodeType="afterEffect">
                                  <p:stCondLst>
                                    <p:cond delay="0"/>
                                  </p:stCondLst>
                                  <p:iterate type="lt">
                                    <p:tmAbs val="100"/>
                                  </p:iterate>
                                  <p:childTnLst>
                                    <p:set>
                                      <p:cBhvr>
                                        <p:cTn id="52"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5" grpId="0" animBg="1" advAuto="0"/>
      <p:bldP spid="30" grpId="0" animBg="1" advAuto="0"/>
      <p:bldP spid="31" grpId="0" animBg="1" advAuto="0"/>
      <p:bldP spid="37" grpId="0" animBg="1" advAuto="0"/>
      <p:bldP spid="38" grpId="0" animBg="1" advAuto="0"/>
      <p:bldP spid="39" grpId="0" animBg="1" advAuto="0"/>
      <p:bldP spid="40" grpId="0" animBg="1" advAuto="0"/>
      <p:bldP spid="41" grpId="0" animBg="1" advAuto="0"/>
      <p:bldP spid="42" grpId="0" animBg="1" advAuto="0"/>
      <p:bldP spid="4" grpId="0"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accent6"/>
                  </a:solidFill>
                  <a:latin typeface="Lato Regular"/>
                  <a:cs typeface="Lato Regular"/>
                </a:rPr>
                <a:t>Big Data </a:t>
              </a:r>
              <a:r>
                <a:rPr lang="id-ID" sz="8800" b="1" dirty="0" err="1">
                  <a:solidFill>
                    <a:schemeClr val="accent6"/>
                  </a:solidFill>
                  <a:latin typeface="Lato Regular"/>
                  <a:cs typeface="Lato Regular"/>
                </a:rPr>
                <a:t>and</a:t>
              </a:r>
              <a:r>
                <a:rPr lang="id-ID" sz="8800" b="1" dirty="0">
                  <a:solidFill>
                    <a:schemeClr val="accent6"/>
                  </a:solidFill>
                  <a:latin typeface="Lato Regular"/>
                  <a:cs typeface="Lato Regular"/>
                </a:rPr>
                <a:t> Finance</a:t>
              </a: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0183804" y="2583743"/>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9" name="TextBox 28">
            <a:extLst>
              <a:ext uri="{FF2B5EF4-FFF2-40B4-BE49-F238E27FC236}">
                <a16:creationId xmlns:a16="http://schemas.microsoft.com/office/drawing/2014/main" id="{1ACB08F5-9450-A9BF-3062-728C85628C30}"/>
              </a:ext>
            </a:extLst>
          </p:cNvPr>
          <p:cNvSpPr txBox="1"/>
          <p:nvPr/>
        </p:nvSpPr>
        <p:spPr>
          <a:xfrm>
            <a:off x="10403840" y="2592607"/>
            <a:ext cx="12760959" cy="1877437"/>
          </a:xfrm>
          <a:prstGeom prst="rect">
            <a:avLst/>
          </a:prstGeom>
          <a:noFill/>
        </p:spPr>
        <p:txBody>
          <a:bodyPr wrap="square" rtlCol="0">
            <a:spAutoFit/>
          </a:bodyPr>
          <a:lstStyle/>
          <a:p>
            <a:r>
              <a:rPr lang="en-GB" sz="2900" dirty="0"/>
              <a:t>The data revolution is having a profound impact on finance. The vast amounts of data that are being generated by financial transactions, market movements, and other sources are being used to develop new products and services, improve risk management, and make better investment decisions</a:t>
            </a:r>
            <a:endParaRPr lang="en-GB" sz="2900" b="1" dirty="0"/>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0211838" y="473034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0403840" y="4666500"/>
            <a:ext cx="12936461" cy="2323713"/>
          </a:xfrm>
          <a:prstGeom prst="rect">
            <a:avLst/>
          </a:prstGeom>
          <a:noFill/>
        </p:spPr>
        <p:txBody>
          <a:bodyPr wrap="square" rtlCol="0">
            <a:spAutoFit/>
          </a:bodyPr>
          <a:lstStyle/>
          <a:p>
            <a:r>
              <a:rPr lang="en-GB" sz="2900" dirty="0"/>
              <a:t>Credit scoring: Big data is being used to develop new credit scoring models that are more accurate than traditional credit scoring models. These new models can take into account a wider range of factors, such as social media activity and internet browsing history, to provide a more comprehensive assessment of a borrower's creditworthiness.</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0201825" y="7337602"/>
            <a:ext cx="155312"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0403840" y="7217152"/>
            <a:ext cx="12760959" cy="2769989"/>
          </a:xfrm>
          <a:prstGeom prst="rect">
            <a:avLst/>
          </a:prstGeom>
          <a:noFill/>
        </p:spPr>
        <p:txBody>
          <a:bodyPr wrap="square" rtlCol="0">
            <a:spAutoFit/>
          </a:bodyPr>
          <a:lstStyle/>
          <a:p>
            <a:r>
              <a:rPr lang="en-GB" sz="2900" dirty="0"/>
              <a:t>Fraud detection: Big data is being used to develop new fraud detection systems that can help to protect financial institutions from fraud. These systems can </a:t>
            </a:r>
            <a:r>
              <a:rPr lang="en-GB" sz="2900" dirty="0" err="1"/>
              <a:t>analyze</a:t>
            </a:r>
            <a:r>
              <a:rPr lang="en-GB" sz="2900" dirty="0"/>
              <a:t> large amounts of data to identify patterns that may indicate fraudulent activity.</a:t>
            </a:r>
          </a:p>
          <a:p>
            <a:br>
              <a:rPr lang="en-GB" sz="2900" dirty="0"/>
            </a:br>
            <a:endParaRPr lang="en-GB" sz="2900" dirty="0"/>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10185945" y="9536182"/>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0403840" y="9328253"/>
            <a:ext cx="13260541" cy="1431161"/>
          </a:xfrm>
          <a:prstGeom prst="rect">
            <a:avLst/>
          </a:prstGeom>
          <a:noFill/>
        </p:spPr>
        <p:txBody>
          <a:bodyPr wrap="square" rtlCol="0">
            <a:spAutoFit/>
          </a:bodyPr>
          <a:lstStyle/>
          <a:p>
            <a:r>
              <a:rPr lang="en-GB" sz="2900" dirty="0"/>
              <a:t>Market monitoring: Big data is being used to monitor financial markets for signs of instability. These systems can track trading patterns, social media sentiment, and other data to identify potential risks.</a:t>
            </a:r>
            <a:endParaRPr lang="id-ID" sz="2900" b="1" dirty="0">
              <a:latin typeface="Lato Regular"/>
              <a:cs typeface="Lato Regular"/>
            </a:endParaRPr>
          </a:p>
        </p:txBody>
      </p:sp>
      <p:sp>
        <p:nvSpPr>
          <p:cNvPr id="40" name="Round Same Side Corner Rectangle 89">
            <a:extLst>
              <a:ext uri="{FF2B5EF4-FFF2-40B4-BE49-F238E27FC236}">
                <a16:creationId xmlns:a16="http://schemas.microsoft.com/office/drawing/2014/main" id="{4DCE1737-9158-6CA0-F41A-062676D1124B}"/>
              </a:ext>
            </a:extLst>
          </p:cNvPr>
          <p:cNvSpPr/>
          <p:nvPr/>
        </p:nvSpPr>
        <p:spPr>
          <a:xfrm rot="10800000" flipH="1">
            <a:off x="10182980" y="1130243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1" name="TextBox 40">
            <a:extLst>
              <a:ext uri="{FF2B5EF4-FFF2-40B4-BE49-F238E27FC236}">
                <a16:creationId xmlns:a16="http://schemas.microsoft.com/office/drawing/2014/main" id="{39AEA37E-532F-2171-FE5D-1FAF39CF8990}"/>
              </a:ext>
            </a:extLst>
          </p:cNvPr>
          <p:cNvSpPr txBox="1"/>
          <p:nvPr/>
        </p:nvSpPr>
        <p:spPr>
          <a:xfrm>
            <a:off x="10345449" y="11245333"/>
            <a:ext cx="13753793" cy="1431161"/>
          </a:xfrm>
          <a:prstGeom prst="rect">
            <a:avLst/>
          </a:prstGeom>
          <a:noFill/>
        </p:spPr>
        <p:txBody>
          <a:bodyPr wrap="square" rtlCol="0">
            <a:spAutoFit/>
          </a:bodyPr>
          <a:lstStyle/>
          <a:p>
            <a:r>
              <a:rPr lang="en-GB" sz="2900" dirty="0"/>
              <a:t>Early warning systems: Big data is being used to develop early warning systems that can help to prevent financial crises. These systems can track economic indicators, financial market data, and other data to identify potential problems early on.</a:t>
            </a:r>
            <a:endParaRPr lang="id-ID" sz="2900" b="1" dirty="0">
              <a:latin typeface="Lato Regular"/>
              <a:cs typeface="Lato Regular"/>
            </a:endParaRPr>
          </a:p>
        </p:txBody>
      </p:sp>
      <p:pic>
        <p:nvPicPr>
          <p:cNvPr id="5" name="Picture Placeholder 4">
            <a:extLst>
              <a:ext uri="{FF2B5EF4-FFF2-40B4-BE49-F238E27FC236}">
                <a16:creationId xmlns:a16="http://schemas.microsoft.com/office/drawing/2014/main" id="{AA78C2B6-CB85-C560-7989-0924B241123A}"/>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4913" t="725" r="30831" b="-725"/>
          <a:stretch/>
        </p:blipFill>
        <p:spPr>
          <a:xfrm>
            <a:off x="-109028" y="-40594"/>
            <a:ext cx="9672121" cy="13801153"/>
          </a:xfrm>
        </p:spPr>
      </p:pic>
    </p:spTree>
    <p:extLst>
      <p:ext uri="{BB962C8B-B14F-4D97-AF65-F5344CB8AC3E}">
        <p14:creationId xmlns:p14="http://schemas.microsoft.com/office/powerpoint/2010/main" val="416713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1" grpId="0" animBg="1"/>
      <p:bldP spid="32" grpId="0"/>
      <p:bldP spid="34" grpId="0" animBg="1"/>
      <p:bldP spid="35" grpId="0"/>
      <p:bldP spid="37" grpId="0" animBg="1"/>
      <p:bldP spid="38" grpId="0"/>
      <p:bldP spid="40" grpId="0" animBg="1"/>
      <p:bldP spid="4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9454066" cy="13760560"/>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65" tIns="82282" rIns="164565" bIns="82282" numCol="1" spcCol="0" rtlCol="0" fromWordArt="0" anchor="ctr" anchorCtr="0" forceAA="0" compatLnSpc="1">
            <a:prstTxWarp prst="textNoShape">
              <a:avLst/>
            </a:prstTxWarp>
            <a:noAutofit/>
          </a:bodyPr>
          <a:lstStyle/>
          <a:p>
            <a:pPr algn="ctr"/>
            <a:endParaRPr lang="bg-BG" sz="2500" dirty="0">
              <a:latin typeface="Lato Light"/>
            </a:endParaRPr>
          </a:p>
        </p:txBody>
      </p:sp>
      <p:grpSp>
        <p:nvGrpSpPr>
          <p:cNvPr id="92" name="Group 91"/>
          <p:cNvGrpSpPr/>
          <p:nvPr/>
        </p:nvGrpSpPr>
        <p:grpSpPr>
          <a:xfrm>
            <a:off x="9565466" y="483017"/>
            <a:ext cx="14723064" cy="2079087"/>
            <a:chOff x="5988388" y="483017"/>
            <a:chExt cx="12359700" cy="2079087"/>
          </a:xfrm>
        </p:grpSpPr>
        <p:sp>
          <p:nvSpPr>
            <p:cNvPr id="93" name="TextBox 9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a:solidFill>
                    <a:schemeClr val="accent6"/>
                  </a:solidFill>
                  <a:latin typeface="Lato Regular"/>
                  <a:cs typeface="Lato Regular"/>
                </a:rPr>
                <a:t>Algorithmic Trade</a:t>
              </a:r>
            </a:p>
          </p:txBody>
        </p:sp>
        <p:sp>
          <p:nvSpPr>
            <p:cNvPr id="94" name="Rectangle 9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7" name="Round Same Side Corner Rectangle 32">
            <a:extLst>
              <a:ext uri="{FF2B5EF4-FFF2-40B4-BE49-F238E27FC236}">
                <a16:creationId xmlns:a16="http://schemas.microsoft.com/office/drawing/2014/main" id="{02DEAC58-F199-A0CD-2453-D63B0C469266}"/>
              </a:ext>
            </a:extLst>
          </p:cNvPr>
          <p:cNvSpPr/>
          <p:nvPr/>
        </p:nvSpPr>
        <p:spPr>
          <a:xfrm rot="10800000" flipH="1">
            <a:off x="10183804" y="2583743"/>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29" name="TextBox 28">
            <a:extLst>
              <a:ext uri="{FF2B5EF4-FFF2-40B4-BE49-F238E27FC236}">
                <a16:creationId xmlns:a16="http://schemas.microsoft.com/office/drawing/2014/main" id="{1ACB08F5-9450-A9BF-3062-728C85628C30}"/>
              </a:ext>
            </a:extLst>
          </p:cNvPr>
          <p:cNvSpPr txBox="1"/>
          <p:nvPr/>
        </p:nvSpPr>
        <p:spPr>
          <a:xfrm>
            <a:off x="10403840" y="2592607"/>
            <a:ext cx="12760959" cy="1431161"/>
          </a:xfrm>
          <a:prstGeom prst="rect">
            <a:avLst/>
          </a:prstGeom>
          <a:noFill/>
        </p:spPr>
        <p:txBody>
          <a:bodyPr wrap="square" rtlCol="0">
            <a:spAutoFit/>
          </a:bodyPr>
          <a:lstStyle/>
          <a:p>
            <a:r>
              <a:rPr lang="en-GB" sz="2900" dirty="0"/>
              <a:t>In today's fast-paced financial world, algorithmic trading is a game-changer. In 2020, it was estimated that 85% of all trading in the forex markets was performed by algorithms rather than humans. </a:t>
            </a:r>
            <a:endParaRPr lang="en-GB" sz="2900" b="1" dirty="0"/>
          </a:p>
        </p:txBody>
      </p:sp>
      <p:sp>
        <p:nvSpPr>
          <p:cNvPr id="31" name="Round Same Side Corner Rectangle 83">
            <a:extLst>
              <a:ext uri="{FF2B5EF4-FFF2-40B4-BE49-F238E27FC236}">
                <a16:creationId xmlns:a16="http://schemas.microsoft.com/office/drawing/2014/main" id="{09AE1739-B0EE-27A7-FA7C-BF6344259DF5}"/>
              </a:ext>
            </a:extLst>
          </p:cNvPr>
          <p:cNvSpPr/>
          <p:nvPr/>
        </p:nvSpPr>
        <p:spPr>
          <a:xfrm rot="10800000" flipH="1">
            <a:off x="10211838" y="473034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2" name="TextBox 31">
            <a:extLst>
              <a:ext uri="{FF2B5EF4-FFF2-40B4-BE49-F238E27FC236}">
                <a16:creationId xmlns:a16="http://schemas.microsoft.com/office/drawing/2014/main" id="{D7F8E805-4C08-F282-320C-1748799C24C3}"/>
              </a:ext>
            </a:extLst>
          </p:cNvPr>
          <p:cNvSpPr txBox="1"/>
          <p:nvPr/>
        </p:nvSpPr>
        <p:spPr>
          <a:xfrm>
            <a:off x="10403840" y="4666500"/>
            <a:ext cx="12936461" cy="1431161"/>
          </a:xfrm>
          <a:prstGeom prst="rect">
            <a:avLst/>
          </a:prstGeom>
          <a:noFill/>
        </p:spPr>
        <p:txBody>
          <a:bodyPr wrap="square" rtlCol="0">
            <a:spAutoFit/>
          </a:bodyPr>
          <a:lstStyle/>
          <a:p>
            <a:r>
              <a:rPr lang="en-GB" sz="2900" dirty="0"/>
              <a:t>Algorithmic trading has a number of benefits. It can help to improve trading efficiency by automating trading decisions. It can also help to improve profitability by identifying trading opportunities that would otherwise be missed.</a:t>
            </a:r>
          </a:p>
        </p:txBody>
      </p:sp>
      <p:sp>
        <p:nvSpPr>
          <p:cNvPr id="34" name="Round Same Side Corner Rectangle 86">
            <a:extLst>
              <a:ext uri="{FF2B5EF4-FFF2-40B4-BE49-F238E27FC236}">
                <a16:creationId xmlns:a16="http://schemas.microsoft.com/office/drawing/2014/main" id="{99E3A01F-120F-F823-8B2D-EF15B36D9B49}"/>
              </a:ext>
            </a:extLst>
          </p:cNvPr>
          <p:cNvSpPr/>
          <p:nvPr/>
        </p:nvSpPr>
        <p:spPr>
          <a:xfrm rot="10800000" flipH="1">
            <a:off x="10201825" y="7337602"/>
            <a:ext cx="155312"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5" name="TextBox 34">
            <a:extLst>
              <a:ext uri="{FF2B5EF4-FFF2-40B4-BE49-F238E27FC236}">
                <a16:creationId xmlns:a16="http://schemas.microsoft.com/office/drawing/2014/main" id="{F7ED7CD3-7993-EEEF-EEC9-C67E83D8B7C1}"/>
              </a:ext>
            </a:extLst>
          </p:cNvPr>
          <p:cNvSpPr txBox="1"/>
          <p:nvPr/>
        </p:nvSpPr>
        <p:spPr>
          <a:xfrm>
            <a:off x="10403840" y="7217152"/>
            <a:ext cx="12760959" cy="1431161"/>
          </a:xfrm>
          <a:prstGeom prst="rect">
            <a:avLst/>
          </a:prstGeom>
          <a:noFill/>
        </p:spPr>
        <p:txBody>
          <a:bodyPr wrap="square" rtlCol="0">
            <a:spAutoFit/>
          </a:bodyPr>
          <a:lstStyle/>
          <a:p>
            <a:r>
              <a:rPr lang="en-GB" sz="2900" dirty="0"/>
              <a:t>Growth of the financial markets: The growth of the financial markets is creating new opportunities for algorithmic trading. As the markets become more complex, algorithmic trading can help traders to stay ahead of the curve.</a:t>
            </a:r>
          </a:p>
        </p:txBody>
      </p:sp>
      <p:sp>
        <p:nvSpPr>
          <p:cNvPr id="37" name="Round Same Side Corner Rectangle 81">
            <a:extLst>
              <a:ext uri="{FF2B5EF4-FFF2-40B4-BE49-F238E27FC236}">
                <a16:creationId xmlns:a16="http://schemas.microsoft.com/office/drawing/2014/main" id="{4ADBDDF7-8D73-17F1-949B-89456BF2BB7D}"/>
              </a:ext>
            </a:extLst>
          </p:cNvPr>
          <p:cNvSpPr/>
          <p:nvPr/>
        </p:nvSpPr>
        <p:spPr>
          <a:xfrm rot="10800000" flipH="1">
            <a:off x="10185945" y="9536182"/>
            <a:ext cx="155312"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38" name="TextBox 37">
            <a:extLst>
              <a:ext uri="{FF2B5EF4-FFF2-40B4-BE49-F238E27FC236}">
                <a16:creationId xmlns:a16="http://schemas.microsoft.com/office/drawing/2014/main" id="{1B5514D7-1C49-A9A9-734C-2A8DA144D5DA}"/>
              </a:ext>
            </a:extLst>
          </p:cNvPr>
          <p:cNvSpPr txBox="1"/>
          <p:nvPr/>
        </p:nvSpPr>
        <p:spPr>
          <a:xfrm>
            <a:off x="10403840" y="9328253"/>
            <a:ext cx="13260541" cy="1877437"/>
          </a:xfrm>
          <a:prstGeom prst="rect">
            <a:avLst/>
          </a:prstGeom>
          <a:noFill/>
        </p:spPr>
        <p:txBody>
          <a:bodyPr wrap="square" rtlCol="0">
            <a:spAutoFit/>
          </a:bodyPr>
          <a:lstStyle/>
          <a:p>
            <a:r>
              <a:rPr lang="en-GB" sz="2900" dirty="0"/>
              <a:t>However, algorithmic trading also has some risks. One risk is that algorithmic traders can amplify market volatility. Another risk is that algorithmic traders can be vulnerable to cyberattacks.</a:t>
            </a:r>
            <a:br>
              <a:rPr lang="en-GB" sz="2900" dirty="0"/>
            </a:br>
            <a:endParaRPr lang="en-GB" sz="2900" dirty="0"/>
          </a:p>
        </p:txBody>
      </p:sp>
      <p:sp>
        <p:nvSpPr>
          <p:cNvPr id="40" name="Round Same Side Corner Rectangle 89">
            <a:extLst>
              <a:ext uri="{FF2B5EF4-FFF2-40B4-BE49-F238E27FC236}">
                <a16:creationId xmlns:a16="http://schemas.microsoft.com/office/drawing/2014/main" id="{4DCE1737-9158-6CA0-F41A-062676D1124B}"/>
              </a:ext>
            </a:extLst>
          </p:cNvPr>
          <p:cNvSpPr/>
          <p:nvPr/>
        </p:nvSpPr>
        <p:spPr>
          <a:xfrm rot="10800000" flipH="1">
            <a:off x="10182980" y="11302432"/>
            <a:ext cx="155312"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41" name="TextBox 40">
            <a:extLst>
              <a:ext uri="{FF2B5EF4-FFF2-40B4-BE49-F238E27FC236}">
                <a16:creationId xmlns:a16="http://schemas.microsoft.com/office/drawing/2014/main" id="{39AEA37E-532F-2171-FE5D-1FAF39CF8990}"/>
              </a:ext>
            </a:extLst>
          </p:cNvPr>
          <p:cNvSpPr txBox="1"/>
          <p:nvPr/>
        </p:nvSpPr>
        <p:spPr>
          <a:xfrm>
            <a:off x="10345449" y="11245333"/>
            <a:ext cx="13753793" cy="1877437"/>
          </a:xfrm>
          <a:prstGeom prst="rect">
            <a:avLst/>
          </a:prstGeom>
          <a:noFill/>
        </p:spPr>
        <p:txBody>
          <a:bodyPr wrap="square" rtlCol="0">
            <a:spAutoFit/>
          </a:bodyPr>
          <a:lstStyle/>
          <a:p>
            <a:r>
              <a:rPr lang="en-GB" sz="2900" dirty="0"/>
              <a:t>In terms of monetary policy, these technologies can offer central banks more granular, high-frequency data that can enhance their decision-making process. Yet, the increasing use of algorithms and AI in finance could also affect how monetary policy is transmitted through the financial system.</a:t>
            </a:r>
            <a:endParaRPr lang="id-ID" sz="2900" b="1" dirty="0">
              <a:latin typeface="Lato Regular"/>
              <a:cs typeface="Lato Regular"/>
            </a:endParaRPr>
          </a:p>
        </p:txBody>
      </p:sp>
      <p:pic>
        <p:nvPicPr>
          <p:cNvPr id="5" name="Picture Placeholder 4">
            <a:extLst>
              <a:ext uri="{FF2B5EF4-FFF2-40B4-BE49-F238E27FC236}">
                <a16:creationId xmlns:a16="http://schemas.microsoft.com/office/drawing/2014/main" id="{AA78C2B6-CB85-C560-7989-0924B241123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8520" r="18520"/>
          <a:stretch/>
        </p:blipFill>
        <p:spPr>
          <a:xfrm>
            <a:off x="-109028" y="-40594"/>
            <a:ext cx="9672121" cy="13801153"/>
          </a:xfrm>
        </p:spPr>
      </p:pic>
    </p:spTree>
    <p:extLst>
      <p:ext uri="{BB962C8B-B14F-4D97-AF65-F5344CB8AC3E}">
        <p14:creationId xmlns:p14="http://schemas.microsoft.com/office/powerpoint/2010/main" val="3903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900" decel="100000" fill="hold"/>
                                        <p:tgtEl>
                                          <p:spTgt spid="9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1" grpId="0" animBg="1"/>
      <p:bldP spid="32" grpId="0"/>
      <p:bldP spid="34" grpId="0" animBg="1"/>
      <p:bldP spid="35" grpId="0"/>
      <p:bldP spid="37" grpId="0" animBg="1"/>
      <p:bldP spid="38" grpId="0"/>
      <p:bldP spid="40" grpId="0" animBg="1"/>
      <p:bldP spid="4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18468" y="11564861"/>
            <a:ext cx="20940713" cy="1764176"/>
            <a:chOff x="1692324" y="483017"/>
            <a:chExt cx="20940713" cy="1707630"/>
          </a:xfrm>
        </p:grpSpPr>
        <p:sp>
          <p:nvSpPr>
            <p:cNvPr id="22" name="TextBox 21"/>
            <p:cNvSpPr txBox="1"/>
            <p:nvPr/>
          </p:nvSpPr>
          <p:spPr>
            <a:xfrm>
              <a:off x="1692324" y="483017"/>
              <a:ext cx="20940713" cy="1446532"/>
            </a:xfrm>
            <a:prstGeom prst="rect">
              <a:avLst/>
            </a:prstGeom>
            <a:noFill/>
          </p:spPr>
          <p:txBody>
            <a:bodyPr wrap="square" lIns="91422" tIns="45711" rIns="91422" bIns="45711" rtlCol="0">
              <a:spAutoFit/>
            </a:bodyPr>
            <a:lstStyle/>
            <a:p>
              <a:pPr algn="ctr"/>
              <a:r>
                <a:rPr lang="en-GB" sz="8800" b="1" i="0" dirty="0">
                  <a:effectLst/>
                  <a:latin typeface="Lato" panose="020F0502020204030203" pitchFamily="34" charset="0"/>
                  <a:ea typeface="Lato" panose="020F0502020204030203" pitchFamily="34" charset="0"/>
                  <a:cs typeface="Lato" panose="020F0502020204030203" pitchFamily="34" charset="0"/>
                </a:rPr>
                <a:t>High-Frequency Data</a:t>
              </a:r>
              <a:endParaRPr lang="id-ID" sz="19900" b="1" dirty="0">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1412311" y="209921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34" b="1534"/>
          <a:stretch/>
        </p:blipFill>
        <p:spPr>
          <a:xfrm>
            <a:off x="0" y="-107188"/>
            <a:ext cx="24377650" cy="11496769"/>
          </a:xfrm>
        </p:spPr>
      </p:pic>
    </p:spTree>
    <p:extLst>
      <p:ext uri="{BB962C8B-B14F-4D97-AF65-F5344CB8AC3E}">
        <p14:creationId xmlns:p14="http://schemas.microsoft.com/office/powerpoint/2010/main" val="64324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18468" y="11564861"/>
            <a:ext cx="20940713" cy="1764176"/>
            <a:chOff x="1692324" y="483017"/>
            <a:chExt cx="20940713" cy="1707630"/>
          </a:xfrm>
        </p:grpSpPr>
        <p:sp>
          <p:nvSpPr>
            <p:cNvPr id="22" name="TextBox 21"/>
            <p:cNvSpPr txBox="1"/>
            <p:nvPr/>
          </p:nvSpPr>
          <p:spPr>
            <a:xfrm>
              <a:off x="1692324" y="483017"/>
              <a:ext cx="20940713" cy="1446532"/>
            </a:xfrm>
            <a:prstGeom prst="rect">
              <a:avLst/>
            </a:prstGeom>
            <a:noFill/>
          </p:spPr>
          <p:txBody>
            <a:bodyPr wrap="square" lIns="91422" tIns="45711" rIns="91422" bIns="45711" rtlCol="0">
              <a:spAutoFit/>
            </a:bodyPr>
            <a:lstStyle/>
            <a:p>
              <a:pPr algn="ctr"/>
              <a:r>
                <a:rPr lang="en-GB" sz="8800" b="1" i="0" dirty="0">
                  <a:effectLst/>
                  <a:latin typeface="Lato" panose="020F0502020204030203" pitchFamily="34" charset="0"/>
                  <a:ea typeface="Lato" panose="020F0502020204030203" pitchFamily="34" charset="0"/>
                  <a:cs typeface="Lato" panose="020F0502020204030203" pitchFamily="34" charset="0"/>
                </a:rPr>
                <a:t>High-Frequency Data</a:t>
              </a:r>
              <a:endParaRPr lang="id-ID" sz="19900" b="1" dirty="0">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1412311" y="209921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326" b="2326"/>
          <a:stretch/>
        </p:blipFill>
        <p:spPr>
          <a:xfrm>
            <a:off x="0" y="-107188"/>
            <a:ext cx="24377650" cy="11496769"/>
          </a:xfrm>
        </p:spPr>
      </p:pic>
    </p:spTree>
    <p:extLst>
      <p:ext uri="{BB962C8B-B14F-4D97-AF65-F5344CB8AC3E}">
        <p14:creationId xmlns:p14="http://schemas.microsoft.com/office/powerpoint/2010/main" val="132633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18468" y="11564861"/>
            <a:ext cx="20940713" cy="1764176"/>
            <a:chOff x="1692324" y="483017"/>
            <a:chExt cx="20940713" cy="1707630"/>
          </a:xfrm>
        </p:grpSpPr>
        <p:sp>
          <p:nvSpPr>
            <p:cNvPr id="22" name="TextBox 21"/>
            <p:cNvSpPr txBox="1"/>
            <p:nvPr/>
          </p:nvSpPr>
          <p:spPr>
            <a:xfrm>
              <a:off x="1692324" y="483017"/>
              <a:ext cx="20940713" cy="1446532"/>
            </a:xfrm>
            <a:prstGeom prst="rect">
              <a:avLst/>
            </a:prstGeom>
            <a:noFill/>
          </p:spPr>
          <p:txBody>
            <a:bodyPr wrap="square" lIns="91422" tIns="45711" rIns="91422" bIns="45711" rtlCol="0">
              <a:spAutoFit/>
            </a:bodyPr>
            <a:lstStyle/>
            <a:p>
              <a:pPr algn="ctr"/>
              <a:r>
                <a:rPr lang="en-GB" sz="8800" b="1" i="0" dirty="0">
                  <a:effectLst/>
                  <a:latin typeface="Lato" panose="020F0502020204030203" pitchFamily="34" charset="0"/>
                  <a:ea typeface="Lato" panose="020F0502020204030203" pitchFamily="34" charset="0"/>
                  <a:cs typeface="Lato" panose="020F0502020204030203" pitchFamily="34" charset="0"/>
                </a:rPr>
                <a:t>High-Frequency Data</a:t>
              </a:r>
              <a:endParaRPr lang="id-ID" sz="19900" b="1" dirty="0">
                <a:latin typeface="Lato" panose="020F0502020204030203" pitchFamily="34" charset="0"/>
                <a:ea typeface="Lato" panose="020F0502020204030203" pitchFamily="34" charset="0"/>
                <a:cs typeface="Lato" panose="020F0502020204030203" pitchFamily="34" charset="0"/>
              </a:endParaRPr>
            </a:p>
          </p:txBody>
        </p:sp>
        <p:sp>
          <p:nvSpPr>
            <p:cNvPr id="23" name="Rectangle 22"/>
            <p:cNvSpPr/>
            <p:nvPr/>
          </p:nvSpPr>
          <p:spPr>
            <a:xfrm>
              <a:off x="11412311" y="209921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062" b="7062"/>
          <a:stretch/>
        </p:blipFill>
        <p:spPr>
          <a:xfrm>
            <a:off x="0" y="-107188"/>
            <a:ext cx="24377650" cy="11496769"/>
          </a:xfrm>
        </p:spPr>
      </p:pic>
    </p:spTree>
    <p:extLst>
      <p:ext uri="{BB962C8B-B14F-4D97-AF65-F5344CB8AC3E}">
        <p14:creationId xmlns:p14="http://schemas.microsoft.com/office/powerpoint/2010/main" val="327681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5724"/>
          <a:stretch/>
        </p:blipFill>
        <p:spPr>
          <a:xfrm>
            <a:off x="20" y="2564"/>
            <a:ext cx="24377630" cy="13713436"/>
          </a:xfrm>
          <a:prstGeom prst="rect">
            <a:avLst/>
          </a:prstGeom>
        </p:spPr>
      </p:pic>
    </p:spTree>
    <p:extLst>
      <p:ext uri="{BB962C8B-B14F-4D97-AF65-F5344CB8AC3E}">
        <p14:creationId xmlns:p14="http://schemas.microsoft.com/office/powerpoint/2010/main" val="365770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8" b="1"/>
          <a:stretch/>
        </p:blipFill>
        <p:spPr>
          <a:xfrm>
            <a:off x="20" y="2564"/>
            <a:ext cx="24377630" cy="13713436"/>
          </a:xfrm>
          <a:prstGeom prst="rect">
            <a:avLst/>
          </a:prstGeom>
        </p:spPr>
      </p:pic>
    </p:spTree>
    <p:extLst>
      <p:ext uri="{BB962C8B-B14F-4D97-AF65-F5344CB8AC3E}">
        <p14:creationId xmlns:p14="http://schemas.microsoft.com/office/powerpoint/2010/main" val="309609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Placeholder 3">
            <a:extLst>
              <a:ext uri="{FF2B5EF4-FFF2-40B4-BE49-F238E27FC236}">
                <a16:creationId xmlns:a16="http://schemas.microsoft.com/office/drawing/2014/main" id="{374F1A97-F351-3BA3-CCE1-2422A4224FF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15724"/>
          <a:stretch/>
        </p:blipFill>
        <p:spPr>
          <a:xfrm>
            <a:off x="20" y="2564"/>
            <a:ext cx="24377630" cy="13713436"/>
          </a:xfrm>
          <a:prstGeom prst="rect">
            <a:avLst/>
          </a:prstGeom>
        </p:spPr>
      </p:pic>
    </p:spTree>
    <p:extLst>
      <p:ext uri="{BB962C8B-B14F-4D97-AF65-F5344CB8AC3E}">
        <p14:creationId xmlns:p14="http://schemas.microsoft.com/office/powerpoint/2010/main" val="37107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15553</TotalTime>
  <Words>5232</Words>
  <Application>Microsoft Macintosh PowerPoint</Application>
  <PresentationFormat>Custom</PresentationFormat>
  <Paragraphs>427</Paragraphs>
  <Slides>103</Slides>
  <Notes>71</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103</vt:i4>
      </vt:variant>
    </vt:vector>
  </HeadingPairs>
  <TitlesOfParts>
    <vt:vector size="117" baseType="lpstr">
      <vt:lpstr>Arial</vt:lpstr>
      <vt:lpstr>Gill Sans</vt:lpstr>
      <vt:lpstr>inherit</vt:lpstr>
      <vt:lpstr>Lato</vt:lpstr>
      <vt:lpstr>Lato Bold</vt:lpstr>
      <vt:lpstr>Lato Light</vt:lpstr>
      <vt:lpstr>Lato Regular</vt:lpstr>
      <vt:lpstr>Myriad Pro</vt:lpstr>
      <vt:lpstr>Open Sans Light</vt:lpstr>
      <vt:lpstr>Palatino Linotype</vt:lpstr>
      <vt:lpstr>Söhne</vt:lpstr>
      <vt:lpstr>Source Sans Pro ExtraLight</vt:lpstr>
      <vt:lpstr>Source Sans Pro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user1</dc:creator>
  <cp:keywords/>
  <dc:description/>
  <cp:lastModifiedBy>Kansoy, Fatih</cp:lastModifiedBy>
  <cp:revision>2582</cp:revision>
  <dcterms:created xsi:type="dcterms:W3CDTF">2014-11-12T21:47:38Z</dcterms:created>
  <dcterms:modified xsi:type="dcterms:W3CDTF">2023-07-25T08:22:13Z</dcterms:modified>
  <cp:category/>
</cp:coreProperties>
</file>